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</p:sldIdLst>
  <p:sldSz cx="10080625" cy="756126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Gomelev " initials="A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2D3D4"/>
    <a:srgbClr val="E11B1E"/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35" autoAdjust="0"/>
  </p:normalViewPr>
  <p:slideViewPr>
    <p:cSldViewPr>
      <p:cViewPr varScale="1">
        <p:scale>
          <a:sx n="97" d="100"/>
          <a:sy n="97" d="100"/>
        </p:scale>
        <p:origin x="168" y="246"/>
      </p:cViewPr>
      <p:guideLst>
        <p:guide orient="horz" pos="2382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314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F3DE90-D90D-49C2-B286-BD6321BAC2E8}" type="slidenum">
              <a:rPr lang="de-AT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0448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9572E1-060E-4504-952F-C1C95B8E7E10}" type="slidenum">
              <a:rPr lang="de-AT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4698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72E1-060E-4504-952F-C1C95B8E7E10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2245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E5530-D714-45C5-A981-59AC3F68EB15}" type="slidenum">
              <a:rPr lang="en-US"/>
              <a:pPr/>
              <a:t>10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70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8B45D9-D780-4399-ABA3-04CF681193BF}" type="slidenum">
              <a:rPr lang="en-US"/>
              <a:pPr/>
              <a:t>11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767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472588-2F91-453C-A6B2-1A4EF6989D01}" type="slidenum">
              <a:rPr lang="en-US"/>
              <a:pPr/>
              <a:t>12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721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73C41-F975-4E97-A81C-BFE5F82B48D1}" type="slidenum">
              <a:rPr lang="en-US"/>
              <a:pPr/>
              <a:t>13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59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917E9-4984-4883-84E9-2A63B4278592}" type="slidenum">
              <a:rPr lang="en-US"/>
              <a:pPr/>
              <a:t>14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315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A29B4-4A5E-4D1F-BD88-EF98399EF8EE}" type="slidenum">
              <a:rPr lang="en-US"/>
              <a:pPr/>
              <a:t>15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92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3B07C-16E3-474F-B34A-9CC06F4C3FF1}" type="slidenum">
              <a:rPr lang="en-US"/>
              <a:pPr/>
              <a:t>16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073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8DCD2-046F-4D15-AB14-9F6FAD64C5EF}" type="slidenum">
              <a:rPr lang="en-US"/>
              <a:pPr/>
              <a:t>17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7693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130BA9-37C7-4572-9791-596A8E1161B7}" type="slidenum">
              <a:rPr lang="en-US"/>
              <a:pPr/>
              <a:t>18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0217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8E50BB-4228-49B0-B043-C303E3FC18FC}" type="slidenum">
              <a:rPr lang="en-US"/>
              <a:pPr/>
              <a:t>19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83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B706A-3EA2-474D-A32B-787424DF5963}" type="slidenum">
              <a:rPr lang="en-US"/>
              <a:pPr/>
              <a:t>2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53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05C5ED-C8FA-43E9-BA75-A838FCE6AC06}" type="slidenum">
              <a:rPr lang="en-US"/>
              <a:pPr/>
              <a:t>20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0366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95063-D751-46B2-9BEA-290B365184FE}" type="slidenum">
              <a:rPr lang="en-US"/>
              <a:pPr/>
              <a:t>21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1642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F06FAB-33A6-47BD-BB2F-91CC70182FB2}" type="slidenum">
              <a:rPr lang="en-US"/>
              <a:pPr/>
              <a:t>22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2336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76A63-D9C3-4E23-AE55-02D884E71645}" type="slidenum">
              <a:rPr lang="en-US"/>
              <a:pPr/>
              <a:t>23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1827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43F544-C630-4E02-B7A4-F02A5096BE33}" type="slidenum">
              <a:rPr lang="en-US"/>
              <a:pPr/>
              <a:t>24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7357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8285C-1E56-40FE-B126-378E182D1C31}" type="slidenum">
              <a:rPr lang="en-US"/>
              <a:pPr/>
              <a:t>25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6473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0C4A9-B84E-49AE-8421-8A517D33AC19}" type="slidenum">
              <a:rPr lang="en-US"/>
              <a:pPr/>
              <a:t>26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839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7C763-04A0-478C-AD4F-C19DD66B759F}" type="slidenum">
              <a:rPr lang="en-US"/>
              <a:pPr/>
              <a:t>27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8161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450D3-0174-4E4C-9B9E-EE2FD7B22115}" type="slidenum">
              <a:rPr lang="en-US"/>
              <a:pPr/>
              <a:t>28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531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270BE-B14E-42A4-A878-DFDA2035DAC4}" type="slidenum">
              <a:rPr lang="en-US"/>
              <a:pPr/>
              <a:t>3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5240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84030-5B72-4BC8-83EB-7298A451F740}" type="slidenum">
              <a:rPr lang="en-US"/>
              <a:pPr/>
              <a:t>4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677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0D396-1907-479E-BE09-311BF60C2F6B}" type="slidenum">
              <a:rPr lang="en-US"/>
              <a:pPr/>
              <a:t>5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239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B85FC4-1D2D-4DBF-9E9E-FC76803D8164}" type="slidenum">
              <a:rPr lang="en-US"/>
              <a:pPr/>
              <a:t>6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062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7F325D-5422-42D8-94FE-C3CA557A677E}" type="slidenum">
              <a:rPr lang="en-US"/>
              <a:pPr/>
              <a:t>7</a:t>
            </a:fld>
            <a:endParaRPr 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031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D7C02-9E49-4E94-996F-5554C6754BBE}" type="slidenum">
              <a:rPr lang="en-US"/>
              <a:pPr/>
              <a:t>8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776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C1DC96-377F-41DF-AA2F-8EA71E50B742}" type="slidenum">
              <a:rPr lang="en-US"/>
              <a:pPr/>
              <a:t>9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389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4" name="Line 8"/>
          <p:cNvSpPr>
            <a:spLocks noChangeShapeType="1"/>
          </p:cNvSpPr>
          <p:nvPr userDrawn="1"/>
        </p:nvSpPr>
        <p:spPr bwMode="auto">
          <a:xfrm>
            <a:off x="736600" y="6843713"/>
            <a:ext cx="0" cy="719137"/>
          </a:xfrm>
          <a:prstGeom prst="line">
            <a:avLst/>
          </a:prstGeom>
          <a:noFill/>
          <a:ln w="36068">
            <a:solidFill>
              <a:srgbClr val="E1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5065" name="Rectangle 9"/>
          <p:cNvSpPr>
            <a:spLocks noChangeArrowheads="1"/>
          </p:cNvSpPr>
          <p:nvPr userDrawn="1"/>
        </p:nvSpPr>
        <p:spPr bwMode="auto">
          <a:xfrm>
            <a:off x="815975" y="6843713"/>
            <a:ext cx="8550275" cy="215900"/>
          </a:xfrm>
          <a:prstGeom prst="rect">
            <a:avLst/>
          </a:prstGeom>
          <a:solidFill>
            <a:srgbClr val="D2D3D4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pic>
        <p:nvPicPr>
          <p:cNvPr id="45071" name="Picture 15" descr="Logo_BMF_ROT_EN_P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39750"/>
            <a:ext cx="3348037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5520C-B1F1-4378-ABA2-BA5E75FC5FA1}" type="slidenum">
              <a:rPr lang="de-AT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26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83745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702379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720725" y="1295400"/>
            <a:ext cx="8637588" cy="0"/>
          </a:xfrm>
          <a:prstGeom prst="line">
            <a:avLst/>
          </a:prstGeom>
          <a:noFill/>
          <a:ln w="36068">
            <a:solidFill>
              <a:srgbClr val="D2D3D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736600" y="6837363"/>
            <a:ext cx="0" cy="719137"/>
          </a:xfrm>
          <a:prstGeom prst="line">
            <a:avLst/>
          </a:prstGeom>
          <a:noFill/>
          <a:ln w="36068">
            <a:solidFill>
              <a:srgbClr val="E1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40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395288"/>
            <a:ext cx="6657975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440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798638"/>
            <a:ext cx="8637587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815975" y="6837363"/>
            <a:ext cx="8550275" cy="215900"/>
          </a:xfrm>
          <a:prstGeom prst="rect">
            <a:avLst/>
          </a:prstGeom>
          <a:solidFill>
            <a:srgbClr val="D2D3D4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pic>
        <p:nvPicPr>
          <p:cNvPr id="44050" name="Picture 18" descr="Logo_BMF_ROT_EN_P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539750"/>
            <a:ext cx="251936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2200" y="6818313"/>
            <a:ext cx="6445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latin typeface="+mn-lt"/>
              </a:defRPr>
            </a:lvl1pPr>
          </a:lstStyle>
          <a:p>
            <a:fld id="{BBD61A90-BDE4-4F2A-A88E-1E33F3D2A2E8}" type="slidenum">
              <a:rPr lang="de-AT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</p:sldLayoutIdLst>
  <p:hf hdr="0" dt="0"/>
  <p:txStyles>
    <p:titleStyle>
      <a:lvl1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61950" indent="-361950" algn="l" defTabSz="912813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812800" indent="-271463" algn="l" defTabSz="912813" rtl="0" eaLnBrk="1" fontAlgn="base" hangingPunct="1">
        <a:spcBef>
          <a:spcPct val="20000"/>
        </a:spcBef>
        <a:spcAft>
          <a:spcPct val="0"/>
        </a:spcAft>
        <a:buChar char="-"/>
        <a:defRPr sz="2400" b="1">
          <a:solidFill>
            <a:schemeClr val="tx1"/>
          </a:solidFill>
          <a:latin typeface="+mn-lt"/>
        </a:defRPr>
      </a:lvl2pPr>
      <a:lvl3pPr marL="1350963" indent="-358775" algn="l" defTabSz="912813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3pPr>
      <a:lvl4pPr marL="1892300" indent="-361950" algn="l" defTabSz="912813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4257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5pPr>
      <a:lvl6pPr marL="28829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6pPr>
      <a:lvl7pPr marL="33401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7pPr>
      <a:lvl8pPr marL="37973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8pPr>
      <a:lvl9pPr marL="42545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_________Microsoft_Word_97_20031.doc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39826" y="6818313"/>
            <a:ext cx="83185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1100" b="1" dirty="0" smtClean="0">
                <a:latin typeface="Tahoma" pitchFamily="34" charset="0"/>
              </a:rPr>
              <a:t>Вена </a:t>
            </a:r>
            <a:r>
              <a:rPr lang="en-GB" sz="1100" b="1" dirty="0" smtClean="0">
                <a:latin typeface="Tahoma" pitchFamily="34" charset="0"/>
              </a:rPr>
              <a:t>/2015 01 29</a:t>
            </a:r>
            <a:endParaRPr lang="de-AT" sz="1100" b="1" dirty="0">
              <a:latin typeface="Tahoma" pitchFamily="34" charset="0"/>
            </a:endParaRP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684251" y="2412479"/>
            <a:ext cx="862965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defTabSz="912813"/>
            <a:r>
              <a:rPr lang="ru-RU" sz="2400" b="1" dirty="0" smtClean="0">
                <a:solidFill>
                  <a:schemeClr val="tx2"/>
                </a:solidFill>
                <a:latin typeface="Tahoma" pitchFamily="34" charset="0"/>
              </a:rPr>
              <a:t>автор</a:t>
            </a:r>
            <a:r>
              <a:rPr lang="en-GB" sz="2400" b="1" dirty="0" smtClean="0">
                <a:solidFill>
                  <a:schemeClr val="tx2"/>
                </a:solidFill>
                <a:latin typeface="Tahoma" pitchFamily="34" charset="0"/>
              </a:rPr>
              <a:t>: </a:t>
            </a:r>
            <a:r>
              <a:rPr lang="ru-RU" sz="2400" b="1" dirty="0" err="1" smtClean="0">
                <a:solidFill>
                  <a:schemeClr val="tx2"/>
                </a:solidFill>
                <a:latin typeface="Tahoma" pitchFamily="34" charset="0"/>
              </a:rPr>
              <a:t>Кристиан</a:t>
            </a:r>
            <a:r>
              <a:rPr lang="ru-RU" sz="2400" b="1" dirty="0" smtClean="0">
                <a:solidFill>
                  <a:schemeClr val="tx2"/>
                </a:solidFill>
                <a:latin typeface="Tahoma" pitchFamily="34" charset="0"/>
              </a:rPr>
              <a:t> Иле</a:t>
            </a:r>
            <a:endParaRPr lang="en-GB" sz="2400" b="1" dirty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686693" y="3025279"/>
            <a:ext cx="86296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defTabSz="912813">
              <a:spcBef>
                <a:spcPct val="20000"/>
              </a:spcBef>
            </a:pPr>
            <a:r>
              <a:rPr lang="ru-RU" sz="4000" dirty="0">
                <a:solidFill>
                  <a:srgbClr val="000000"/>
                </a:solidFill>
              </a:rPr>
              <a:t>П</a:t>
            </a:r>
            <a:r>
              <a:rPr lang="ru-RU" sz="4000" dirty="0" smtClean="0">
                <a:solidFill>
                  <a:srgbClr val="000000"/>
                </a:solidFill>
              </a:rPr>
              <a:t>рименение            </a:t>
            </a:r>
            <a:r>
              <a:rPr lang="de-DE" sz="4000" dirty="0" smtClean="0">
                <a:solidFill>
                  <a:srgbClr val="3366FF"/>
                </a:solidFill>
              </a:rPr>
              <a:t>r/3</a:t>
            </a:r>
            <a:endParaRPr lang="de-AT" sz="4000" b="1" dirty="0" smtClean="0">
              <a:solidFill>
                <a:srgbClr val="000000"/>
              </a:solidFill>
              <a:latin typeface="Tahoma" pitchFamily="34" charset="0"/>
            </a:endParaRPr>
          </a:p>
          <a:p>
            <a:pPr lvl="0" algn="ctr" defTabSz="912813">
              <a:spcBef>
                <a:spcPct val="20000"/>
              </a:spcBef>
            </a:pPr>
            <a:r>
              <a:rPr lang="ru-RU" sz="4000" dirty="0" smtClean="0">
                <a:solidFill>
                  <a:srgbClr val="000000"/>
                </a:solidFill>
              </a:rPr>
              <a:t>в   </a:t>
            </a:r>
            <a:r>
              <a:rPr lang="ru-RU" sz="4000" dirty="0" smtClean="0"/>
              <a:t>системе федерального бюджета и учета </a:t>
            </a:r>
            <a:r>
              <a:rPr lang="ru-RU" sz="4000" dirty="0"/>
              <a:t>А</a:t>
            </a:r>
            <a:r>
              <a:rPr lang="ru-RU" sz="4000" dirty="0" smtClean="0"/>
              <a:t>встрии  </a:t>
            </a:r>
          </a:p>
          <a:p>
            <a:pPr algn="ctr" defTabSz="912813">
              <a:spcBef>
                <a:spcPct val="20000"/>
              </a:spcBef>
            </a:pPr>
            <a:endParaRPr lang="de-AT" sz="4000" b="1" dirty="0">
              <a:latin typeface="Tahoma" pitchFamily="34" charset="0"/>
            </a:endParaRPr>
          </a:p>
        </p:txBody>
      </p:sp>
      <p:pic>
        <p:nvPicPr>
          <p:cNvPr id="5" name="Picture 8" descr="sap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51" y="3092649"/>
            <a:ext cx="1349375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Daten\Clipart\AUST00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464" y="5508114"/>
            <a:ext cx="1221681" cy="6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4714760" y="5667955"/>
            <a:ext cx="16937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  </a:t>
            </a:r>
            <a:r>
              <a:rPr lang="ru-RU" dirty="0" smtClean="0"/>
              <a:t>Минфин Австрии </a:t>
            </a:r>
            <a:endParaRPr lang="de-AT" dirty="0"/>
          </a:p>
        </p:txBody>
      </p:sp>
      <p:sp>
        <p:nvSpPr>
          <p:cNvPr id="3" name="AutoShape 4" descr="data:image/jpeg;base64,/9j/4AAQSkZJRgABAQAAAQABAAD/2wCEAAkGBhQPEBAQDBAWDxQWEBAUEBAQEhAQEBAXFRAVFBMVEhcXHCceFxomGRIUHy8hJScpMSwsFR4xNTAqNSYrLCkBCQoKDgwOGg8PGjUkHyUsLCwsNjUvLCwzKiksLCwsLCwyLCouLCk1MiwsLCwsLCwvKio0KSwsLCwsLC8sLCwtLP/AABEIAK4BIgMBIgACEQEDEQH/xAAcAAEAAgIDAQAAAAAAAAAAAAAABgcCAwEEBQj/xABGEAABAwECCAkKBAMJAQAAAAABAAIDBAURBhIhMVFhcZEHExciQVKBk9EUIzJTVGJykrHSJEJjoTOCwTRDc3SDlLKz4Rb/xAAcAQEAAgMBAQEAAAAAAAAAAAAABQYBAwQCBwj/xAA1EQABAwIDBgMIAgEFAAAAAAAAAQIDBBESIVEFFCIxQZFSgaEGExVTccHR8GGx4SMkMjPx/9oADAMBAAIRAxEAPwCLRxi4ZBmHQNCy4sdUbgkfojYPoslHlLVVuY8WNA3BOLHVG4LJEMXUx4sdUbgnFjQNwWSILqe1g7bsVMQ2ooqeqjv/ADww8a34XluXYf2Vo2FT2XWtxqalpifzRup4WyM2txf3GRUotlPUujcHxOLHA3tc0lrhsIW1sipzO+nr5IsnZoX3/wDI0XsNN/t4ftXWtHAOinjMZpIo9D4Y2RPadILR9VD8GuFZzcWO0m4wzcewc4fG0Z9o3FWRQ18c7BJBI2RhzOabxs1HUuhFa9LFhpaxrlR8TrKnkqFMYT8F89JfJTjymIZb2t86we83p2j9lDsQaBuC+nyorhPweU9de9o4iY3+djAucf1G5nbch1rgmo+sal42f7SWsyrS/wDKJ/afjsUTiDQNwTEGgbgvewiwOqKA+fZjMv5szL3RnafynUV4ajnI5q2Uu0MkU7EfGqKn8GOINA3BMQaBuCyRebqbsDdDHEGgbgmINA3BZIl1GBuhjiDQNwTEGgbgskS6jA3QxxBoG4JiDQNwWSJdRgboY4g0DcExBoG4LJEuowN0McQaBuCYg0DcFkiXUYG6GOINA3BMQaBuCyRLqMDdDHEGgbgmINA3BZIl1GBuhjiDQNwTEGgbgskS6jA3QxxBoG4JiDQNwWSJdRgboY4g0DcExBoG4LJEuowN0McQaBuCLJEuowN0N8fot2D6LJT+0+DpskbZKI4jixpMTjzCcUeic7f3GxQiuoJIHmOdhjcOhwu7RpGsLopa+Cq/61z06n5mqaOWnXjTLXoddERdpxhERAEREAXesm25qR+PSyGM9Iztdqc05CuiicjLXK1boW7g1woRT3R1oFPJmx7/ADLjtOVnbk1qbtcCAQbwReCMoK+a17+DmGtRQkCN3GR9MMl5Z/L0sOzct7ZdSYp9pqmUvcvSWIPBa8BwIuLXAEEaCDnVf4T8E8cuNJZ5ED8/Euv4p3wnOz9xsUgwbw5p665rXcVL0wyEBx+A5n9mXUpEtj2MlTPMstDtGWBfeU7/AML9UPm21LIlpZDHVRuidocMjtbTmcNYXTX0nadkRVUZjqY2ytPQ4ZRrac4OsKr8J+CaSO+SziZmZ+JddxrfhOZ/7Haoyajc3NuaF/2d7SQz2ZPwO9F/Hn3K8RZzQlji17S1wNzmuBDgdBBzLBcJaUVFS6BERDIREQBERAEREAREQBERAEREAREQBERAEREBf9F/Cj/w2f8AELXaNlx1LMSojEg6L841tOcHYqewM4cSwMhtZuO0XNFTGLntAyDjGDI7a246irgsy1YqqNstLK2ZhzPYbxsOg6jlVKraCqoJMTktnkqcu58cRWSJZcyv7e4OpIr30ZMzPVn+K3Z0O+qh72FpIcCCDcQRcQdBCvteRbmC0FYPOtxX9ErLg8besNRUtQ+0Lm2ZUpdNevmhB1exmu4ocl0KaRe/b2Bk9Je67jY/WMByfG3O36LwFb4Z45m441uhW5YnxOwvSyhERbjWEREAREQAG7KMimuDXCdNT3R1d9THmxifPMGon0th3qFIvSOVORtimfEt2LY+hbFt+CsZj0sgf1m5ns1ObnC9BfOFJWvheJIHujeMzmEgj/zUrFwa4V80dpNu6OPjGT/UYPqNy6GyovMnKfaTH5SZL6EvwhwPp69v4iO593NmZc2Rvb0jUb1U+E/BzUUV72DyiEX+cjBxmj9RucbReFd1JVslYJIXtkaczmkOae0LaV5lp2SfUtuz9s1FHZGribovLy0PmFFd2E/BnT1d8kH4aXLzmDzbz77f6i7tVT2/gtUULsWpjIF/Nkbzo37HadRuKiZad8fPkfQNn7Zpq1LNWztF+2p5KIi5yZCIiAIiIAiIgCIiAIiIAiIgCIiAIiICu16tgYTVFBJxtFM6I/mAyseND2nI4bV5SKyPY17Va5Lop8OvYv3A7hrgqcWK0QKSXIOMy+TvO05Y+3JrVlMeHAFpBBF4IN4I0gr45UpwR4SKuzCGwv42G/LTy3uj14nSw7O0FU/aPswx930q2XReXkvQ6GTdHH09covb2AMNRe+C6nkz80ebcfeb0bR+614IcJlJaQDWP4ibpp5SA4n9N2Z42ZdSlqqCOqtnS2za7+/sp7lhiqG2el0KTtewpqR2LUMLeq8ZWO2O/pnXnq+KinbI0slaHtOdrgCDtBUHt7g3BvfQG79F5yfyOObYd6tdD7QRy2ZPwrr0X8Fbq9jvZxQ5pp1/yV+i3VVI+J5ZMwxuGdrgQVpVlRUVLoQaoqLZQiIsmAiIgCIiA9KxcIp6J+PSyFvWYedG/wCJubtzq0MGuEyCpujqbqaT3j5p591xzbDvKp1F7a9WnXBVyQ8ly0PpUFa6imbI0slaHtIuc1wDmnaCqSwbw8qKG5odx0XqpCbmj9N2dv01K1MHcM6euF0T8STphkuDx8PQ4awulr0cT9PXRy8lsp5U/BPRPcXASMvN+KyS5rdQvBN3atfJFRaZu8b9qm16Xrz7iPwoTqbVrEy967upCeSKi0zd437U5IqLTN3jftU2vS9PcR+FB8Wrfmu7kJ5IqLTN3jftTkiotM3eN+1Ta9L09xH4UHxat+a7uQnkiotM3eN+1OSKi0zd437VNr0vT3EfhQfFq35ru5CeSKi0zd437U5IqLTN3jftU2vS9PcR+FB8Wrfmu7kJ5IqLTN3jftTkiotM3eN+1Ta9L09xH4UHxat+a7uQnkiotM3eN+1OSKi0zd437VNr0vT3EfhQfFq35ru5CeSKi0zd437U5I6LTN3jftU2vQlPcR+FB8Wrfmu7lCWrYEUU88bMbFZNIxt7rzc15AvyakXo4Qf2uq/zM/8A2uRY9xF4UM/F635q9yh0RFvI0IiIDJrriCDcQbwRkIVjYHcNNRSYsVffVw5sYn8QwanH0xqdvVbouappIapmCZt0/r6KemuVvI+s8HsKqa0I+MophJd6TPRkj+Npyj6L1l8gWfaUlNI2WmkdE9vovYS1w3dGpW7gbw6A4sNsNuOYVUbcm2VgzbW7lRdo+zUsN303E3Tqn5/cjpZMi8y1bUsaKqZiVEYfoOZzdbXDKFXtvcHssF76W+dmfF/vWjZ+bs3KyKGvjnjbLTyNlY4XtewhzT2hb1C0e0qiidhRcuqL+5GmpoYalOJM9SgyLshyaUVw27gjBWXl7eLk6JWXB38wzO7d6ri3cEp6O8vbxkfRKy8t/mGdvartQ7Xgq+G+F2i/Yq1Vs2Wnz5t1Q8VERS5GhERAEREAXLXXG8ZD0EZCuEQGzyp/Xd8zvFPKn9d3zO8VrRZuZxKbfKn9d3zO8U8qf13fM7xWpEuMSmzyp/Xd8zvFc+VP67vmd4rUiXGJTb5U/ru+Z3iuPKn9d3zO8VrRLjEps8qf13fM7xXPlT+u75neK1IlxiU2+VP67vmd4rjyp/Xd8zvFa0S4xKbPKn9d3zO8Vz5U/ru+Z3itSJcYlNvlT+u75neK48qf13fM7xWtEuMSnJeTlJJ7Si4RYuMSlZIiKQLqEREAREQBEXICA9nBvC6ps6THopSy/wBOM86KT42HIdufWrwwG4XILRcyCdhp6h2QNF74pD7js42O3lVrgbwPVNdiy1X4SE3HGePPSD3GdA1uu7Vd2DOB1LZrMWjiDSRz5Xc6V/xOP0Fw1Kk+0FTs56K22KTVOn1Xl5Z+R0xI/wAj21wW35Dl0jSuV1bRtSKmZj1DxGOi/O7U0Zydio7GOe5GsS6nQ5yNS7uRG7e4PYpr30t0D8pxf7px2fl7Nyru07MkppDFO3FcNYII6CCOhSi3uEWSW9lGDCzNxhu412zob9dihz3lxJcSSTeSTeTtPSvomyYqyNn+5dl0Tmqef/pTNoyUz3f6KZ9V6djhERTRFhERAEREAREQBERAEREAREQBERAEREAREQBERAEREBWSIikC7BERAFzcu9Y1hT1sgio4nTPPQ0ZG63HM0ayrmwO4D4ocWW1XCofnEDb+Ib8ZzyfsNqjq7adPRNvK7PROa/v8ntrFdyKuwTwBqrTd+GjxY77nTyXthb253HU29XhgdwVUtnYsjm+Uzi7z0oFzD+kzM3blOtTKGFrGhkbQxrQA1rQGtaBmAAyALNUDaO3qiruxvC3ROa/VTqZEjQsJZQwFzyGgZS5xAA2kqP2/hxDS3sYeOkGTEYea0++7MNgvKrm2sI5qw+ffzb72xtyRt7Ok6ytdDsSep4n8Lf55r9EOCr2pFBwt4nfvUmVvcI7WXsoRxjvWuv4sfCM7vptUCrrQkneXzvMjj0uN/YNA1BddFdqTZ8FIlo0z16lWqayWoXjXLToERF3HIEREAREQBEXesmxJqt+JSxGQ9JGRrficcgTmZa1XLZEOiilPJlXepb3sfinJlXepb3sfivWB2hu3abwL2IsilPJlXepb3sfinJlXepb3sfimB2g3abwL2IsilPJlXepb3sfinJlXepb3sfimB2g3abwL2IsilPJlXepb3sfinJlXepb3sfimB2g3abwL2IsilPJlXepb3sfinJlXepb3sfimB2g3abwL2IsilPJlXepb3sfinJlXepb3sfimB2g3abwL2IsilPJlXepb3sfinJlXepb3sfimB2g3abwL2IsilPJlXepb3sfinJnXepb3sfimB2g3abwL2Isi7lTZEkb3xvaA5jnNcLwbi03HLtCJgdoN2m8K9ipkXKmmB3BTVWjiyOHk0By8dKDe8fpMzu25BrW+eoip2Y5XWQuCIq5IQ6GBz3BsbS9xNzWtBc5x0ADOrRwO4D5ZsWW1XGnZkIgbdx7vjOaP9zsVo4KYBUtmN/DR40l1zp5LnSu03HM0ahd2qRqkbR9p3vuylSyarz8k6fvI6WQ9XHQsaw4KKMRUcTYWDoaMrjpcTlcdZXfWitr44GF87xG0dLjd2DSdQUCt/hHc69lCMQZuOcOefgb+Xaf2VepqGprn3TPVV/J4qKuKmTjXy6kxtnCKGjbfO/nXc2NuWR2wdA1lV1b+HM1VeyPzEfVaee4e+7+guUelmc9xc9xc45S5xJJ2krBXSh2LBS2c7idqv2Qq9XtSWfhbwt/eoREU2RQREQBERAEREAWynpnSuDIml7ibmtaC5x2AKV4NcG09Vc+e+miyZXDzrx7rTm2n91aVhYMwUTcWmjuP5pHc6R+139BkW1sSrzJGnoJJc3ZIQTBrgpLsWS0nYoz8Qw84/G4Ztg3qyKGgjgYI6djY2DM1gAH/AKda3rx8IsLaaz2Y1VIAT6MTedK/4W6NZuC6o487NTMnIoIoE4e57CKnqrhwmx3cRSxhl/NEjnl93vYpAvWnlwqfZod8viu7cZtPVDO8x6l0IqX5cKn2aHfL4py4VPs0O+XxTcJtPUxvUepc65VL8uFT7NBvl8U5cKn2aHfL4puE2nqN5j1LoXCpjlwqfZod8vinLhU+zQ75fFNwm09RvMepc65VL8uFT7NBvl8U5cKn2aHfL4puE2nqN5j1LoXCpjlwqfZod8vinLhU+zQb5fFNwm09RvMepc65VL8uFT7NDvl8U5cKn2aHfL4puE2nqN6j1LnQqmOXCp9mh3y+Kct9T7NBvl8U3CbT1G8x6mGEH9rqv8zP/wBrkUYrcLJJZJJXRsBe97yBjXAucXEDLrRZ3CbT1G9Rk2wJ4IqWjayapHlc1zXAvHmoyRfzGHOdZv7FYQC00X8OP4Gf8QvHt7DKGkvaTxsnqmEXj4zmb9dS+JSvqtoTZ3cv9fZCVfJHC3E5bIe654AJJAAykk3AbVD7f4RI4r2UYEz82Of4TdnX7MmtQy3MKp6wkSOxGdETLwzt6x2rx1ZaH2eYyz6hbrp0/wAldq9sudww5fydu0rVlqX49RIZD0X+i3U0ZgNi6iIrQ1rWJhalkIFzlct3LdQiIvR5CIiAIiIAi7dmWTLVPEdNG6R3SGjI0aXHM0ayrMwa4K44rpLQImfn4pt/FN+Lpf8AsNq9tYruR0wUsky8KZakCwewQqK4+YZisv50z72xjYfzHUFamDXB/T0VzyOPlF3nZALmn9NuZu3KdakscQaA1gDQBcAAAANAAzLlzwASTcALyTkAGkrpbGjSep6GOHNc1OV1rQtOKmjMtTI2JgzuebhsGk6goNhXwvQ0+NHZ4FTJm4y/zDDtGV/Zk1qpLat+etk4yrlMh/KDkYwaGNGRqk4KF8mbskNslS1mSZqWBhXwyOdjRWU3EGbyiQc8/wCGw+jtO4Ks6mpfK90kz3SPcb3PeS5zjrJWtFNRQMiSzUI98jnrmERFuNYREQBERAEREAREQBERAEREAREQBERAT61sPZpmNjp/MR4jQSD5x/NGd3QNQ3qMkrGP0RsH0WS+cwU8VO3DG2xHTzyTOxPW4REW80BERAEREARFKcG+D2orLnvHk8XXkBxnD3G5ztNw2rKIq8jZHE+RcLEuRiKEvcGsaXOJua1oJcTqAU+wb4KnyYsloExNz8S0jjHfEczdmU7FPcH8E6ehbdAy913OlfzpHdvQNQuXsLobEicybp9mtbnLmuh1bNsuKmYI6aNsbR0NGfWTnJ1ldpeZbuEtPQs4yrlDOq30pH6mNGUqosK+Fueqxo6K+lizYwPn3jW4egNQ3qQgpny/8UyJB8rIksWThTwh01n3te7jpuiCIguHxnMzty6lTmFGHtTaBLZX8XF0QREhn85zvO3JqCjhN+U5dJ0opqCjjiz5qR8k7n5ckCIi7DQEREAREQBERAEREAREQBERAEREAREQBERAEREB60fojYPosljH6I2D6LJUAiF5hERDAREQBerYOC89c66mjvbfzpXc2Nu09J1C8rvYM09GA2auE014vELGMEf8zse92zJ2qwYOESkjaGRwysaBc1rY4mtA1APyLeyK+aktT7Nc/ikyQ2YNcHMFJc+b8RKLjjPHMYfcb/U3nYpbcolymU3q5vki+9ebb3C3FBFjU8D3vcS1glxGMBuvvcWuJOxdUcauXCxCaayOFuSWQnNZWshY6Sd7Y2NF7nvIa0bSVWGFfDL6UVlNv6PKZBk/02HPtduVeW/hRUV78erlL7vRYObGz4WjJ259a8pTcGz2tzkzX0OOSqVcm5G+ur5J3ulqJHSvOd7yXE+A1LQiKTRLZIcYREQBERAEREAREQBERAEREAREQBERAEREAREQBERAEREB/9k="/>
          <p:cNvSpPr>
            <a:spLocks noChangeAspect="1" noChangeArrowheads="1"/>
          </p:cNvSpPr>
          <p:nvPr/>
        </p:nvSpPr>
        <p:spPr bwMode="auto">
          <a:xfrm>
            <a:off x="1047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AutoShape 6" descr="data:image/jpeg;base64,/9j/4AAQSkZJRgABAQAAAQABAAD/2wCEAAkGBhQPEBAQDBAWDxQWEBAUEBAQEhAQEBAXFRAVFBMVEhcXHCceFxomGRIUHy8hJScpMSwsFR4xNTAqNSYrLCkBCQoKDgwOGg8PGjUkHyUsLCwsNjUvLCwzKiksLCwsLCwyLCouLCk1MiwsLCwsLCwvKio0KSwsLCwsLC8sLCwtLP/AABEIAK4BIgMBIgACEQEDEQH/xAAcAAEAAgIDAQAAAAAAAAAAAAAABgcCAwEEBQj/xABGEAABAwECCAkKBAMJAQAAAAABAAIDBAURBhIhMVFhcZEHExciQVKBk9EUIzJTVGJykrHSJEJjoTOCwTRDc3SDlLKz4Rb/xAAcAQEAAgMBAQEAAAAAAAAAAAAABQYBAwQCBwj/xAA1EQABAwIDBgMIAgEFAAAAAAAAAQIDBBESIVEFFCIxQZFSgaEGExVTccHR8GGx4SMkMjPx/9oADAMBAAIRAxEAPwCLRxi4ZBmHQNCy4sdUbgkfojYPoslHlLVVuY8WNA3BOLHVG4LJEMXUx4sdUbgnFjQNwWSILqe1g7bsVMQ2ooqeqjv/ADww8a34XluXYf2Vo2FT2XWtxqalpifzRup4WyM2txf3GRUotlPUujcHxOLHA3tc0lrhsIW1sipzO+nr5IsnZoX3/wDI0XsNN/t4ftXWtHAOinjMZpIo9D4Y2RPadILR9VD8GuFZzcWO0m4wzcewc4fG0Z9o3FWRQ18c7BJBI2RhzOabxs1HUuhFa9LFhpaxrlR8TrKnkqFMYT8F89JfJTjymIZb2t86we83p2j9lDsQaBuC+nyorhPweU9de9o4iY3+djAucf1G5nbch1rgmo+sal42f7SWsyrS/wDKJ/afjsUTiDQNwTEGgbgvewiwOqKA+fZjMv5szL3RnafynUV4ajnI5q2Uu0MkU7EfGqKn8GOINA3BMQaBuCyRebqbsDdDHEGgbgmINA3BZIl1GBuhjiDQNwTEGgbgskS6jA3QxxBoG4JiDQNwWSJdRgboY4g0DcExBoG4LJEuowN0McQaBuCYg0DcFkiXUYG6GOINA3BMQaBuCyRLqMDdDHEGgbgmINA3BZIl1GBuhjiDQNwTEGgbgskS6jA3QxxBoG4JiDQNwWSJdRgboY4g0DcExBoG4LJEuowN0McQaBuCLJEuowN0N8fot2D6LJT+0+DpskbZKI4jixpMTjzCcUeic7f3GxQiuoJIHmOdhjcOhwu7RpGsLopa+Cq/61z06n5mqaOWnXjTLXoddERdpxhERAEREAXesm25qR+PSyGM9Iztdqc05CuiicjLXK1boW7g1woRT3R1oFPJmx7/ADLjtOVnbk1qbtcCAQbwReCMoK+a17+DmGtRQkCN3GR9MMl5Z/L0sOzct7ZdSYp9pqmUvcvSWIPBa8BwIuLXAEEaCDnVf4T8E8cuNJZ5ED8/Euv4p3wnOz9xsUgwbw5p665rXcVL0wyEBx+A5n9mXUpEtj2MlTPMstDtGWBfeU7/AML9UPm21LIlpZDHVRuidocMjtbTmcNYXTX0nadkRVUZjqY2ytPQ4ZRrac4OsKr8J+CaSO+SziZmZ+JddxrfhOZ/7Haoyajc3NuaF/2d7SQz2ZPwO9F/Hn3K8RZzQlji17S1wNzmuBDgdBBzLBcJaUVFS6BERDIREQBERAEREAREQBERAEREAREQBERAEREBf9F/Cj/w2f8AELXaNlx1LMSojEg6L841tOcHYqewM4cSwMhtZuO0XNFTGLntAyDjGDI7a246irgsy1YqqNstLK2ZhzPYbxsOg6jlVKraCqoJMTktnkqcu58cRWSJZcyv7e4OpIr30ZMzPVn+K3Z0O+qh72FpIcCCDcQRcQdBCvteRbmC0FYPOtxX9ErLg8besNRUtQ+0Lm2ZUpdNevmhB1exmu4ocl0KaRe/b2Bk9Je67jY/WMByfG3O36LwFb4Z45m441uhW5YnxOwvSyhERbjWEREAREQAG7KMimuDXCdNT3R1d9THmxifPMGon0th3qFIvSOVORtimfEt2LY+hbFt+CsZj0sgf1m5ns1ObnC9BfOFJWvheJIHujeMzmEgj/zUrFwa4V80dpNu6OPjGT/UYPqNy6GyovMnKfaTH5SZL6EvwhwPp69v4iO593NmZc2Rvb0jUb1U+E/BzUUV72DyiEX+cjBxmj9RucbReFd1JVslYJIXtkaczmkOae0LaV5lp2SfUtuz9s1FHZGribovLy0PmFFd2E/BnT1d8kH4aXLzmDzbz77f6i7tVT2/gtUULsWpjIF/Nkbzo37HadRuKiZad8fPkfQNn7Zpq1LNWztF+2p5KIi5yZCIiAIiIAiIgCIiAIiIAiIgCIiAIiICu16tgYTVFBJxtFM6I/mAyseND2nI4bV5SKyPY17Va5Lop8OvYv3A7hrgqcWK0QKSXIOMy+TvO05Y+3JrVlMeHAFpBBF4IN4I0gr45UpwR4SKuzCGwv42G/LTy3uj14nSw7O0FU/aPswx930q2XReXkvQ6GTdHH09covb2AMNRe+C6nkz80ebcfeb0bR+614IcJlJaQDWP4ibpp5SA4n9N2Z42ZdSlqqCOqtnS2za7+/sp7lhiqG2el0KTtewpqR2LUMLeq8ZWO2O/pnXnq+KinbI0slaHtOdrgCDtBUHt7g3BvfQG79F5yfyOObYd6tdD7QRy2ZPwrr0X8Fbq9jvZxQ5pp1/yV+i3VVI+J5ZMwxuGdrgQVpVlRUVLoQaoqLZQiIsmAiIgCIiA9KxcIp6J+PSyFvWYedG/wCJubtzq0MGuEyCpujqbqaT3j5p591xzbDvKp1F7a9WnXBVyQ8ly0PpUFa6imbI0slaHtIuc1wDmnaCqSwbw8qKG5odx0XqpCbmj9N2dv01K1MHcM6euF0T8STphkuDx8PQ4awulr0cT9PXRy8lsp5U/BPRPcXASMvN+KyS5rdQvBN3atfJFRaZu8b9qm16Xrz7iPwoTqbVrEy967upCeSKi0zd437U5IqLTN3jftU2vS9PcR+FB8Wrfmu7kJ5IqLTN3jftTkiotM3eN+1Ta9L09xH4UHxat+a7uQnkiotM3eN+1OSKi0zd437VNr0vT3EfhQfFq35ru5CeSKi0zd437U5IqLTN3jftU2vS9PcR+FB8Wrfmu7kJ5IqLTN3jftTkiotM3eN+1Ta9L09xH4UHxat+a7uQnkiotM3eN+1OSKi0zd437VNr0vT3EfhQfFq35ru5CeSKi0zd437U5I6LTN3jftU2vQlPcR+FB8Wrfmu7lCWrYEUU88bMbFZNIxt7rzc15AvyakXo4Qf2uq/zM/8A2uRY9xF4UM/F635q9yh0RFvI0IiIDJrriCDcQbwRkIVjYHcNNRSYsVffVw5sYn8QwanH0xqdvVbouappIapmCZt0/r6KemuVvI+s8HsKqa0I+MophJd6TPRkj+Npyj6L1l8gWfaUlNI2WmkdE9vovYS1w3dGpW7gbw6A4sNsNuOYVUbcm2VgzbW7lRdo+zUsN303E3Tqn5/cjpZMi8y1bUsaKqZiVEYfoOZzdbXDKFXtvcHssF76W+dmfF/vWjZ+bs3KyKGvjnjbLTyNlY4XtewhzT2hb1C0e0qiidhRcuqL+5GmpoYalOJM9SgyLshyaUVw27gjBWXl7eLk6JWXB38wzO7d6ri3cEp6O8vbxkfRKy8t/mGdvartQ7Xgq+G+F2i/Yq1Vs2Wnz5t1Q8VERS5GhERAEREAXLXXG8ZD0EZCuEQGzyp/Xd8zvFPKn9d3zO8VrRZuZxKbfKn9d3zO8U8qf13fM7xWpEuMSmzyp/Xd8zvFc+VP67vmd4rUiXGJTb5U/ru+Z3iuPKn9d3zO8VrRLjEps8qf13fM7xXPlT+u75neK1IlxiU2+VP67vmd4rjyp/Xd8zvFa0S4xKbPKn9d3zO8Vz5U/ru+Z3itSJcYlNvlT+u75neK48qf13fM7xWtEuMSnJeTlJJ7Si4RYuMSlZIiKQLqEREAREQBEXICA9nBvC6ps6THopSy/wBOM86KT42HIdufWrwwG4XILRcyCdhp6h2QNF74pD7js42O3lVrgbwPVNdiy1X4SE3HGePPSD3GdA1uu7Vd2DOB1LZrMWjiDSRz5Xc6V/xOP0Fw1Kk+0FTs56K22KTVOn1Xl5Z+R0xI/wAj21wW35Dl0jSuV1bRtSKmZj1DxGOi/O7U0Zydio7GOe5GsS6nQ5yNS7uRG7e4PYpr30t0D8pxf7px2fl7Nyru07MkppDFO3FcNYII6CCOhSi3uEWSW9lGDCzNxhu412zob9dihz3lxJcSSTeSTeTtPSvomyYqyNn+5dl0Tmqef/pTNoyUz3f6KZ9V6djhERTRFhERAEREAREQBERAEREAREQBERAEREAREQBERAEREBWSIikC7BERAFzcu9Y1hT1sgio4nTPPQ0ZG63HM0ayrmwO4D4ocWW1XCofnEDb+Ib8ZzyfsNqjq7adPRNvK7PROa/v8ntrFdyKuwTwBqrTd+GjxY77nTyXthb253HU29XhgdwVUtnYsjm+Uzi7z0oFzD+kzM3blOtTKGFrGhkbQxrQA1rQGtaBmAAyALNUDaO3qiruxvC3ROa/VTqZEjQsJZQwFzyGgZS5xAA2kqP2/hxDS3sYeOkGTEYea0++7MNgvKrm2sI5qw+ffzb72xtyRt7Ok6ytdDsSep4n8Lf55r9EOCr2pFBwt4nfvUmVvcI7WXsoRxjvWuv4sfCM7vptUCrrQkneXzvMjj0uN/YNA1BddFdqTZ8FIlo0z16lWqayWoXjXLToERF3HIEREAREQBEXesmxJqt+JSxGQ9JGRrficcgTmZa1XLZEOiilPJlXepb3sfinJlXepb3sfivWB2hu3abwL2IsilPJlXepb3sfinJlXepb3sfimB2g3abwL2IsilPJlXepb3sfinJlXepb3sfimB2g3abwL2IsilPJlXepb3sfinJlXepb3sfimB2g3abwL2IsilPJlXepb3sfinJlXepb3sfimB2g3abwL2IsilPJlXepb3sfinJlXepb3sfimB2g3abwL2IsilPJlXepb3sfinJlXepb3sfimB2g3abwL2IsilPJlXepb3sfinJnXepb3sfimB2g3abwL2Isi7lTZEkb3xvaA5jnNcLwbi03HLtCJgdoN2m8K9ipkXKmmB3BTVWjiyOHk0By8dKDe8fpMzu25BrW+eoip2Y5XWQuCIq5IQ6GBz3BsbS9xNzWtBc5x0ADOrRwO4D5ZsWW1XGnZkIgbdx7vjOaP9zsVo4KYBUtmN/DR40l1zp5LnSu03HM0ahd2qRqkbR9p3vuylSyarz8k6fvI6WQ9XHQsaw4KKMRUcTYWDoaMrjpcTlcdZXfWitr44GF87xG0dLjd2DSdQUCt/hHc69lCMQZuOcOefgb+Xaf2VepqGprn3TPVV/J4qKuKmTjXy6kxtnCKGjbfO/nXc2NuWR2wdA1lV1b+HM1VeyPzEfVaee4e+7+guUelmc9xc9xc45S5xJJ2krBXSh2LBS2c7idqv2Qq9XtSWfhbwt/eoREU2RQREQBERAEREAWynpnSuDIml7ibmtaC5x2AKV4NcG09Vc+e+miyZXDzrx7rTm2n91aVhYMwUTcWmjuP5pHc6R+139BkW1sSrzJGnoJJc3ZIQTBrgpLsWS0nYoz8Qw84/G4Ztg3qyKGgjgYI6djY2DM1gAH/AKda3rx8IsLaaz2Y1VIAT6MTedK/4W6NZuC6o487NTMnIoIoE4e57CKnqrhwmx3cRSxhl/NEjnl93vYpAvWnlwqfZod8viu7cZtPVDO8x6l0IqX5cKn2aHfL4py4VPs0O+XxTcJtPUxvUepc65VL8uFT7NBvl8U5cKn2aHfL4puE2nqN5j1LoXCpjlwqfZod8vinLhU+zQ75fFNwm09RvMepc65VL8uFT7NBvl8U5cKn2aHfL4puE2nqN5j1LoXCpjlwqfZod8vinLhU+zQb5fFNwm09RvMepc65VL8uFT7NDvl8U5cKn2aHfL4puE2nqN6j1LnQqmOXCp9mh3y+Kct9T7NBvl8U3CbT1G8x6mGEH9rqv8zP/wBrkUYrcLJJZJJXRsBe97yBjXAucXEDLrRZ3CbT1G9Rk2wJ4IqWjayapHlc1zXAvHmoyRfzGHOdZv7FYQC00X8OP4Gf8QvHt7DKGkvaTxsnqmEXj4zmb9dS+JSvqtoTZ3cv9fZCVfJHC3E5bIe654AJJAAykk3AbVD7f4RI4r2UYEz82Of4TdnX7MmtQy3MKp6wkSOxGdETLwzt6x2rx1ZaH2eYyz6hbrp0/wAldq9sudww5fydu0rVlqX49RIZD0X+i3U0ZgNi6iIrQ1rWJhalkIFzlct3LdQiIvR5CIiAIiIAi7dmWTLVPEdNG6R3SGjI0aXHM0ayrMwa4K44rpLQImfn4pt/FN+Lpf8AsNq9tYruR0wUsky8KZakCwewQqK4+YZisv50z72xjYfzHUFamDXB/T0VzyOPlF3nZALmn9NuZu3KdakscQaA1gDQBcAAAANAAzLlzwASTcALyTkAGkrpbGjSep6GOHNc1OV1rQtOKmjMtTI2JgzuebhsGk6goNhXwvQ0+NHZ4FTJm4y/zDDtGV/Zk1qpLat+etk4yrlMh/KDkYwaGNGRqk4KF8mbskNslS1mSZqWBhXwyOdjRWU3EGbyiQc8/wCGw+jtO4Ks6mpfK90kz3SPcb3PeS5zjrJWtFNRQMiSzUI98jnrmERFuNYREQBERAEREAREQBERAEREAREQBERAT61sPZpmNjp/MR4jQSD5x/NGd3QNQ3qMkrGP0RsH0WS+cwU8VO3DG2xHTzyTOxPW4REW80BERAEREARFKcG+D2orLnvHk8XXkBxnD3G5ztNw2rKIq8jZHE+RcLEuRiKEvcGsaXOJua1oJcTqAU+wb4KnyYsloExNz8S0jjHfEczdmU7FPcH8E6ehbdAy913OlfzpHdvQNQuXsLobEicybp9mtbnLmuh1bNsuKmYI6aNsbR0NGfWTnJ1ldpeZbuEtPQs4yrlDOq30pH6mNGUqosK+Fueqxo6K+lizYwPn3jW4egNQ3qQgpny/8UyJB8rIksWThTwh01n3te7jpuiCIguHxnMzty6lTmFGHtTaBLZX8XF0QREhn85zvO3JqCjhN+U5dJ0opqCjjiz5qR8k7n5ckCIi7DQEREAREQBERAEREAREQBERAEREAREQBERAEREB60fojYPosljH6I2D6LJUAiF5hERDAREQBerYOC89c66mjvbfzpXc2Nu09J1C8rvYM09GA2auE014vELGMEf8zse92zJ2qwYOESkjaGRwysaBc1rY4mtA1APyLeyK+aktT7Nc/ikyQ2YNcHMFJc+b8RKLjjPHMYfcb/U3nYpbcolymU3q5vki+9ebb3C3FBFjU8D3vcS1glxGMBuvvcWuJOxdUcauXCxCaayOFuSWQnNZWshY6Sd7Y2NF7nvIa0bSVWGFfDL6UVlNv6PKZBk/02HPtduVeW/hRUV78erlL7vRYObGz4WjJ259a8pTcGz2tzkzX0OOSqVcm5G+ur5J3ulqJHSvOd7yXE+A1LQiKTRLZIcYREQBERAEREAREQBERAEREAREQBERAEREAREQBERAEREB/9k="/>
          <p:cNvSpPr>
            <a:spLocks noChangeAspect="1" noChangeArrowheads="1"/>
          </p:cNvSpPr>
          <p:nvPr/>
        </p:nvSpPr>
        <p:spPr bwMode="auto">
          <a:xfrm>
            <a:off x="2571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AutoShape 8" descr="data:image/jpeg;base64,/9j/4AAQSkZJRgABAQAAAQABAAD/2wCEAAkGBhQPEBAQDBAWDxQWEBAUEBAQEhAQEBAXFRAVFBMVEhcXHCceFxomGRIUHy8hJScpMSwsFR4xNTAqNSYrLCkBCQoKDgwOGg8PGjUkHyUsLCwsNjUvLCwzKiksLCwsLCwyLCouLCk1MiwsLCwsLCwvKio0KSwsLCwsLC8sLCwtLP/AABEIAK4BIgMBIgACEQEDEQH/xAAcAAEAAgIDAQAAAAAAAAAAAAAABgcCAwEEBQj/xABGEAABAwECCAkKBAMJAQAAAAABAAIDBAURBhIhMVFhcZEHExciQVKBk9EUIzJTVGJykrHSJEJjoTOCwTRDc3SDlLKz4Rb/xAAcAQEAAgMBAQEAAAAAAAAAAAAABQYBAwQCBwj/xAA1EQABAwIDBgMIAgEFAAAAAAAAAQIDBBESIVEFFCIxQZFSgaEGExVTccHR8GGx4SMkMjPx/9oADAMBAAIRAxEAPwCLRxi4ZBmHQNCy4sdUbgkfojYPoslHlLVVuY8WNA3BOLHVG4LJEMXUx4sdUbgnFjQNwWSILqe1g7bsVMQ2ooqeqjv/ADww8a34XluXYf2Vo2FT2XWtxqalpifzRup4WyM2txf3GRUotlPUujcHxOLHA3tc0lrhsIW1sipzO+nr5IsnZoX3/wDI0XsNN/t4ftXWtHAOinjMZpIo9D4Y2RPadILR9VD8GuFZzcWO0m4wzcewc4fG0Z9o3FWRQ18c7BJBI2RhzOabxs1HUuhFa9LFhpaxrlR8TrKnkqFMYT8F89JfJTjymIZb2t86we83p2j9lDsQaBuC+nyorhPweU9de9o4iY3+djAucf1G5nbch1rgmo+sal42f7SWsyrS/wDKJ/afjsUTiDQNwTEGgbgvewiwOqKA+fZjMv5szL3RnafynUV4ajnI5q2Uu0MkU7EfGqKn8GOINA3BMQaBuCyRebqbsDdDHEGgbgmINA3BZIl1GBuhjiDQNwTEGgbgskS6jA3QxxBoG4JiDQNwWSJdRgboY4g0DcExBoG4LJEuowN0McQaBuCYg0DcFkiXUYG6GOINA3BMQaBuCyRLqMDdDHEGgbgmINA3BZIl1GBuhjiDQNwTEGgbgskS6jA3QxxBoG4JiDQNwWSJdRgboY4g0DcExBoG4LJEuowN0McQaBuCLJEuowN0N8fot2D6LJT+0+DpskbZKI4jixpMTjzCcUeic7f3GxQiuoJIHmOdhjcOhwu7RpGsLopa+Cq/61z06n5mqaOWnXjTLXoddERdpxhERAEREAXesm25qR+PSyGM9Iztdqc05CuiicjLXK1boW7g1woRT3R1oFPJmx7/ADLjtOVnbk1qbtcCAQbwReCMoK+a17+DmGtRQkCN3GR9MMl5Z/L0sOzct7ZdSYp9pqmUvcvSWIPBa8BwIuLXAEEaCDnVf4T8E8cuNJZ5ED8/Euv4p3wnOz9xsUgwbw5p665rXcVL0wyEBx+A5n9mXUpEtj2MlTPMstDtGWBfeU7/AML9UPm21LIlpZDHVRuidocMjtbTmcNYXTX0nadkRVUZjqY2ytPQ4ZRrac4OsKr8J+CaSO+SziZmZ+JddxrfhOZ/7Haoyajc3NuaF/2d7SQz2ZPwO9F/Hn3K8RZzQlji17S1wNzmuBDgdBBzLBcJaUVFS6BERDIREQBERAEREAREQBERAEREAREQBERAEREBf9F/Cj/w2f8AELXaNlx1LMSojEg6L841tOcHYqewM4cSwMhtZuO0XNFTGLntAyDjGDI7a246irgsy1YqqNstLK2ZhzPYbxsOg6jlVKraCqoJMTktnkqcu58cRWSJZcyv7e4OpIr30ZMzPVn+K3Z0O+qh72FpIcCCDcQRcQdBCvteRbmC0FYPOtxX9ErLg8besNRUtQ+0Lm2ZUpdNevmhB1exmu4ocl0KaRe/b2Bk9Je67jY/WMByfG3O36LwFb4Z45m441uhW5YnxOwvSyhERbjWEREAREQAG7KMimuDXCdNT3R1d9THmxifPMGon0th3qFIvSOVORtimfEt2LY+hbFt+CsZj0sgf1m5ns1ObnC9BfOFJWvheJIHujeMzmEgj/zUrFwa4V80dpNu6OPjGT/UYPqNy6GyovMnKfaTH5SZL6EvwhwPp69v4iO593NmZc2Rvb0jUb1U+E/BzUUV72DyiEX+cjBxmj9RucbReFd1JVslYJIXtkaczmkOae0LaV5lp2SfUtuz9s1FHZGribovLy0PmFFd2E/BnT1d8kH4aXLzmDzbz77f6i7tVT2/gtUULsWpjIF/Nkbzo37HadRuKiZad8fPkfQNn7Zpq1LNWztF+2p5KIi5yZCIiAIiIAiIgCIiAIiIAiIgCIiAIiICu16tgYTVFBJxtFM6I/mAyseND2nI4bV5SKyPY17Va5Lop8OvYv3A7hrgqcWK0QKSXIOMy+TvO05Y+3JrVlMeHAFpBBF4IN4I0gr45UpwR4SKuzCGwv42G/LTy3uj14nSw7O0FU/aPswx930q2XReXkvQ6GTdHH09covb2AMNRe+C6nkz80ebcfeb0bR+614IcJlJaQDWP4ibpp5SA4n9N2Z42ZdSlqqCOqtnS2za7+/sp7lhiqG2el0KTtewpqR2LUMLeq8ZWO2O/pnXnq+KinbI0slaHtOdrgCDtBUHt7g3BvfQG79F5yfyOObYd6tdD7QRy2ZPwrr0X8Fbq9jvZxQ5pp1/yV+i3VVI+J5ZMwxuGdrgQVpVlRUVLoQaoqLZQiIsmAiIgCIiA9KxcIp6J+PSyFvWYedG/wCJubtzq0MGuEyCpujqbqaT3j5p591xzbDvKp1F7a9WnXBVyQ8ly0PpUFa6imbI0slaHtIuc1wDmnaCqSwbw8qKG5odx0XqpCbmj9N2dv01K1MHcM6euF0T8STphkuDx8PQ4awulr0cT9PXRy8lsp5U/BPRPcXASMvN+KyS5rdQvBN3atfJFRaZu8b9qm16Xrz7iPwoTqbVrEy967upCeSKi0zd437U5IqLTN3jftU2vS9PcR+FB8Wrfmu7kJ5IqLTN3jftTkiotM3eN+1Ta9L09xH4UHxat+a7uQnkiotM3eN+1OSKi0zd437VNr0vT3EfhQfFq35ru5CeSKi0zd437U5IqLTN3jftU2vS9PcR+FB8Wrfmu7kJ5IqLTN3jftTkiotM3eN+1Ta9L09xH4UHxat+a7uQnkiotM3eN+1OSKi0zd437VNr0vT3EfhQfFq35ru5CeSKi0zd437U5I6LTN3jftU2vQlPcR+FB8Wrfmu7lCWrYEUU88bMbFZNIxt7rzc15AvyakXo4Qf2uq/zM/8A2uRY9xF4UM/F635q9yh0RFvI0IiIDJrriCDcQbwRkIVjYHcNNRSYsVffVw5sYn8QwanH0xqdvVbouappIapmCZt0/r6KemuVvI+s8HsKqa0I+MophJd6TPRkj+Npyj6L1l8gWfaUlNI2WmkdE9vovYS1w3dGpW7gbw6A4sNsNuOYVUbcm2VgzbW7lRdo+zUsN303E3Tqn5/cjpZMi8y1bUsaKqZiVEYfoOZzdbXDKFXtvcHssF76W+dmfF/vWjZ+bs3KyKGvjnjbLTyNlY4XtewhzT2hb1C0e0qiidhRcuqL+5GmpoYalOJM9SgyLshyaUVw27gjBWXl7eLk6JWXB38wzO7d6ri3cEp6O8vbxkfRKy8t/mGdvartQ7Xgq+G+F2i/Yq1Vs2Wnz5t1Q8VERS5GhERAEREAXLXXG8ZD0EZCuEQGzyp/Xd8zvFPKn9d3zO8VrRZuZxKbfKn9d3zO8U8qf13fM7xWpEuMSmzyp/Xd8zvFc+VP67vmd4rUiXGJTb5U/ru+Z3iuPKn9d3zO8VrRLjEps8qf13fM7xXPlT+u75neK1IlxiU2+VP67vmd4rjyp/Xd8zvFa0S4xKbPKn9d3zO8Vz5U/ru+Z3itSJcYlNvlT+u75neK48qf13fM7xWtEuMSnJeTlJJ7Si4RYuMSlZIiKQLqEREAREQBEXICA9nBvC6ps6THopSy/wBOM86KT42HIdufWrwwG4XILRcyCdhp6h2QNF74pD7js42O3lVrgbwPVNdiy1X4SE3HGePPSD3GdA1uu7Vd2DOB1LZrMWjiDSRz5Xc6V/xOP0Fw1Kk+0FTs56K22KTVOn1Xl5Z+R0xI/wAj21wW35Dl0jSuV1bRtSKmZj1DxGOi/O7U0Zydio7GOe5GsS6nQ5yNS7uRG7e4PYpr30t0D8pxf7px2fl7Nyru07MkppDFO3FcNYII6CCOhSi3uEWSW9lGDCzNxhu412zob9dihz3lxJcSSTeSTeTtPSvomyYqyNn+5dl0Tmqef/pTNoyUz3f6KZ9V6djhERTRFhERAEREAREQBERAEREAREQBERAEREAREQBERAEREBWSIikC7BERAFzcu9Y1hT1sgio4nTPPQ0ZG63HM0ayrmwO4D4ocWW1XCofnEDb+Ib8ZzyfsNqjq7adPRNvK7PROa/v8ntrFdyKuwTwBqrTd+GjxY77nTyXthb253HU29XhgdwVUtnYsjm+Uzi7z0oFzD+kzM3blOtTKGFrGhkbQxrQA1rQGtaBmAAyALNUDaO3qiruxvC3ROa/VTqZEjQsJZQwFzyGgZS5xAA2kqP2/hxDS3sYeOkGTEYea0++7MNgvKrm2sI5qw+ffzb72xtyRt7Ok6ytdDsSep4n8Lf55r9EOCr2pFBwt4nfvUmVvcI7WXsoRxjvWuv4sfCM7vptUCrrQkneXzvMjj0uN/YNA1BddFdqTZ8FIlo0z16lWqayWoXjXLToERF3HIEREAREQBEXesmxJqt+JSxGQ9JGRrficcgTmZa1XLZEOiilPJlXepb3sfinJlXepb3sfivWB2hu3abwL2IsilPJlXepb3sfinJlXepb3sfimB2g3abwL2IsilPJlXepb3sfinJlXepb3sfimB2g3abwL2IsilPJlXepb3sfinJlXepb3sfimB2g3abwL2IsilPJlXepb3sfinJlXepb3sfimB2g3abwL2IsilPJlXepb3sfinJlXepb3sfimB2g3abwL2IsilPJlXepb3sfinJlXepb3sfimB2g3abwL2IsilPJlXepb3sfinJnXepb3sfimB2g3abwL2Isi7lTZEkb3xvaA5jnNcLwbi03HLtCJgdoN2m8K9ipkXKmmB3BTVWjiyOHk0By8dKDe8fpMzu25BrW+eoip2Y5XWQuCIq5IQ6GBz3BsbS9xNzWtBc5x0ADOrRwO4D5ZsWW1XGnZkIgbdx7vjOaP9zsVo4KYBUtmN/DR40l1zp5LnSu03HM0ahd2qRqkbR9p3vuylSyarz8k6fvI6WQ9XHQsaw4KKMRUcTYWDoaMrjpcTlcdZXfWitr44GF87xG0dLjd2DSdQUCt/hHc69lCMQZuOcOefgb+Xaf2VepqGprn3TPVV/J4qKuKmTjXy6kxtnCKGjbfO/nXc2NuWR2wdA1lV1b+HM1VeyPzEfVaee4e+7+guUelmc9xc9xc45S5xJJ2krBXSh2LBS2c7idqv2Qq9XtSWfhbwt/eoREU2RQREQBERAEREAWynpnSuDIml7ibmtaC5x2AKV4NcG09Vc+e+miyZXDzrx7rTm2n91aVhYMwUTcWmjuP5pHc6R+139BkW1sSrzJGnoJJc3ZIQTBrgpLsWS0nYoz8Qw84/G4Ztg3qyKGgjgYI6djY2DM1gAH/AKda3rx8IsLaaz2Y1VIAT6MTedK/4W6NZuC6o487NTMnIoIoE4e57CKnqrhwmx3cRSxhl/NEjnl93vYpAvWnlwqfZod8viu7cZtPVDO8x6l0IqX5cKn2aHfL4py4VPs0O+XxTcJtPUxvUepc65VL8uFT7NBvl8U5cKn2aHfL4puE2nqN5j1LoXCpjlwqfZod8vinLhU+zQ75fFNwm09RvMepc65VL8uFT7NBvl8U5cKn2aHfL4puE2nqN5j1LoXCpjlwqfZod8vinLhU+zQb5fFNwm09RvMepc65VL8uFT7NDvl8U5cKn2aHfL4puE2nqN6j1LnQqmOXCp9mh3y+Kct9T7NBvl8U3CbT1G8x6mGEH9rqv8zP/wBrkUYrcLJJZJJXRsBe97yBjXAucXEDLrRZ3CbT1G9Rk2wJ4IqWjayapHlc1zXAvHmoyRfzGHOdZv7FYQC00X8OP4Gf8QvHt7DKGkvaTxsnqmEXj4zmb9dS+JSvqtoTZ3cv9fZCVfJHC3E5bIe654AJJAAykk3AbVD7f4RI4r2UYEz82Of4TdnX7MmtQy3MKp6wkSOxGdETLwzt6x2rx1ZaH2eYyz6hbrp0/wAldq9sudww5fydu0rVlqX49RIZD0X+i3U0ZgNi6iIrQ1rWJhalkIFzlct3LdQiIvR5CIiAIiIAi7dmWTLVPEdNG6R3SGjI0aXHM0ayrMwa4K44rpLQImfn4pt/FN+Lpf8AsNq9tYruR0wUsky8KZakCwewQqK4+YZisv50z72xjYfzHUFamDXB/T0VzyOPlF3nZALmn9NuZu3KdakscQaA1gDQBcAAAANAAzLlzwASTcALyTkAGkrpbGjSep6GOHNc1OV1rQtOKmjMtTI2JgzuebhsGk6goNhXwvQ0+NHZ4FTJm4y/zDDtGV/Zk1qpLat+etk4yrlMh/KDkYwaGNGRqk4KF8mbskNslS1mSZqWBhXwyOdjRWU3EGbyiQc8/wCGw+jtO4Ks6mpfK90kz3SPcb3PeS5zjrJWtFNRQMiSzUI98jnrmERFuNYREQBERAEREAREQBERAEREAREQBERAT61sPZpmNjp/MR4jQSD5x/NGd3QNQ3qMkrGP0RsH0WS+cwU8VO3DG2xHTzyTOxPW4REW80BERAEREARFKcG+D2orLnvHk8XXkBxnD3G5ztNw2rKIq8jZHE+RcLEuRiKEvcGsaXOJua1oJcTqAU+wb4KnyYsloExNz8S0jjHfEczdmU7FPcH8E6ehbdAy913OlfzpHdvQNQuXsLobEicybp9mtbnLmuh1bNsuKmYI6aNsbR0NGfWTnJ1ldpeZbuEtPQs4yrlDOq30pH6mNGUqosK+Fueqxo6K+lizYwPn3jW4egNQ3qQgpny/8UyJB8rIksWThTwh01n3te7jpuiCIguHxnMzty6lTmFGHtTaBLZX8XF0QREhn85zvO3JqCjhN+U5dJ0opqCjjiz5qR8k7n5ckCIi7DQEREAREQBERAEREAREQBERAEREAREQBERAEREB60fojYPosljH6I2D6LJUAiF5hERDAREQBerYOC89c66mjvbfzpXc2Nu09J1C8rvYM09GA2auE014vELGMEf8zse92zJ2qwYOESkjaGRwysaBc1rY4mtA1APyLeyK+aktT7Nc/ikyQ2YNcHMFJc+b8RKLjjPHMYfcb/U3nYpbcolymU3q5vki+9ebb3C3FBFjU8D3vcS1glxGMBuvvcWuJOxdUcauXCxCaayOFuSWQnNZWshY6Sd7Y2NF7nvIa0bSVWGFfDL6UVlNv6PKZBk/02HPtduVeW/hRUV78erlL7vRYObGz4WjJ259a8pTcGz2tzkzX0OOSqVcm5G+ur5J3ulqJHSvOd7yXE+A1LQiKTRLZIcYREQBERAEREAREQBERAEREAREQBERAEREAREQBERAEREB/9k="/>
          <p:cNvSpPr>
            <a:spLocks noChangeAspect="1" noChangeArrowheads="1"/>
          </p:cNvSpPr>
          <p:nvPr/>
        </p:nvSpPr>
        <p:spPr bwMode="auto">
          <a:xfrm>
            <a:off x="4095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1"/>
            <a:ext cx="8297264" cy="668612"/>
          </a:xfrm>
        </p:spPr>
        <p:txBody>
          <a:bodyPr/>
          <a:lstStyle/>
          <a:p>
            <a:r>
              <a:rPr lang="ru-RU" dirty="0"/>
              <a:t>Использование функций/модулей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4018" y="1332359"/>
            <a:ext cx="9786607" cy="591773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 smtClean="0"/>
              <a:t>Развёртывание с ограниченным использованием</a:t>
            </a:r>
            <a:endParaRPr lang="en-US" sz="2000" dirty="0"/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Ускоряет развёртывание</a:t>
            </a:r>
            <a:endParaRPr lang="en-US" dirty="0"/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Сокращает время функционирования старой системы параллельно с новой (вкл. обоюдную передачу данных из старой в новую, из новой в старую</a:t>
            </a:r>
            <a:r>
              <a:rPr lang="en-US" dirty="0" smtClean="0"/>
              <a:t>)</a:t>
            </a:r>
            <a:endParaRPr lang="en-US" dirty="0"/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Не надо вносить изменения в две системы в течение долгого времени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ru-RU" sz="2000" dirty="0" smtClean="0"/>
              <a:t>Планируемый модуль – весь спектр функций </a:t>
            </a:r>
            <a:r>
              <a:rPr lang="en-US" sz="2000" dirty="0" smtClean="0"/>
              <a:t> </a:t>
            </a:r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Управление бюджетом </a:t>
            </a:r>
            <a:r>
              <a:rPr lang="en-US" dirty="0" smtClean="0"/>
              <a:t>(EAPS) – </a:t>
            </a:r>
            <a:r>
              <a:rPr lang="ru-RU" dirty="0" smtClean="0"/>
              <a:t>приложение «предприятие» для госсектора</a:t>
            </a:r>
            <a:endParaRPr lang="en-US" dirty="0" smtClean="0"/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Финансовый учет </a:t>
            </a:r>
            <a:r>
              <a:rPr lang="en-US" dirty="0" smtClean="0"/>
              <a:t>(FI-</a:t>
            </a:r>
            <a:r>
              <a:rPr lang="ru-RU" dirty="0" smtClean="0"/>
              <a:t>финансы</a:t>
            </a:r>
            <a:r>
              <a:rPr lang="en-US" dirty="0" smtClean="0"/>
              <a:t>)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ru-RU" sz="2000" dirty="0"/>
              <a:t>Планируемый модуль</a:t>
            </a:r>
            <a:r>
              <a:rPr lang="en-US" sz="2000" dirty="0" smtClean="0"/>
              <a:t> – </a:t>
            </a:r>
            <a:r>
              <a:rPr lang="ru-RU" sz="2000" dirty="0" smtClean="0"/>
              <a:t>стандартизованное использование</a:t>
            </a:r>
            <a:endParaRPr lang="en-US" sz="2000" dirty="0"/>
          </a:p>
          <a:p>
            <a:pPr marL="1722059" lvl="3">
              <a:lnSpc>
                <a:spcPct val="90000"/>
              </a:lnSpc>
            </a:pPr>
            <a:r>
              <a:rPr lang="ru-RU" dirty="0"/>
              <a:t>К</a:t>
            </a:r>
            <a:r>
              <a:rPr lang="ru-RU" dirty="0" smtClean="0"/>
              <a:t>онтроль</a:t>
            </a:r>
            <a:r>
              <a:rPr lang="en-US" dirty="0" smtClean="0"/>
              <a:t>  </a:t>
            </a:r>
            <a:r>
              <a:rPr lang="en-US" dirty="0"/>
              <a:t>(CO)</a:t>
            </a:r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Управление материалами </a:t>
            </a:r>
            <a:r>
              <a:rPr lang="en-US" dirty="0" smtClean="0"/>
              <a:t>(MM</a:t>
            </a:r>
            <a:r>
              <a:rPr lang="en-US" dirty="0"/>
              <a:t>) </a:t>
            </a:r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Продажи и распределение </a:t>
            </a:r>
            <a:r>
              <a:rPr lang="en-US" dirty="0" smtClean="0"/>
              <a:t>(SD</a:t>
            </a:r>
            <a:r>
              <a:rPr lang="en-US" dirty="0"/>
              <a:t>)</a:t>
            </a:r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Проектная система </a:t>
            </a:r>
            <a:r>
              <a:rPr lang="en-US" dirty="0" smtClean="0"/>
              <a:t>(PS</a:t>
            </a:r>
            <a:r>
              <a:rPr lang="en-US" dirty="0"/>
              <a:t>) </a:t>
            </a:r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Хранилище бизнес-информации </a:t>
            </a:r>
            <a:r>
              <a:rPr lang="en-US" dirty="0" smtClean="0"/>
              <a:t>(BW</a:t>
            </a:r>
            <a:r>
              <a:rPr lang="en-US" dirty="0"/>
              <a:t>)</a:t>
            </a:r>
          </a:p>
        </p:txBody>
      </p:sp>
      <p:pic>
        <p:nvPicPr>
          <p:cNvPr id="24576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690" y="5676199"/>
            <a:ext cx="1268828" cy="126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453676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016" y="336057"/>
            <a:ext cx="8439023" cy="668612"/>
          </a:xfrm>
        </p:spPr>
        <p:txBody>
          <a:bodyPr/>
          <a:lstStyle/>
          <a:p>
            <a:r>
              <a:rPr lang="ru-RU" dirty="0"/>
              <a:t>Использование функций/модулей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047" y="1498250"/>
            <a:ext cx="8967556" cy="5222872"/>
          </a:xfrm>
        </p:spPr>
        <p:txBody>
          <a:bodyPr/>
          <a:lstStyle/>
          <a:p>
            <a:r>
              <a:rPr lang="ru-RU" dirty="0" smtClean="0"/>
              <a:t>Пока не планируемые модули</a:t>
            </a:r>
            <a:r>
              <a:rPr lang="en-US" dirty="0" smtClean="0"/>
              <a:t>- </a:t>
            </a:r>
            <a:r>
              <a:rPr lang="ru-RU" dirty="0" smtClean="0"/>
              <a:t>реализация позже</a:t>
            </a:r>
            <a:endParaRPr lang="en-US" dirty="0"/>
          </a:p>
          <a:p>
            <a:pPr lvl="3"/>
            <a:r>
              <a:rPr lang="ru-RU" dirty="0" smtClean="0"/>
              <a:t>Учет активов </a:t>
            </a:r>
            <a:r>
              <a:rPr lang="en-US" dirty="0" smtClean="0"/>
              <a:t>(FI/AA</a:t>
            </a:r>
            <a:r>
              <a:rPr lang="en-US" dirty="0"/>
              <a:t>) </a:t>
            </a:r>
            <a:r>
              <a:rPr lang="en-US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сегодня используется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en-US" dirty="0">
              <a:solidFill>
                <a:srgbClr val="FF0000"/>
              </a:solidFill>
            </a:endParaRPr>
          </a:p>
          <a:p>
            <a:pPr lvl="3"/>
            <a:r>
              <a:rPr lang="ru-RU" dirty="0" smtClean="0"/>
              <a:t>Заводское техобслуживание </a:t>
            </a:r>
            <a:r>
              <a:rPr lang="en-US" dirty="0" smtClean="0"/>
              <a:t>(PM</a:t>
            </a:r>
            <a:r>
              <a:rPr lang="en-US" dirty="0"/>
              <a:t>) </a:t>
            </a:r>
          </a:p>
          <a:p>
            <a:pPr lvl="3"/>
            <a:r>
              <a:rPr lang="ru-RU" dirty="0" smtClean="0"/>
              <a:t>И </a:t>
            </a:r>
            <a:r>
              <a:rPr lang="ru-RU" dirty="0" err="1" smtClean="0"/>
              <a:t>т.п</a:t>
            </a:r>
            <a:r>
              <a:rPr lang="en-US" dirty="0" smtClean="0"/>
              <a:t>.</a:t>
            </a:r>
            <a:endParaRPr lang="en-US" dirty="0"/>
          </a:p>
          <a:p>
            <a:r>
              <a:rPr lang="ru-RU" dirty="0" smtClean="0"/>
              <a:t>Расширение использования модуля</a:t>
            </a:r>
            <a:endParaRPr lang="en-US" dirty="0"/>
          </a:p>
          <a:p>
            <a:pPr lvl="3"/>
            <a:r>
              <a:rPr lang="ru-RU" dirty="0" smtClean="0"/>
              <a:t>На следующем этапе будет применен полный функционал оставшихся модулей (ключевое слово «полное применение»)</a:t>
            </a:r>
            <a:r>
              <a:rPr lang="en-US" dirty="0" smtClean="0"/>
              <a:t>.</a:t>
            </a:r>
            <a:endParaRPr lang="en-US" dirty="0"/>
          </a:p>
          <a:p>
            <a:pPr lvl="3"/>
            <a:r>
              <a:rPr lang="ru-RU" dirty="0" smtClean="0"/>
              <a:t>Полноценное применение</a:t>
            </a:r>
            <a:endParaRPr lang="en-US" dirty="0"/>
          </a:p>
          <a:p>
            <a:pPr lvl="3"/>
            <a:r>
              <a:rPr lang="ru-RU" dirty="0" smtClean="0"/>
              <a:t>Всеми органами, в том числе нижестоящими </a:t>
            </a:r>
            <a:r>
              <a:rPr lang="en-US" dirty="0" smtClean="0"/>
              <a:t>(</a:t>
            </a:r>
            <a:r>
              <a:rPr lang="ru-RU" dirty="0" smtClean="0"/>
              <a:t>третий уровень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4679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632" y="2179043"/>
            <a:ext cx="1323082" cy="164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299754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СТРУКТУРЫ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Многоуровневая концепция</a:t>
            </a:r>
            <a:endParaRPr lang="en-US" dirty="0"/>
          </a:p>
          <a:p>
            <a:pPr lvl="1"/>
            <a:r>
              <a:rPr lang="ru-RU" dirty="0" smtClean="0"/>
              <a:t>Начать с несколькими клиентами </a:t>
            </a:r>
            <a:r>
              <a:rPr lang="en-US" dirty="0" smtClean="0"/>
              <a:t>SAP  </a:t>
            </a:r>
            <a:r>
              <a:rPr lang="en-US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сегодня всего один</a:t>
            </a:r>
            <a:r>
              <a:rPr lang="en-US" dirty="0" smtClean="0">
                <a:solidFill>
                  <a:srgbClr val="FF0000"/>
                </a:solidFill>
              </a:rPr>
              <a:t>!!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ru-RU" dirty="0" smtClean="0"/>
              <a:t>Интегрированная система для значений «по умолчанию», основных данных</a:t>
            </a:r>
            <a:endParaRPr lang="en-US" dirty="0"/>
          </a:p>
          <a:p>
            <a:pPr lvl="1"/>
            <a:r>
              <a:rPr lang="ru-RU" dirty="0" smtClean="0"/>
              <a:t>Операционный уровень с доступом ко всем данным из каждого распределяющего органа</a:t>
            </a:r>
            <a:endParaRPr lang="en-US" dirty="0" smtClean="0"/>
          </a:p>
          <a:p>
            <a:pPr lvl="1"/>
            <a:r>
              <a:rPr lang="ru-RU" dirty="0" smtClean="0"/>
              <a:t>Уровень консолидации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ru-RU" dirty="0" smtClean="0"/>
              <a:t>Хранилище бизнес-данных </a:t>
            </a:r>
            <a:endParaRPr lang="en-US" dirty="0"/>
          </a:p>
          <a:p>
            <a:pPr lvl="1"/>
            <a:r>
              <a:rPr lang="ru-RU" dirty="0" smtClean="0"/>
              <a:t>Федеральный уровень</a:t>
            </a:r>
            <a:endParaRPr lang="en-US" dirty="0"/>
          </a:p>
          <a:p>
            <a:pPr lvl="1"/>
            <a:r>
              <a:rPr lang="ru-RU" dirty="0" smtClean="0"/>
              <a:t>Включая всех клиентов </a:t>
            </a:r>
            <a:r>
              <a:rPr lang="en-US" dirty="0" smtClean="0"/>
              <a:t>SAP</a:t>
            </a:r>
            <a:endParaRPr lang="en-US" dirty="0"/>
          </a:p>
          <a:p>
            <a:pPr lvl="1"/>
            <a:r>
              <a:rPr lang="ru-RU" dirty="0" smtClean="0"/>
              <a:t>Поддержка отчётности, анализа и контроля</a:t>
            </a:r>
            <a:endParaRPr lang="en-US" dirty="0"/>
          </a:p>
        </p:txBody>
      </p:sp>
      <p:pic>
        <p:nvPicPr>
          <p:cNvPr id="26522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712" y="5364807"/>
            <a:ext cx="1075273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653652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СТРУКТУРЫ</a:t>
            </a:r>
            <a:r>
              <a:rPr lang="en-US" dirty="0" smtClean="0"/>
              <a:t> </a:t>
            </a:r>
            <a:r>
              <a:rPr lang="en-US" dirty="0"/>
              <a:t>2</a:t>
            </a:r>
          </a:p>
        </p:txBody>
      </p:sp>
      <p:grpSp>
        <p:nvGrpSpPr>
          <p:cNvPr id="247993" name="Group 185"/>
          <p:cNvGrpSpPr>
            <a:grpSpLocks/>
          </p:cNvGrpSpPr>
          <p:nvPr/>
        </p:nvGrpSpPr>
        <p:grpSpPr bwMode="auto">
          <a:xfrm>
            <a:off x="7066939" y="5483673"/>
            <a:ext cx="1636352" cy="420775"/>
            <a:chOff x="4154" y="3574"/>
            <a:chExt cx="935" cy="273"/>
          </a:xfrm>
        </p:grpSpPr>
        <p:sp>
          <p:nvSpPr>
            <p:cNvPr id="247912" name="Rectangle 104"/>
            <p:cNvSpPr>
              <a:spLocks noChangeArrowheads="1"/>
            </p:cNvSpPr>
            <p:nvPr/>
          </p:nvSpPr>
          <p:spPr bwMode="auto">
            <a:xfrm>
              <a:off x="4202" y="3574"/>
              <a:ext cx="833" cy="17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77" name="Text Box 169"/>
            <p:cNvSpPr txBox="1">
              <a:spLocks noChangeArrowheads="1"/>
            </p:cNvSpPr>
            <p:nvPr/>
          </p:nvSpPr>
          <p:spPr bwMode="auto">
            <a:xfrm>
              <a:off x="4154" y="3582"/>
              <a:ext cx="935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000" dirty="0" smtClean="0"/>
                <a:t>Регион. </a:t>
              </a:r>
              <a:r>
                <a:rPr lang="ru-RU" sz="1000" dirty="0"/>
                <a:t>ш</a:t>
              </a:r>
              <a:r>
                <a:rPr lang="ru-RU" sz="1000" dirty="0" smtClean="0"/>
                <a:t>кольные советы</a:t>
              </a:r>
              <a:endParaRPr lang="en-US" sz="1000" dirty="0"/>
            </a:p>
          </p:txBody>
        </p:sp>
      </p:grpSp>
      <p:sp>
        <p:nvSpPr>
          <p:cNvPr id="247904" name="AutoShape 96"/>
          <p:cNvSpPr>
            <a:spLocks noChangeArrowheads="1"/>
          </p:cNvSpPr>
          <p:nvPr/>
        </p:nvSpPr>
        <p:spPr bwMode="auto">
          <a:xfrm rot="4162606">
            <a:off x="3684788" y="-1824221"/>
            <a:ext cx="1254959" cy="8715540"/>
          </a:xfrm>
          <a:prstGeom prst="curvedRightArrow">
            <a:avLst>
              <a:gd name="adj1" fmla="val 54600"/>
              <a:gd name="adj2" fmla="val 262711"/>
              <a:gd name="adj3" fmla="val 33333"/>
            </a:avLst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06" name="AutoShape 98"/>
          <p:cNvSpPr>
            <a:spLocks noChangeArrowheads="1"/>
          </p:cNvSpPr>
          <p:nvPr/>
        </p:nvSpPr>
        <p:spPr bwMode="auto">
          <a:xfrm rot="835822" flipH="1">
            <a:off x="8918553" y="3112020"/>
            <a:ext cx="931058" cy="3308053"/>
          </a:xfrm>
          <a:prstGeom prst="curvedRightArrow">
            <a:avLst>
              <a:gd name="adj1" fmla="val 27928"/>
              <a:gd name="adj2" fmla="val 134375"/>
              <a:gd name="adj3" fmla="val 33333"/>
            </a:avLst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07" name="AutoShape 99"/>
          <p:cNvSpPr>
            <a:spLocks noChangeArrowheads="1"/>
          </p:cNvSpPr>
          <p:nvPr/>
        </p:nvSpPr>
        <p:spPr bwMode="auto">
          <a:xfrm rot="4825004">
            <a:off x="5906589" y="1227087"/>
            <a:ext cx="532089" cy="2509656"/>
          </a:xfrm>
          <a:prstGeom prst="curvedRightArrow">
            <a:avLst>
              <a:gd name="adj1" fmla="val 37082"/>
              <a:gd name="adj2" fmla="val 178420"/>
              <a:gd name="adj3" fmla="val 33333"/>
            </a:avLst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08" name="Rectangle 100"/>
          <p:cNvSpPr>
            <a:spLocks noChangeArrowheads="1"/>
          </p:cNvSpPr>
          <p:nvPr/>
        </p:nvSpPr>
        <p:spPr bwMode="auto">
          <a:xfrm>
            <a:off x="7178945" y="1757293"/>
            <a:ext cx="2607662" cy="260618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0400" tIns="55200" rIns="110400" bIns="55200" anchor="ctr"/>
          <a:lstStyle/>
          <a:p>
            <a:pPr algn="ctr" defTabSz="1104288"/>
            <a:endParaRPr lang="en-US" sz="2900"/>
          </a:p>
        </p:txBody>
      </p:sp>
      <p:sp>
        <p:nvSpPr>
          <p:cNvPr id="247909" name="Rectangle 101"/>
          <p:cNvSpPr>
            <a:spLocks noChangeArrowheads="1"/>
          </p:cNvSpPr>
          <p:nvPr/>
        </p:nvSpPr>
        <p:spPr bwMode="auto">
          <a:xfrm>
            <a:off x="2408149" y="5492418"/>
            <a:ext cx="1309081" cy="2222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0" name="Rectangle 102"/>
          <p:cNvSpPr>
            <a:spLocks noChangeArrowheads="1"/>
          </p:cNvSpPr>
          <p:nvPr/>
        </p:nvSpPr>
        <p:spPr bwMode="auto">
          <a:xfrm>
            <a:off x="3970997" y="5492418"/>
            <a:ext cx="1193574" cy="2222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1" name="Rectangle 103"/>
          <p:cNvSpPr>
            <a:spLocks noChangeArrowheads="1"/>
          </p:cNvSpPr>
          <p:nvPr/>
        </p:nvSpPr>
        <p:spPr bwMode="auto">
          <a:xfrm>
            <a:off x="5841863" y="5492418"/>
            <a:ext cx="1188324" cy="2222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3" name="Rectangle 105"/>
          <p:cNvSpPr>
            <a:spLocks noChangeArrowheads="1"/>
          </p:cNvSpPr>
          <p:nvPr/>
        </p:nvSpPr>
        <p:spPr bwMode="auto">
          <a:xfrm>
            <a:off x="3806486" y="2854728"/>
            <a:ext cx="2030126" cy="25029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0400" tIns="55200" rIns="110400" bIns="55200" anchor="ctr"/>
          <a:lstStyle/>
          <a:p>
            <a:pPr algn="ctr" defTabSz="1104288"/>
            <a:endParaRPr lang="en-US" sz="2900"/>
          </a:p>
        </p:txBody>
      </p:sp>
      <p:sp>
        <p:nvSpPr>
          <p:cNvPr id="247914" name="Rectangle 106"/>
          <p:cNvSpPr>
            <a:spLocks noChangeArrowheads="1"/>
          </p:cNvSpPr>
          <p:nvPr/>
        </p:nvSpPr>
        <p:spPr bwMode="auto">
          <a:xfrm>
            <a:off x="2353896" y="4389733"/>
            <a:ext cx="1846364" cy="32905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5" name="Rectangle 107"/>
          <p:cNvSpPr>
            <a:spLocks noChangeArrowheads="1"/>
          </p:cNvSpPr>
          <p:nvPr/>
        </p:nvSpPr>
        <p:spPr bwMode="auto">
          <a:xfrm>
            <a:off x="829552" y="5492418"/>
            <a:ext cx="1193574" cy="2222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6" name="Rectangle 108"/>
          <p:cNvSpPr>
            <a:spLocks noChangeArrowheads="1"/>
          </p:cNvSpPr>
          <p:nvPr/>
        </p:nvSpPr>
        <p:spPr bwMode="auto">
          <a:xfrm>
            <a:off x="5460339" y="4384483"/>
            <a:ext cx="1652102" cy="33430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7" name="Line 109"/>
          <p:cNvSpPr>
            <a:spLocks noChangeShapeType="1"/>
          </p:cNvSpPr>
          <p:nvPr/>
        </p:nvSpPr>
        <p:spPr bwMode="auto">
          <a:xfrm>
            <a:off x="659792" y="3724622"/>
            <a:ext cx="649990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8" name="Rectangle 110"/>
          <p:cNvSpPr>
            <a:spLocks noChangeArrowheads="1"/>
          </p:cNvSpPr>
          <p:nvPr/>
        </p:nvSpPr>
        <p:spPr bwMode="auto">
          <a:xfrm>
            <a:off x="1928619" y="6470831"/>
            <a:ext cx="31502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47919" name="Group 111"/>
          <p:cNvGrpSpPr>
            <a:grpSpLocks/>
          </p:cNvGrpSpPr>
          <p:nvPr/>
        </p:nvGrpSpPr>
        <p:grpSpPr bwMode="auto">
          <a:xfrm>
            <a:off x="1041316" y="4514005"/>
            <a:ext cx="1256578" cy="248542"/>
            <a:chOff x="467" y="2501"/>
            <a:chExt cx="695" cy="174"/>
          </a:xfrm>
        </p:grpSpPr>
        <p:sp>
          <p:nvSpPr>
            <p:cNvPr id="247920" name="Rectangle 112"/>
            <p:cNvSpPr>
              <a:spLocks noChangeArrowheads="1"/>
            </p:cNvSpPr>
            <p:nvPr/>
          </p:nvSpPr>
          <p:spPr bwMode="auto">
            <a:xfrm>
              <a:off x="727" y="2501"/>
              <a:ext cx="174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1" name="Rectangle 113"/>
            <p:cNvSpPr>
              <a:spLocks noChangeArrowheads="1"/>
            </p:cNvSpPr>
            <p:nvPr/>
          </p:nvSpPr>
          <p:spPr bwMode="auto">
            <a:xfrm>
              <a:off x="467" y="2631"/>
              <a:ext cx="173" cy="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2" name="Rectangle 114"/>
            <p:cNvSpPr>
              <a:spLocks noChangeArrowheads="1"/>
            </p:cNvSpPr>
            <p:nvPr/>
          </p:nvSpPr>
          <p:spPr bwMode="auto">
            <a:xfrm>
              <a:off x="727" y="2631"/>
              <a:ext cx="174" cy="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3" name="Rectangle 115"/>
            <p:cNvSpPr>
              <a:spLocks noChangeArrowheads="1"/>
            </p:cNvSpPr>
            <p:nvPr/>
          </p:nvSpPr>
          <p:spPr bwMode="auto">
            <a:xfrm>
              <a:off x="988" y="2631"/>
              <a:ext cx="174" cy="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4" name="Line 116"/>
            <p:cNvSpPr>
              <a:spLocks noChangeShapeType="1"/>
            </p:cNvSpPr>
            <p:nvPr/>
          </p:nvSpPr>
          <p:spPr bwMode="auto">
            <a:xfrm>
              <a:off x="814" y="2544"/>
              <a:ext cx="0" cy="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5" name="Line 117"/>
            <p:cNvSpPr>
              <a:spLocks noChangeShapeType="1"/>
            </p:cNvSpPr>
            <p:nvPr/>
          </p:nvSpPr>
          <p:spPr bwMode="auto">
            <a:xfrm>
              <a:off x="553" y="2588"/>
              <a:ext cx="5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6" name="Line 118"/>
            <p:cNvSpPr>
              <a:spLocks noChangeShapeType="1"/>
            </p:cNvSpPr>
            <p:nvPr/>
          </p:nvSpPr>
          <p:spPr bwMode="auto">
            <a:xfrm>
              <a:off x="1075" y="2588"/>
              <a:ext cx="0" cy="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7" name="Line 119"/>
            <p:cNvSpPr>
              <a:spLocks noChangeShapeType="1"/>
            </p:cNvSpPr>
            <p:nvPr/>
          </p:nvSpPr>
          <p:spPr bwMode="auto">
            <a:xfrm>
              <a:off x="553" y="2588"/>
              <a:ext cx="0" cy="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47928" name="Rectangle 120"/>
          <p:cNvSpPr>
            <a:spLocks noChangeArrowheads="1"/>
          </p:cNvSpPr>
          <p:nvPr/>
        </p:nvSpPr>
        <p:spPr bwMode="auto">
          <a:xfrm>
            <a:off x="1513845" y="6035008"/>
            <a:ext cx="311519" cy="63011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29" name="Rectangle 121"/>
          <p:cNvSpPr>
            <a:spLocks noChangeArrowheads="1"/>
          </p:cNvSpPr>
          <p:nvPr/>
        </p:nvSpPr>
        <p:spPr bwMode="auto">
          <a:xfrm>
            <a:off x="1456090" y="6281801"/>
            <a:ext cx="316770" cy="647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0" name="Rectangle 122"/>
          <p:cNvSpPr>
            <a:spLocks noChangeArrowheads="1"/>
          </p:cNvSpPr>
          <p:nvPr/>
        </p:nvSpPr>
        <p:spPr bwMode="auto">
          <a:xfrm>
            <a:off x="1928619" y="6281801"/>
            <a:ext cx="315020" cy="647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1" name="Rectangle 123"/>
          <p:cNvSpPr>
            <a:spLocks noChangeArrowheads="1"/>
          </p:cNvSpPr>
          <p:nvPr/>
        </p:nvSpPr>
        <p:spPr bwMode="auto">
          <a:xfrm>
            <a:off x="2397649" y="6281801"/>
            <a:ext cx="316770" cy="647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2" name="Line 124"/>
          <p:cNvSpPr>
            <a:spLocks noChangeShapeType="1"/>
          </p:cNvSpPr>
          <p:nvPr/>
        </p:nvSpPr>
        <p:spPr bwMode="auto">
          <a:xfrm>
            <a:off x="1615351" y="6222290"/>
            <a:ext cx="9433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3" name="Line 125"/>
          <p:cNvSpPr>
            <a:spLocks noChangeShapeType="1"/>
          </p:cNvSpPr>
          <p:nvPr/>
        </p:nvSpPr>
        <p:spPr bwMode="auto">
          <a:xfrm>
            <a:off x="2558659" y="6222290"/>
            <a:ext cx="0" cy="595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4" name="Line 126"/>
          <p:cNvSpPr>
            <a:spLocks noChangeShapeType="1"/>
          </p:cNvSpPr>
          <p:nvPr/>
        </p:nvSpPr>
        <p:spPr bwMode="auto">
          <a:xfrm>
            <a:off x="1615351" y="6222290"/>
            <a:ext cx="0" cy="595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5" name="Rectangle 127"/>
          <p:cNvSpPr>
            <a:spLocks noChangeArrowheads="1"/>
          </p:cNvSpPr>
          <p:nvPr/>
        </p:nvSpPr>
        <p:spPr bwMode="auto">
          <a:xfrm>
            <a:off x="511032" y="6470831"/>
            <a:ext cx="31327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6" name="Rectangle 128"/>
          <p:cNvSpPr>
            <a:spLocks noChangeArrowheads="1"/>
          </p:cNvSpPr>
          <p:nvPr/>
        </p:nvSpPr>
        <p:spPr bwMode="auto">
          <a:xfrm>
            <a:off x="985312" y="6470831"/>
            <a:ext cx="311519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7" name="Rectangle 129"/>
          <p:cNvSpPr>
            <a:spLocks noChangeArrowheads="1"/>
          </p:cNvSpPr>
          <p:nvPr/>
        </p:nvSpPr>
        <p:spPr bwMode="auto">
          <a:xfrm>
            <a:off x="1456090" y="6470831"/>
            <a:ext cx="31677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8" name="Line 130"/>
          <p:cNvSpPr>
            <a:spLocks noChangeShapeType="1"/>
          </p:cNvSpPr>
          <p:nvPr/>
        </p:nvSpPr>
        <p:spPr bwMode="auto">
          <a:xfrm>
            <a:off x="670292" y="6409571"/>
            <a:ext cx="9450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9" name="Line 131"/>
          <p:cNvSpPr>
            <a:spLocks noChangeShapeType="1"/>
          </p:cNvSpPr>
          <p:nvPr/>
        </p:nvSpPr>
        <p:spPr bwMode="auto">
          <a:xfrm>
            <a:off x="670292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0" name="Line 132"/>
          <p:cNvSpPr>
            <a:spLocks noChangeShapeType="1"/>
          </p:cNvSpPr>
          <p:nvPr/>
        </p:nvSpPr>
        <p:spPr bwMode="auto">
          <a:xfrm flipV="1">
            <a:off x="1142821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1" name="Line 133"/>
          <p:cNvSpPr>
            <a:spLocks noChangeShapeType="1"/>
          </p:cNvSpPr>
          <p:nvPr/>
        </p:nvSpPr>
        <p:spPr bwMode="auto">
          <a:xfrm flipV="1">
            <a:off x="2086129" y="6222290"/>
            <a:ext cx="0" cy="595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2" name="Rectangle 134"/>
          <p:cNvSpPr>
            <a:spLocks noChangeArrowheads="1"/>
          </p:cNvSpPr>
          <p:nvPr/>
        </p:nvSpPr>
        <p:spPr bwMode="auto">
          <a:xfrm>
            <a:off x="2397649" y="6470831"/>
            <a:ext cx="31677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3" name="Rectangle 135"/>
          <p:cNvSpPr>
            <a:spLocks noChangeArrowheads="1"/>
          </p:cNvSpPr>
          <p:nvPr/>
        </p:nvSpPr>
        <p:spPr bwMode="auto">
          <a:xfrm>
            <a:off x="2873679" y="6470831"/>
            <a:ext cx="311519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4" name="Rectangle 136"/>
          <p:cNvSpPr>
            <a:spLocks noChangeArrowheads="1"/>
          </p:cNvSpPr>
          <p:nvPr/>
        </p:nvSpPr>
        <p:spPr bwMode="auto">
          <a:xfrm>
            <a:off x="3344458" y="6470831"/>
            <a:ext cx="31502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5" name="Line 137"/>
          <p:cNvSpPr>
            <a:spLocks noChangeShapeType="1"/>
          </p:cNvSpPr>
          <p:nvPr/>
        </p:nvSpPr>
        <p:spPr bwMode="auto">
          <a:xfrm>
            <a:off x="2558659" y="6409571"/>
            <a:ext cx="94330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6" name="Line 138"/>
          <p:cNvSpPr>
            <a:spLocks noChangeShapeType="1"/>
          </p:cNvSpPr>
          <p:nvPr/>
        </p:nvSpPr>
        <p:spPr bwMode="auto">
          <a:xfrm>
            <a:off x="2558659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7" name="Line 139"/>
          <p:cNvSpPr>
            <a:spLocks noChangeShapeType="1"/>
          </p:cNvSpPr>
          <p:nvPr/>
        </p:nvSpPr>
        <p:spPr bwMode="auto">
          <a:xfrm flipV="1">
            <a:off x="3029438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8" name="Line 140"/>
          <p:cNvSpPr>
            <a:spLocks noChangeShapeType="1"/>
          </p:cNvSpPr>
          <p:nvPr/>
        </p:nvSpPr>
        <p:spPr bwMode="auto">
          <a:xfrm flipV="1">
            <a:off x="2558659" y="6346561"/>
            <a:ext cx="0" cy="124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9" name="Line 141"/>
          <p:cNvSpPr>
            <a:spLocks noChangeShapeType="1"/>
          </p:cNvSpPr>
          <p:nvPr/>
        </p:nvSpPr>
        <p:spPr bwMode="auto">
          <a:xfrm>
            <a:off x="3501968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50" name="Line 142"/>
          <p:cNvSpPr>
            <a:spLocks noChangeShapeType="1"/>
          </p:cNvSpPr>
          <p:nvPr/>
        </p:nvSpPr>
        <p:spPr bwMode="auto">
          <a:xfrm flipV="1">
            <a:off x="1615351" y="6346561"/>
            <a:ext cx="0" cy="124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51" name="Line 143"/>
          <p:cNvSpPr>
            <a:spLocks noChangeShapeType="1"/>
          </p:cNvSpPr>
          <p:nvPr/>
        </p:nvSpPr>
        <p:spPr bwMode="auto">
          <a:xfrm flipV="1">
            <a:off x="2086129" y="6346561"/>
            <a:ext cx="0" cy="124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52" name="Line 144"/>
          <p:cNvSpPr>
            <a:spLocks noChangeShapeType="1"/>
          </p:cNvSpPr>
          <p:nvPr/>
        </p:nvSpPr>
        <p:spPr bwMode="auto">
          <a:xfrm>
            <a:off x="1667854" y="6098019"/>
            <a:ext cx="0" cy="124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cxnSp>
        <p:nvCxnSpPr>
          <p:cNvPr id="247953" name="AutoShape 145"/>
          <p:cNvCxnSpPr>
            <a:cxnSpLocks noChangeShapeType="1"/>
            <a:stCxn id="247913" idx="2"/>
            <a:endCxn id="247914" idx="0"/>
          </p:cNvCxnSpPr>
          <p:nvPr/>
        </p:nvCxnSpPr>
        <p:spPr bwMode="auto">
          <a:xfrm flipH="1">
            <a:off x="3277954" y="3105019"/>
            <a:ext cx="1543596" cy="128471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954" name="AutoShape 146"/>
          <p:cNvCxnSpPr>
            <a:cxnSpLocks noChangeShapeType="1"/>
            <a:stCxn id="247913" idx="2"/>
            <a:endCxn id="247916" idx="0"/>
          </p:cNvCxnSpPr>
          <p:nvPr/>
        </p:nvCxnSpPr>
        <p:spPr bwMode="auto">
          <a:xfrm>
            <a:off x="4821550" y="3105019"/>
            <a:ext cx="1464840" cy="127946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7955" name="Group 147"/>
          <p:cNvGrpSpPr>
            <a:grpSpLocks/>
          </p:cNvGrpSpPr>
          <p:nvPr/>
        </p:nvGrpSpPr>
        <p:grpSpPr bwMode="auto">
          <a:xfrm>
            <a:off x="2434402" y="3029757"/>
            <a:ext cx="1254827" cy="248542"/>
            <a:chOff x="1254" y="1427"/>
            <a:chExt cx="695" cy="173"/>
          </a:xfrm>
        </p:grpSpPr>
        <p:sp>
          <p:nvSpPr>
            <p:cNvPr id="247956" name="Rectangle 148"/>
            <p:cNvSpPr>
              <a:spLocks noChangeArrowheads="1"/>
            </p:cNvSpPr>
            <p:nvPr/>
          </p:nvSpPr>
          <p:spPr bwMode="auto">
            <a:xfrm>
              <a:off x="1515" y="1427"/>
              <a:ext cx="173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57" name="Rectangle 149"/>
            <p:cNvSpPr>
              <a:spLocks noChangeArrowheads="1"/>
            </p:cNvSpPr>
            <p:nvPr/>
          </p:nvSpPr>
          <p:spPr bwMode="auto">
            <a:xfrm>
              <a:off x="1254" y="1557"/>
              <a:ext cx="174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58" name="Rectangle 150"/>
            <p:cNvSpPr>
              <a:spLocks noChangeArrowheads="1"/>
            </p:cNvSpPr>
            <p:nvPr/>
          </p:nvSpPr>
          <p:spPr bwMode="auto">
            <a:xfrm>
              <a:off x="1515" y="1557"/>
              <a:ext cx="173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59" name="Rectangle 151"/>
            <p:cNvSpPr>
              <a:spLocks noChangeArrowheads="1"/>
            </p:cNvSpPr>
            <p:nvPr/>
          </p:nvSpPr>
          <p:spPr bwMode="auto">
            <a:xfrm>
              <a:off x="1775" y="1557"/>
              <a:ext cx="174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60" name="Line 152"/>
            <p:cNvSpPr>
              <a:spLocks noChangeShapeType="1"/>
            </p:cNvSpPr>
            <p:nvPr/>
          </p:nvSpPr>
          <p:spPr bwMode="auto">
            <a:xfrm>
              <a:off x="1601" y="1470"/>
              <a:ext cx="0" cy="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61" name="Line 153"/>
            <p:cNvSpPr>
              <a:spLocks noChangeShapeType="1"/>
            </p:cNvSpPr>
            <p:nvPr/>
          </p:nvSpPr>
          <p:spPr bwMode="auto">
            <a:xfrm>
              <a:off x="1341" y="1514"/>
              <a:ext cx="5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62" name="Line 154"/>
            <p:cNvSpPr>
              <a:spLocks noChangeShapeType="1"/>
            </p:cNvSpPr>
            <p:nvPr/>
          </p:nvSpPr>
          <p:spPr bwMode="auto">
            <a:xfrm>
              <a:off x="1862" y="1514"/>
              <a:ext cx="0" cy="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63" name="Line 155"/>
            <p:cNvSpPr>
              <a:spLocks noChangeShapeType="1"/>
            </p:cNvSpPr>
            <p:nvPr/>
          </p:nvSpPr>
          <p:spPr bwMode="auto">
            <a:xfrm>
              <a:off x="1341" y="1514"/>
              <a:ext cx="0" cy="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cxnSp>
        <p:nvCxnSpPr>
          <p:cNvPr id="247964" name="AutoShape 156"/>
          <p:cNvCxnSpPr>
            <a:cxnSpLocks noChangeShapeType="1"/>
            <a:stCxn id="247914" idx="2"/>
            <a:endCxn id="247915" idx="0"/>
          </p:cNvCxnSpPr>
          <p:nvPr/>
        </p:nvCxnSpPr>
        <p:spPr bwMode="auto">
          <a:xfrm flipH="1">
            <a:off x="1426339" y="4718789"/>
            <a:ext cx="1851615" cy="77362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965" name="AutoShape 157"/>
          <p:cNvCxnSpPr>
            <a:cxnSpLocks noChangeShapeType="1"/>
            <a:stCxn id="247914" idx="2"/>
          </p:cNvCxnSpPr>
          <p:nvPr/>
        </p:nvCxnSpPr>
        <p:spPr bwMode="auto">
          <a:xfrm flipH="1">
            <a:off x="3263953" y="4718788"/>
            <a:ext cx="14001" cy="8401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966" name="AutoShape 158"/>
          <p:cNvCxnSpPr>
            <a:cxnSpLocks noChangeShapeType="1"/>
            <a:stCxn id="247914" idx="2"/>
          </p:cNvCxnSpPr>
          <p:nvPr/>
        </p:nvCxnSpPr>
        <p:spPr bwMode="auto">
          <a:xfrm>
            <a:off x="3277954" y="4718788"/>
            <a:ext cx="1349333" cy="8401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967" name="AutoShape 159"/>
          <p:cNvCxnSpPr>
            <a:cxnSpLocks noChangeShapeType="1"/>
            <a:stCxn id="247916" idx="2"/>
          </p:cNvCxnSpPr>
          <p:nvPr/>
        </p:nvCxnSpPr>
        <p:spPr bwMode="auto">
          <a:xfrm>
            <a:off x="6286390" y="4718789"/>
            <a:ext cx="0" cy="8366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968" name="Text Box 160"/>
          <p:cNvSpPr txBox="1">
            <a:spLocks noChangeArrowheads="1"/>
          </p:cNvSpPr>
          <p:nvPr/>
        </p:nvSpPr>
        <p:spPr bwMode="auto">
          <a:xfrm>
            <a:off x="3874741" y="2858228"/>
            <a:ext cx="2026626" cy="2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200" dirty="0" smtClean="0"/>
              <a:t>РЕСПУБЛИКА АВСТРИЯ</a:t>
            </a:r>
            <a:endParaRPr lang="en-US" sz="1200" dirty="0"/>
          </a:p>
        </p:txBody>
      </p:sp>
      <p:sp>
        <p:nvSpPr>
          <p:cNvPr id="247969" name="Text Box 161"/>
          <p:cNvSpPr txBox="1">
            <a:spLocks noChangeArrowheads="1"/>
          </p:cNvSpPr>
          <p:nvPr/>
        </p:nvSpPr>
        <p:spPr bwMode="auto">
          <a:xfrm>
            <a:off x="2436151" y="4422990"/>
            <a:ext cx="1932120" cy="2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200" dirty="0" smtClean="0"/>
              <a:t>Мин-во строительства</a:t>
            </a:r>
            <a:endParaRPr lang="en-US" sz="1200" dirty="0"/>
          </a:p>
        </p:txBody>
      </p:sp>
      <p:sp>
        <p:nvSpPr>
          <p:cNvPr id="247970" name="Text Box 162"/>
          <p:cNvSpPr txBox="1">
            <a:spLocks noChangeArrowheads="1"/>
          </p:cNvSpPr>
          <p:nvPr/>
        </p:nvSpPr>
        <p:spPr bwMode="auto">
          <a:xfrm>
            <a:off x="2297893" y="5786466"/>
            <a:ext cx="1685354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FIKR / KOKR / BUKR</a:t>
            </a:r>
            <a:endParaRPr lang="en-US" sz="1200"/>
          </a:p>
        </p:txBody>
      </p:sp>
      <p:sp>
        <p:nvSpPr>
          <p:cNvPr id="247971" name="Text Box 163"/>
          <p:cNvSpPr txBox="1">
            <a:spLocks noChangeArrowheads="1"/>
          </p:cNvSpPr>
          <p:nvPr/>
        </p:nvSpPr>
        <p:spPr bwMode="auto">
          <a:xfrm>
            <a:off x="3862491" y="5786466"/>
            <a:ext cx="1737857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FIKR / KOKR / BUKR</a:t>
            </a:r>
          </a:p>
        </p:txBody>
      </p:sp>
      <p:sp>
        <p:nvSpPr>
          <p:cNvPr id="247972" name="Text Box 164"/>
          <p:cNvSpPr txBox="1">
            <a:spLocks noChangeArrowheads="1"/>
          </p:cNvSpPr>
          <p:nvPr/>
        </p:nvSpPr>
        <p:spPr bwMode="auto">
          <a:xfrm>
            <a:off x="5745607" y="5786466"/>
            <a:ext cx="1681854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FIKR / KOKR / BUKR</a:t>
            </a:r>
          </a:p>
        </p:txBody>
      </p:sp>
      <p:sp>
        <p:nvSpPr>
          <p:cNvPr id="247973" name="Text Box 165"/>
          <p:cNvSpPr txBox="1">
            <a:spLocks noChangeArrowheads="1"/>
          </p:cNvSpPr>
          <p:nvPr/>
        </p:nvSpPr>
        <p:spPr bwMode="auto">
          <a:xfrm>
            <a:off x="5502341" y="4431741"/>
            <a:ext cx="1939120" cy="2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200" dirty="0" smtClean="0"/>
              <a:t>Мин-во образования</a:t>
            </a:r>
            <a:endParaRPr lang="en-US" sz="1200" dirty="0"/>
          </a:p>
        </p:txBody>
      </p:sp>
      <p:sp>
        <p:nvSpPr>
          <p:cNvPr id="247974" name="Text Box 166"/>
          <p:cNvSpPr txBox="1">
            <a:spLocks noChangeArrowheads="1"/>
          </p:cNvSpPr>
          <p:nvPr/>
        </p:nvSpPr>
        <p:spPr bwMode="auto">
          <a:xfrm>
            <a:off x="7154444" y="5796968"/>
            <a:ext cx="1629352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FIKR / KOKR / BUKR</a:t>
            </a:r>
          </a:p>
        </p:txBody>
      </p:sp>
      <p:cxnSp>
        <p:nvCxnSpPr>
          <p:cNvPr id="247975" name="AutoShape 167"/>
          <p:cNvCxnSpPr>
            <a:cxnSpLocks noChangeShapeType="1"/>
            <a:stCxn id="247916" idx="2"/>
          </p:cNvCxnSpPr>
          <p:nvPr/>
        </p:nvCxnSpPr>
        <p:spPr bwMode="auto">
          <a:xfrm>
            <a:off x="6286390" y="4718789"/>
            <a:ext cx="1365085" cy="8366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976" name="Text Box 168"/>
          <p:cNvSpPr txBox="1">
            <a:spLocks noChangeArrowheads="1"/>
          </p:cNvSpPr>
          <p:nvPr/>
        </p:nvSpPr>
        <p:spPr bwMode="auto">
          <a:xfrm>
            <a:off x="2352146" y="5460913"/>
            <a:ext cx="1606600" cy="24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900" dirty="0" smtClean="0"/>
              <a:t>Регион </a:t>
            </a:r>
            <a:r>
              <a:rPr lang="ru-RU" sz="900" dirty="0" err="1" smtClean="0"/>
              <a:t>департ</a:t>
            </a:r>
            <a:r>
              <a:rPr lang="ru-RU" sz="900" dirty="0" smtClean="0"/>
              <a:t>. строит-</a:t>
            </a:r>
            <a:r>
              <a:rPr lang="ru-RU" sz="900" dirty="0" err="1" smtClean="0"/>
              <a:t>ва</a:t>
            </a:r>
            <a:endParaRPr lang="en-US" sz="900" dirty="0"/>
          </a:p>
        </p:txBody>
      </p:sp>
      <p:sp>
        <p:nvSpPr>
          <p:cNvPr id="247978" name="Text Box 170"/>
          <p:cNvSpPr txBox="1">
            <a:spLocks noChangeArrowheads="1"/>
          </p:cNvSpPr>
          <p:nvPr/>
        </p:nvSpPr>
        <p:spPr bwMode="auto">
          <a:xfrm>
            <a:off x="5509861" y="4708287"/>
            <a:ext cx="1106069" cy="32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200" dirty="0" smtClean="0"/>
              <a:t>Сегмент</a:t>
            </a:r>
            <a:r>
              <a:rPr lang="en-US" sz="1200" dirty="0" smtClean="0"/>
              <a:t> 30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247979" name="Text Box 171"/>
          <p:cNvSpPr txBox="1">
            <a:spLocks noChangeArrowheads="1"/>
          </p:cNvSpPr>
          <p:nvPr/>
        </p:nvSpPr>
        <p:spPr bwMode="auto">
          <a:xfrm>
            <a:off x="7140443" y="1874564"/>
            <a:ext cx="2940182" cy="388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800" b="1" dirty="0" smtClean="0"/>
              <a:t>КОНТРОЛЬ ИЗ ЦЕНТРА</a:t>
            </a:r>
            <a:r>
              <a:rPr lang="en-US" sz="1800" b="1" dirty="0" smtClean="0"/>
              <a:t>:</a:t>
            </a:r>
            <a:endParaRPr lang="en-US" sz="2000" dirty="0"/>
          </a:p>
        </p:txBody>
      </p:sp>
      <p:sp>
        <p:nvSpPr>
          <p:cNvPr id="247980" name="Text Box 172"/>
          <p:cNvSpPr txBox="1">
            <a:spLocks noChangeArrowheads="1"/>
          </p:cNvSpPr>
          <p:nvPr/>
        </p:nvSpPr>
        <p:spPr bwMode="auto">
          <a:xfrm>
            <a:off x="7136942" y="2350643"/>
            <a:ext cx="2682917" cy="195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 dirty="0" smtClean="0"/>
              <a:t>-</a:t>
            </a:r>
            <a:r>
              <a:rPr lang="ru-RU" sz="1500" dirty="0" smtClean="0"/>
              <a:t>основных данных для всего правительства</a:t>
            </a:r>
            <a:endParaRPr lang="en-US" sz="1500" dirty="0"/>
          </a:p>
          <a:p>
            <a:pPr>
              <a:spcBef>
                <a:spcPct val="50000"/>
              </a:spcBef>
            </a:pPr>
            <a:r>
              <a:rPr lang="en-US" sz="1500" dirty="0"/>
              <a:t> </a:t>
            </a:r>
            <a:r>
              <a:rPr lang="en-US" sz="1500" dirty="0" smtClean="0"/>
              <a:t>-</a:t>
            </a:r>
            <a:r>
              <a:rPr lang="ru-RU" sz="1500" dirty="0" smtClean="0"/>
              <a:t>финансовых позиций</a:t>
            </a:r>
            <a:endParaRPr lang="en-US" sz="1500" dirty="0"/>
          </a:p>
          <a:p>
            <a:pPr>
              <a:spcBef>
                <a:spcPct val="50000"/>
              </a:spcBef>
            </a:pPr>
            <a:r>
              <a:rPr lang="en-US" sz="1500" dirty="0"/>
              <a:t>- </a:t>
            </a:r>
            <a:r>
              <a:rPr lang="ru-RU" sz="1500" dirty="0" smtClean="0"/>
              <a:t>кредиторов/должников</a:t>
            </a:r>
            <a:endParaRPr lang="en-US" sz="1500" dirty="0"/>
          </a:p>
          <a:p>
            <a:pPr>
              <a:spcBef>
                <a:spcPct val="50000"/>
              </a:spcBef>
            </a:pPr>
            <a:r>
              <a:rPr lang="en-US" sz="1500" dirty="0"/>
              <a:t>- </a:t>
            </a:r>
            <a:r>
              <a:rPr lang="ru-RU" sz="1500" dirty="0" smtClean="0"/>
              <a:t>Плана счетов</a:t>
            </a:r>
            <a:endParaRPr lang="en-US" sz="1500" dirty="0"/>
          </a:p>
          <a:p>
            <a:pPr>
              <a:spcBef>
                <a:spcPct val="50000"/>
              </a:spcBef>
            </a:pPr>
            <a:r>
              <a:rPr lang="en-US" sz="1500" dirty="0"/>
              <a:t>- ....</a:t>
            </a:r>
          </a:p>
        </p:txBody>
      </p:sp>
      <p:sp>
        <p:nvSpPr>
          <p:cNvPr id="247981" name="Text Box 173"/>
          <p:cNvSpPr txBox="1">
            <a:spLocks noChangeArrowheads="1"/>
          </p:cNvSpPr>
          <p:nvPr/>
        </p:nvSpPr>
        <p:spPr bwMode="auto">
          <a:xfrm>
            <a:off x="4245764" y="5383899"/>
            <a:ext cx="822551" cy="4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/>
              <a:t>.....</a:t>
            </a:r>
            <a:endParaRPr lang="en-US" sz="1200" dirty="0"/>
          </a:p>
        </p:txBody>
      </p:sp>
      <p:sp>
        <p:nvSpPr>
          <p:cNvPr id="247982" name="Text Box 174"/>
          <p:cNvSpPr txBox="1">
            <a:spLocks noChangeArrowheads="1"/>
          </p:cNvSpPr>
          <p:nvPr/>
        </p:nvSpPr>
        <p:spPr bwMode="auto">
          <a:xfrm>
            <a:off x="971312" y="5492418"/>
            <a:ext cx="1128819" cy="388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900" dirty="0" smtClean="0"/>
              <a:t>Центральное управление</a:t>
            </a:r>
            <a:endParaRPr lang="en-US" sz="900" dirty="0"/>
          </a:p>
        </p:txBody>
      </p:sp>
      <p:sp>
        <p:nvSpPr>
          <p:cNvPr id="247983" name="Text Box 175"/>
          <p:cNvSpPr txBox="1">
            <a:spLocks noChangeArrowheads="1"/>
          </p:cNvSpPr>
          <p:nvPr/>
        </p:nvSpPr>
        <p:spPr bwMode="auto">
          <a:xfrm>
            <a:off x="5890866" y="5487168"/>
            <a:ext cx="1195325" cy="41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000" dirty="0"/>
              <a:t>Центральное управление</a:t>
            </a:r>
            <a:endParaRPr lang="en-US" sz="1000" dirty="0"/>
          </a:p>
        </p:txBody>
      </p:sp>
      <p:sp>
        <p:nvSpPr>
          <p:cNvPr id="247984" name="Text Box 176"/>
          <p:cNvSpPr txBox="1">
            <a:spLocks noChangeArrowheads="1"/>
          </p:cNvSpPr>
          <p:nvPr/>
        </p:nvSpPr>
        <p:spPr bwMode="auto">
          <a:xfrm>
            <a:off x="721045" y="5786466"/>
            <a:ext cx="1681855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/>
              <a:t>FIKR / KOKR / BUKR</a:t>
            </a:r>
            <a:endParaRPr lang="en-US" sz="1200" dirty="0"/>
          </a:p>
        </p:txBody>
      </p:sp>
      <p:sp>
        <p:nvSpPr>
          <p:cNvPr id="247985" name="Line 177"/>
          <p:cNvSpPr>
            <a:spLocks noChangeShapeType="1"/>
          </p:cNvSpPr>
          <p:nvPr/>
        </p:nvSpPr>
        <p:spPr bwMode="auto">
          <a:xfrm>
            <a:off x="689543" y="4960329"/>
            <a:ext cx="649815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86" name="Text Box 178"/>
          <p:cNvSpPr txBox="1">
            <a:spLocks noChangeArrowheads="1"/>
          </p:cNvSpPr>
          <p:nvPr/>
        </p:nvSpPr>
        <p:spPr bwMode="auto">
          <a:xfrm>
            <a:off x="3358459" y="4718788"/>
            <a:ext cx="1400087" cy="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200" dirty="0" smtClean="0"/>
              <a:t>Сегмент</a:t>
            </a:r>
            <a:r>
              <a:rPr lang="en-US" sz="1200" dirty="0" smtClean="0"/>
              <a:t> 34</a:t>
            </a:r>
            <a:endParaRPr lang="en-US" sz="1400" dirty="0"/>
          </a:p>
        </p:txBody>
      </p:sp>
      <p:sp>
        <p:nvSpPr>
          <p:cNvPr id="247987" name="AutoShape 179"/>
          <p:cNvSpPr>
            <a:spLocks noChangeArrowheads="1"/>
          </p:cNvSpPr>
          <p:nvPr/>
        </p:nvSpPr>
        <p:spPr bwMode="auto">
          <a:xfrm flipH="1" flipV="1">
            <a:off x="3167696" y="2667446"/>
            <a:ext cx="784049" cy="185531"/>
          </a:xfrm>
          <a:prstGeom prst="curvedUpArrow">
            <a:avLst>
              <a:gd name="adj1" fmla="val 40816"/>
              <a:gd name="adj2" fmla="val 1689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88" name="AutoShape 180"/>
          <p:cNvSpPr>
            <a:spLocks noChangeArrowheads="1"/>
          </p:cNvSpPr>
          <p:nvPr/>
        </p:nvSpPr>
        <p:spPr bwMode="auto">
          <a:xfrm flipH="1" flipV="1">
            <a:off x="1744859" y="4204203"/>
            <a:ext cx="785798" cy="185531"/>
          </a:xfrm>
          <a:prstGeom prst="curvedUpArrow">
            <a:avLst>
              <a:gd name="adj1" fmla="val 40907"/>
              <a:gd name="adj2" fmla="val 16927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89" name="AutoShape 181"/>
          <p:cNvSpPr>
            <a:spLocks noChangeArrowheads="1"/>
          </p:cNvSpPr>
          <p:nvPr/>
        </p:nvSpPr>
        <p:spPr bwMode="auto">
          <a:xfrm>
            <a:off x="537284" y="5574682"/>
            <a:ext cx="287018" cy="719370"/>
          </a:xfrm>
          <a:prstGeom prst="curvedRightArrow">
            <a:avLst>
              <a:gd name="adj1" fmla="val 22230"/>
              <a:gd name="adj2" fmla="val 7235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90" name="Text Box 182"/>
          <p:cNvSpPr txBox="1">
            <a:spLocks noChangeArrowheads="1"/>
          </p:cNvSpPr>
          <p:nvPr/>
        </p:nvSpPr>
        <p:spPr bwMode="auto">
          <a:xfrm>
            <a:off x="220514" y="2499418"/>
            <a:ext cx="1988123" cy="573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500" b="1" dirty="0" smtClean="0"/>
              <a:t>ФЕДЕРАЛЬНЫЙ УРОВЕНЬ</a:t>
            </a:r>
            <a:endParaRPr lang="en-US" sz="1500" dirty="0"/>
          </a:p>
        </p:txBody>
      </p:sp>
      <p:sp>
        <p:nvSpPr>
          <p:cNvPr id="247991" name="Text Box 183"/>
          <p:cNvSpPr txBox="1">
            <a:spLocks noChangeArrowheads="1"/>
          </p:cNvSpPr>
          <p:nvPr/>
        </p:nvSpPr>
        <p:spPr bwMode="auto">
          <a:xfrm>
            <a:off x="218764" y="3759628"/>
            <a:ext cx="2929682" cy="34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500" b="1" dirty="0" smtClean="0"/>
              <a:t>УРОВЕНЬ КОНСОЛИДАЦИИ</a:t>
            </a:r>
            <a:endParaRPr lang="en-US" sz="1700" dirty="0"/>
          </a:p>
        </p:txBody>
      </p:sp>
      <p:sp>
        <p:nvSpPr>
          <p:cNvPr id="247992" name="Rectangle 184"/>
          <p:cNvSpPr>
            <a:spLocks noChangeArrowheads="1"/>
          </p:cNvSpPr>
          <p:nvPr/>
        </p:nvSpPr>
        <p:spPr bwMode="auto">
          <a:xfrm>
            <a:off x="84005" y="4949828"/>
            <a:ext cx="2159634" cy="573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0400" tIns="55200" rIns="110400" bIns="55200">
            <a:spAutoFit/>
          </a:bodyPr>
          <a:lstStyle/>
          <a:p>
            <a:pPr defTabSz="1104288"/>
            <a:r>
              <a:rPr lang="ru-RU" sz="1500" b="1" dirty="0" smtClean="0"/>
              <a:t>ОПЕРАЦИОННЫЙ УРОВЕНЬ</a:t>
            </a:r>
            <a:endParaRPr lang="en-US" sz="17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349400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904" grpId="0" animBg="1"/>
      <p:bldP spid="247906" grpId="0" animBg="1"/>
      <p:bldP spid="2479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0"/>
            <a:ext cx="8255261" cy="602101"/>
          </a:xfrm>
        </p:spPr>
        <p:txBody>
          <a:bodyPr/>
          <a:lstStyle/>
          <a:p>
            <a:r>
              <a:rPr lang="ru-RU" sz="3300" dirty="0" smtClean="0"/>
              <a:t>Управление бюджетом </a:t>
            </a:r>
            <a:r>
              <a:rPr lang="en-US" sz="3300" dirty="0" smtClean="0"/>
              <a:t>(EAPS) </a:t>
            </a:r>
            <a:r>
              <a:rPr lang="en-US" sz="3300" dirty="0"/>
              <a:t>1</a:t>
            </a:r>
            <a:endParaRPr lang="en-US" dirty="0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Организация </a:t>
            </a:r>
            <a:r>
              <a:rPr lang="en-US" dirty="0" smtClean="0"/>
              <a:t>SAP – </a:t>
            </a:r>
            <a:r>
              <a:rPr lang="ru-RU" dirty="0" smtClean="0"/>
              <a:t>элементы в иерархическом порядке</a:t>
            </a:r>
            <a:endParaRPr lang="en-US" dirty="0"/>
          </a:p>
          <a:p>
            <a:pPr lvl="1"/>
            <a:r>
              <a:rPr lang="ru-RU" dirty="0" smtClean="0"/>
              <a:t>Один клиент на каждый сегмент в министерстве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>
                <a:solidFill>
                  <a:srgbClr val="FF0000"/>
                </a:solidFill>
              </a:rPr>
              <a:t>сегодня</a:t>
            </a:r>
            <a:r>
              <a:rPr lang="en-US" dirty="0" smtClean="0">
                <a:solidFill>
                  <a:srgbClr val="FF0000"/>
                </a:solidFill>
              </a:rPr>
              <a:t> : </a:t>
            </a:r>
            <a:r>
              <a:rPr lang="ru-RU" dirty="0" smtClean="0">
                <a:solidFill>
                  <a:srgbClr val="FF0000"/>
                </a:solidFill>
              </a:rPr>
              <a:t>всего один клиент на все сегменты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ru-RU" dirty="0" smtClean="0"/>
              <a:t>Одно направление финансового управления, одна область контроля затрат, один код компании в качестве ориентира для распределяющего органа/распорядителя  (первый уровень) </a:t>
            </a:r>
            <a:endParaRPr lang="en-US" dirty="0"/>
          </a:p>
        </p:txBody>
      </p:sp>
      <p:pic>
        <p:nvPicPr>
          <p:cNvPr id="24986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536" y="5692831"/>
            <a:ext cx="2433730" cy="186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355975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7751230" cy="602101"/>
          </a:xfrm>
        </p:spPr>
        <p:txBody>
          <a:bodyPr/>
          <a:lstStyle/>
          <a:p>
            <a:r>
              <a:rPr lang="ru-RU" sz="3300" dirty="0" smtClean="0"/>
              <a:t>Управление бюджетом </a:t>
            </a:r>
            <a:r>
              <a:rPr lang="en-US" sz="3300" dirty="0" smtClean="0"/>
              <a:t>(EAPS) </a:t>
            </a:r>
            <a:r>
              <a:rPr lang="en-US" sz="3300" dirty="0"/>
              <a:t>2</a:t>
            </a:r>
          </a:p>
        </p:txBody>
      </p:sp>
      <p:pic>
        <p:nvPicPr>
          <p:cNvPr id="25088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633" y="4860752"/>
            <a:ext cx="1031688" cy="86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32" y="1232206"/>
            <a:ext cx="9385832" cy="5222872"/>
          </a:xfrm>
        </p:spPr>
        <p:txBody>
          <a:bodyPr/>
          <a:lstStyle/>
          <a:p>
            <a:r>
              <a:rPr lang="ru-RU" sz="2400" dirty="0" smtClean="0"/>
              <a:t>ТРЕБОВАНИЕ К БАЗОВЫМ ДАННЫМ</a:t>
            </a:r>
            <a:r>
              <a:rPr lang="en-US" sz="2400" dirty="0" smtClean="0"/>
              <a:t>- </a:t>
            </a:r>
            <a:r>
              <a:rPr lang="ru-RU" sz="2400" dirty="0" smtClean="0"/>
              <a:t>ТЕМАТИЧЕСКИЕ</a:t>
            </a:r>
            <a:endParaRPr lang="en-US" sz="2400" dirty="0" smtClean="0"/>
          </a:p>
          <a:p>
            <a:pPr lvl="1"/>
            <a:r>
              <a:rPr lang="ru-RU" sz="2200" dirty="0" smtClean="0"/>
              <a:t>Охватывать структуру бюджета</a:t>
            </a:r>
            <a:endParaRPr lang="en-US" sz="2200" dirty="0"/>
          </a:p>
          <a:p>
            <a:pPr lvl="1"/>
            <a:r>
              <a:rPr lang="ru-RU" sz="2200" dirty="0" smtClean="0"/>
              <a:t>Статьи обязательств по </a:t>
            </a:r>
            <a:r>
              <a:rPr lang="en-US" sz="2200" dirty="0" smtClean="0"/>
              <a:t>SAP </a:t>
            </a:r>
            <a:r>
              <a:rPr lang="ru-RU" sz="2200" dirty="0" smtClean="0"/>
              <a:t>для разнесения по структуре бюджета (счета для ассигнований, бюджетные статьи) по каждому финансовому году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ru-RU" sz="2200" i="1" dirty="0" smtClean="0">
                <a:solidFill>
                  <a:srgbClr val="0070C0"/>
                </a:solidFill>
              </a:rPr>
              <a:t>бюджет – на что</a:t>
            </a:r>
            <a:r>
              <a:rPr lang="en-US" sz="2200" i="1" dirty="0" smtClean="0">
                <a:solidFill>
                  <a:srgbClr val="0070C0"/>
                </a:solidFill>
              </a:rPr>
              <a:t>?</a:t>
            </a:r>
            <a:endParaRPr lang="en-US" sz="2200" i="1" dirty="0">
              <a:solidFill>
                <a:srgbClr val="0070C0"/>
              </a:solidFill>
            </a:endParaRPr>
          </a:p>
          <a:p>
            <a:pPr lvl="1"/>
            <a:r>
              <a:rPr lang="ru-RU" sz="2200" dirty="0" smtClean="0"/>
              <a:t>Классификация </a:t>
            </a:r>
            <a:r>
              <a:rPr lang="en-US" sz="2200" dirty="0" smtClean="0"/>
              <a:t>SAP </a:t>
            </a:r>
            <a:r>
              <a:rPr lang="ru-RU" sz="2200" dirty="0" smtClean="0"/>
              <a:t>в качестве дополнительной характеристики/варианта представления (национальные или международные запросы, например, платежи ЕС, классификация ОЭСР, </a:t>
            </a:r>
            <a:r>
              <a:rPr lang="en-US" sz="2200" dirty="0" smtClean="0"/>
              <a:t>COFOG</a:t>
            </a:r>
            <a:r>
              <a:rPr lang="ru-RU" sz="2200" dirty="0" smtClean="0"/>
              <a:t>-</a:t>
            </a:r>
            <a:r>
              <a:rPr lang="ru-RU" sz="2200" dirty="0" err="1" smtClean="0"/>
              <a:t>классиф</a:t>
            </a:r>
            <a:r>
              <a:rPr lang="ru-RU" sz="2200" dirty="0" smtClean="0"/>
              <a:t>. </a:t>
            </a:r>
            <a:r>
              <a:rPr lang="ru-RU" sz="2200" dirty="0" err="1" smtClean="0"/>
              <a:t>госфункций</a:t>
            </a:r>
            <a:r>
              <a:rPr lang="en-US" sz="2200" dirty="0" smtClean="0"/>
              <a:t>)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ru-RU" sz="2200" i="1" dirty="0" smtClean="0">
                <a:solidFill>
                  <a:srgbClr val="0070C0"/>
                </a:solidFill>
              </a:rPr>
              <a:t>бюджет – на что ещё</a:t>
            </a:r>
            <a:r>
              <a:rPr lang="en-US" sz="2200" i="1" dirty="0" smtClean="0">
                <a:solidFill>
                  <a:srgbClr val="0070C0"/>
                </a:solidFill>
              </a:rPr>
              <a:t>?</a:t>
            </a:r>
            <a:endParaRPr lang="en-US" sz="2200" i="1" dirty="0">
              <a:solidFill>
                <a:srgbClr val="0070C0"/>
              </a:solidFill>
            </a:endParaRPr>
          </a:p>
          <a:p>
            <a:pPr lvl="1"/>
            <a:r>
              <a:rPr lang="en-US" sz="2200" dirty="0"/>
              <a:t>SAP </a:t>
            </a:r>
            <a:r>
              <a:rPr lang="ru-RU" sz="2200" dirty="0" smtClean="0"/>
              <a:t>финансирует центры, описывая область ответственности в пределах распределяющего органа (первый и второй уровни</a:t>
            </a:r>
            <a:r>
              <a:rPr lang="en-US" sz="2200" dirty="0" smtClean="0"/>
              <a:t>)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ru-RU" sz="2200" i="1" dirty="0" smtClean="0">
                <a:solidFill>
                  <a:srgbClr val="0070C0"/>
                </a:solidFill>
              </a:rPr>
              <a:t>бюджет – для кого</a:t>
            </a:r>
            <a:r>
              <a:rPr lang="en-US" sz="2200" i="1" dirty="0" smtClean="0">
                <a:solidFill>
                  <a:srgbClr val="0070C0"/>
                </a:solidFill>
              </a:rPr>
              <a:t>?</a:t>
            </a:r>
            <a:endParaRPr lang="en-US" sz="2200" i="1" dirty="0">
              <a:solidFill>
                <a:srgbClr val="0070C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605656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7751230" cy="602101"/>
          </a:xfrm>
        </p:spPr>
        <p:txBody>
          <a:bodyPr/>
          <a:lstStyle/>
          <a:p>
            <a:r>
              <a:rPr lang="ru-RU" sz="2800" dirty="0" smtClean="0"/>
              <a:t>УПРАВЛЕНИЕ БЮДЖЕТОМ</a:t>
            </a:r>
            <a:r>
              <a:rPr lang="en-US" sz="2800" dirty="0" smtClean="0"/>
              <a:t> </a:t>
            </a:r>
            <a:r>
              <a:rPr lang="en-US" sz="3300" dirty="0" smtClean="0"/>
              <a:t>(EAPS) </a:t>
            </a:r>
            <a:r>
              <a:rPr lang="en-US" sz="3300" dirty="0"/>
              <a:t>3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31" y="1456243"/>
            <a:ext cx="8568531" cy="5222872"/>
          </a:xfrm>
        </p:spPr>
        <p:txBody>
          <a:bodyPr/>
          <a:lstStyle/>
          <a:p>
            <a:r>
              <a:rPr lang="ru-RU" dirty="0" smtClean="0"/>
              <a:t>Формирование бюджета/поправки</a:t>
            </a:r>
            <a:endParaRPr lang="en-US" dirty="0"/>
          </a:p>
          <a:p>
            <a:pPr lvl="1"/>
            <a:r>
              <a:rPr lang="ru-RU" dirty="0" smtClean="0"/>
              <a:t>Поддержка процесса формирования бюджета на всех уровнях</a:t>
            </a:r>
            <a:endParaRPr lang="en-US" dirty="0"/>
          </a:p>
          <a:p>
            <a:pPr lvl="2"/>
            <a:r>
              <a:rPr lang="ru-RU" dirty="0" smtClean="0"/>
              <a:t>Распределяющие органы (второй уровень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ru-RU" dirty="0" smtClean="0"/>
              <a:t>Министерства и уровень консолидации (первый уровень)</a:t>
            </a:r>
            <a:endParaRPr lang="en-US" dirty="0"/>
          </a:p>
          <a:p>
            <a:pPr lvl="2"/>
            <a:r>
              <a:rPr lang="ru-RU" dirty="0" smtClean="0"/>
              <a:t>Федеральный/глобальный уровень</a:t>
            </a:r>
            <a:endParaRPr lang="en-US" dirty="0"/>
          </a:p>
          <a:p>
            <a:pPr lvl="2"/>
            <a:r>
              <a:rPr lang="ru-RU" dirty="0" smtClean="0"/>
              <a:t>Формирование снизу вверх, распределение сверху вниз</a:t>
            </a:r>
            <a:endParaRPr lang="en-US" dirty="0"/>
          </a:p>
          <a:p>
            <a:pPr lvl="1"/>
            <a:r>
              <a:rPr lang="ru-RU" dirty="0" smtClean="0"/>
              <a:t>Присвоение номеров версий различным вариантам проекта бюджета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ru-RU" dirty="0" smtClean="0">
                <a:solidFill>
                  <a:srgbClr val="0070C0"/>
                </a:solidFill>
              </a:rPr>
              <a:t>Возможно в</a:t>
            </a:r>
            <a:r>
              <a:rPr lang="en-US" dirty="0" smtClean="0">
                <a:solidFill>
                  <a:srgbClr val="0070C0"/>
                </a:solidFill>
              </a:rPr>
              <a:t> SAP</a:t>
            </a:r>
            <a:r>
              <a:rPr lang="ru-RU" dirty="0" smtClean="0">
                <a:solidFill>
                  <a:srgbClr val="0070C0"/>
                </a:solidFill>
              </a:rPr>
              <a:t>, но в Австрии </a:t>
            </a:r>
          </a:p>
          <a:p>
            <a:pPr marL="541337" lvl="1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реализовано на приложении </a:t>
            </a:r>
          </a:p>
          <a:p>
            <a:pPr marL="541337" lvl="1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Cognos</a:t>
            </a:r>
            <a:r>
              <a:rPr lang="en-US" dirty="0" smtClean="0">
                <a:solidFill>
                  <a:srgbClr val="0070C0"/>
                </a:solidFill>
              </a:rPr>
              <a:t>-Application (IBM)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25191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42" y="5566581"/>
            <a:ext cx="1545011" cy="168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7547021"/>
      </p:ext>
    </p:extLst>
  </p:cSld>
  <p:clrMapOvr>
    <a:masterClrMapping/>
  </p:clrMapOvr>
  <p:transition spd="slow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7751230" cy="602101"/>
          </a:xfrm>
        </p:spPr>
        <p:txBody>
          <a:bodyPr/>
          <a:lstStyle/>
          <a:p>
            <a:r>
              <a:rPr lang="ru-RU" sz="3300" dirty="0" smtClean="0"/>
              <a:t>управление бюджетом</a:t>
            </a:r>
            <a:r>
              <a:rPr lang="en-US" sz="3300" dirty="0" smtClean="0"/>
              <a:t> (EAPS) </a:t>
            </a:r>
            <a:r>
              <a:rPr lang="en-US" sz="3300" dirty="0"/>
              <a:t>4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/>
              <a:t>ИСПОЛНЕНИЕ БЮДЖЕТА</a:t>
            </a:r>
            <a:endParaRPr lang="en-US" sz="2800" dirty="0"/>
          </a:p>
          <a:p>
            <a:pPr lvl="1"/>
            <a:r>
              <a:rPr lang="ru-RU" sz="2000" dirty="0" smtClean="0"/>
              <a:t>Поддержка всех процессов исполнения бюджета</a:t>
            </a:r>
            <a:endParaRPr lang="en-US" sz="2000" dirty="0"/>
          </a:p>
          <a:p>
            <a:pPr lvl="1"/>
            <a:r>
              <a:rPr lang="ru-RU" sz="2000" dirty="0" smtClean="0"/>
              <a:t>Резервирование/заказ становится «побочным продуктом» бизнес-процессов</a:t>
            </a:r>
            <a:endParaRPr lang="en-US" sz="2000" dirty="0"/>
          </a:p>
          <a:p>
            <a:pPr lvl="1"/>
            <a:r>
              <a:rPr lang="ru-RU" sz="2000" dirty="0" smtClean="0"/>
              <a:t>Перечислить/заблокировать бюджетные средства по разделам/сегментам</a:t>
            </a:r>
            <a:endParaRPr lang="en-US" sz="2000" dirty="0"/>
          </a:p>
          <a:p>
            <a:pPr lvl="1"/>
            <a:r>
              <a:rPr lang="ru-RU" sz="2000" dirty="0" smtClean="0"/>
              <a:t>Активный и пассивный контроль наличия бюджетных средств</a:t>
            </a:r>
            <a:endParaRPr lang="en-US" sz="2000" dirty="0"/>
          </a:p>
          <a:p>
            <a:pPr lvl="2"/>
            <a:r>
              <a:rPr lang="ru-RU" dirty="0" smtClean="0"/>
              <a:t>Не допустить превышения бюджетных лимитов</a:t>
            </a:r>
            <a:endParaRPr lang="en-US" dirty="0"/>
          </a:p>
          <a:p>
            <a:pPr lvl="2"/>
            <a:r>
              <a:rPr lang="ru-RU" dirty="0" smtClean="0"/>
              <a:t>Для управления денежными средствами доступны встроенные денежно-кредитные операции</a:t>
            </a:r>
            <a:endParaRPr lang="en-US" dirty="0"/>
          </a:p>
          <a:p>
            <a:pPr lvl="2"/>
            <a:r>
              <a:rPr lang="ru-RU" dirty="0" smtClean="0"/>
              <a:t>Вариант контроля бюджета на более высоком уровне иерархии или по группам бюджетных объектов</a:t>
            </a:r>
            <a:r>
              <a:rPr lang="en-US" dirty="0" smtClean="0"/>
              <a:t> </a:t>
            </a:r>
            <a:r>
              <a:rPr lang="ru-RU" dirty="0" smtClean="0"/>
              <a:t>(пулы покрытия)</a:t>
            </a:r>
            <a:endParaRPr lang="en-US" dirty="0"/>
          </a:p>
        </p:txBody>
      </p:sp>
      <p:pic>
        <p:nvPicPr>
          <p:cNvPr id="2529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696" y="2196455"/>
            <a:ext cx="1315909" cy="197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977827"/>
      </p:ext>
    </p:extLst>
  </p:cSld>
  <p:clrMapOvr>
    <a:masterClrMapping/>
  </p:clrMapOvr>
  <p:transition spd="slow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7751230" cy="602101"/>
          </a:xfrm>
        </p:spPr>
        <p:txBody>
          <a:bodyPr/>
          <a:lstStyle/>
          <a:p>
            <a:r>
              <a:rPr lang="ru-RU" sz="3300" dirty="0"/>
              <a:t>У</a:t>
            </a:r>
            <a:r>
              <a:rPr lang="ru-RU" sz="3300" dirty="0" smtClean="0"/>
              <a:t>правление бюджетом</a:t>
            </a:r>
            <a:r>
              <a:rPr lang="en-US" sz="3300" dirty="0" smtClean="0"/>
              <a:t> (EAPS) </a:t>
            </a:r>
            <a:r>
              <a:rPr lang="en-US" sz="3300" dirty="0"/>
              <a:t>5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2194"/>
            <a:ext cx="10080625" cy="728122"/>
          </a:xfrm>
        </p:spPr>
        <p:txBody>
          <a:bodyPr/>
          <a:lstStyle/>
          <a:p>
            <a:r>
              <a:rPr lang="ru-RU" sz="1800" dirty="0" smtClean="0"/>
              <a:t>Документация отличает фактический объем от прогноза исполнения бюджета (финансовые требования) с охватом прогноза стоимости, объективной и временной оценки</a:t>
            </a:r>
            <a:endParaRPr lang="en-US" sz="1800" dirty="0"/>
          </a:p>
        </p:txBody>
      </p:sp>
      <p:grpSp>
        <p:nvGrpSpPr>
          <p:cNvPr id="254097" name="Group 145"/>
          <p:cNvGrpSpPr>
            <a:grpSpLocks/>
          </p:cNvGrpSpPr>
          <p:nvPr/>
        </p:nvGrpSpPr>
        <p:grpSpPr bwMode="auto">
          <a:xfrm>
            <a:off x="312476" y="1692399"/>
            <a:ext cx="9674600" cy="4949827"/>
            <a:chOff x="128" y="1040"/>
            <a:chExt cx="5528" cy="2828"/>
          </a:xfrm>
        </p:grpSpPr>
        <p:sp>
          <p:nvSpPr>
            <p:cNvPr id="254028" name="Line 76"/>
            <p:cNvSpPr>
              <a:spLocks noChangeShapeType="1"/>
            </p:cNvSpPr>
            <p:nvPr/>
          </p:nvSpPr>
          <p:spPr bwMode="auto">
            <a:xfrm flipV="1">
              <a:off x="1297" y="2947"/>
              <a:ext cx="1392" cy="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29" name="Line 77"/>
            <p:cNvSpPr>
              <a:spLocks noChangeShapeType="1"/>
            </p:cNvSpPr>
            <p:nvPr/>
          </p:nvSpPr>
          <p:spPr bwMode="auto">
            <a:xfrm flipV="1">
              <a:off x="1585" y="2773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4" name="Text Box 82"/>
            <p:cNvSpPr txBox="1">
              <a:spLocks noChangeArrowheads="1"/>
            </p:cNvSpPr>
            <p:nvPr/>
          </p:nvSpPr>
          <p:spPr bwMode="auto">
            <a:xfrm>
              <a:off x="1740" y="1185"/>
              <a:ext cx="1824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300" b="1" dirty="0"/>
                <a:t>Т</a:t>
              </a:r>
              <a:r>
                <a:rPr lang="ru-RU" sz="1300" b="1" dirty="0" smtClean="0"/>
                <a:t>екущий бюджет</a:t>
              </a:r>
              <a:endParaRPr lang="en-US" sz="1300" dirty="0"/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ru-RU" sz="1100" dirty="0" smtClean="0"/>
                <a:t>Ассигнование, увеличение, сокращение, перегруппировка</a:t>
              </a:r>
              <a:endParaRPr lang="en-US" sz="1100" dirty="0"/>
            </a:p>
          </p:txBody>
        </p:sp>
        <p:sp>
          <p:nvSpPr>
            <p:cNvPr id="254035" name="Line 83"/>
            <p:cNvSpPr>
              <a:spLocks noChangeShapeType="1"/>
            </p:cNvSpPr>
            <p:nvPr/>
          </p:nvSpPr>
          <p:spPr bwMode="auto">
            <a:xfrm flipV="1">
              <a:off x="2449" y="3034"/>
              <a:ext cx="480" cy="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6" name="Line 84"/>
            <p:cNvSpPr>
              <a:spLocks noChangeShapeType="1"/>
            </p:cNvSpPr>
            <p:nvPr/>
          </p:nvSpPr>
          <p:spPr bwMode="auto">
            <a:xfrm>
              <a:off x="1585" y="2294"/>
              <a:ext cx="816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7" name="Line 85"/>
            <p:cNvSpPr>
              <a:spLocks noChangeShapeType="1"/>
            </p:cNvSpPr>
            <p:nvPr/>
          </p:nvSpPr>
          <p:spPr bwMode="auto">
            <a:xfrm>
              <a:off x="1153" y="1990"/>
              <a:ext cx="1248" cy="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8" name="Line 86"/>
            <p:cNvSpPr>
              <a:spLocks noChangeShapeType="1"/>
            </p:cNvSpPr>
            <p:nvPr/>
          </p:nvSpPr>
          <p:spPr bwMode="auto">
            <a:xfrm>
              <a:off x="1153" y="1729"/>
              <a:ext cx="1392" cy="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9" name="Line 87"/>
            <p:cNvSpPr>
              <a:spLocks noChangeShapeType="1"/>
            </p:cNvSpPr>
            <p:nvPr/>
          </p:nvSpPr>
          <p:spPr bwMode="auto">
            <a:xfrm>
              <a:off x="1153" y="1424"/>
              <a:ext cx="1632" cy="5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40" name="Line 88"/>
            <p:cNvSpPr>
              <a:spLocks noChangeShapeType="1"/>
            </p:cNvSpPr>
            <p:nvPr/>
          </p:nvSpPr>
          <p:spPr bwMode="auto">
            <a:xfrm>
              <a:off x="3073" y="1598"/>
              <a:ext cx="0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41" name="Text Box 89"/>
            <p:cNvSpPr txBox="1">
              <a:spLocks noChangeArrowheads="1"/>
            </p:cNvSpPr>
            <p:nvPr/>
          </p:nvSpPr>
          <p:spPr bwMode="auto">
            <a:xfrm>
              <a:off x="3985" y="3173"/>
              <a:ext cx="1671" cy="62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400" b="1" dirty="0" smtClean="0"/>
                <a:t>Предварительное резервирование средств</a:t>
              </a:r>
              <a:r>
                <a:rPr lang="en-US" sz="1800" b="1" dirty="0"/>
                <a:t/>
              </a:r>
              <a:br>
                <a:rPr lang="en-US" sz="1800" b="1" dirty="0"/>
              </a:br>
              <a:r>
                <a:rPr lang="ru-RU" sz="1200" dirty="0" smtClean="0"/>
                <a:t>внутреннее резервирование средств для долгосрочных потребностей, типа участия в торгах, закупок в конце года</a:t>
              </a:r>
              <a:endParaRPr lang="en-US" sz="1200" dirty="0"/>
            </a:p>
          </p:txBody>
        </p:sp>
        <p:sp>
          <p:nvSpPr>
            <p:cNvPr id="254042" name="Line 90"/>
            <p:cNvSpPr>
              <a:spLocks noChangeShapeType="1"/>
            </p:cNvSpPr>
            <p:nvPr/>
          </p:nvSpPr>
          <p:spPr bwMode="auto">
            <a:xfrm flipH="1" flipV="1">
              <a:off x="3217" y="3034"/>
              <a:ext cx="776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44" name="Line 92"/>
            <p:cNvSpPr>
              <a:spLocks noChangeShapeType="1"/>
            </p:cNvSpPr>
            <p:nvPr/>
          </p:nvSpPr>
          <p:spPr bwMode="auto">
            <a:xfrm flipH="1" flipV="1">
              <a:off x="3457" y="2947"/>
              <a:ext cx="1152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0" name="Line 98"/>
            <p:cNvSpPr>
              <a:spLocks noChangeShapeType="1"/>
            </p:cNvSpPr>
            <p:nvPr/>
          </p:nvSpPr>
          <p:spPr bwMode="auto">
            <a:xfrm flipH="1">
              <a:off x="3361" y="1294"/>
              <a:ext cx="576" cy="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1" name="Line 99"/>
            <p:cNvSpPr>
              <a:spLocks noChangeShapeType="1"/>
            </p:cNvSpPr>
            <p:nvPr/>
          </p:nvSpPr>
          <p:spPr bwMode="auto">
            <a:xfrm flipH="1">
              <a:off x="3553" y="1816"/>
              <a:ext cx="384" cy="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2" name="Line 100"/>
            <p:cNvSpPr>
              <a:spLocks noChangeShapeType="1"/>
            </p:cNvSpPr>
            <p:nvPr/>
          </p:nvSpPr>
          <p:spPr bwMode="auto">
            <a:xfrm flipH="1">
              <a:off x="3697" y="2019"/>
              <a:ext cx="432" cy="3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3" name="Line 101"/>
            <p:cNvSpPr>
              <a:spLocks noChangeShapeType="1"/>
            </p:cNvSpPr>
            <p:nvPr/>
          </p:nvSpPr>
          <p:spPr bwMode="auto">
            <a:xfrm flipH="1">
              <a:off x="3745" y="2381"/>
              <a:ext cx="400" cy="1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4" name="Line 102"/>
            <p:cNvSpPr>
              <a:spLocks noChangeShapeType="1"/>
            </p:cNvSpPr>
            <p:nvPr/>
          </p:nvSpPr>
          <p:spPr bwMode="auto">
            <a:xfrm flipH="1">
              <a:off x="3649" y="2765"/>
              <a:ext cx="456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5" name="Text Box 103"/>
            <p:cNvSpPr txBox="1">
              <a:spLocks noChangeArrowheads="1"/>
            </p:cNvSpPr>
            <p:nvPr/>
          </p:nvSpPr>
          <p:spPr bwMode="auto">
            <a:xfrm>
              <a:off x="1697" y="3268"/>
              <a:ext cx="2120" cy="585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200" b="1" dirty="0" smtClean="0"/>
                <a:t>Резервирование средств</a:t>
              </a:r>
              <a:endParaRPr lang="en-US" sz="1200" dirty="0"/>
            </a:p>
            <a:p>
              <a:r>
                <a:rPr lang="ru-RU" sz="1200" dirty="0" smtClean="0"/>
                <a:t>По долгосрочным долгам, аренде, договорам страхования техобслуживания, ожидаемым зарплатам, денежным переводам, </a:t>
              </a:r>
              <a:r>
                <a:rPr lang="ru-RU" sz="1200" dirty="0" err="1" smtClean="0"/>
                <a:t>энерго</a:t>
              </a:r>
              <a:r>
                <a:rPr lang="ru-RU" sz="1200" dirty="0" smtClean="0"/>
                <a:t>- и телефонным счетам, лизингу</a:t>
              </a:r>
              <a:endParaRPr lang="en-US" sz="1400" dirty="0"/>
            </a:p>
          </p:txBody>
        </p:sp>
        <p:sp>
          <p:nvSpPr>
            <p:cNvPr id="254057" name="Line 105"/>
            <p:cNvSpPr>
              <a:spLocks noChangeShapeType="1"/>
            </p:cNvSpPr>
            <p:nvPr/>
          </p:nvSpPr>
          <p:spPr bwMode="auto">
            <a:xfrm flipH="1" flipV="1">
              <a:off x="2690" y="2207"/>
              <a:ext cx="346" cy="281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8" name="Line 106"/>
            <p:cNvSpPr>
              <a:spLocks noChangeShapeType="1"/>
            </p:cNvSpPr>
            <p:nvPr/>
          </p:nvSpPr>
          <p:spPr bwMode="auto">
            <a:xfrm flipV="1">
              <a:off x="3036" y="2050"/>
              <a:ext cx="346" cy="43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9" name="Text Box 107"/>
            <p:cNvSpPr txBox="1">
              <a:spLocks noChangeArrowheads="1"/>
            </p:cNvSpPr>
            <p:nvPr/>
          </p:nvSpPr>
          <p:spPr bwMode="auto">
            <a:xfrm>
              <a:off x="2490" y="2096"/>
              <a:ext cx="1175" cy="8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 anchor="ctr" anchorCtr="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300" b="1" dirty="0" smtClean="0"/>
                <a:t>ИНФОРМАЦИЯ О БЮДЖЕТНОМ КОНТРОЛЕ</a:t>
              </a:r>
              <a:endParaRPr lang="en-US" sz="1300" b="1" dirty="0"/>
            </a:p>
            <a:p>
              <a:pPr>
                <a:spcBef>
                  <a:spcPct val="50000"/>
                </a:spcBef>
              </a:pPr>
              <a:r>
                <a:rPr lang="en-US" sz="1300" b="1" dirty="0"/>
                <a:t>     </a:t>
              </a:r>
              <a:r>
                <a:rPr lang="ru-RU" sz="1300" b="1" dirty="0" smtClean="0"/>
                <a:t>по каждому элементу</a:t>
              </a:r>
              <a:r>
                <a:rPr lang="en-US" sz="1300" b="1" dirty="0" smtClean="0"/>
                <a:t>/</a:t>
              </a:r>
              <a:r>
                <a:rPr lang="ru-RU" sz="1300" b="1" dirty="0" smtClean="0"/>
                <a:t>группе </a:t>
              </a:r>
              <a:endParaRPr lang="en-US" sz="1300" b="1" dirty="0"/>
            </a:p>
            <a:p>
              <a:pPr>
                <a:spcBef>
                  <a:spcPct val="50000"/>
                </a:spcBef>
              </a:pPr>
              <a:r>
                <a:rPr lang="en-US" sz="1300" b="1" dirty="0"/>
                <a:t>     </a:t>
              </a:r>
            </a:p>
          </p:txBody>
        </p:sp>
        <p:grpSp>
          <p:nvGrpSpPr>
            <p:cNvPr id="254096" name="Group 144"/>
            <p:cNvGrpSpPr>
              <a:grpSpLocks/>
            </p:cNvGrpSpPr>
            <p:nvPr/>
          </p:nvGrpSpPr>
          <p:grpSpPr bwMode="auto">
            <a:xfrm>
              <a:off x="2379" y="1925"/>
              <a:ext cx="1370" cy="1109"/>
              <a:chOff x="2379" y="1925"/>
              <a:chExt cx="1370" cy="1109"/>
            </a:xfrm>
          </p:grpSpPr>
          <p:sp>
            <p:nvSpPr>
              <p:cNvPr id="254061" name="Arc 109"/>
              <p:cNvSpPr>
                <a:spLocks/>
              </p:cNvSpPr>
              <p:nvPr/>
            </p:nvSpPr>
            <p:spPr bwMode="auto">
              <a:xfrm>
                <a:off x="3063" y="1940"/>
                <a:ext cx="275" cy="547"/>
              </a:xfrm>
              <a:custGeom>
                <a:avLst/>
                <a:gdLst>
                  <a:gd name="G0" fmla="+- 82 0 0"/>
                  <a:gd name="G1" fmla="+- 21600 0 0"/>
                  <a:gd name="G2" fmla="+- 21600 0 0"/>
                  <a:gd name="T0" fmla="*/ 0 w 8807"/>
                  <a:gd name="T1" fmla="*/ 0 h 21600"/>
                  <a:gd name="T2" fmla="*/ 8807 w 8807"/>
                  <a:gd name="T3" fmla="*/ 1840 h 21600"/>
                  <a:gd name="T4" fmla="*/ 82 w 880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807" h="21600" fill="none" extrusionOk="0">
                    <a:moveTo>
                      <a:pt x="0" y="0"/>
                    </a:moveTo>
                    <a:cubicBezTo>
                      <a:pt x="27" y="0"/>
                      <a:pt x="54" y="-1"/>
                      <a:pt x="82" y="0"/>
                    </a:cubicBezTo>
                    <a:cubicBezTo>
                      <a:pt x="3086" y="0"/>
                      <a:pt x="6058" y="626"/>
                      <a:pt x="8806" y="1840"/>
                    </a:cubicBezTo>
                  </a:path>
                  <a:path w="8807" h="21600" stroke="0" extrusionOk="0">
                    <a:moveTo>
                      <a:pt x="0" y="0"/>
                    </a:moveTo>
                    <a:cubicBezTo>
                      <a:pt x="27" y="0"/>
                      <a:pt x="54" y="-1"/>
                      <a:pt x="82" y="0"/>
                    </a:cubicBezTo>
                    <a:cubicBezTo>
                      <a:pt x="3086" y="0"/>
                      <a:pt x="6058" y="626"/>
                      <a:pt x="8806" y="1840"/>
                    </a:cubicBezTo>
                    <a:lnTo>
                      <a:pt x="82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2" name="Arc 110"/>
              <p:cNvSpPr>
                <a:spLocks/>
              </p:cNvSpPr>
              <p:nvPr/>
            </p:nvSpPr>
            <p:spPr bwMode="auto">
              <a:xfrm>
                <a:off x="3066" y="1987"/>
                <a:ext cx="498" cy="500"/>
              </a:xfrm>
              <a:custGeom>
                <a:avLst/>
                <a:gdLst>
                  <a:gd name="G0" fmla="+- 0 0 0"/>
                  <a:gd name="G1" fmla="+- 19760 0 0"/>
                  <a:gd name="G2" fmla="+- 21600 0 0"/>
                  <a:gd name="T0" fmla="*/ 8725 w 15992"/>
                  <a:gd name="T1" fmla="*/ 0 h 19760"/>
                  <a:gd name="T2" fmla="*/ 15992 w 15992"/>
                  <a:gd name="T3" fmla="*/ 5241 h 19760"/>
                  <a:gd name="T4" fmla="*/ 0 w 15992"/>
                  <a:gd name="T5" fmla="*/ 19760 h 19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992" h="19760" fill="none" extrusionOk="0">
                    <a:moveTo>
                      <a:pt x="8724" y="0"/>
                    </a:moveTo>
                    <a:cubicBezTo>
                      <a:pt x="11486" y="1220"/>
                      <a:pt x="13962" y="3005"/>
                      <a:pt x="15992" y="5240"/>
                    </a:cubicBezTo>
                  </a:path>
                  <a:path w="15992" h="19760" stroke="0" extrusionOk="0">
                    <a:moveTo>
                      <a:pt x="8724" y="0"/>
                    </a:moveTo>
                    <a:cubicBezTo>
                      <a:pt x="11486" y="1220"/>
                      <a:pt x="13962" y="3005"/>
                      <a:pt x="15992" y="5240"/>
                    </a:cubicBezTo>
                    <a:lnTo>
                      <a:pt x="0" y="1976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3333CC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3" name="Arc 111"/>
              <p:cNvSpPr>
                <a:spLocks/>
              </p:cNvSpPr>
              <p:nvPr/>
            </p:nvSpPr>
            <p:spPr bwMode="auto">
              <a:xfrm>
                <a:off x="3066" y="2119"/>
                <a:ext cx="639" cy="368"/>
              </a:xfrm>
              <a:custGeom>
                <a:avLst/>
                <a:gdLst>
                  <a:gd name="G0" fmla="+- 0 0 0"/>
                  <a:gd name="G1" fmla="+- 14519 0 0"/>
                  <a:gd name="G2" fmla="+- 21600 0 0"/>
                  <a:gd name="T0" fmla="*/ 15992 w 20498"/>
                  <a:gd name="T1" fmla="*/ 0 h 14519"/>
                  <a:gd name="T2" fmla="*/ 20498 w 20498"/>
                  <a:gd name="T3" fmla="*/ 7707 h 14519"/>
                  <a:gd name="T4" fmla="*/ 0 w 20498"/>
                  <a:gd name="T5" fmla="*/ 14519 h 14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498" h="14519" fill="none" extrusionOk="0">
                    <a:moveTo>
                      <a:pt x="15992" y="-1"/>
                    </a:moveTo>
                    <a:cubicBezTo>
                      <a:pt x="18014" y="2227"/>
                      <a:pt x="19549" y="4852"/>
                      <a:pt x="20497" y="7707"/>
                    </a:cubicBezTo>
                  </a:path>
                  <a:path w="20498" h="14519" stroke="0" extrusionOk="0">
                    <a:moveTo>
                      <a:pt x="15992" y="-1"/>
                    </a:moveTo>
                    <a:cubicBezTo>
                      <a:pt x="18014" y="2227"/>
                      <a:pt x="19549" y="4852"/>
                      <a:pt x="20497" y="7707"/>
                    </a:cubicBezTo>
                    <a:lnTo>
                      <a:pt x="0" y="14519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CC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4" name="Arc 112"/>
              <p:cNvSpPr>
                <a:spLocks/>
              </p:cNvSpPr>
              <p:nvPr/>
            </p:nvSpPr>
            <p:spPr bwMode="auto">
              <a:xfrm>
                <a:off x="3066" y="2315"/>
                <a:ext cx="673" cy="227"/>
              </a:xfrm>
              <a:custGeom>
                <a:avLst/>
                <a:gdLst>
                  <a:gd name="G0" fmla="+- 0 0 0"/>
                  <a:gd name="G1" fmla="+- 6812 0 0"/>
                  <a:gd name="G2" fmla="+- 21600 0 0"/>
                  <a:gd name="T0" fmla="*/ 20498 w 21600"/>
                  <a:gd name="T1" fmla="*/ 0 h 8992"/>
                  <a:gd name="T2" fmla="*/ 21490 w 21600"/>
                  <a:gd name="T3" fmla="*/ 8992 h 8992"/>
                  <a:gd name="T4" fmla="*/ 0 w 21600"/>
                  <a:gd name="T5" fmla="*/ 6812 h 89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8992" fill="none" extrusionOk="0">
                    <a:moveTo>
                      <a:pt x="20497" y="0"/>
                    </a:moveTo>
                    <a:cubicBezTo>
                      <a:pt x="21227" y="2196"/>
                      <a:pt x="21600" y="4496"/>
                      <a:pt x="21600" y="6812"/>
                    </a:cubicBezTo>
                    <a:cubicBezTo>
                      <a:pt x="21600" y="7540"/>
                      <a:pt x="21563" y="8267"/>
                      <a:pt x="21489" y="8991"/>
                    </a:cubicBezTo>
                  </a:path>
                  <a:path w="21600" h="8992" stroke="0" extrusionOk="0">
                    <a:moveTo>
                      <a:pt x="20497" y="0"/>
                    </a:moveTo>
                    <a:cubicBezTo>
                      <a:pt x="21227" y="2196"/>
                      <a:pt x="21600" y="4496"/>
                      <a:pt x="21600" y="6812"/>
                    </a:cubicBezTo>
                    <a:cubicBezTo>
                      <a:pt x="21600" y="7540"/>
                      <a:pt x="21563" y="8267"/>
                      <a:pt x="21489" y="8991"/>
                    </a:cubicBezTo>
                    <a:lnTo>
                      <a:pt x="0" y="6812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B2B2B2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5" name="Arc 113"/>
              <p:cNvSpPr>
                <a:spLocks/>
              </p:cNvSpPr>
              <p:nvPr/>
            </p:nvSpPr>
            <p:spPr bwMode="auto">
              <a:xfrm>
                <a:off x="3066" y="2487"/>
                <a:ext cx="669" cy="272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490 w 21490"/>
                  <a:gd name="T1" fmla="*/ 2180 h 10763"/>
                  <a:gd name="T2" fmla="*/ 18727 w 21490"/>
                  <a:gd name="T3" fmla="*/ 10763 h 10763"/>
                  <a:gd name="T4" fmla="*/ 0 w 21490"/>
                  <a:gd name="T5" fmla="*/ 0 h 107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90" h="10763" fill="none" extrusionOk="0">
                    <a:moveTo>
                      <a:pt x="21489" y="2179"/>
                    </a:moveTo>
                    <a:cubicBezTo>
                      <a:pt x="21182" y="5203"/>
                      <a:pt x="20241" y="8128"/>
                      <a:pt x="18727" y="10763"/>
                    </a:cubicBezTo>
                  </a:path>
                  <a:path w="21490" h="10763" stroke="0" extrusionOk="0">
                    <a:moveTo>
                      <a:pt x="21489" y="2179"/>
                    </a:moveTo>
                    <a:cubicBezTo>
                      <a:pt x="21182" y="5203"/>
                      <a:pt x="20241" y="8128"/>
                      <a:pt x="18727" y="1076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6" name="Arc 114"/>
              <p:cNvSpPr>
                <a:spLocks/>
              </p:cNvSpPr>
              <p:nvPr/>
            </p:nvSpPr>
            <p:spPr bwMode="auto">
              <a:xfrm>
                <a:off x="3066" y="2487"/>
                <a:ext cx="583" cy="443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18727 w 18727"/>
                  <a:gd name="T1" fmla="*/ 10763 h 17509"/>
                  <a:gd name="T2" fmla="*/ 12649 w 18727"/>
                  <a:gd name="T3" fmla="*/ 17509 h 17509"/>
                  <a:gd name="T4" fmla="*/ 0 w 18727"/>
                  <a:gd name="T5" fmla="*/ 0 h 17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727" h="17509" fill="none" extrusionOk="0">
                    <a:moveTo>
                      <a:pt x="18727" y="10763"/>
                    </a:moveTo>
                    <a:cubicBezTo>
                      <a:pt x="17202" y="13417"/>
                      <a:pt x="15130" y="15716"/>
                      <a:pt x="12648" y="17508"/>
                    </a:cubicBezTo>
                  </a:path>
                  <a:path w="18727" h="17509" stroke="0" extrusionOk="0">
                    <a:moveTo>
                      <a:pt x="18727" y="10763"/>
                    </a:moveTo>
                    <a:cubicBezTo>
                      <a:pt x="17202" y="13417"/>
                      <a:pt x="15130" y="15716"/>
                      <a:pt x="12648" y="17508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7" name="Arc 115"/>
              <p:cNvSpPr>
                <a:spLocks/>
              </p:cNvSpPr>
              <p:nvPr/>
            </p:nvSpPr>
            <p:spPr bwMode="auto">
              <a:xfrm>
                <a:off x="3066" y="2487"/>
                <a:ext cx="394" cy="535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12649 w 12649"/>
                  <a:gd name="T1" fmla="*/ 17509 h 21141"/>
                  <a:gd name="T2" fmla="*/ 4428 w 12649"/>
                  <a:gd name="T3" fmla="*/ 21141 h 21141"/>
                  <a:gd name="T4" fmla="*/ 0 w 12649"/>
                  <a:gd name="T5" fmla="*/ 0 h 21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649" h="21141" fill="none" extrusionOk="0">
                    <a:moveTo>
                      <a:pt x="12648" y="17508"/>
                    </a:moveTo>
                    <a:cubicBezTo>
                      <a:pt x="10193" y="19282"/>
                      <a:pt x="7392" y="20520"/>
                      <a:pt x="4428" y="21141"/>
                    </a:cubicBezTo>
                  </a:path>
                  <a:path w="12649" h="21141" stroke="0" extrusionOk="0">
                    <a:moveTo>
                      <a:pt x="12648" y="17508"/>
                    </a:moveTo>
                    <a:cubicBezTo>
                      <a:pt x="10193" y="19282"/>
                      <a:pt x="7392" y="20520"/>
                      <a:pt x="4428" y="21141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66CC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8" name="Arc 116"/>
              <p:cNvSpPr>
                <a:spLocks/>
              </p:cNvSpPr>
              <p:nvPr/>
            </p:nvSpPr>
            <p:spPr bwMode="auto">
              <a:xfrm>
                <a:off x="2924" y="2487"/>
                <a:ext cx="280" cy="547"/>
              </a:xfrm>
              <a:custGeom>
                <a:avLst/>
                <a:gdLst>
                  <a:gd name="G0" fmla="+- 4567 0 0"/>
                  <a:gd name="G1" fmla="+- 0 0 0"/>
                  <a:gd name="G2" fmla="+- 21600 0 0"/>
                  <a:gd name="T0" fmla="*/ 8995 w 8995"/>
                  <a:gd name="T1" fmla="*/ 21141 h 21600"/>
                  <a:gd name="T2" fmla="*/ 0 w 8995"/>
                  <a:gd name="T3" fmla="*/ 21112 h 21600"/>
                  <a:gd name="T4" fmla="*/ 4567 w 8995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995" h="21600" fill="none" extrusionOk="0">
                    <a:moveTo>
                      <a:pt x="8995" y="21141"/>
                    </a:moveTo>
                    <a:cubicBezTo>
                      <a:pt x="7538" y="21446"/>
                      <a:pt x="6054" y="21599"/>
                      <a:pt x="4567" y="21600"/>
                    </a:cubicBezTo>
                    <a:cubicBezTo>
                      <a:pt x="3031" y="21600"/>
                      <a:pt x="1500" y="21436"/>
                      <a:pt x="0" y="21111"/>
                    </a:cubicBezTo>
                  </a:path>
                  <a:path w="8995" h="21600" stroke="0" extrusionOk="0">
                    <a:moveTo>
                      <a:pt x="8995" y="21141"/>
                    </a:moveTo>
                    <a:cubicBezTo>
                      <a:pt x="7538" y="21446"/>
                      <a:pt x="6054" y="21599"/>
                      <a:pt x="4567" y="21600"/>
                    </a:cubicBezTo>
                    <a:cubicBezTo>
                      <a:pt x="3031" y="21600"/>
                      <a:pt x="1500" y="21436"/>
                      <a:pt x="0" y="21111"/>
                    </a:cubicBezTo>
                    <a:lnTo>
                      <a:pt x="4567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CC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9" name="Arc 117"/>
              <p:cNvSpPr>
                <a:spLocks/>
              </p:cNvSpPr>
              <p:nvPr/>
            </p:nvSpPr>
            <p:spPr bwMode="auto">
              <a:xfrm>
                <a:off x="2668" y="2487"/>
                <a:ext cx="398" cy="534"/>
              </a:xfrm>
              <a:custGeom>
                <a:avLst/>
                <a:gdLst>
                  <a:gd name="G0" fmla="+- 12744 0 0"/>
                  <a:gd name="G1" fmla="+- 0 0 0"/>
                  <a:gd name="G2" fmla="+- 21600 0 0"/>
                  <a:gd name="T0" fmla="*/ 8177 w 12744"/>
                  <a:gd name="T1" fmla="*/ 21112 h 21112"/>
                  <a:gd name="T2" fmla="*/ 0 w 12744"/>
                  <a:gd name="T3" fmla="*/ 17440 h 21112"/>
                  <a:gd name="T4" fmla="*/ 12744 w 12744"/>
                  <a:gd name="T5" fmla="*/ 0 h 21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744" h="21112" fill="none" extrusionOk="0">
                    <a:moveTo>
                      <a:pt x="8177" y="21111"/>
                    </a:moveTo>
                    <a:cubicBezTo>
                      <a:pt x="5224" y="20473"/>
                      <a:pt x="2438" y="19222"/>
                      <a:pt x="0" y="17439"/>
                    </a:cubicBezTo>
                  </a:path>
                  <a:path w="12744" h="21112" stroke="0" extrusionOk="0">
                    <a:moveTo>
                      <a:pt x="8177" y="21111"/>
                    </a:moveTo>
                    <a:cubicBezTo>
                      <a:pt x="5224" y="20473"/>
                      <a:pt x="2438" y="19222"/>
                      <a:pt x="0" y="17439"/>
                    </a:cubicBezTo>
                    <a:lnTo>
                      <a:pt x="12744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0" name="Arc 118"/>
              <p:cNvSpPr>
                <a:spLocks/>
              </p:cNvSpPr>
              <p:nvPr/>
            </p:nvSpPr>
            <p:spPr bwMode="auto">
              <a:xfrm>
                <a:off x="2481" y="2487"/>
                <a:ext cx="585" cy="442"/>
              </a:xfrm>
              <a:custGeom>
                <a:avLst/>
                <a:gdLst>
                  <a:gd name="G0" fmla="+- 18763 0 0"/>
                  <a:gd name="G1" fmla="+- 0 0 0"/>
                  <a:gd name="G2" fmla="+- 21600 0 0"/>
                  <a:gd name="T0" fmla="*/ 6019 w 18763"/>
                  <a:gd name="T1" fmla="*/ 17440 h 17440"/>
                  <a:gd name="T2" fmla="*/ 0 w 18763"/>
                  <a:gd name="T3" fmla="*/ 10701 h 17440"/>
                  <a:gd name="T4" fmla="*/ 18763 w 18763"/>
                  <a:gd name="T5" fmla="*/ 0 h 17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763" h="17440" fill="none" extrusionOk="0">
                    <a:moveTo>
                      <a:pt x="6019" y="17439"/>
                    </a:moveTo>
                    <a:cubicBezTo>
                      <a:pt x="3560" y="15643"/>
                      <a:pt x="1508" y="13346"/>
                      <a:pt x="0" y="10700"/>
                    </a:cubicBezTo>
                  </a:path>
                  <a:path w="18763" h="17440" stroke="0" extrusionOk="0">
                    <a:moveTo>
                      <a:pt x="1886918" y="13535"/>
                    </a:moveTo>
                    <a:cubicBezTo>
                      <a:pt x="1503475" y="12304"/>
                      <a:pt x="1173499" y="10968"/>
                      <a:pt x="902910" y="9551"/>
                    </a:cubicBezTo>
                    <a:lnTo>
                      <a:pt x="18763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1" name="Arc 119"/>
              <p:cNvSpPr>
                <a:spLocks/>
              </p:cNvSpPr>
              <p:nvPr/>
            </p:nvSpPr>
            <p:spPr bwMode="auto">
              <a:xfrm>
                <a:off x="2396" y="2487"/>
                <a:ext cx="670" cy="271"/>
              </a:xfrm>
              <a:custGeom>
                <a:avLst/>
                <a:gdLst>
                  <a:gd name="G0" fmla="+- 21491 0 0"/>
                  <a:gd name="G1" fmla="+- 0 0 0"/>
                  <a:gd name="G2" fmla="+- 21600 0 0"/>
                  <a:gd name="T0" fmla="*/ 2728 w 21491"/>
                  <a:gd name="T1" fmla="*/ 10701 h 10701"/>
                  <a:gd name="T2" fmla="*/ 0 w 21491"/>
                  <a:gd name="T3" fmla="*/ 2166 h 10701"/>
                  <a:gd name="T4" fmla="*/ 21491 w 21491"/>
                  <a:gd name="T5" fmla="*/ 0 h 10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91" h="10701" fill="none" extrusionOk="0">
                    <a:moveTo>
                      <a:pt x="2728" y="10700"/>
                    </a:moveTo>
                    <a:cubicBezTo>
                      <a:pt x="1232" y="8077"/>
                      <a:pt x="302" y="5170"/>
                      <a:pt x="-1" y="2166"/>
                    </a:cubicBezTo>
                  </a:path>
                  <a:path w="21491" h="10701" stroke="0" extrusionOk="0">
                    <a:moveTo>
                      <a:pt x="2728" y="10700"/>
                    </a:moveTo>
                    <a:cubicBezTo>
                      <a:pt x="1232" y="8077"/>
                      <a:pt x="302" y="5170"/>
                      <a:pt x="-1" y="2166"/>
                    </a:cubicBezTo>
                    <a:lnTo>
                      <a:pt x="21491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FF0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2" name="Arc 120"/>
              <p:cNvSpPr>
                <a:spLocks/>
              </p:cNvSpPr>
              <p:nvPr/>
            </p:nvSpPr>
            <p:spPr bwMode="auto">
              <a:xfrm>
                <a:off x="2392" y="2316"/>
                <a:ext cx="674" cy="226"/>
              </a:xfrm>
              <a:custGeom>
                <a:avLst/>
                <a:gdLst>
                  <a:gd name="G0" fmla="+- 21600 0 0"/>
                  <a:gd name="G1" fmla="+- 6769 0 0"/>
                  <a:gd name="G2" fmla="+- 21600 0 0"/>
                  <a:gd name="T0" fmla="*/ 109 w 21600"/>
                  <a:gd name="T1" fmla="*/ 8935 h 8935"/>
                  <a:gd name="T2" fmla="*/ 1088 w 21600"/>
                  <a:gd name="T3" fmla="*/ 0 h 8935"/>
                  <a:gd name="T4" fmla="*/ 21600 w 21600"/>
                  <a:gd name="T5" fmla="*/ 6769 h 8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8935" fill="none" extrusionOk="0">
                    <a:moveTo>
                      <a:pt x="108" y="8935"/>
                    </a:moveTo>
                    <a:cubicBezTo>
                      <a:pt x="36" y="8215"/>
                      <a:pt x="0" y="7492"/>
                      <a:pt x="0" y="6769"/>
                    </a:cubicBezTo>
                    <a:cubicBezTo>
                      <a:pt x="-1" y="4469"/>
                      <a:pt x="367" y="2184"/>
                      <a:pt x="1088" y="0"/>
                    </a:cubicBezTo>
                  </a:path>
                  <a:path w="21600" h="8935" stroke="0" extrusionOk="0">
                    <a:moveTo>
                      <a:pt x="108" y="8935"/>
                    </a:moveTo>
                    <a:cubicBezTo>
                      <a:pt x="36" y="8215"/>
                      <a:pt x="0" y="7492"/>
                      <a:pt x="0" y="6769"/>
                    </a:cubicBezTo>
                    <a:cubicBezTo>
                      <a:pt x="-1" y="4469"/>
                      <a:pt x="367" y="2184"/>
                      <a:pt x="1088" y="0"/>
                    </a:cubicBezTo>
                    <a:lnTo>
                      <a:pt x="21600" y="6769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3" name="Arc 121"/>
              <p:cNvSpPr>
                <a:spLocks/>
              </p:cNvSpPr>
              <p:nvPr/>
            </p:nvSpPr>
            <p:spPr bwMode="auto">
              <a:xfrm>
                <a:off x="2426" y="2121"/>
                <a:ext cx="640" cy="366"/>
              </a:xfrm>
              <a:custGeom>
                <a:avLst/>
                <a:gdLst>
                  <a:gd name="G0" fmla="+- 20512 0 0"/>
                  <a:gd name="G1" fmla="+- 14447 0 0"/>
                  <a:gd name="G2" fmla="+- 21600 0 0"/>
                  <a:gd name="T0" fmla="*/ 0 w 20512"/>
                  <a:gd name="T1" fmla="*/ 7678 h 14447"/>
                  <a:gd name="T2" fmla="*/ 4455 w 20512"/>
                  <a:gd name="T3" fmla="*/ 0 h 14447"/>
                  <a:gd name="T4" fmla="*/ 20512 w 20512"/>
                  <a:gd name="T5" fmla="*/ 14447 h 14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512" h="14447" fill="none" extrusionOk="0">
                    <a:moveTo>
                      <a:pt x="0" y="7678"/>
                    </a:moveTo>
                    <a:cubicBezTo>
                      <a:pt x="937" y="4837"/>
                      <a:pt x="2454" y="2223"/>
                      <a:pt x="4454" y="-1"/>
                    </a:cubicBezTo>
                  </a:path>
                  <a:path w="20512" h="14447" stroke="0" extrusionOk="0">
                    <a:moveTo>
                      <a:pt x="0" y="7678"/>
                    </a:moveTo>
                    <a:cubicBezTo>
                      <a:pt x="937" y="4837"/>
                      <a:pt x="2454" y="2223"/>
                      <a:pt x="4454" y="-1"/>
                    </a:cubicBezTo>
                    <a:lnTo>
                      <a:pt x="20512" y="14447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4" name="Arc 122"/>
              <p:cNvSpPr>
                <a:spLocks/>
              </p:cNvSpPr>
              <p:nvPr/>
            </p:nvSpPr>
            <p:spPr bwMode="auto">
              <a:xfrm>
                <a:off x="2565" y="1988"/>
                <a:ext cx="501" cy="499"/>
              </a:xfrm>
              <a:custGeom>
                <a:avLst/>
                <a:gdLst>
                  <a:gd name="G0" fmla="+- 16057 0 0"/>
                  <a:gd name="G1" fmla="+- 19706 0 0"/>
                  <a:gd name="G2" fmla="+- 21600 0 0"/>
                  <a:gd name="T0" fmla="*/ 0 w 16057"/>
                  <a:gd name="T1" fmla="*/ 5259 h 19706"/>
                  <a:gd name="T2" fmla="*/ 7212 w 16057"/>
                  <a:gd name="T3" fmla="*/ 0 h 19706"/>
                  <a:gd name="T4" fmla="*/ 16057 w 16057"/>
                  <a:gd name="T5" fmla="*/ 19706 h 19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057" h="19706" fill="none" extrusionOk="0">
                    <a:moveTo>
                      <a:pt x="-1" y="5258"/>
                    </a:moveTo>
                    <a:cubicBezTo>
                      <a:pt x="2011" y="3022"/>
                      <a:pt x="4467" y="1231"/>
                      <a:pt x="7212" y="0"/>
                    </a:cubicBezTo>
                  </a:path>
                  <a:path w="16057" h="19706" stroke="0" extrusionOk="0">
                    <a:moveTo>
                      <a:pt x="-1" y="5258"/>
                    </a:moveTo>
                    <a:cubicBezTo>
                      <a:pt x="2011" y="3022"/>
                      <a:pt x="4467" y="1231"/>
                      <a:pt x="7212" y="0"/>
                    </a:cubicBezTo>
                    <a:lnTo>
                      <a:pt x="16057" y="19706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00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5" name="Arc 123"/>
              <p:cNvSpPr>
                <a:spLocks/>
              </p:cNvSpPr>
              <p:nvPr/>
            </p:nvSpPr>
            <p:spPr bwMode="auto">
              <a:xfrm>
                <a:off x="2790" y="1940"/>
                <a:ext cx="276" cy="547"/>
              </a:xfrm>
              <a:custGeom>
                <a:avLst/>
                <a:gdLst>
                  <a:gd name="G0" fmla="+- 8845 0 0"/>
                  <a:gd name="G1" fmla="+- 21600 0 0"/>
                  <a:gd name="G2" fmla="+- 21600 0 0"/>
                  <a:gd name="T0" fmla="*/ 0 w 8845"/>
                  <a:gd name="T1" fmla="*/ 1894 h 21600"/>
                  <a:gd name="T2" fmla="*/ 8763 w 8845"/>
                  <a:gd name="T3" fmla="*/ 0 h 21600"/>
                  <a:gd name="T4" fmla="*/ 8845 w 884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845" h="21600" fill="none" extrusionOk="0">
                    <a:moveTo>
                      <a:pt x="0" y="1894"/>
                    </a:moveTo>
                    <a:cubicBezTo>
                      <a:pt x="2756" y="656"/>
                      <a:pt x="5741" y="11"/>
                      <a:pt x="8763" y="0"/>
                    </a:cubicBezTo>
                  </a:path>
                  <a:path w="8845" h="21600" stroke="0" extrusionOk="0">
                    <a:moveTo>
                      <a:pt x="0" y="1894"/>
                    </a:moveTo>
                    <a:cubicBezTo>
                      <a:pt x="2756" y="656"/>
                      <a:pt x="5741" y="11"/>
                      <a:pt x="8763" y="0"/>
                    </a:cubicBezTo>
                    <a:lnTo>
                      <a:pt x="8845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808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6" name="Oval 124"/>
              <p:cNvSpPr>
                <a:spLocks noChangeArrowheads="1"/>
              </p:cNvSpPr>
              <p:nvPr/>
            </p:nvSpPr>
            <p:spPr bwMode="auto">
              <a:xfrm>
                <a:off x="3044" y="1925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77" name="Oval 125"/>
              <p:cNvSpPr>
                <a:spLocks noChangeArrowheads="1"/>
              </p:cNvSpPr>
              <p:nvPr/>
            </p:nvSpPr>
            <p:spPr bwMode="auto">
              <a:xfrm>
                <a:off x="2775" y="1976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78" name="Oval 126"/>
              <p:cNvSpPr>
                <a:spLocks noChangeArrowheads="1"/>
              </p:cNvSpPr>
              <p:nvPr/>
            </p:nvSpPr>
            <p:spPr bwMode="auto">
              <a:xfrm>
                <a:off x="3323" y="1976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79" name="Oval 127"/>
              <p:cNvSpPr>
                <a:spLocks noChangeArrowheads="1"/>
              </p:cNvSpPr>
              <p:nvPr/>
            </p:nvSpPr>
            <p:spPr bwMode="auto">
              <a:xfrm>
                <a:off x="3546" y="2106"/>
                <a:ext cx="31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0" name="Oval 128"/>
              <p:cNvSpPr>
                <a:spLocks noChangeArrowheads="1"/>
              </p:cNvSpPr>
              <p:nvPr/>
            </p:nvSpPr>
            <p:spPr bwMode="auto">
              <a:xfrm>
                <a:off x="3689" y="2303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1" name="Oval 129"/>
              <p:cNvSpPr>
                <a:spLocks noChangeArrowheads="1"/>
              </p:cNvSpPr>
              <p:nvPr/>
            </p:nvSpPr>
            <p:spPr bwMode="auto">
              <a:xfrm>
                <a:off x="3719" y="2528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2" name="Oval 130"/>
              <p:cNvSpPr>
                <a:spLocks noChangeArrowheads="1"/>
              </p:cNvSpPr>
              <p:nvPr/>
            </p:nvSpPr>
            <p:spPr bwMode="auto">
              <a:xfrm>
                <a:off x="3635" y="2746"/>
                <a:ext cx="30" cy="24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3" name="Oval 131"/>
              <p:cNvSpPr>
                <a:spLocks noChangeArrowheads="1"/>
              </p:cNvSpPr>
              <p:nvPr/>
            </p:nvSpPr>
            <p:spPr bwMode="auto">
              <a:xfrm>
                <a:off x="3442" y="2918"/>
                <a:ext cx="31" cy="24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4" name="Oval 132"/>
              <p:cNvSpPr>
                <a:spLocks noChangeArrowheads="1"/>
              </p:cNvSpPr>
              <p:nvPr/>
            </p:nvSpPr>
            <p:spPr bwMode="auto">
              <a:xfrm>
                <a:off x="3188" y="3009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5" name="Oval 133"/>
              <p:cNvSpPr>
                <a:spLocks noChangeArrowheads="1"/>
              </p:cNvSpPr>
              <p:nvPr/>
            </p:nvSpPr>
            <p:spPr bwMode="auto">
              <a:xfrm>
                <a:off x="2908" y="3009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6" name="Oval 134"/>
              <p:cNvSpPr>
                <a:spLocks noChangeArrowheads="1"/>
              </p:cNvSpPr>
              <p:nvPr/>
            </p:nvSpPr>
            <p:spPr bwMode="auto">
              <a:xfrm>
                <a:off x="2654" y="2918"/>
                <a:ext cx="30" cy="24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7" name="Oval 135"/>
              <p:cNvSpPr>
                <a:spLocks noChangeArrowheads="1"/>
              </p:cNvSpPr>
              <p:nvPr/>
            </p:nvSpPr>
            <p:spPr bwMode="auto">
              <a:xfrm>
                <a:off x="2467" y="2746"/>
                <a:ext cx="30" cy="24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8" name="Oval 136"/>
              <p:cNvSpPr>
                <a:spLocks noChangeArrowheads="1"/>
              </p:cNvSpPr>
              <p:nvPr/>
            </p:nvSpPr>
            <p:spPr bwMode="auto">
              <a:xfrm>
                <a:off x="2379" y="2528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9" name="Oval 137"/>
              <p:cNvSpPr>
                <a:spLocks noChangeArrowheads="1"/>
              </p:cNvSpPr>
              <p:nvPr/>
            </p:nvSpPr>
            <p:spPr bwMode="auto">
              <a:xfrm>
                <a:off x="2409" y="2303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90" name="Oval 138"/>
              <p:cNvSpPr>
                <a:spLocks noChangeArrowheads="1"/>
              </p:cNvSpPr>
              <p:nvPr/>
            </p:nvSpPr>
            <p:spPr bwMode="auto">
              <a:xfrm>
                <a:off x="2550" y="2106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</p:grpSp>
        <p:sp>
          <p:nvSpPr>
            <p:cNvPr id="254091" name="AutoShape 139"/>
            <p:cNvSpPr>
              <a:spLocks noChangeArrowheads="1"/>
            </p:cNvSpPr>
            <p:nvPr/>
          </p:nvSpPr>
          <p:spPr bwMode="auto">
            <a:xfrm rot="56591">
              <a:off x="2790" y="1993"/>
              <a:ext cx="543" cy="278"/>
            </a:xfrm>
            <a:custGeom>
              <a:avLst/>
              <a:gdLst>
                <a:gd name="G0" fmla="+- -3004268 0 0"/>
                <a:gd name="G1" fmla="+- -9240531 0 0"/>
                <a:gd name="G2" fmla="+- -3004268 0 -9240531"/>
                <a:gd name="G3" fmla="+- 10800 0 0"/>
                <a:gd name="G4" fmla="+- 0 0 -3004268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9148 0 0"/>
                <a:gd name="G9" fmla="+- 0 0 -9240531"/>
                <a:gd name="G10" fmla="+- 9148 0 2700"/>
                <a:gd name="G11" fmla="cos G10 -3004268"/>
                <a:gd name="G12" fmla="sin G10 -3004268"/>
                <a:gd name="G13" fmla="cos 13500 -3004268"/>
                <a:gd name="G14" fmla="sin 13500 -3004268"/>
                <a:gd name="G15" fmla="+- G11 10800 0"/>
                <a:gd name="G16" fmla="+- G12 10800 0"/>
                <a:gd name="G17" fmla="+- G13 10800 0"/>
                <a:gd name="G18" fmla="+- G14 10800 0"/>
                <a:gd name="G19" fmla="*/ 9148 1 2"/>
                <a:gd name="G20" fmla="+- G19 5400 0"/>
                <a:gd name="G21" fmla="cos G20 -3004268"/>
                <a:gd name="G22" fmla="sin G20 -3004268"/>
                <a:gd name="G23" fmla="+- G21 10800 0"/>
                <a:gd name="G24" fmla="+- G12 G23 G22"/>
                <a:gd name="G25" fmla="+- G22 G23 G11"/>
                <a:gd name="G26" fmla="cos 10800 -3004268"/>
                <a:gd name="G27" fmla="sin 10800 -3004268"/>
                <a:gd name="G28" fmla="cos 9148 -3004268"/>
                <a:gd name="G29" fmla="sin 9148 -3004268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3004268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9148 G39"/>
                <a:gd name="G43" fmla="sin 914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55 w 21600"/>
                <a:gd name="T5" fmla="*/ 19 h 21600"/>
                <a:gd name="T6" fmla="*/ 3048 w 21600"/>
                <a:gd name="T7" fmla="*/ 4523 h 21600"/>
                <a:gd name="T8" fmla="*/ 10254 w 21600"/>
                <a:gd name="T9" fmla="*/ 1668 h 21600"/>
                <a:gd name="T10" fmla="*/ 20204 w 21600"/>
                <a:gd name="T11" fmla="*/ 1114 h 21600"/>
                <a:gd name="T12" fmla="*/ 20278 w 21600"/>
                <a:gd name="T13" fmla="*/ 6101 h 21600"/>
                <a:gd name="T14" fmla="*/ 15291 w 21600"/>
                <a:gd name="T15" fmla="*/ 617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172" y="4237"/>
                  </a:moveTo>
                  <a:cubicBezTo>
                    <a:pt x="15465" y="2579"/>
                    <a:pt x="13179" y="1652"/>
                    <a:pt x="10800" y="1652"/>
                  </a:cubicBezTo>
                  <a:cubicBezTo>
                    <a:pt x="8040" y="1651"/>
                    <a:pt x="5427" y="2898"/>
                    <a:pt x="3690" y="5042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3609" y="0"/>
                    <a:pt x="16308" y="1094"/>
                    <a:pt x="18323" y="3051"/>
                  </a:cubicBezTo>
                  <a:lnTo>
                    <a:pt x="20204" y="1114"/>
                  </a:lnTo>
                  <a:lnTo>
                    <a:pt x="20278" y="6101"/>
                  </a:lnTo>
                  <a:lnTo>
                    <a:pt x="15291" y="6174"/>
                  </a:lnTo>
                  <a:lnTo>
                    <a:pt x="17172" y="423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92" name="AutoShape 140"/>
            <p:cNvSpPr>
              <a:spLocks noChangeArrowheads="1"/>
            </p:cNvSpPr>
            <p:nvPr/>
          </p:nvSpPr>
          <p:spPr bwMode="auto">
            <a:xfrm rot="10827300">
              <a:off x="2792" y="2716"/>
              <a:ext cx="543" cy="278"/>
            </a:xfrm>
            <a:custGeom>
              <a:avLst/>
              <a:gdLst>
                <a:gd name="G0" fmla="+- -3004268 0 0"/>
                <a:gd name="G1" fmla="+- -9240531 0 0"/>
                <a:gd name="G2" fmla="+- -3004268 0 -9240531"/>
                <a:gd name="G3" fmla="+- 10800 0 0"/>
                <a:gd name="G4" fmla="+- 0 0 -3004268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9148 0 0"/>
                <a:gd name="G9" fmla="+- 0 0 -9240531"/>
                <a:gd name="G10" fmla="+- 9148 0 2700"/>
                <a:gd name="G11" fmla="cos G10 -3004268"/>
                <a:gd name="G12" fmla="sin G10 -3004268"/>
                <a:gd name="G13" fmla="cos 13500 -3004268"/>
                <a:gd name="G14" fmla="sin 13500 -3004268"/>
                <a:gd name="G15" fmla="+- G11 10800 0"/>
                <a:gd name="G16" fmla="+- G12 10800 0"/>
                <a:gd name="G17" fmla="+- G13 10800 0"/>
                <a:gd name="G18" fmla="+- G14 10800 0"/>
                <a:gd name="G19" fmla="*/ 9148 1 2"/>
                <a:gd name="G20" fmla="+- G19 5400 0"/>
                <a:gd name="G21" fmla="cos G20 -3004268"/>
                <a:gd name="G22" fmla="sin G20 -3004268"/>
                <a:gd name="G23" fmla="+- G21 10800 0"/>
                <a:gd name="G24" fmla="+- G12 G23 G22"/>
                <a:gd name="G25" fmla="+- G22 G23 G11"/>
                <a:gd name="G26" fmla="cos 10800 -3004268"/>
                <a:gd name="G27" fmla="sin 10800 -3004268"/>
                <a:gd name="G28" fmla="cos 9148 -3004268"/>
                <a:gd name="G29" fmla="sin 9148 -3004268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3004268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9148 G39"/>
                <a:gd name="G43" fmla="sin 914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55 w 21600"/>
                <a:gd name="T5" fmla="*/ 19 h 21600"/>
                <a:gd name="T6" fmla="*/ 3048 w 21600"/>
                <a:gd name="T7" fmla="*/ 4523 h 21600"/>
                <a:gd name="T8" fmla="*/ 10254 w 21600"/>
                <a:gd name="T9" fmla="*/ 1668 h 21600"/>
                <a:gd name="T10" fmla="*/ 20204 w 21600"/>
                <a:gd name="T11" fmla="*/ 1114 h 21600"/>
                <a:gd name="T12" fmla="*/ 20278 w 21600"/>
                <a:gd name="T13" fmla="*/ 6101 h 21600"/>
                <a:gd name="T14" fmla="*/ 15291 w 21600"/>
                <a:gd name="T15" fmla="*/ 617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172" y="4237"/>
                  </a:moveTo>
                  <a:cubicBezTo>
                    <a:pt x="15465" y="2579"/>
                    <a:pt x="13179" y="1652"/>
                    <a:pt x="10800" y="1652"/>
                  </a:cubicBezTo>
                  <a:cubicBezTo>
                    <a:pt x="8040" y="1651"/>
                    <a:pt x="5427" y="2898"/>
                    <a:pt x="3690" y="5042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3609" y="0"/>
                    <a:pt x="16308" y="1094"/>
                    <a:pt x="18323" y="3051"/>
                  </a:cubicBezTo>
                  <a:lnTo>
                    <a:pt x="20204" y="1114"/>
                  </a:lnTo>
                  <a:lnTo>
                    <a:pt x="20278" y="6101"/>
                  </a:lnTo>
                  <a:lnTo>
                    <a:pt x="15291" y="6174"/>
                  </a:lnTo>
                  <a:lnTo>
                    <a:pt x="17172" y="423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43" name="Text Box 91"/>
            <p:cNvSpPr txBox="1">
              <a:spLocks noChangeArrowheads="1"/>
            </p:cNvSpPr>
            <p:nvPr/>
          </p:nvSpPr>
          <p:spPr bwMode="auto">
            <a:xfrm>
              <a:off x="4068" y="2932"/>
              <a:ext cx="1588" cy="181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400" b="1" dirty="0" smtClean="0"/>
                <a:t>Проверка счетов-фактур</a:t>
              </a:r>
              <a:r>
                <a:rPr lang="en-US" sz="1200" dirty="0" smtClean="0"/>
                <a:t>(MM)</a:t>
              </a:r>
              <a:endParaRPr lang="en-US" sz="1200" b="1" dirty="0"/>
            </a:p>
          </p:txBody>
        </p:sp>
        <p:sp>
          <p:nvSpPr>
            <p:cNvPr id="254045" name="Text Box 93"/>
            <p:cNvSpPr txBox="1">
              <a:spLocks noChangeArrowheads="1"/>
            </p:cNvSpPr>
            <p:nvPr/>
          </p:nvSpPr>
          <p:spPr bwMode="auto">
            <a:xfrm>
              <a:off x="4082" y="2599"/>
              <a:ext cx="1574" cy="269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200" b="1" dirty="0" smtClean="0"/>
                <a:t>Получение товаров/ предоставление услуг</a:t>
              </a:r>
              <a:r>
                <a:rPr lang="en-US" sz="1200" b="1" dirty="0" smtClean="0"/>
                <a:t> </a:t>
              </a:r>
              <a:r>
                <a:rPr lang="en-US" sz="1200" dirty="0" smtClean="0"/>
                <a:t> </a:t>
              </a:r>
              <a:r>
                <a:rPr lang="en-US" sz="1200" dirty="0"/>
                <a:t>(</a:t>
              </a:r>
              <a:r>
                <a:rPr lang="en-US" sz="1200" dirty="0" smtClean="0"/>
                <a:t>MM)</a:t>
              </a:r>
              <a:endParaRPr lang="en-US" sz="1200" dirty="0"/>
            </a:p>
          </p:txBody>
        </p:sp>
        <p:sp>
          <p:nvSpPr>
            <p:cNvPr id="254046" name="Text Box 94"/>
            <p:cNvSpPr txBox="1">
              <a:spLocks noChangeArrowheads="1"/>
            </p:cNvSpPr>
            <p:nvPr/>
          </p:nvSpPr>
          <p:spPr bwMode="auto">
            <a:xfrm>
              <a:off x="4082" y="2244"/>
              <a:ext cx="1574" cy="28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400" b="1" dirty="0" smtClean="0"/>
                <a:t>Гарантии в связи с покупкой</a:t>
              </a:r>
              <a:r>
                <a:rPr lang="en-US" sz="1400" b="1" dirty="0"/>
                <a:t/>
              </a:r>
              <a:br>
                <a:rPr lang="en-US" sz="1400" b="1" dirty="0"/>
              </a:br>
              <a:r>
                <a:rPr lang="en-US" sz="1200" dirty="0"/>
                <a:t>(</a:t>
              </a:r>
              <a:r>
                <a:rPr lang="en-US" sz="1200" dirty="0" smtClean="0"/>
                <a:t>MM)</a:t>
              </a:r>
              <a:endParaRPr lang="en-US" sz="1200" dirty="0"/>
            </a:p>
          </p:txBody>
        </p:sp>
        <p:sp>
          <p:nvSpPr>
            <p:cNvPr id="254047" name="Text Box 95"/>
            <p:cNvSpPr txBox="1">
              <a:spLocks noChangeArrowheads="1"/>
            </p:cNvSpPr>
            <p:nvPr/>
          </p:nvSpPr>
          <p:spPr bwMode="auto">
            <a:xfrm>
              <a:off x="4082" y="1900"/>
              <a:ext cx="1574" cy="304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400" b="1" dirty="0" smtClean="0"/>
                <a:t>Требования на покупку</a:t>
              </a:r>
              <a:r>
                <a:rPr lang="en-US" sz="1400" b="1" dirty="0"/>
                <a:t/>
              </a:r>
              <a:br>
                <a:rPr lang="en-US" sz="1400" b="1" dirty="0"/>
              </a:br>
              <a:r>
                <a:rPr lang="en-US" sz="1400" b="1" dirty="0"/>
                <a:t> </a:t>
              </a:r>
              <a:r>
                <a:rPr lang="en-US" sz="1200" dirty="0"/>
                <a:t>(</a:t>
              </a:r>
              <a:r>
                <a:rPr lang="en-US" sz="1200" dirty="0" smtClean="0"/>
                <a:t>MM)</a:t>
              </a:r>
              <a:endParaRPr lang="en-US" sz="1200" dirty="0"/>
            </a:p>
          </p:txBody>
        </p:sp>
        <p:sp>
          <p:nvSpPr>
            <p:cNvPr id="254048" name="Text Box 96"/>
            <p:cNvSpPr txBox="1">
              <a:spLocks noChangeArrowheads="1"/>
            </p:cNvSpPr>
            <p:nvPr/>
          </p:nvSpPr>
          <p:spPr bwMode="auto">
            <a:xfrm>
              <a:off x="3818" y="1511"/>
              <a:ext cx="1838" cy="427"/>
            </a:xfrm>
            <a:prstGeom prst="rect">
              <a:avLst/>
            </a:prstGeom>
            <a:gradFill rotWithShape="0">
              <a:gsLst>
                <a:gs pos="0">
                  <a:srgbClr val="00CC00"/>
                </a:gs>
                <a:gs pos="100000">
                  <a:srgbClr val="FF33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400" b="1" dirty="0" smtClean="0">
                  <a:solidFill>
                    <a:srgbClr val="FFFF00"/>
                  </a:solidFill>
                </a:rPr>
                <a:t>Имеющийся (оставшийся) бюджет </a:t>
              </a:r>
              <a:r>
                <a:rPr lang="ru-RU" sz="1400" dirty="0" smtClean="0">
                  <a:solidFill>
                    <a:srgbClr val="FFFF00"/>
                  </a:solidFill>
                </a:rPr>
                <a:t>активный/пассивный контроль наличия</a:t>
              </a:r>
              <a:endParaRPr lang="en-US" sz="1200" dirty="0"/>
            </a:p>
          </p:txBody>
        </p:sp>
        <p:sp>
          <p:nvSpPr>
            <p:cNvPr id="254049" name="Text Box 97"/>
            <p:cNvSpPr txBox="1">
              <a:spLocks noChangeArrowheads="1"/>
            </p:cNvSpPr>
            <p:nvPr/>
          </p:nvSpPr>
          <p:spPr bwMode="auto">
            <a:xfrm>
              <a:off x="3889" y="1040"/>
              <a:ext cx="1767" cy="3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400" b="1" dirty="0" smtClean="0"/>
                <a:t>Блокирование средств </a:t>
              </a:r>
              <a:r>
                <a:rPr lang="ru-RU" sz="1200" dirty="0" smtClean="0"/>
                <a:t>предварительные/окончательные обязательства </a:t>
              </a:r>
              <a:r>
                <a:rPr lang="en-US" sz="1200" dirty="0" err="1" smtClean="0"/>
                <a:t>BmB</a:t>
              </a:r>
              <a:r>
                <a:rPr lang="en-US" sz="1200" dirty="0" smtClean="0"/>
                <a:t>*), </a:t>
              </a:r>
              <a:r>
                <a:rPr lang="ru-RU" sz="1200" dirty="0" err="1" smtClean="0"/>
                <a:t>минфин</a:t>
              </a:r>
              <a:endParaRPr lang="en-US" sz="1200" dirty="0"/>
            </a:p>
          </p:txBody>
        </p:sp>
        <p:sp>
          <p:nvSpPr>
            <p:cNvPr id="254032" name="Text Box 80"/>
            <p:cNvSpPr txBox="1">
              <a:spLocks noChangeArrowheads="1"/>
            </p:cNvSpPr>
            <p:nvPr/>
          </p:nvSpPr>
          <p:spPr bwMode="auto">
            <a:xfrm>
              <a:off x="144" y="1653"/>
              <a:ext cx="1103" cy="3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400" b="1" dirty="0" smtClean="0"/>
                <a:t>Бюджетное планирование</a:t>
              </a:r>
              <a:endParaRPr lang="en-US" sz="1400" dirty="0"/>
            </a:p>
          </p:txBody>
        </p:sp>
        <p:sp>
          <p:nvSpPr>
            <p:cNvPr id="254033" name="Text Box 81"/>
            <p:cNvSpPr txBox="1">
              <a:spLocks noChangeArrowheads="1"/>
            </p:cNvSpPr>
            <p:nvPr/>
          </p:nvSpPr>
          <p:spPr bwMode="auto">
            <a:xfrm>
              <a:off x="144" y="1280"/>
              <a:ext cx="1103" cy="3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400" b="1" dirty="0" smtClean="0"/>
                <a:t>Утвержденный исходный бюджет</a:t>
              </a:r>
              <a:endParaRPr lang="en-US" sz="1400" dirty="0"/>
            </a:p>
          </p:txBody>
        </p:sp>
        <p:sp>
          <p:nvSpPr>
            <p:cNvPr id="254026" name="Text Box 74"/>
            <p:cNvSpPr txBox="1">
              <a:spLocks noChangeArrowheads="1"/>
            </p:cNvSpPr>
            <p:nvPr/>
          </p:nvSpPr>
          <p:spPr bwMode="auto">
            <a:xfrm>
              <a:off x="136" y="3142"/>
              <a:ext cx="1347" cy="72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400" b="1" dirty="0" smtClean="0"/>
                <a:t>Резервирование средств</a:t>
              </a:r>
              <a:endParaRPr lang="en-US" sz="1800" b="1" dirty="0"/>
            </a:p>
            <a:p>
              <a:r>
                <a:rPr lang="ru-RU" sz="1200" dirty="0" smtClean="0"/>
                <a:t>Отдельные финансовые обязательства, заказ без</a:t>
              </a:r>
              <a:r>
                <a:rPr lang="en-US" sz="1200" dirty="0" smtClean="0"/>
                <a:t> </a:t>
              </a:r>
              <a:r>
                <a:rPr lang="en-US" sz="1200" dirty="0"/>
                <a:t>MM, </a:t>
              </a:r>
              <a:r>
                <a:rPr lang="ru-RU" sz="1200" dirty="0" smtClean="0"/>
                <a:t>обязательства по займам/субсидиям</a:t>
              </a:r>
              <a:endParaRPr lang="en-US" sz="1200" dirty="0"/>
            </a:p>
          </p:txBody>
        </p:sp>
        <p:sp>
          <p:nvSpPr>
            <p:cNvPr id="254027" name="Text Box 75"/>
            <p:cNvSpPr txBox="1">
              <a:spLocks noChangeArrowheads="1"/>
            </p:cNvSpPr>
            <p:nvPr/>
          </p:nvSpPr>
          <p:spPr bwMode="auto">
            <a:xfrm>
              <a:off x="128" y="2556"/>
              <a:ext cx="1680" cy="497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400" b="1" dirty="0" smtClean="0"/>
                <a:t>Регистрация в бухучёте</a:t>
              </a:r>
              <a:endParaRPr lang="en-US" sz="1400" dirty="0"/>
            </a:p>
            <a:p>
              <a:r>
                <a:rPr lang="ru-RU" sz="1200" dirty="0" smtClean="0"/>
                <a:t>С учетом резервации средств, предварительных и окончательных обязательств</a:t>
              </a:r>
              <a:endParaRPr lang="en-US" sz="1200" dirty="0"/>
            </a:p>
          </p:txBody>
        </p:sp>
        <p:sp>
          <p:nvSpPr>
            <p:cNvPr id="254030" name="Text Box 78"/>
            <p:cNvSpPr txBox="1">
              <a:spLocks noChangeArrowheads="1"/>
            </p:cNvSpPr>
            <p:nvPr/>
          </p:nvSpPr>
          <p:spPr bwMode="auto">
            <a:xfrm>
              <a:off x="136" y="2163"/>
              <a:ext cx="1440" cy="3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400" b="1" dirty="0" smtClean="0"/>
                <a:t>Классификация платежей</a:t>
              </a:r>
              <a:endParaRPr lang="en-US" sz="1400" dirty="0"/>
            </a:p>
            <a:p>
              <a:r>
                <a:rPr lang="ru-RU" sz="1200" dirty="0" smtClean="0"/>
                <a:t>Назначение исполнителя платежей</a:t>
              </a:r>
              <a:endParaRPr lang="en-US" sz="1400" dirty="0"/>
            </a:p>
          </p:txBody>
        </p:sp>
        <p:sp>
          <p:nvSpPr>
            <p:cNvPr id="254031" name="Text Box 79"/>
            <p:cNvSpPr txBox="1">
              <a:spLocks noChangeArrowheads="1"/>
            </p:cNvSpPr>
            <p:nvPr/>
          </p:nvSpPr>
          <p:spPr bwMode="auto">
            <a:xfrm>
              <a:off x="258" y="1950"/>
              <a:ext cx="1103" cy="181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400" b="1" dirty="0" smtClean="0"/>
                <a:t>платёж</a:t>
              </a:r>
              <a:endParaRPr lang="en-US" sz="1400" dirty="0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18</a:t>
            </a:fld>
            <a:endParaRPr lang="de-AT"/>
          </a:p>
        </p:txBody>
      </p:sp>
      <p:sp>
        <p:nvSpPr>
          <p:cNvPr id="3" name="Textfeld 2"/>
          <p:cNvSpPr txBox="1"/>
          <p:nvPr/>
        </p:nvSpPr>
        <p:spPr>
          <a:xfrm>
            <a:off x="904321" y="6837691"/>
            <a:ext cx="305587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*) </a:t>
            </a:r>
            <a:r>
              <a:rPr lang="ru-RU" dirty="0" smtClean="0"/>
              <a:t>органы бюджетного управления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240897"/>
      </p:ext>
    </p:extLst>
  </p:cSld>
  <p:clrMapOvr>
    <a:masterClrMapping/>
  </p:clrMapOvr>
  <p:transition spd="slow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8297264" cy="736874"/>
          </a:xfrm>
        </p:spPr>
        <p:txBody>
          <a:bodyPr/>
          <a:lstStyle/>
          <a:p>
            <a:r>
              <a:rPr lang="ru-RU" dirty="0" smtClean="0"/>
              <a:t>ФИНАНСОВЫЙ УЧЕТ </a:t>
            </a:r>
            <a:r>
              <a:rPr lang="en-US" dirty="0" smtClean="0"/>
              <a:t>(FI</a:t>
            </a:r>
            <a:r>
              <a:rPr lang="en-US" dirty="0"/>
              <a:t>)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047" y="1267212"/>
            <a:ext cx="9021810" cy="52228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/>
              <a:t>ОБЩИЙ</a:t>
            </a:r>
            <a:endParaRPr lang="en-US" sz="2800" dirty="0"/>
          </a:p>
          <a:p>
            <a:pPr lvl="3">
              <a:lnSpc>
                <a:spcPct val="90000"/>
              </a:lnSpc>
            </a:pPr>
            <a:r>
              <a:rPr lang="ru-RU" dirty="0" smtClean="0"/>
              <a:t>Коммерческий бухучёт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ru-RU" dirty="0" smtClean="0"/>
              <a:t>База для получения балансового отчёта и отчёта прибылей и убытков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ru-RU" dirty="0" smtClean="0"/>
              <a:t>Нужен для консолидации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ru-RU" sz="2800" dirty="0" smtClean="0"/>
              <a:t>БИЗНЕС-ПРОЦЕССЫ</a:t>
            </a:r>
            <a:endParaRPr lang="en-US" sz="2800" dirty="0"/>
          </a:p>
          <a:p>
            <a:pPr lvl="3">
              <a:lnSpc>
                <a:spcPct val="90000"/>
              </a:lnSpc>
            </a:pPr>
            <a:r>
              <a:rPr lang="ru-RU" dirty="0" smtClean="0"/>
              <a:t>Одновременные процессы в управлении бюджетом</a:t>
            </a:r>
            <a:r>
              <a:rPr lang="en-US" dirty="0" smtClean="0"/>
              <a:t> (</a:t>
            </a:r>
            <a:r>
              <a:rPr lang="ru-RU" dirty="0" smtClean="0"/>
              <a:t>бухучёт по методу двойной записи</a:t>
            </a:r>
            <a:r>
              <a:rPr lang="en-US" dirty="0" smtClean="0"/>
              <a:t>)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ru-RU" dirty="0" smtClean="0"/>
              <a:t>Чисто коммерческие процессы учёта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ru-RU" sz="2800" dirty="0" smtClean="0"/>
              <a:t>УПРАВЛЕНИЕ ОТКРЫТЫМИ ПОЗИЦИЯМИ</a:t>
            </a:r>
            <a:endParaRPr lang="en-US" sz="2800" dirty="0"/>
          </a:p>
          <a:p>
            <a:pPr lvl="3">
              <a:lnSpc>
                <a:spcPct val="90000"/>
              </a:lnSpc>
            </a:pPr>
            <a:r>
              <a:rPr lang="ru-RU" dirty="0" smtClean="0"/>
              <a:t>По клиенту/подрядчику и бизнес-процессу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ru-RU" dirty="0" smtClean="0"/>
              <a:t>Мониторинг долгов к уплате и напоминание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ru-RU" sz="2800" dirty="0" smtClean="0"/>
              <a:t>ДОКУМЕНТАЦИЯ ФИНАНСОВЫХ АКТИВОВ </a:t>
            </a:r>
            <a:r>
              <a:rPr lang="en-US" sz="2800" dirty="0" smtClean="0"/>
              <a:t>(</a:t>
            </a:r>
            <a:r>
              <a:rPr lang="ru-RU" sz="2800" dirty="0" smtClean="0"/>
              <a:t>ДЕНЬГИ, ДЕПОЗИТЫ</a:t>
            </a:r>
            <a:r>
              <a:rPr lang="en-US" sz="2800" dirty="0" smtClean="0"/>
              <a:t>,...)</a:t>
            </a:r>
            <a:endParaRPr lang="en-US" sz="2800" dirty="0"/>
          </a:p>
        </p:txBody>
      </p:sp>
      <p:pic>
        <p:nvPicPr>
          <p:cNvPr id="25498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745" y="5165112"/>
            <a:ext cx="1047882" cy="1207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0162803"/>
      </p:ext>
    </p:extLst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73017" y="1267212"/>
            <a:ext cx="9807608" cy="5772464"/>
          </a:xfrm>
        </p:spPr>
        <p:txBody>
          <a:bodyPr/>
          <a:lstStyle/>
          <a:p>
            <a:r>
              <a:rPr lang="ru-RU" sz="2400" dirty="0" smtClean="0"/>
              <a:t>Замена разрозненного программного обеспечения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r>
              <a:rPr lang="ru-RU" sz="2400" dirty="0" smtClean="0"/>
              <a:t>Интеграция всего бюджетного цикла в единую систему (всё в одном)</a:t>
            </a:r>
            <a:endParaRPr lang="en-US" sz="2400" dirty="0" smtClean="0"/>
          </a:p>
          <a:p>
            <a:r>
              <a:rPr lang="ru-RU" sz="2400" dirty="0" smtClean="0"/>
              <a:t>Технологический и функциональный вклад в новое лицо государственного управления </a:t>
            </a:r>
            <a:endParaRPr lang="en-US" sz="2400" dirty="0" smtClean="0"/>
          </a:p>
          <a:p>
            <a:pPr lvl="2"/>
            <a:r>
              <a:rPr lang="ru-RU" dirty="0" smtClean="0"/>
              <a:t>Переработка и оптимизация деловых и управленческих процессов</a:t>
            </a:r>
          </a:p>
          <a:p>
            <a:pPr lvl="2"/>
            <a:r>
              <a:rPr lang="ru-RU" dirty="0" smtClean="0"/>
              <a:t>Наращивание эффективности и реализация потенциала</a:t>
            </a:r>
            <a:endParaRPr lang="en-US" dirty="0"/>
          </a:p>
          <a:p>
            <a:pPr lvl="2"/>
            <a:r>
              <a:rPr lang="ru-RU" dirty="0" smtClean="0"/>
              <a:t>Прошлое</a:t>
            </a:r>
            <a:r>
              <a:rPr lang="en-US" dirty="0" smtClean="0"/>
              <a:t>:</a:t>
            </a:r>
            <a:r>
              <a:rPr lang="ru-RU" dirty="0" smtClean="0"/>
              <a:t> задача</a:t>
            </a:r>
            <a:r>
              <a:rPr lang="en-US" dirty="0" smtClean="0"/>
              <a:t> – </a:t>
            </a:r>
            <a:r>
              <a:rPr lang="ru-RU" dirty="0" smtClean="0"/>
              <a:t>автоматизация,  будущее</a:t>
            </a:r>
            <a:r>
              <a:rPr lang="en-US" dirty="0" smtClean="0"/>
              <a:t>: </a:t>
            </a:r>
            <a:r>
              <a:rPr lang="ru-RU" dirty="0" smtClean="0"/>
              <a:t>процесс </a:t>
            </a:r>
            <a:r>
              <a:rPr lang="en-US" dirty="0" smtClean="0"/>
              <a:t>- </a:t>
            </a:r>
            <a:r>
              <a:rPr lang="ru-RU" dirty="0" smtClean="0"/>
              <a:t>автоматизация</a:t>
            </a:r>
            <a:endParaRPr lang="en-US" dirty="0"/>
          </a:p>
          <a:p>
            <a:r>
              <a:rPr lang="ru-RU" sz="2400" dirty="0" smtClean="0"/>
              <a:t>Нормативные требования</a:t>
            </a:r>
            <a:endParaRPr lang="en-US" sz="2400" dirty="0"/>
          </a:p>
          <a:p>
            <a:pPr lvl="1"/>
            <a:r>
              <a:rPr lang="ru-RU" dirty="0" smtClean="0"/>
              <a:t>Единая информационная система бухучета для всей федеральной администрации, за которую отвечает Министерство финансов и Ревизионное бюро/ Управление аудита</a:t>
            </a:r>
            <a:endParaRPr lang="en-US" dirty="0"/>
          </a:p>
        </p:txBody>
      </p:sp>
      <p:sp>
        <p:nvSpPr>
          <p:cNvPr id="2324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ПРОЕКТА 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382671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0"/>
            <a:ext cx="8318265" cy="736874"/>
          </a:xfrm>
        </p:spPr>
        <p:txBody>
          <a:bodyPr/>
          <a:lstStyle/>
          <a:p>
            <a:r>
              <a:rPr lang="ru-RU" dirty="0" smtClean="0"/>
              <a:t>ЗАКУПКИ</a:t>
            </a:r>
            <a:r>
              <a:rPr lang="en-US" dirty="0" smtClean="0"/>
              <a:t> </a:t>
            </a:r>
            <a:r>
              <a:rPr lang="en-US" dirty="0"/>
              <a:t>(MM)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824" y="1476375"/>
            <a:ext cx="9324578" cy="5222872"/>
          </a:xfrm>
        </p:spPr>
        <p:txBody>
          <a:bodyPr/>
          <a:lstStyle/>
          <a:p>
            <a:r>
              <a:rPr lang="ru-RU" sz="2200" dirty="0" smtClean="0"/>
              <a:t>ЗАКУПКИ С ПОМОЩЬЮ УПРАВЛЕНИЯ БЮДЖЕТОМ И МАТЕРИАЛАМИ</a:t>
            </a:r>
            <a:endParaRPr lang="en-US" sz="2200" dirty="0"/>
          </a:p>
          <a:p>
            <a:r>
              <a:rPr lang="ru-RU" sz="2200" dirty="0" smtClean="0"/>
              <a:t>ПОДДЕРЖКА ЗАКУПОЧНОГО ПРОЦЕССА </a:t>
            </a:r>
            <a:r>
              <a:rPr lang="en-US" sz="2200" dirty="0" smtClean="0"/>
              <a:t>(</a:t>
            </a:r>
            <a:r>
              <a:rPr lang="ru-RU" sz="1400" dirty="0" smtClean="0"/>
              <a:t>ПОТЕНЦИАЛЬНЫЙ КОЭФФИЦИЕНТ</a:t>
            </a:r>
            <a:r>
              <a:rPr lang="en-US" sz="2200" dirty="0" smtClean="0"/>
              <a:t>)</a:t>
            </a:r>
            <a:endParaRPr lang="en-US" sz="2200" dirty="0"/>
          </a:p>
          <a:p>
            <a:r>
              <a:rPr lang="ru-RU" sz="2400" dirty="0" smtClean="0"/>
              <a:t>НЕМЕДЛЕННОЕ ВОЗДЕЙСТВИЕ УПРАВЛЕНИЯ БЮДЖЕТОМ</a:t>
            </a:r>
            <a:r>
              <a:rPr lang="en-US" sz="2400" dirty="0" smtClean="0"/>
              <a:t> </a:t>
            </a:r>
            <a:r>
              <a:rPr lang="ru-RU" sz="2400" dirty="0" smtClean="0"/>
              <a:t>НА ДАЛЬНЕЙШУЮ ДОКУМЕНТАЦИЮ ПО ИСПОЛНЕНИЮ БЮДЖЕТА </a:t>
            </a:r>
            <a:r>
              <a:rPr lang="en-US" sz="2200" dirty="0" smtClean="0"/>
              <a:t>(</a:t>
            </a:r>
            <a:r>
              <a:rPr lang="ru-RU" sz="2200" dirty="0" smtClean="0"/>
              <a:t>Этапы</a:t>
            </a:r>
            <a:r>
              <a:rPr lang="en-US" sz="2200" dirty="0" smtClean="0"/>
              <a:t>)</a:t>
            </a:r>
            <a:endParaRPr lang="en-US" sz="2200" dirty="0"/>
          </a:p>
          <a:p>
            <a:pPr lvl="3"/>
            <a:r>
              <a:rPr lang="ru-RU" sz="1500" dirty="0" smtClean="0"/>
              <a:t>Запрос покупки</a:t>
            </a:r>
            <a:endParaRPr lang="en-US" sz="1500" dirty="0"/>
          </a:p>
          <a:p>
            <a:pPr lvl="3"/>
            <a:r>
              <a:rPr lang="ru-RU" sz="1500" dirty="0" smtClean="0"/>
              <a:t>Закупка как гарантия (ответственность)</a:t>
            </a:r>
            <a:endParaRPr lang="en-US" sz="1500" dirty="0"/>
          </a:p>
          <a:p>
            <a:pPr lvl="3"/>
            <a:r>
              <a:rPr lang="ru-RU" sz="1500" dirty="0" smtClean="0"/>
              <a:t>Полученные товары/оплата услуг</a:t>
            </a:r>
            <a:endParaRPr lang="en-US" sz="1500" dirty="0"/>
          </a:p>
          <a:p>
            <a:pPr lvl="3"/>
            <a:r>
              <a:rPr lang="ru-RU" sz="1500" dirty="0" smtClean="0"/>
              <a:t>Получение счета--фактуры</a:t>
            </a:r>
            <a:endParaRPr lang="en-US" sz="1500" dirty="0"/>
          </a:p>
          <a:p>
            <a:pPr lvl="3"/>
            <a:r>
              <a:rPr lang="ru-RU" sz="1500" dirty="0" smtClean="0"/>
              <a:t>Оплата как окончательный итог</a:t>
            </a:r>
            <a:endParaRPr lang="en-US" sz="1500" dirty="0"/>
          </a:p>
          <a:p>
            <a:r>
              <a:rPr lang="ru-RU" sz="2200" dirty="0" smtClean="0"/>
              <a:t>КОНЦЕПЦИЯ РЕАЛИЗАЦИИ В </a:t>
            </a:r>
          </a:p>
          <a:p>
            <a:pPr marL="0" indent="0">
              <a:buNone/>
            </a:pPr>
            <a:r>
              <a:rPr lang="ru-RU" sz="2200" dirty="0" smtClean="0"/>
              <a:t>СООТВЕТСТВИИ СО СТЕПЕНЬЮ </a:t>
            </a:r>
          </a:p>
          <a:p>
            <a:pPr marL="0" indent="0">
              <a:buNone/>
            </a:pPr>
            <a:r>
              <a:rPr lang="ru-RU" sz="2200" dirty="0" smtClean="0"/>
              <a:t>СЛОЖНОСТИ</a:t>
            </a:r>
            <a:endParaRPr lang="en-US" sz="2200" dirty="0"/>
          </a:p>
        </p:txBody>
      </p:sp>
      <p:pic>
        <p:nvPicPr>
          <p:cNvPr id="259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488" y="5076775"/>
            <a:ext cx="2150883" cy="215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1365336"/>
      </p:ext>
    </p:extLst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</a:t>
            </a:r>
            <a:r>
              <a:rPr lang="en-US" dirty="0" smtClean="0"/>
              <a:t> </a:t>
            </a:r>
            <a:r>
              <a:rPr lang="en-US" dirty="0"/>
              <a:t>(CO)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047" y="1498250"/>
            <a:ext cx="8904552" cy="5222872"/>
          </a:xfrm>
        </p:spPr>
        <p:txBody>
          <a:bodyPr/>
          <a:lstStyle/>
          <a:p>
            <a:r>
              <a:rPr lang="ru-RU" dirty="0" smtClean="0"/>
              <a:t>Область контроля </a:t>
            </a:r>
            <a:r>
              <a:rPr lang="en-US" dirty="0" smtClean="0"/>
              <a:t>(</a:t>
            </a:r>
            <a:r>
              <a:rPr lang="ru-RU" dirty="0" smtClean="0"/>
              <a:t>операционный учет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ru-RU" dirty="0" smtClean="0"/>
              <a:t>Выполнить требования административного контроля</a:t>
            </a:r>
            <a:endParaRPr lang="en-US" dirty="0"/>
          </a:p>
          <a:p>
            <a:pPr lvl="1"/>
            <a:r>
              <a:rPr lang="ru-RU" dirty="0" smtClean="0"/>
              <a:t>Замена процесса учета стоимости (процедур учета по накладным или полным расходам) сначала в 30 органах </a:t>
            </a:r>
            <a:endParaRPr lang="en-US" dirty="0"/>
          </a:p>
          <a:p>
            <a:pPr lvl="1"/>
            <a:r>
              <a:rPr lang="en-US" dirty="0" smtClean="0"/>
              <a:t>«</a:t>
            </a:r>
            <a:r>
              <a:rPr lang="ru-RU" dirty="0" smtClean="0"/>
              <a:t>фиктивная/условная»</a:t>
            </a:r>
            <a:r>
              <a:rPr lang="en-US" dirty="0" smtClean="0"/>
              <a:t> </a:t>
            </a:r>
            <a:r>
              <a:rPr lang="ru-RU" dirty="0" smtClean="0"/>
              <a:t>область контроля во всех органах для последующего внедрения</a:t>
            </a:r>
            <a:endParaRPr lang="en-US" dirty="0"/>
          </a:p>
          <a:p>
            <a:r>
              <a:rPr lang="ru-RU" dirty="0"/>
              <a:t>КОНЦЕПЦИЯ РЕАЛИЗАЦИИ В </a:t>
            </a:r>
          </a:p>
          <a:p>
            <a:pPr marL="0" indent="0">
              <a:buNone/>
            </a:pPr>
            <a:r>
              <a:rPr lang="ru-RU" dirty="0"/>
              <a:t>СООТВЕТСТВИИ СО СТЕПЕНЬЮ </a:t>
            </a:r>
          </a:p>
          <a:p>
            <a:pPr marL="0" indent="0">
              <a:buNone/>
            </a:pPr>
            <a:r>
              <a:rPr lang="ru-RU" dirty="0"/>
              <a:t>СЛОЖНОСТИ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60100" name="Picture 4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623" y="5459301"/>
            <a:ext cx="208823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8596264"/>
      </p:ext>
    </p:extLst>
  </p:cSld>
  <p:clrMapOvr>
    <a:masterClrMapping/>
  </p:clrMapOvr>
  <p:transition spd="slow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18033" y="479580"/>
            <a:ext cx="7822985" cy="736874"/>
          </a:xfrm>
        </p:spPr>
        <p:txBody>
          <a:bodyPr/>
          <a:lstStyle/>
          <a:p>
            <a:r>
              <a:rPr lang="ru-RU" dirty="0" smtClean="0"/>
              <a:t>Продажа/дистрибуция</a:t>
            </a:r>
            <a:r>
              <a:rPr lang="en-US" dirty="0" smtClean="0"/>
              <a:t> </a:t>
            </a:r>
            <a:r>
              <a:rPr lang="en-US" dirty="0"/>
              <a:t>(SD)</a:t>
            </a:r>
            <a:endParaRPr lang="en-US" sz="3700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816" y="1548383"/>
            <a:ext cx="8637587" cy="4857750"/>
          </a:xfrm>
        </p:spPr>
        <p:txBody>
          <a:bodyPr/>
          <a:lstStyle/>
          <a:p>
            <a:r>
              <a:rPr lang="ru-RU" dirty="0" smtClean="0"/>
              <a:t>Поддержка процессов обслуживания/продаж</a:t>
            </a:r>
            <a:endParaRPr lang="en-US" dirty="0"/>
          </a:p>
          <a:p>
            <a:pPr lvl="1"/>
            <a:r>
              <a:rPr lang="ru-RU" dirty="0" smtClean="0"/>
              <a:t>Для ведомств, получающих оплату за услуги/продажи</a:t>
            </a:r>
            <a:endParaRPr lang="en-US" dirty="0"/>
          </a:p>
          <a:p>
            <a:pPr lvl="1"/>
            <a:r>
              <a:rPr lang="ru-RU" dirty="0" smtClean="0"/>
              <a:t>Поддержка </a:t>
            </a:r>
            <a:r>
              <a:rPr lang="ru-RU" dirty="0" err="1" smtClean="0"/>
              <a:t>тарифо</a:t>
            </a:r>
            <a:r>
              <a:rPr lang="ru-RU" dirty="0" smtClean="0"/>
              <a:t>- и ценообразования</a:t>
            </a:r>
            <a:endParaRPr lang="en-US" dirty="0"/>
          </a:p>
          <a:p>
            <a:pPr lvl="1"/>
            <a:r>
              <a:rPr lang="ru-RU" dirty="0" smtClean="0"/>
              <a:t>Создание счетов-фактур/ведомостей регистрация в дебиторском отчёте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ru-RU" sz="2400" dirty="0"/>
              <a:t>КОНЦЕПЦИЯ РЕАЛИЗАЦИИ В </a:t>
            </a:r>
          </a:p>
          <a:p>
            <a:pPr marL="0" indent="0">
              <a:buNone/>
            </a:pPr>
            <a:r>
              <a:rPr lang="ru-RU" sz="2400" dirty="0"/>
              <a:t>СООТВЕТСТВИИ СО СТЕПЕНЬЮ </a:t>
            </a:r>
          </a:p>
          <a:p>
            <a:pPr marL="0" indent="0">
              <a:buNone/>
            </a:pPr>
            <a:r>
              <a:rPr lang="ru-RU" sz="2400" dirty="0"/>
              <a:t>СЛОЖНОСТИ</a:t>
            </a:r>
            <a:endParaRPr lang="en-US" sz="2400" dirty="0"/>
          </a:p>
          <a:p>
            <a:r>
              <a:rPr lang="ru-RU" dirty="0" smtClean="0">
                <a:solidFill>
                  <a:srgbClr val="FF0000"/>
                </a:solidFill>
              </a:rPr>
              <a:t>Сегодня почти без надобности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61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632" y="4500711"/>
            <a:ext cx="1655603" cy="217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4442652"/>
      </p:ext>
    </p:extLst>
  </p:cSld>
  <p:clrMapOvr>
    <a:masterClrMapping/>
  </p:clrMapOvr>
  <p:transition spd="slow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ChangeArrowheads="1"/>
          </p:cNvSpPr>
          <p:nvPr/>
        </p:nvSpPr>
        <p:spPr bwMode="auto">
          <a:xfrm>
            <a:off x="344773" y="360560"/>
            <a:ext cx="8108252" cy="652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754" tIns="49002" rIns="99754" bIns="49002">
            <a:spAutoFit/>
          </a:bodyPr>
          <a:lstStyle/>
          <a:p>
            <a:pPr marL="420014" indent="-420014" defTabSz="840029">
              <a:spcBef>
                <a:spcPct val="50000"/>
              </a:spcBef>
            </a:pPr>
            <a:r>
              <a:rPr lang="ru-RU" sz="3600" b="1" dirty="0" smtClean="0">
                <a:solidFill>
                  <a:schemeClr val="bg2"/>
                </a:solidFill>
              </a:rPr>
              <a:t>управление казначейством</a:t>
            </a:r>
            <a:r>
              <a:rPr lang="en-US" sz="3600" b="1" dirty="0" smtClean="0">
                <a:solidFill>
                  <a:schemeClr val="bg2"/>
                </a:solidFill>
              </a:rPr>
              <a:t> </a:t>
            </a:r>
            <a:r>
              <a:rPr lang="en-US" sz="3600" b="1" dirty="0">
                <a:solidFill>
                  <a:schemeClr val="bg2"/>
                </a:solidFill>
              </a:rPr>
              <a:t>(1)</a:t>
            </a:r>
          </a:p>
        </p:txBody>
      </p:sp>
      <p:sp>
        <p:nvSpPr>
          <p:cNvPr id="294916" name="Rectangle 4"/>
          <p:cNvSpPr>
            <a:spLocks noChangeArrowheads="1"/>
          </p:cNvSpPr>
          <p:nvPr/>
        </p:nvSpPr>
        <p:spPr bwMode="auto">
          <a:xfrm>
            <a:off x="596788" y="1275964"/>
            <a:ext cx="9090064" cy="5536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/>
          <a:lstStyle/>
          <a:p>
            <a:pPr marL="378013" indent="-378013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100000"/>
              <a:buFont typeface="Wingdings" pitchFamily="2" charset="2"/>
              <a:buChar char="l"/>
            </a:pPr>
            <a:r>
              <a:rPr lang="ru-RU" sz="2400" b="1" dirty="0" smtClean="0"/>
              <a:t>Централизованные обязанности/функции</a:t>
            </a:r>
            <a:endParaRPr lang="en-US" sz="2400" b="1" dirty="0" smtClean="0"/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ru-RU" sz="2200" dirty="0" smtClean="0"/>
              <a:t>Управление госдолгом, </a:t>
            </a:r>
            <a:r>
              <a:rPr lang="en-US" sz="2200" dirty="0" smtClean="0"/>
              <a:t>(</a:t>
            </a:r>
            <a:r>
              <a:rPr lang="ru-RU" sz="2200" dirty="0" smtClean="0"/>
              <a:t>валютными) свопами, распоряжение всеми финансовыми ресурсами (долго- и краткосрочным капиталом</a:t>
            </a:r>
            <a:r>
              <a:rPr lang="en-US" sz="2200" dirty="0" smtClean="0"/>
              <a:t>)</a:t>
            </a:r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ru-RU" sz="2200" dirty="0" smtClean="0"/>
              <a:t>Управление ликвидностью</a:t>
            </a:r>
            <a:endParaRPr lang="en-US" sz="2200" dirty="0"/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ru-RU" sz="2200" dirty="0" smtClean="0"/>
              <a:t>Управление бюджетом и контроль глобального уровня и уровня консолидации</a:t>
            </a:r>
            <a:endParaRPr lang="en-US" sz="2200" dirty="0"/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ru-RU" sz="2200" dirty="0" smtClean="0"/>
              <a:t>Разрешение обязательств (долгосрочных, в зависимости от стоимости)</a:t>
            </a:r>
            <a:endParaRPr lang="en-US" sz="2200" dirty="0"/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ru-RU" sz="2200" dirty="0" smtClean="0"/>
              <a:t>Открытие банковских счетов, распоряжение единым счетом</a:t>
            </a:r>
            <a:endParaRPr lang="en-US" sz="2200" dirty="0"/>
          </a:p>
          <a:p>
            <a:pPr marL="378013" indent="-378013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100000"/>
              <a:buFont typeface="Wingdings" pitchFamily="2" charset="2"/>
              <a:buChar char="l"/>
            </a:pPr>
            <a:r>
              <a:rPr lang="ru-RU" sz="2400" b="1" dirty="0" smtClean="0"/>
              <a:t>децентрализованные </a:t>
            </a:r>
            <a:r>
              <a:rPr lang="ru-RU" sz="2400" b="1" dirty="0"/>
              <a:t>обязанности/функции</a:t>
            </a:r>
            <a:endParaRPr lang="en-US" sz="2400" b="1" dirty="0"/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ru-RU" sz="2200" dirty="0" smtClean="0"/>
              <a:t>Операционные процессы (заключение контрактов, закупка товаров/услуг, кадровые вопросы</a:t>
            </a:r>
            <a:r>
              <a:rPr lang="en-US" sz="2200" dirty="0" smtClean="0"/>
              <a:t>)</a:t>
            </a:r>
            <a:endParaRPr lang="en-US" sz="2200" dirty="0"/>
          </a:p>
          <a:p>
            <a:pPr marL="819028" lvl="1" indent="-315011">
              <a:lnSpc>
                <a:spcPct val="9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ru-RU" sz="2200" dirty="0" smtClean="0"/>
              <a:t>Исполнение бюджета</a:t>
            </a:r>
            <a:endParaRPr lang="en-US" sz="2200" dirty="0"/>
          </a:p>
          <a:p>
            <a:pPr marL="819028" lvl="1" indent="-315011">
              <a:lnSpc>
                <a:spcPct val="9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ru-RU" sz="2200" dirty="0" smtClean="0"/>
              <a:t>Денежно-кредитные операции, платежи, распоряжение </a:t>
            </a:r>
            <a:r>
              <a:rPr lang="ru-RU" sz="2200" dirty="0" err="1" smtClean="0"/>
              <a:t>субсчетами</a:t>
            </a:r>
            <a:r>
              <a:rPr lang="ru-RU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50899297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0"/>
            <a:ext cx="8108252" cy="736874"/>
          </a:xfrm>
        </p:spPr>
        <p:txBody>
          <a:bodyPr/>
          <a:lstStyle/>
          <a:p>
            <a:r>
              <a:rPr lang="ru-RU" dirty="0"/>
              <a:t>У</a:t>
            </a:r>
            <a:r>
              <a:rPr lang="ru-RU" dirty="0" smtClean="0"/>
              <a:t>правление казначейством</a:t>
            </a:r>
            <a:r>
              <a:rPr lang="en-US" dirty="0" smtClean="0"/>
              <a:t> </a:t>
            </a:r>
            <a:r>
              <a:rPr lang="en-US" dirty="0"/>
              <a:t>(2)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591" y="1455176"/>
            <a:ext cx="9090064" cy="55361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/>
              <a:t>Определение проекта</a:t>
            </a:r>
            <a:endParaRPr lang="en-US" sz="2400" dirty="0"/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Управление долгом (особое ИТ-приложение, самостоятельная разработка); расчёт рисков не входил в проект (внедрение позднее</a:t>
            </a:r>
            <a:r>
              <a:rPr lang="en-US" dirty="0" smtClean="0"/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ru-RU" sz="2400" dirty="0" smtClean="0"/>
              <a:t>Связь управления бюджетом и ликвидностью</a:t>
            </a:r>
            <a:endParaRPr lang="en-US" sz="2400" dirty="0"/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управление бюджетом неотделимо от обработки денежно-кредитных операций и ведения банковских счетов (около </a:t>
            </a:r>
            <a:r>
              <a:rPr lang="en-US" dirty="0" smtClean="0"/>
              <a:t>1500 </a:t>
            </a:r>
            <a:r>
              <a:rPr lang="ru-RU" dirty="0" smtClean="0"/>
              <a:t>банковских счетов</a:t>
            </a:r>
            <a:r>
              <a:rPr lang="en-US" dirty="0" smtClean="0"/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ru-RU" sz="2400" dirty="0" smtClean="0"/>
              <a:t>Денежно-кредитные операции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ru-RU" dirty="0" smtClean="0"/>
              <a:t>Общее правило</a:t>
            </a:r>
            <a:r>
              <a:rPr lang="en-US" dirty="0" smtClean="0"/>
              <a:t>: </a:t>
            </a:r>
            <a:r>
              <a:rPr lang="ru-RU" dirty="0" smtClean="0"/>
              <a:t>кредит-трансферт-безналичные платежи</a:t>
            </a:r>
            <a:r>
              <a:rPr lang="en-US" dirty="0" smtClean="0"/>
              <a:t> (</a:t>
            </a:r>
            <a:r>
              <a:rPr lang="ru-RU" dirty="0" smtClean="0"/>
              <a:t>кроме</a:t>
            </a:r>
            <a:r>
              <a:rPr lang="en-US" dirty="0" smtClean="0"/>
              <a:t>: </a:t>
            </a:r>
            <a:r>
              <a:rPr lang="ru-RU" dirty="0" smtClean="0"/>
              <a:t>платежи клиентов</a:t>
            </a:r>
            <a:r>
              <a:rPr lang="en-US" dirty="0" smtClean="0"/>
              <a:t>, </a:t>
            </a:r>
            <a:r>
              <a:rPr lang="ru-RU" dirty="0" smtClean="0"/>
              <a:t>кредитные и дебетовые карты</a:t>
            </a:r>
            <a:r>
              <a:rPr lang="en-US" dirty="0" smtClean="0"/>
              <a:t>)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ru-RU" dirty="0" smtClean="0"/>
              <a:t>Автоматически </a:t>
            </a:r>
            <a:r>
              <a:rPr lang="en-US" dirty="0" smtClean="0"/>
              <a:t>(FI </a:t>
            </a:r>
            <a:r>
              <a:rPr lang="ru-RU" dirty="0" smtClean="0"/>
              <a:t>функция</a:t>
            </a:r>
            <a:r>
              <a:rPr lang="en-US" dirty="0" smtClean="0"/>
              <a:t>)</a:t>
            </a:r>
            <a:endParaRPr lang="en-US" dirty="0"/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Предложение автоматических платежей</a:t>
            </a:r>
            <a:endParaRPr lang="en-US" dirty="0"/>
          </a:p>
          <a:p>
            <a:pPr marL="1722059" lvl="3">
              <a:lnSpc>
                <a:spcPct val="90000"/>
              </a:lnSpc>
            </a:pPr>
            <a:r>
              <a:rPr lang="ru-RU" dirty="0" smtClean="0"/>
              <a:t>С установкой платёжных периодов </a:t>
            </a:r>
            <a:r>
              <a:rPr lang="en-US" dirty="0" smtClean="0"/>
              <a:t>(</a:t>
            </a:r>
            <a:r>
              <a:rPr lang="ru-RU" dirty="0" smtClean="0"/>
              <a:t>дважды в неделю</a:t>
            </a:r>
            <a:r>
              <a:rPr lang="en-US" dirty="0" smtClean="0"/>
              <a:t>) 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ru-RU" dirty="0" smtClean="0"/>
              <a:t>Обработка всех доходов/расходов через банковские счета бухгалтерий</a:t>
            </a:r>
            <a:endParaRPr lang="en-US" dirty="0"/>
          </a:p>
        </p:txBody>
      </p:sp>
      <p:pic>
        <p:nvPicPr>
          <p:cNvPr id="25600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5364807"/>
            <a:ext cx="1277614" cy="1001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1248276"/>
      </p:ext>
    </p:extLst>
  </p:cSld>
  <p:clrMapOvr>
    <a:masterClrMapping/>
  </p:clrMapOvr>
  <p:transition spd="slow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0"/>
            <a:ext cx="8255261" cy="736874"/>
          </a:xfrm>
        </p:spPr>
        <p:txBody>
          <a:bodyPr/>
          <a:lstStyle/>
          <a:p>
            <a:r>
              <a:rPr lang="ru-RU" dirty="0" smtClean="0"/>
              <a:t>Система банковских счетов</a:t>
            </a:r>
            <a:endParaRPr lang="en-US" dirty="0"/>
          </a:p>
        </p:txBody>
      </p:sp>
      <p:sp>
        <p:nvSpPr>
          <p:cNvPr id="258082" name="Rectangle 34"/>
          <p:cNvSpPr>
            <a:spLocks noChangeArrowheads="1"/>
          </p:cNvSpPr>
          <p:nvPr/>
        </p:nvSpPr>
        <p:spPr bwMode="auto">
          <a:xfrm>
            <a:off x="4132007" y="2025089"/>
            <a:ext cx="2051127" cy="58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8083" name="Rectangle 35"/>
          <p:cNvSpPr>
            <a:spLocks noChangeArrowheads="1"/>
          </p:cNvSpPr>
          <p:nvPr/>
        </p:nvSpPr>
        <p:spPr bwMode="auto">
          <a:xfrm>
            <a:off x="4049752" y="2098601"/>
            <a:ext cx="1886617" cy="58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8085" name="Rectangle 37"/>
          <p:cNvSpPr>
            <a:spLocks noChangeArrowheads="1"/>
          </p:cNvSpPr>
          <p:nvPr/>
        </p:nvSpPr>
        <p:spPr bwMode="auto">
          <a:xfrm>
            <a:off x="2080880" y="1806302"/>
            <a:ext cx="2460653" cy="87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8086" name="Line 38"/>
          <p:cNvSpPr>
            <a:spLocks noChangeShapeType="1"/>
          </p:cNvSpPr>
          <p:nvPr/>
        </p:nvSpPr>
        <p:spPr bwMode="auto">
          <a:xfrm>
            <a:off x="2492154" y="2025089"/>
            <a:ext cx="2213888" cy="953909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58134" name="Group 86"/>
          <p:cNvGrpSpPr>
            <a:grpSpLocks/>
          </p:cNvGrpSpPr>
          <p:nvPr/>
        </p:nvGrpSpPr>
        <p:grpSpPr bwMode="auto">
          <a:xfrm>
            <a:off x="441027" y="1450993"/>
            <a:ext cx="9485588" cy="2387398"/>
            <a:chOff x="252" y="829"/>
            <a:chExt cx="5420" cy="1364"/>
          </a:xfrm>
        </p:grpSpPr>
        <p:sp>
          <p:nvSpPr>
            <p:cNvPr id="258089" name="Rectangle 41"/>
            <p:cNvSpPr>
              <a:spLocks noChangeArrowheads="1"/>
            </p:cNvSpPr>
            <p:nvPr/>
          </p:nvSpPr>
          <p:spPr bwMode="auto">
            <a:xfrm>
              <a:off x="1517" y="1493"/>
              <a:ext cx="1781" cy="7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 smtClean="0"/>
                <a:t>Единый счет</a:t>
              </a:r>
              <a:endParaRPr lang="en-US" dirty="0"/>
            </a:p>
          </p:txBody>
        </p:sp>
        <p:grpSp>
          <p:nvGrpSpPr>
            <p:cNvPr id="258091" name="Group 43"/>
            <p:cNvGrpSpPr>
              <a:grpSpLocks/>
            </p:cNvGrpSpPr>
            <p:nvPr/>
          </p:nvGrpSpPr>
          <p:grpSpPr bwMode="auto">
            <a:xfrm>
              <a:off x="252" y="1073"/>
              <a:ext cx="845" cy="534"/>
              <a:chOff x="384" y="1104"/>
              <a:chExt cx="1152" cy="672"/>
            </a:xfrm>
          </p:grpSpPr>
          <p:sp>
            <p:nvSpPr>
              <p:cNvPr id="258092" name="Rectangle 44"/>
              <p:cNvSpPr>
                <a:spLocks noChangeArrowheads="1"/>
              </p:cNvSpPr>
              <p:nvPr/>
            </p:nvSpPr>
            <p:spPr bwMode="auto">
              <a:xfrm>
                <a:off x="384" y="1104"/>
                <a:ext cx="960" cy="4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8093" name="Rectangle 45"/>
              <p:cNvSpPr>
                <a:spLocks noChangeArrowheads="1"/>
              </p:cNvSpPr>
              <p:nvPr/>
            </p:nvSpPr>
            <p:spPr bwMode="auto">
              <a:xfrm>
                <a:off x="480" y="1200"/>
                <a:ext cx="960" cy="4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8094" name="Rectangle 46"/>
              <p:cNvSpPr>
                <a:spLocks noChangeArrowheads="1"/>
              </p:cNvSpPr>
              <p:nvPr/>
            </p:nvSpPr>
            <p:spPr bwMode="auto">
              <a:xfrm>
                <a:off x="576" y="1296"/>
                <a:ext cx="960" cy="4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</p:grpSp>
        <p:sp>
          <p:nvSpPr>
            <p:cNvPr id="258095" name="Text Box 47"/>
            <p:cNvSpPr txBox="1">
              <a:spLocks noChangeArrowheads="1"/>
            </p:cNvSpPr>
            <p:nvPr/>
          </p:nvSpPr>
          <p:spPr bwMode="auto">
            <a:xfrm>
              <a:off x="403" y="1291"/>
              <a:ext cx="679" cy="28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 smtClean="0"/>
                <a:t>Срочный депозит</a:t>
              </a:r>
              <a:endParaRPr lang="en-US" dirty="0"/>
            </a:p>
          </p:txBody>
        </p:sp>
        <p:sp>
          <p:nvSpPr>
            <p:cNvPr id="258098" name="Text Box 50"/>
            <p:cNvSpPr txBox="1">
              <a:spLocks noChangeArrowheads="1"/>
            </p:cNvSpPr>
            <p:nvPr/>
          </p:nvSpPr>
          <p:spPr bwMode="auto">
            <a:xfrm>
              <a:off x="4200" y="1232"/>
              <a:ext cx="1440" cy="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sz="1500" b="1" dirty="0"/>
                <a:t> </a:t>
              </a:r>
              <a:r>
                <a:rPr lang="ru-RU" sz="1500" b="1" dirty="0" smtClean="0"/>
                <a:t>центральный счет</a:t>
              </a:r>
              <a:endParaRPr lang="en-US" sz="1500" b="1" dirty="0"/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ru-RU" sz="1500" b="1" dirty="0" smtClean="0"/>
                <a:t> компетенция </a:t>
              </a:r>
              <a:r>
                <a:rPr lang="ru-RU" sz="1500" b="1" dirty="0"/>
                <a:t>М</a:t>
              </a:r>
              <a:r>
                <a:rPr lang="ru-RU" sz="1500" b="1" dirty="0" smtClean="0"/>
                <a:t>инфина</a:t>
              </a:r>
              <a:endParaRPr lang="en-US" sz="1500" b="1" dirty="0"/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sz="1500" b="1" dirty="0"/>
                <a:t> </a:t>
              </a:r>
              <a:r>
                <a:rPr lang="ru-RU" sz="1500" b="1" dirty="0" smtClean="0"/>
                <a:t>централизованное распределение</a:t>
              </a:r>
              <a:endParaRPr lang="en-US" sz="1500" b="1" dirty="0"/>
            </a:p>
          </p:txBody>
        </p:sp>
        <p:sp>
          <p:nvSpPr>
            <p:cNvPr id="258099" name="Text Box 51"/>
            <p:cNvSpPr txBox="1">
              <a:spLocks noChangeArrowheads="1"/>
            </p:cNvSpPr>
            <p:nvPr/>
          </p:nvSpPr>
          <p:spPr bwMode="auto">
            <a:xfrm>
              <a:off x="3345" y="829"/>
              <a:ext cx="2327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  <a:buClr>
                  <a:srgbClr val="FF3300"/>
                </a:buClr>
                <a:buFont typeface="Monotype Sorts" pitchFamily="2" charset="2"/>
                <a:buNone/>
              </a:pPr>
              <a:r>
                <a:rPr lang="en-US" sz="1800" b="1" dirty="0">
                  <a:solidFill>
                    <a:schemeClr val="tx2"/>
                  </a:solidFill>
                </a:rPr>
                <a:t>  </a:t>
              </a:r>
              <a:r>
                <a:rPr lang="ru-RU" sz="1800" b="1" dirty="0" smtClean="0">
                  <a:solidFill>
                    <a:schemeClr val="tx2"/>
                  </a:solidFill>
                </a:rPr>
                <a:t>распоряжение банковским счетами</a:t>
              </a:r>
              <a:endParaRPr lang="en-US" sz="20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58100" name="Group 52"/>
          <p:cNvGrpSpPr>
            <a:grpSpLocks/>
          </p:cNvGrpSpPr>
          <p:nvPr/>
        </p:nvGrpSpPr>
        <p:grpSpPr bwMode="auto">
          <a:xfrm>
            <a:off x="1344083" y="1512253"/>
            <a:ext cx="3340958" cy="1086032"/>
            <a:chOff x="720" y="720"/>
            <a:chExt cx="1956" cy="712"/>
          </a:xfrm>
        </p:grpSpPr>
        <p:sp>
          <p:nvSpPr>
            <p:cNvPr id="258101" name="Text Box 53"/>
            <p:cNvSpPr txBox="1">
              <a:spLocks noChangeArrowheads="1"/>
            </p:cNvSpPr>
            <p:nvPr/>
          </p:nvSpPr>
          <p:spPr bwMode="auto">
            <a:xfrm>
              <a:off x="1296" y="1008"/>
              <a:ext cx="816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b="1" dirty="0" smtClean="0"/>
                <a:t>Отток денег</a:t>
              </a:r>
              <a:endParaRPr lang="en-US" sz="1800" b="1" dirty="0"/>
            </a:p>
          </p:txBody>
        </p:sp>
        <p:sp>
          <p:nvSpPr>
            <p:cNvPr id="258102" name="AutoShape 54"/>
            <p:cNvSpPr>
              <a:spLocks noChangeArrowheads="1"/>
            </p:cNvSpPr>
            <p:nvPr/>
          </p:nvSpPr>
          <p:spPr bwMode="auto">
            <a:xfrm rot="-9758596">
              <a:off x="720" y="720"/>
              <a:ext cx="1956" cy="434"/>
            </a:xfrm>
            <a:prstGeom prst="curvedUpArrow">
              <a:avLst>
                <a:gd name="adj1" fmla="val 52309"/>
                <a:gd name="adj2" fmla="val 142448"/>
                <a:gd name="adj3" fmla="val 74236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3300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58103" name="Group 55"/>
          <p:cNvGrpSpPr>
            <a:grpSpLocks/>
          </p:cNvGrpSpPr>
          <p:nvPr/>
        </p:nvGrpSpPr>
        <p:grpSpPr bwMode="auto">
          <a:xfrm>
            <a:off x="84006" y="3126023"/>
            <a:ext cx="2728420" cy="817387"/>
            <a:chOff x="-17" y="1776"/>
            <a:chExt cx="1597" cy="536"/>
          </a:xfrm>
        </p:grpSpPr>
        <p:sp>
          <p:nvSpPr>
            <p:cNvPr id="258104" name="Text Box 56"/>
            <p:cNvSpPr txBox="1">
              <a:spLocks noChangeArrowheads="1"/>
            </p:cNvSpPr>
            <p:nvPr/>
          </p:nvSpPr>
          <p:spPr bwMode="auto">
            <a:xfrm>
              <a:off x="576" y="1776"/>
              <a:ext cx="603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500" b="1" dirty="0" smtClean="0"/>
                <a:t>поставка</a:t>
              </a:r>
              <a:endParaRPr lang="en-US" sz="1500" b="1" dirty="0"/>
            </a:p>
          </p:txBody>
        </p:sp>
        <p:sp>
          <p:nvSpPr>
            <p:cNvPr id="258105" name="AutoShape 57"/>
            <p:cNvSpPr>
              <a:spLocks noChangeArrowheads="1"/>
            </p:cNvSpPr>
            <p:nvPr/>
          </p:nvSpPr>
          <p:spPr bwMode="auto">
            <a:xfrm rot="1662730">
              <a:off x="-17" y="1825"/>
              <a:ext cx="1597" cy="487"/>
            </a:xfrm>
            <a:prstGeom prst="curvedUpArrow">
              <a:avLst>
                <a:gd name="adj1" fmla="val 52301"/>
                <a:gd name="adj2" fmla="val 117006"/>
                <a:gd name="adj3" fmla="val 23394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3300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58096" name="Text Box 48"/>
          <p:cNvSpPr txBox="1">
            <a:spLocks noChangeArrowheads="1"/>
          </p:cNvSpPr>
          <p:nvPr/>
        </p:nvSpPr>
        <p:spPr bwMode="auto">
          <a:xfrm>
            <a:off x="7491507" y="3555617"/>
            <a:ext cx="2501265" cy="3214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01600" indent="-101600"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ru-RU" sz="1500" b="1" dirty="0" smtClean="0"/>
              <a:t>Расчеты по денежно-кредитным операциям</a:t>
            </a:r>
            <a:endParaRPr lang="en-US" sz="1500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500" b="1" dirty="0" smtClean="0"/>
              <a:t>В компетенции распорядителей</a:t>
            </a:r>
            <a:endParaRPr lang="en-US" sz="1500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500" b="1" dirty="0" smtClean="0"/>
              <a:t>Счет с нулевым балансом (чисто арифметически)</a:t>
            </a:r>
            <a:endParaRPr lang="en-US" sz="1500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500" b="1" dirty="0" smtClean="0"/>
              <a:t>Ниже </a:t>
            </a:r>
            <a:r>
              <a:rPr lang="ru-RU" sz="1500" b="1" dirty="0" err="1" smtClean="0"/>
              <a:t>субсчетов</a:t>
            </a:r>
            <a:r>
              <a:rPr lang="ru-RU" sz="1500" b="1" dirty="0" smtClean="0"/>
              <a:t> есть банковские счета более низкого уровня (органы третьего порядка)</a:t>
            </a:r>
            <a:endParaRPr lang="en-US" sz="1500" b="1" dirty="0"/>
          </a:p>
        </p:txBody>
      </p:sp>
      <p:grpSp>
        <p:nvGrpSpPr>
          <p:cNvPr id="258130" name="Group 82"/>
          <p:cNvGrpSpPr>
            <a:grpSpLocks/>
          </p:cNvGrpSpPr>
          <p:nvPr/>
        </p:nvGrpSpPr>
        <p:grpSpPr bwMode="auto">
          <a:xfrm>
            <a:off x="84005" y="5712950"/>
            <a:ext cx="8043499" cy="1057176"/>
            <a:chOff x="48" y="3264"/>
            <a:chExt cx="4596" cy="604"/>
          </a:xfrm>
        </p:grpSpPr>
        <p:sp>
          <p:nvSpPr>
            <p:cNvPr id="258118" name="Text Box 70"/>
            <p:cNvSpPr txBox="1">
              <a:spLocks noChangeArrowheads="1"/>
            </p:cNvSpPr>
            <p:nvPr/>
          </p:nvSpPr>
          <p:spPr bwMode="auto">
            <a:xfrm>
              <a:off x="48" y="3584"/>
              <a:ext cx="239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 smtClean="0"/>
                <a:t>Платёж третьим сторонам </a:t>
              </a:r>
              <a:r>
                <a:rPr lang="en-US" dirty="0" smtClean="0"/>
                <a:t>(</a:t>
              </a:r>
              <a:r>
                <a:rPr lang="ru-RU" dirty="0" smtClean="0"/>
                <a:t>типа подрядчиков</a:t>
              </a:r>
              <a:r>
                <a:rPr lang="en-US" dirty="0" smtClean="0"/>
                <a:t>...)</a:t>
              </a:r>
              <a:endParaRPr lang="en-US" sz="2000" dirty="0"/>
            </a:p>
          </p:txBody>
        </p:sp>
        <p:sp>
          <p:nvSpPr>
            <p:cNvPr id="258119" name="Text Box 71"/>
            <p:cNvSpPr txBox="1">
              <a:spLocks noChangeArrowheads="1"/>
            </p:cNvSpPr>
            <p:nvPr/>
          </p:nvSpPr>
          <p:spPr bwMode="auto">
            <a:xfrm>
              <a:off x="2502" y="3587"/>
              <a:ext cx="214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 smtClean="0"/>
                <a:t>Поступления от третьих сторон </a:t>
              </a:r>
              <a:r>
                <a:rPr lang="en-US" dirty="0" smtClean="0"/>
                <a:t>(</a:t>
              </a:r>
              <a:r>
                <a:rPr lang="ru-RU" dirty="0" smtClean="0"/>
                <a:t>типа налогов</a:t>
              </a:r>
              <a:r>
                <a:rPr lang="en-US" dirty="0" smtClean="0"/>
                <a:t>...)</a:t>
              </a:r>
              <a:endParaRPr lang="en-US" dirty="0"/>
            </a:p>
          </p:txBody>
        </p:sp>
        <p:sp>
          <p:nvSpPr>
            <p:cNvPr id="258120" name="Line 72"/>
            <p:cNvSpPr>
              <a:spLocks noChangeShapeType="1"/>
            </p:cNvSpPr>
            <p:nvPr/>
          </p:nvSpPr>
          <p:spPr bwMode="auto">
            <a:xfrm>
              <a:off x="902" y="3264"/>
              <a:ext cx="212" cy="3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21" name="Line 73"/>
            <p:cNvSpPr>
              <a:spLocks noChangeShapeType="1"/>
            </p:cNvSpPr>
            <p:nvPr/>
          </p:nvSpPr>
          <p:spPr bwMode="auto">
            <a:xfrm flipV="1">
              <a:off x="3259" y="3264"/>
              <a:ext cx="38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22" name="Line 74"/>
            <p:cNvSpPr>
              <a:spLocks noChangeShapeType="1"/>
            </p:cNvSpPr>
            <p:nvPr/>
          </p:nvSpPr>
          <p:spPr bwMode="auto">
            <a:xfrm flipH="1">
              <a:off x="1471" y="3336"/>
              <a:ext cx="749" cy="2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23" name="Line 75"/>
            <p:cNvSpPr>
              <a:spLocks noChangeShapeType="1"/>
            </p:cNvSpPr>
            <p:nvPr/>
          </p:nvSpPr>
          <p:spPr bwMode="auto">
            <a:xfrm rot="-10656844">
              <a:off x="2220" y="3336"/>
              <a:ext cx="516" cy="2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924933" y="3022431"/>
            <a:ext cx="6249637" cy="2803413"/>
            <a:chOff x="1086818" y="3050761"/>
            <a:chExt cx="6249637" cy="2803413"/>
          </a:xfrm>
        </p:grpSpPr>
        <p:sp>
          <p:nvSpPr>
            <p:cNvPr id="258084" name="Rectangle 36"/>
            <p:cNvSpPr>
              <a:spLocks noChangeArrowheads="1"/>
            </p:cNvSpPr>
            <p:nvPr/>
          </p:nvSpPr>
          <p:spPr bwMode="auto">
            <a:xfrm>
              <a:off x="3066190" y="3710620"/>
              <a:ext cx="2952434" cy="1171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803" tIns="50402" rIns="100803" bIns="50402" anchor="ctr"/>
            <a:lstStyle/>
            <a:p>
              <a:endParaRPr lang="de-AT"/>
            </a:p>
          </p:txBody>
        </p:sp>
        <p:sp>
          <p:nvSpPr>
            <p:cNvPr id="258087" name="Rectangle 39"/>
            <p:cNvSpPr>
              <a:spLocks noChangeArrowheads="1"/>
            </p:cNvSpPr>
            <p:nvPr/>
          </p:nvSpPr>
          <p:spPr bwMode="auto">
            <a:xfrm>
              <a:off x="2409900" y="3050761"/>
              <a:ext cx="3444214" cy="1319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803" tIns="50402" rIns="100803" bIns="50402" anchor="ctr"/>
            <a:lstStyle/>
            <a:p>
              <a:endParaRPr lang="de-AT"/>
            </a:p>
          </p:txBody>
        </p:sp>
        <p:sp>
          <p:nvSpPr>
            <p:cNvPr id="258112" name="Rectangle 64"/>
            <p:cNvSpPr>
              <a:spLocks noChangeArrowheads="1"/>
            </p:cNvSpPr>
            <p:nvPr/>
          </p:nvSpPr>
          <p:spPr bwMode="auto">
            <a:xfrm>
              <a:off x="6104379" y="4669780"/>
              <a:ext cx="1232076" cy="11843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13" name="Rectangle 65"/>
            <p:cNvSpPr>
              <a:spLocks noChangeArrowheads="1"/>
            </p:cNvSpPr>
            <p:nvPr/>
          </p:nvSpPr>
          <p:spPr bwMode="auto">
            <a:xfrm>
              <a:off x="3582473" y="4669780"/>
              <a:ext cx="1230326" cy="11843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14" name="Rectangle 66"/>
            <p:cNvSpPr>
              <a:spLocks noChangeArrowheads="1"/>
            </p:cNvSpPr>
            <p:nvPr/>
          </p:nvSpPr>
          <p:spPr bwMode="auto">
            <a:xfrm>
              <a:off x="1086818" y="4661029"/>
              <a:ext cx="1230326" cy="11875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07" name="Line 59"/>
            <p:cNvSpPr>
              <a:spLocks noChangeShapeType="1"/>
            </p:cNvSpPr>
            <p:nvPr/>
          </p:nvSpPr>
          <p:spPr bwMode="auto">
            <a:xfrm flipV="1">
              <a:off x="4188379" y="3587024"/>
              <a:ext cx="10501" cy="12297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08" name="Line 60"/>
            <p:cNvSpPr>
              <a:spLocks noChangeShapeType="1"/>
            </p:cNvSpPr>
            <p:nvPr/>
          </p:nvSpPr>
          <p:spPr bwMode="auto">
            <a:xfrm flipV="1">
              <a:off x="2127330" y="3652860"/>
              <a:ext cx="938860" cy="12297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10" name="Line 62"/>
            <p:cNvSpPr>
              <a:spLocks noChangeShapeType="1"/>
            </p:cNvSpPr>
            <p:nvPr/>
          </p:nvSpPr>
          <p:spPr bwMode="auto">
            <a:xfrm flipH="1" flipV="1">
              <a:off x="5157569" y="3710618"/>
              <a:ext cx="1095568" cy="11719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15" name="Text Box 67"/>
            <p:cNvSpPr txBox="1">
              <a:spLocks noChangeArrowheads="1"/>
            </p:cNvSpPr>
            <p:nvPr/>
          </p:nvSpPr>
          <p:spPr bwMode="auto">
            <a:xfrm>
              <a:off x="3629725" y="4699535"/>
              <a:ext cx="1247827" cy="323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1500" dirty="0" err="1"/>
                <a:t>субсчёт</a:t>
              </a:r>
              <a:endParaRPr lang="en-US" sz="1500" dirty="0"/>
            </a:p>
          </p:txBody>
        </p:sp>
        <p:sp>
          <p:nvSpPr>
            <p:cNvPr id="258116" name="Text Box 68"/>
            <p:cNvSpPr txBox="1">
              <a:spLocks noChangeArrowheads="1"/>
            </p:cNvSpPr>
            <p:nvPr/>
          </p:nvSpPr>
          <p:spPr bwMode="auto">
            <a:xfrm>
              <a:off x="6111379" y="4699535"/>
              <a:ext cx="1193574" cy="323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1500" dirty="0" err="1"/>
                <a:t>субсчёт</a:t>
              </a:r>
              <a:endParaRPr lang="en-US" sz="1500" dirty="0"/>
            </a:p>
          </p:txBody>
        </p:sp>
        <p:sp>
          <p:nvSpPr>
            <p:cNvPr id="258117" name="Text Box 69"/>
            <p:cNvSpPr txBox="1">
              <a:spLocks noChangeArrowheads="1"/>
            </p:cNvSpPr>
            <p:nvPr/>
          </p:nvSpPr>
          <p:spPr bwMode="auto">
            <a:xfrm>
              <a:off x="1086818" y="4710037"/>
              <a:ext cx="1193574" cy="323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1500" dirty="0" err="1" smtClean="0"/>
                <a:t>субсчёт</a:t>
              </a:r>
              <a:endParaRPr lang="en-US" sz="1500" dirty="0"/>
            </a:p>
          </p:txBody>
        </p:sp>
        <p:sp>
          <p:nvSpPr>
            <p:cNvPr id="258124" name="Text Box 76"/>
            <p:cNvSpPr txBox="1">
              <a:spLocks noChangeArrowheads="1"/>
            </p:cNvSpPr>
            <p:nvPr/>
          </p:nvSpPr>
          <p:spPr bwMode="auto">
            <a:xfrm>
              <a:off x="1086818" y="4091308"/>
              <a:ext cx="5904866" cy="717342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sy="50000" kx="-2453608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803" tIns="50402" rIns="100803" bIns="50402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 </a:t>
              </a:r>
              <a:r>
                <a:rPr lang="ru-RU" sz="2000" dirty="0" smtClean="0"/>
                <a:t>ежедневное накопление/объединение денежных средств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0612846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178" name="Group 154"/>
          <p:cNvGrpSpPr>
            <a:grpSpLocks/>
          </p:cNvGrpSpPr>
          <p:nvPr/>
        </p:nvGrpSpPr>
        <p:grpSpPr bwMode="auto">
          <a:xfrm>
            <a:off x="2772172" y="2089850"/>
            <a:ext cx="4872302" cy="465578"/>
            <a:chOff x="1584" y="1194"/>
            <a:chExt cx="2784" cy="266"/>
          </a:xfrm>
        </p:grpSpPr>
        <p:sp>
          <p:nvSpPr>
            <p:cNvPr id="257150" name="AutoShape 126"/>
            <p:cNvSpPr>
              <a:spLocks noChangeArrowheads="1"/>
            </p:cNvSpPr>
            <p:nvPr/>
          </p:nvSpPr>
          <p:spPr bwMode="auto">
            <a:xfrm>
              <a:off x="1584" y="1194"/>
              <a:ext cx="2784" cy="266"/>
            </a:xfrm>
            <a:prstGeom prst="leftArrow">
              <a:avLst>
                <a:gd name="adj1" fmla="val 56667"/>
                <a:gd name="adj2" fmla="val 279679"/>
              </a:avLst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7151" name="Text Box 127"/>
            <p:cNvSpPr txBox="1">
              <a:spLocks noChangeArrowheads="1"/>
            </p:cNvSpPr>
            <p:nvPr/>
          </p:nvSpPr>
          <p:spPr bwMode="auto">
            <a:xfrm>
              <a:off x="3499" y="1257"/>
              <a:ext cx="496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ru-RU" sz="1000" dirty="0" smtClean="0">
                  <a:solidFill>
                    <a:schemeClr val="tx2"/>
                  </a:solidFill>
                </a:rPr>
                <a:t>Второй шаг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</p:grp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8276263" cy="736874"/>
          </a:xfrm>
        </p:spPr>
        <p:txBody>
          <a:bodyPr/>
          <a:lstStyle/>
          <a:p>
            <a:r>
              <a:rPr lang="ru-RU" dirty="0" smtClean="0"/>
              <a:t>Требования к ликвидности</a:t>
            </a:r>
            <a:endParaRPr lang="en-US" dirty="0"/>
          </a:p>
        </p:txBody>
      </p:sp>
      <p:sp>
        <p:nvSpPr>
          <p:cNvPr id="257174" name="Arc 150"/>
          <p:cNvSpPr>
            <a:spLocks/>
          </p:cNvSpPr>
          <p:nvPr/>
        </p:nvSpPr>
        <p:spPr bwMode="auto">
          <a:xfrm>
            <a:off x="5085816" y="2219371"/>
            <a:ext cx="2000375" cy="193932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552"/>
              <a:gd name="T1" fmla="*/ 0 h 21600"/>
              <a:gd name="T2" fmla="*/ 20552 w 20552"/>
              <a:gd name="T3" fmla="*/ 14954 h 21600"/>
              <a:gd name="T4" fmla="*/ 0 w 2055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52" h="21600" fill="none" extrusionOk="0">
                <a:moveTo>
                  <a:pt x="-1" y="0"/>
                </a:moveTo>
                <a:cubicBezTo>
                  <a:pt x="9368" y="0"/>
                  <a:pt x="17669" y="6039"/>
                  <a:pt x="20552" y="14953"/>
                </a:cubicBezTo>
              </a:path>
              <a:path w="20552" h="21600" stroke="0" extrusionOk="0">
                <a:moveTo>
                  <a:pt x="-1" y="0"/>
                </a:moveTo>
                <a:cubicBezTo>
                  <a:pt x="9368" y="0"/>
                  <a:pt x="17669" y="6039"/>
                  <a:pt x="20552" y="14953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00CC99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lIns="100803" tIns="50402" rIns="100803" bIns="50402"/>
          <a:lstStyle/>
          <a:p>
            <a:endParaRPr lang="de-AT"/>
          </a:p>
        </p:txBody>
      </p:sp>
      <p:sp>
        <p:nvSpPr>
          <p:cNvPr id="257175" name="Arc 151"/>
          <p:cNvSpPr>
            <a:spLocks/>
          </p:cNvSpPr>
          <p:nvPr/>
        </p:nvSpPr>
        <p:spPr bwMode="auto">
          <a:xfrm>
            <a:off x="5085816" y="3561846"/>
            <a:ext cx="2103630" cy="1738040"/>
          </a:xfrm>
          <a:custGeom>
            <a:avLst/>
            <a:gdLst>
              <a:gd name="G0" fmla="+- 0 0 0"/>
              <a:gd name="G1" fmla="+- 6646 0 0"/>
              <a:gd name="G2" fmla="+- 21600 0 0"/>
              <a:gd name="T0" fmla="*/ 20552 w 21600"/>
              <a:gd name="T1" fmla="*/ 0 h 19373"/>
              <a:gd name="T2" fmla="*/ 17453 w 21600"/>
              <a:gd name="T3" fmla="*/ 19373 h 19373"/>
              <a:gd name="T4" fmla="*/ 0 w 21600"/>
              <a:gd name="T5" fmla="*/ 6646 h 19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373" fill="none" extrusionOk="0">
                <a:moveTo>
                  <a:pt x="20552" y="-1"/>
                </a:moveTo>
                <a:cubicBezTo>
                  <a:pt x="21246" y="2146"/>
                  <a:pt x="21600" y="4389"/>
                  <a:pt x="21600" y="6646"/>
                </a:cubicBezTo>
                <a:cubicBezTo>
                  <a:pt x="21600" y="11220"/>
                  <a:pt x="20147" y="15676"/>
                  <a:pt x="17452" y="19372"/>
                </a:cubicBezTo>
              </a:path>
              <a:path w="21600" h="19373" stroke="0" extrusionOk="0">
                <a:moveTo>
                  <a:pt x="20552" y="-1"/>
                </a:moveTo>
                <a:cubicBezTo>
                  <a:pt x="21246" y="2146"/>
                  <a:pt x="21600" y="4389"/>
                  <a:pt x="21600" y="6646"/>
                </a:cubicBezTo>
                <a:cubicBezTo>
                  <a:pt x="21600" y="11220"/>
                  <a:pt x="20147" y="15676"/>
                  <a:pt x="17452" y="19372"/>
                </a:cubicBezTo>
                <a:lnTo>
                  <a:pt x="0" y="6646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lIns="100803" tIns="50402" rIns="100803" bIns="50402"/>
          <a:lstStyle/>
          <a:p>
            <a:endParaRPr lang="de-AT"/>
          </a:p>
        </p:txBody>
      </p:sp>
      <p:sp>
        <p:nvSpPr>
          <p:cNvPr id="257176" name="Arc 152"/>
          <p:cNvSpPr>
            <a:spLocks/>
          </p:cNvSpPr>
          <p:nvPr/>
        </p:nvSpPr>
        <p:spPr bwMode="auto">
          <a:xfrm>
            <a:off x="4438275" y="4158695"/>
            <a:ext cx="2346896" cy="1939324"/>
          </a:xfrm>
          <a:custGeom>
            <a:avLst/>
            <a:gdLst>
              <a:gd name="G0" fmla="+- 6650 0 0"/>
              <a:gd name="G1" fmla="+- 0 0 0"/>
              <a:gd name="G2" fmla="+- 21600 0 0"/>
              <a:gd name="T0" fmla="*/ 24103 w 24103"/>
              <a:gd name="T1" fmla="*/ 12727 h 21600"/>
              <a:gd name="T2" fmla="*/ 0 w 24103"/>
              <a:gd name="T3" fmla="*/ 20551 h 21600"/>
              <a:gd name="T4" fmla="*/ 6650 w 24103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03" h="21600" fill="none" extrusionOk="0">
                <a:moveTo>
                  <a:pt x="24102" y="12726"/>
                </a:moveTo>
                <a:cubicBezTo>
                  <a:pt x="20036" y="18302"/>
                  <a:pt x="13550" y="21599"/>
                  <a:pt x="6650" y="21600"/>
                </a:cubicBezTo>
                <a:cubicBezTo>
                  <a:pt x="4392" y="21600"/>
                  <a:pt x="2148" y="21245"/>
                  <a:pt x="0" y="20550"/>
                </a:cubicBezTo>
              </a:path>
              <a:path w="24103" h="21600" stroke="0" extrusionOk="0">
                <a:moveTo>
                  <a:pt x="24102" y="12726"/>
                </a:moveTo>
                <a:cubicBezTo>
                  <a:pt x="20036" y="18302"/>
                  <a:pt x="13550" y="21599"/>
                  <a:pt x="6650" y="21600"/>
                </a:cubicBezTo>
                <a:cubicBezTo>
                  <a:pt x="4392" y="21600"/>
                  <a:pt x="2148" y="21245"/>
                  <a:pt x="0" y="20550"/>
                </a:cubicBezTo>
                <a:lnTo>
                  <a:pt x="6650" y="0"/>
                </a:lnTo>
                <a:close/>
              </a:path>
            </a:pathLst>
          </a:custGeom>
          <a:solidFill>
            <a:srgbClr val="CCCC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lIns="100803" tIns="50402" rIns="100803" bIns="50402"/>
          <a:lstStyle/>
          <a:p>
            <a:endParaRPr lang="de-AT"/>
          </a:p>
        </p:txBody>
      </p:sp>
      <p:sp>
        <p:nvSpPr>
          <p:cNvPr id="257177" name="Arc 153"/>
          <p:cNvSpPr>
            <a:spLocks/>
          </p:cNvSpPr>
          <p:nvPr/>
        </p:nvSpPr>
        <p:spPr bwMode="auto">
          <a:xfrm>
            <a:off x="2983936" y="2219371"/>
            <a:ext cx="2103630" cy="387689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381 w 21600"/>
              <a:gd name="T1" fmla="*/ 43199 h 43199"/>
              <a:gd name="T2" fmla="*/ 21600 w 21600"/>
              <a:gd name="T3" fmla="*/ 0 h 43199"/>
              <a:gd name="T4" fmla="*/ 21600 w 21600"/>
              <a:gd name="T5" fmla="*/ 21600 h 43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21381" y="43198"/>
                </a:moveTo>
                <a:cubicBezTo>
                  <a:pt x="9537" y="43078"/>
                  <a:pt x="0" y="33443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43199" stroke="0" extrusionOk="0">
                <a:moveTo>
                  <a:pt x="21381" y="43198"/>
                </a:moveTo>
                <a:cubicBezTo>
                  <a:pt x="9537" y="43078"/>
                  <a:pt x="0" y="33443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B2B2B2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lIns="100803" tIns="50402" rIns="100803" bIns="50402"/>
          <a:lstStyle/>
          <a:p>
            <a:endParaRPr lang="de-AT"/>
          </a:p>
        </p:txBody>
      </p:sp>
      <p:grpSp>
        <p:nvGrpSpPr>
          <p:cNvPr id="257170" name="Group 146"/>
          <p:cNvGrpSpPr>
            <a:grpSpLocks/>
          </p:cNvGrpSpPr>
          <p:nvPr/>
        </p:nvGrpSpPr>
        <p:grpSpPr bwMode="auto">
          <a:xfrm>
            <a:off x="168011" y="1974330"/>
            <a:ext cx="2978684" cy="4573514"/>
            <a:chOff x="96" y="1128"/>
            <a:chExt cx="1702" cy="2613"/>
          </a:xfrm>
        </p:grpSpPr>
        <p:sp>
          <p:nvSpPr>
            <p:cNvPr id="257141" name="AutoShape 117"/>
            <p:cNvSpPr>
              <a:spLocks noChangeArrowheads="1"/>
            </p:cNvSpPr>
            <p:nvPr/>
          </p:nvSpPr>
          <p:spPr bwMode="auto">
            <a:xfrm>
              <a:off x="432" y="1497"/>
              <a:ext cx="330" cy="217"/>
            </a:xfrm>
            <a:prstGeom prst="downArrow">
              <a:avLst>
                <a:gd name="adj1" fmla="val 49907"/>
                <a:gd name="adj2" fmla="val 18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/>
            <a:p>
              <a:endParaRPr lang="de-AT"/>
            </a:p>
          </p:txBody>
        </p:sp>
        <p:sp>
          <p:nvSpPr>
            <p:cNvPr id="257142" name="Text Box 118"/>
            <p:cNvSpPr txBox="1">
              <a:spLocks noChangeArrowheads="1"/>
            </p:cNvSpPr>
            <p:nvPr/>
          </p:nvSpPr>
          <p:spPr bwMode="auto">
            <a:xfrm>
              <a:off x="96" y="1128"/>
              <a:ext cx="1513" cy="663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44079" tIns="72041" rIns="144079" bIns="7204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 dirty="0" smtClean="0">
                  <a:solidFill>
                    <a:srgbClr val="CC0000"/>
                  </a:solidFill>
                </a:rPr>
                <a:t>EAPS</a:t>
              </a:r>
              <a:endParaRPr lang="en-US" sz="2000" b="1" dirty="0">
                <a:solidFill>
                  <a:srgbClr val="CC0000"/>
                </a:solidFill>
              </a:endParaRPr>
            </a:p>
            <a:p>
              <a:r>
                <a:rPr lang="ru-RU" sz="1400" dirty="0" smtClean="0"/>
                <a:t>Резервация средств</a:t>
              </a:r>
              <a:endParaRPr lang="en-US" sz="1400" dirty="0"/>
            </a:p>
            <a:p>
              <a:r>
                <a:rPr lang="ru-RU" sz="1400" dirty="0" smtClean="0"/>
                <a:t>Распределение средств</a:t>
              </a:r>
              <a:endParaRPr lang="en-US" sz="1400" dirty="0"/>
            </a:p>
            <a:p>
              <a:r>
                <a:rPr lang="ru-RU" sz="1400" dirty="0" smtClean="0"/>
                <a:t>Платежное требование</a:t>
              </a:r>
              <a:r>
                <a:rPr lang="en-US" sz="1800" dirty="0" smtClean="0"/>
                <a:t>...</a:t>
              </a:r>
              <a:endParaRPr lang="en-US" sz="2000" dirty="0"/>
            </a:p>
          </p:txBody>
        </p:sp>
        <p:sp>
          <p:nvSpPr>
            <p:cNvPr id="257143" name="Text Box 119"/>
            <p:cNvSpPr txBox="1">
              <a:spLocks noChangeArrowheads="1"/>
            </p:cNvSpPr>
            <p:nvPr/>
          </p:nvSpPr>
          <p:spPr bwMode="auto">
            <a:xfrm>
              <a:off x="96" y="1933"/>
              <a:ext cx="1490" cy="663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44079" tIns="72041" rIns="144079" bIns="7204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 dirty="0">
                  <a:solidFill>
                    <a:srgbClr val="CC0000"/>
                  </a:solidFill>
                </a:rPr>
                <a:t>FI</a:t>
              </a:r>
              <a:endParaRPr lang="en-US" sz="2000" dirty="0">
                <a:solidFill>
                  <a:srgbClr val="CC0000"/>
                </a:solidFill>
              </a:endParaRPr>
            </a:p>
            <a:p>
              <a:r>
                <a:rPr lang="ru-RU" sz="1400" dirty="0" smtClean="0"/>
                <a:t>Обязательства по счёту--фактуре</a:t>
              </a:r>
              <a:endParaRPr lang="en-US" sz="1400" dirty="0"/>
            </a:p>
            <a:p>
              <a:r>
                <a:rPr lang="ru-RU" sz="1400" dirty="0" smtClean="0"/>
                <a:t>Долговые обязательства</a:t>
              </a:r>
              <a:r>
                <a:rPr lang="en-US" sz="1800" dirty="0" smtClean="0"/>
                <a:t>...</a:t>
              </a:r>
              <a:endParaRPr lang="en-US" sz="2000" dirty="0"/>
            </a:p>
          </p:txBody>
        </p:sp>
        <p:sp>
          <p:nvSpPr>
            <p:cNvPr id="257144" name="Text Box 120"/>
            <p:cNvSpPr txBox="1">
              <a:spLocks noChangeArrowheads="1"/>
            </p:cNvSpPr>
            <p:nvPr/>
          </p:nvSpPr>
          <p:spPr bwMode="auto">
            <a:xfrm>
              <a:off x="96" y="2604"/>
              <a:ext cx="1536" cy="540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44079" tIns="72041" rIns="144079" bIns="7204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 dirty="0">
                  <a:solidFill>
                    <a:srgbClr val="CC0000"/>
                  </a:solidFill>
                </a:rPr>
                <a:t>MM/SD</a:t>
              </a:r>
            </a:p>
            <a:p>
              <a:r>
                <a:rPr lang="ru-RU" sz="1600" dirty="0" smtClean="0"/>
                <a:t>Процесс заказа</a:t>
              </a:r>
              <a:endParaRPr lang="en-US" sz="1600" dirty="0"/>
            </a:p>
            <a:p>
              <a:r>
                <a:rPr lang="ru-RU" sz="1600" dirty="0" smtClean="0"/>
                <a:t>Дебиторский счет</a:t>
              </a:r>
              <a:r>
                <a:rPr lang="en-US" sz="1600" dirty="0" smtClean="0"/>
                <a:t>...</a:t>
              </a:r>
              <a:endParaRPr lang="en-US" sz="1600" dirty="0"/>
            </a:p>
          </p:txBody>
        </p:sp>
        <p:sp>
          <p:nvSpPr>
            <p:cNvPr id="257145" name="Freeform 121"/>
            <p:cNvSpPr>
              <a:spLocks/>
            </p:cNvSpPr>
            <p:nvPr/>
          </p:nvSpPr>
          <p:spPr bwMode="auto">
            <a:xfrm>
              <a:off x="1632" y="2452"/>
              <a:ext cx="166" cy="197"/>
            </a:xfrm>
            <a:custGeom>
              <a:avLst/>
              <a:gdLst>
                <a:gd name="T0" fmla="*/ 0 w 618"/>
                <a:gd name="T1" fmla="*/ 636 h 661"/>
                <a:gd name="T2" fmla="*/ 446 w 618"/>
                <a:gd name="T3" fmla="*/ 555 h 661"/>
                <a:gd name="T4" fmla="*/ 618 w 618"/>
                <a:gd name="T5" fmla="*/ 0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8" h="661">
                  <a:moveTo>
                    <a:pt x="0" y="636"/>
                  </a:moveTo>
                  <a:cubicBezTo>
                    <a:pt x="171" y="648"/>
                    <a:pt x="343" y="661"/>
                    <a:pt x="446" y="555"/>
                  </a:cubicBezTo>
                  <a:cubicBezTo>
                    <a:pt x="549" y="449"/>
                    <a:pt x="583" y="224"/>
                    <a:pt x="618" y="0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/>
            <a:p>
              <a:endParaRPr lang="de-AT"/>
            </a:p>
          </p:txBody>
        </p:sp>
        <p:sp>
          <p:nvSpPr>
            <p:cNvPr id="257146" name="Freeform 122"/>
            <p:cNvSpPr>
              <a:spLocks/>
            </p:cNvSpPr>
            <p:nvPr/>
          </p:nvSpPr>
          <p:spPr bwMode="auto">
            <a:xfrm>
              <a:off x="1611" y="1429"/>
              <a:ext cx="166" cy="197"/>
            </a:xfrm>
            <a:custGeom>
              <a:avLst/>
              <a:gdLst>
                <a:gd name="T0" fmla="*/ 0 w 717"/>
                <a:gd name="T1" fmla="*/ 0 h 1000"/>
                <a:gd name="T2" fmla="*/ 609 w 717"/>
                <a:gd name="T3" fmla="*/ 418 h 1000"/>
                <a:gd name="T4" fmla="*/ 645 w 717"/>
                <a:gd name="T5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7" h="1000">
                  <a:moveTo>
                    <a:pt x="0" y="0"/>
                  </a:moveTo>
                  <a:cubicBezTo>
                    <a:pt x="250" y="125"/>
                    <a:pt x="501" y="251"/>
                    <a:pt x="609" y="418"/>
                  </a:cubicBezTo>
                  <a:cubicBezTo>
                    <a:pt x="717" y="585"/>
                    <a:pt x="639" y="903"/>
                    <a:pt x="645" y="1000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/>
            <a:p>
              <a:endParaRPr lang="de-AT"/>
            </a:p>
          </p:txBody>
        </p:sp>
        <p:sp>
          <p:nvSpPr>
            <p:cNvPr id="257147" name="Freeform 123"/>
            <p:cNvSpPr>
              <a:spLocks/>
            </p:cNvSpPr>
            <p:nvPr/>
          </p:nvSpPr>
          <p:spPr bwMode="auto">
            <a:xfrm>
              <a:off x="1597" y="2109"/>
              <a:ext cx="166" cy="197"/>
            </a:xfrm>
            <a:custGeom>
              <a:avLst/>
              <a:gdLst>
                <a:gd name="T0" fmla="*/ 0 w 509"/>
                <a:gd name="T1" fmla="*/ 8 h 108"/>
                <a:gd name="T2" fmla="*/ 337 w 509"/>
                <a:gd name="T3" fmla="*/ 17 h 108"/>
                <a:gd name="T4" fmla="*/ 509 w 509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9" h="108">
                  <a:moveTo>
                    <a:pt x="0" y="8"/>
                  </a:moveTo>
                  <a:cubicBezTo>
                    <a:pt x="126" y="4"/>
                    <a:pt x="252" y="0"/>
                    <a:pt x="337" y="17"/>
                  </a:cubicBezTo>
                  <a:cubicBezTo>
                    <a:pt x="422" y="34"/>
                    <a:pt x="480" y="93"/>
                    <a:pt x="509" y="108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/>
            <a:p>
              <a:endParaRPr lang="de-AT"/>
            </a:p>
          </p:txBody>
        </p:sp>
        <p:sp>
          <p:nvSpPr>
            <p:cNvPr id="257148" name="Text Box 124"/>
            <p:cNvSpPr txBox="1">
              <a:spLocks noChangeArrowheads="1"/>
            </p:cNvSpPr>
            <p:nvPr/>
          </p:nvSpPr>
          <p:spPr bwMode="auto">
            <a:xfrm>
              <a:off x="363" y="3478"/>
              <a:ext cx="742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/>
                <a:t>SAP R/3</a:t>
              </a:r>
              <a:endParaRPr lang="en-US" sz="2000"/>
            </a:p>
          </p:txBody>
        </p:sp>
      </p:grpSp>
      <p:sp>
        <p:nvSpPr>
          <p:cNvPr id="257152" name="Text Box 128"/>
          <p:cNvSpPr txBox="1">
            <a:spLocks noChangeArrowheads="1"/>
          </p:cNvSpPr>
          <p:nvPr/>
        </p:nvSpPr>
        <p:spPr bwMode="auto">
          <a:xfrm>
            <a:off x="3438964" y="3789384"/>
            <a:ext cx="1239077" cy="54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58833" tIns="79418" rIns="158833" bIns="79418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500" b="1"/>
              <a:t>~ 50%</a:t>
            </a:r>
          </a:p>
        </p:txBody>
      </p:sp>
      <p:sp>
        <p:nvSpPr>
          <p:cNvPr id="257153" name="Text Box 129"/>
          <p:cNvSpPr txBox="1">
            <a:spLocks noChangeArrowheads="1"/>
          </p:cNvSpPr>
          <p:nvPr/>
        </p:nvSpPr>
        <p:spPr bwMode="auto">
          <a:xfrm>
            <a:off x="5582846" y="4050177"/>
            <a:ext cx="1211075" cy="530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45026" tIns="72515" rIns="145026" bIns="72515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500" b="1"/>
              <a:t>~ 15%</a:t>
            </a:r>
          </a:p>
        </p:txBody>
      </p:sp>
      <p:sp>
        <p:nvSpPr>
          <p:cNvPr id="257154" name="Text Box 130"/>
          <p:cNvSpPr txBox="1">
            <a:spLocks noChangeArrowheads="1"/>
          </p:cNvSpPr>
          <p:nvPr/>
        </p:nvSpPr>
        <p:spPr bwMode="auto">
          <a:xfrm>
            <a:off x="5054313" y="2852977"/>
            <a:ext cx="1211075" cy="530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45026" tIns="72515" rIns="145026" bIns="72515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500" b="1"/>
              <a:t>~ 20%</a:t>
            </a:r>
          </a:p>
        </p:txBody>
      </p:sp>
      <p:sp>
        <p:nvSpPr>
          <p:cNvPr id="257161" name="Text Box 137"/>
          <p:cNvSpPr txBox="1">
            <a:spLocks noChangeArrowheads="1"/>
          </p:cNvSpPr>
          <p:nvPr/>
        </p:nvSpPr>
        <p:spPr bwMode="auto">
          <a:xfrm>
            <a:off x="5194322" y="4923573"/>
            <a:ext cx="813801" cy="509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0910" tIns="60456" rIns="120910" bIns="60456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500" b="1"/>
              <a:t>? %</a:t>
            </a:r>
          </a:p>
        </p:txBody>
      </p:sp>
      <p:grpSp>
        <p:nvGrpSpPr>
          <p:cNvPr id="257164" name="Group 140"/>
          <p:cNvGrpSpPr>
            <a:grpSpLocks/>
          </p:cNvGrpSpPr>
          <p:nvPr/>
        </p:nvGrpSpPr>
        <p:grpSpPr bwMode="auto">
          <a:xfrm>
            <a:off x="4466276" y="5814473"/>
            <a:ext cx="1944438" cy="1071637"/>
            <a:chOff x="2254" y="3418"/>
            <a:chExt cx="971" cy="646"/>
          </a:xfrm>
        </p:grpSpPr>
        <p:sp>
          <p:nvSpPr>
            <p:cNvPr id="257165" name="Text Box 141"/>
            <p:cNvSpPr txBox="1">
              <a:spLocks noChangeArrowheads="1"/>
            </p:cNvSpPr>
            <p:nvPr/>
          </p:nvSpPr>
          <p:spPr bwMode="auto">
            <a:xfrm>
              <a:off x="2254" y="3799"/>
              <a:ext cx="971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200" b="1" dirty="0" smtClean="0"/>
                <a:t>цель</a:t>
              </a:r>
              <a:r>
                <a:rPr lang="en-US" sz="2200" b="1" dirty="0" smtClean="0"/>
                <a:t>:  </a:t>
              </a:r>
              <a:r>
                <a:rPr lang="en-US" sz="2200" b="1" dirty="0">
                  <a:sym typeface="MS LineDraw" pitchFamily="49" charset="2"/>
                </a:rPr>
                <a:t>&lt;</a:t>
              </a:r>
              <a:r>
                <a:rPr lang="en-US" sz="2200" b="1" dirty="0"/>
                <a:t> 15%</a:t>
              </a:r>
              <a:endParaRPr lang="en-US" sz="2200" dirty="0"/>
            </a:p>
          </p:txBody>
        </p:sp>
        <p:sp>
          <p:nvSpPr>
            <p:cNvPr id="257166" name="AutoShape 142"/>
            <p:cNvSpPr>
              <a:spLocks noChangeArrowheads="1"/>
            </p:cNvSpPr>
            <p:nvPr/>
          </p:nvSpPr>
          <p:spPr bwMode="auto">
            <a:xfrm>
              <a:off x="2669" y="3418"/>
              <a:ext cx="201" cy="215"/>
            </a:xfrm>
            <a:prstGeom prst="upArrow">
              <a:avLst>
                <a:gd name="adj1" fmla="val 50000"/>
                <a:gd name="adj2" fmla="val 32432"/>
              </a:avLst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145" tIns="50073" rIns="100145" bIns="50073">
              <a:spAutoFit/>
            </a:bodyPr>
            <a:lstStyle/>
            <a:p>
              <a:endParaRPr lang="de-AT"/>
            </a:p>
          </p:txBody>
        </p:sp>
      </p:grpSp>
      <p:sp>
        <p:nvSpPr>
          <p:cNvPr id="257167" name="Text Box 143"/>
          <p:cNvSpPr txBox="1">
            <a:spLocks noChangeArrowheads="1"/>
          </p:cNvSpPr>
          <p:nvPr/>
        </p:nvSpPr>
        <p:spPr bwMode="auto">
          <a:xfrm>
            <a:off x="1221769" y="1498250"/>
            <a:ext cx="4567672" cy="41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/>
              <a:t>- </a:t>
            </a:r>
            <a:r>
              <a:rPr lang="ru-RU" sz="2000" dirty="0" smtClean="0"/>
              <a:t>Расходы примерно</a:t>
            </a:r>
            <a:r>
              <a:rPr lang="en-US" sz="2000" dirty="0" smtClean="0"/>
              <a:t> </a:t>
            </a:r>
            <a:r>
              <a:rPr lang="en-US" sz="2000" b="1" dirty="0" smtClean="0"/>
              <a:t>0,7 </a:t>
            </a:r>
            <a:r>
              <a:rPr lang="ru-RU" sz="2000" b="1" dirty="0" smtClean="0"/>
              <a:t>млрд. евро</a:t>
            </a:r>
            <a:endParaRPr lang="en-US" sz="2200" dirty="0"/>
          </a:p>
        </p:txBody>
      </p:sp>
      <p:grpSp>
        <p:nvGrpSpPr>
          <p:cNvPr id="257172" name="Group 148"/>
          <p:cNvGrpSpPr>
            <a:grpSpLocks/>
          </p:cNvGrpSpPr>
          <p:nvPr/>
        </p:nvGrpSpPr>
        <p:grpSpPr bwMode="auto">
          <a:xfrm>
            <a:off x="7005685" y="4347727"/>
            <a:ext cx="2843926" cy="3080515"/>
            <a:chOff x="4003" y="2484"/>
            <a:chExt cx="1625" cy="1760"/>
          </a:xfrm>
        </p:grpSpPr>
        <p:sp>
          <p:nvSpPr>
            <p:cNvPr id="257163" name="Freeform 139"/>
            <p:cNvSpPr>
              <a:spLocks/>
            </p:cNvSpPr>
            <p:nvPr/>
          </p:nvSpPr>
          <p:spPr bwMode="auto">
            <a:xfrm>
              <a:off x="4003" y="2714"/>
              <a:ext cx="127" cy="178"/>
            </a:xfrm>
            <a:custGeom>
              <a:avLst/>
              <a:gdLst>
                <a:gd name="T0" fmla="*/ 854 w 854"/>
                <a:gd name="T1" fmla="*/ 109 h 145"/>
                <a:gd name="T2" fmla="*/ 282 w 854"/>
                <a:gd name="T3" fmla="*/ 127 h 145"/>
                <a:gd name="T4" fmla="*/ 0 w 854"/>
                <a:gd name="T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54" h="145">
                  <a:moveTo>
                    <a:pt x="854" y="109"/>
                  </a:moveTo>
                  <a:cubicBezTo>
                    <a:pt x="639" y="127"/>
                    <a:pt x="424" y="145"/>
                    <a:pt x="282" y="127"/>
                  </a:cubicBezTo>
                  <a:cubicBezTo>
                    <a:pt x="140" y="109"/>
                    <a:pt x="48" y="24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9679" tIns="54840" rIns="109679" bIns="54840">
              <a:spAutoFit/>
            </a:bodyPr>
            <a:lstStyle/>
            <a:p>
              <a:endParaRPr lang="de-AT"/>
            </a:p>
          </p:txBody>
        </p:sp>
        <p:sp>
          <p:nvSpPr>
            <p:cNvPr id="257162" name="Text Box 138"/>
            <p:cNvSpPr txBox="1">
              <a:spLocks noChangeArrowheads="1"/>
            </p:cNvSpPr>
            <p:nvPr/>
          </p:nvSpPr>
          <p:spPr bwMode="auto">
            <a:xfrm>
              <a:off x="4136" y="2484"/>
              <a:ext cx="1492" cy="1760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9679" tIns="54840" rIns="109679" bIns="54840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200" b="1" dirty="0" err="1" smtClean="0">
                  <a:solidFill>
                    <a:srgbClr val="FFFF00"/>
                  </a:solidFill>
                </a:rPr>
                <a:t>Организ.меры</a:t>
              </a:r>
              <a:endParaRPr lang="en-US" sz="2000" dirty="0"/>
            </a:p>
            <a:p>
              <a:r>
                <a:rPr lang="ru-RU" sz="1900" dirty="0" smtClean="0"/>
                <a:t>Депозит, срочный депозит, экспертная оценка, оценивание, центр. резервы ликвидности, лимиты овердрафта, для получения краткосрочных средств </a:t>
              </a:r>
              <a:r>
                <a:rPr lang="en-US" sz="1900" dirty="0" smtClean="0"/>
                <a:t>.... </a:t>
              </a:r>
              <a:endParaRPr lang="en-US" sz="1900" dirty="0"/>
            </a:p>
          </p:txBody>
        </p:sp>
      </p:grpSp>
      <p:grpSp>
        <p:nvGrpSpPr>
          <p:cNvPr id="257171" name="Group 147"/>
          <p:cNvGrpSpPr>
            <a:grpSpLocks/>
          </p:cNvGrpSpPr>
          <p:nvPr/>
        </p:nvGrpSpPr>
        <p:grpSpPr bwMode="auto">
          <a:xfrm>
            <a:off x="6624159" y="1414237"/>
            <a:ext cx="3195698" cy="2628939"/>
            <a:chOff x="3785" y="808"/>
            <a:chExt cx="1826" cy="1502"/>
          </a:xfrm>
        </p:grpSpPr>
        <p:sp>
          <p:nvSpPr>
            <p:cNvPr id="257158" name="Freeform 134"/>
            <p:cNvSpPr>
              <a:spLocks/>
            </p:cNvSpPr>
            <p:nvPr/>
          </p:nvSpPr>
          <p:spPr bwMode="auto">
            <a:xfrm>
              <a:off x="3785" y="1432"/>
              <a:ext cx="358" cy="282"/>
            </a:xfrm>
            <a:custGeom>
              <a:avLst/>
              <a:gdLst>
                <a:gd name="T0" fmla="*/ 872 w 872"/>
                <a:gd name="T1" fmla="*/ 0 h 609"/>
                <a:gd name="T2" fmla="*/ 163 w 872"/>
                <a:gd name="T3" fmla="*/ 264 h 609"/>
                <a:gd name="T4" fmla="*/ 0 w 872"/>
                <a:gd name="T5" fmla="*/ 609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72" h="609">
                  <a:moveTo>
                    <a:pt x="872" y="0"/>
                  </a:moveTo>
                  <a:cubicBezTo>
                    <a:pt x="590" y="81"/>
                    <a:pt x="308" y="163"/>
                    <a:pt x="163" y="264"/>
                  </a:cubicBezTo>
                  <a:cubicBezTo>
                    <a:pt x="18" y="365"/>
                    <a:pt x="27" y="551"/>
                    <a:pt x="0" y="609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31555" tIns="65779" rIns="131555" bIns="65779">
              <a:spAutoFit/>
            </a:bodyPr>
            <a:lstStyle/>
            <a:p>
              <a:endParaRPr lang="de-AT"/>
            </a:p>
          </p:txBody>
        </p:sp>
        <p:sp>
          <p:nvSpPr>
            <p:cNvPr id="257159" name="Freeform 135"/>
            <p:cNvSpPr>
              <a:spLocks/>
            </p:cNvSpPr>
            <p:nvPr/>
          </p:nvSpPr>
          <p:spPr bwMode="auto">
            <a:xfrm>
              <a:off x="4020" y="2070"/>
              <a:ext cx="152" cy="190"/>
            </a:xfrm>
            <a:custGeom>
              <a:avLst/>
              <a:gdLst>
                <a:gd name="T0" fmla="*/ 381 w 381"/>
                <a:gd name="T1" fmla="*/ 0 h 219"/>
                <a:gd name="T2" fmla="*/ 163 w 381"/>
                <a:gd name="T3" fmla="*/ 73 h 219"/>
                <a:gd name="T4" fmla="*/ 0 w 381"/>
                <a:gd name="T5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1" h="219">
                  <a:moveTo>
                    <a:pt x="381" y="0"/>
                  </a:moveTo>
                  <a:cubicBezTo>
                    <a:pt x="303" y="18"/>
                    <a:pt x="226" y="37"/>
                    <a:pt x="163" y="73"/>
                  </a:cubicBezTo>
                  <a:cubicBezTo>
                    <a:pt x="100" y="109"/>
                    <a:pt x="27" y="195"/>
                    <a:pt x="0" y="219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31555" tIns="65779" rIns="131555" bIns="65779">
              <a:spAutoFit/>
            </a:bodyPr>
            <a:lstStyle/>
            <a:p>
              <a:endParaRPr lang="de-AT"/>
            </a:p>
          </p:txBody>
        </p:sp>
        <p:sp>
          <p:nvSpPr>
            <p:cNvPr id="257156" name="Text Box 132"/>
            <p:cNvSpPr txBox="1">
              <a:spLocks noChangeArrowheads="1"/>
            </p:cNvSpPr>
            <p:nvPr/>
          </p:nvSpPr>
          <p:spPr bwMode="auto">
            <a:xfrm>
              <a:off x="4172" y="808"/>
              <a:ext cx="1439" cy="76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31555" tIns="65779" rIns="131555" bIns="65779"/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800" b="1" dirty="0" smtClean="0">
                  <a:solidFill>
                    <a:srgbClr val="FFFF00"/>
                  </a:solidFill>
                </a:rPr>
                <a:t>прикладная программа</a:t>
              </a:r>
              <a:endParaRPr lang="en-US" sz="2000" dirty="0">
                <a:solidFill>
                  <a:srgbClr val="FFFF00"/>
                </a:solidFill>
              </a:endParaRPr>
            </a:p>
            <a:p>
              <a:r>
                <a:rPr lang="ru-RU" sz="1800" dirty="0" smtClean="0"/>
                <a:t>зарплата</a:t>
              </a:r>
              <a:r>
                <a:rPr lang="en-US" sz="1800" dirty="0" smtClean="0"/>
                <a:t>                            </a:t>
              </a:r>
              <a:endParaRPr lang="en-US" sz="1800" dirty="0"/>
            </a:p>
            <a:p>
              <a:r>
                <a:rPr lang="ru-RU" sz="1800" dirty="0" smtClean="0"/>
                <a:t>пенсия</a:t>
              </a:r>
              <a:endParaRPr lang="en-US" sz="1800" dirty="0"/>
            </a:p>
            <a:p>
              <a:r>
                <a:rPr lang="ru-RU" sz="1800" dirty="0" smtClean="0"/>
                <a:t>трансферты</a:t>
              </a:r>
              <a:r>
                <a:rPr lang="en-US" sz="1800" dirty="0" smtClean="0"/>
                <a:t>...</a:t>
              </a:r>
              <a:endParaRPr lang="en-US" sz="1800" dirty="0"/>
            </a:p>
          </p:txBody>
        </p:sp>
        <p:sp>
          <p:nvSpPr>
            <p:cNvPr id="257157" name="Text Box 133"/>
            <p:cNvSpPr txBox="1">
              <a:spLocks noChangeArrowheads="1"/>
            </p:cNvSpPr>
            <p:nvPr/>
          </p:nvSpPr>
          <p:spPr bwMode="auto">
            <a:xfrm>
              <a:off x="4171" y="1570"/>
              <a:ext cx="1440" cy="74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31555" tIns="65779" rIns="131555" bIns="65779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900" dirty="0" smtClean="0"/>
                <a:t>налоги</a:t>
              </a:r>
              <a:r>
                <a:rPr lang="en-US" sz="1900" dirty="0" smtClean="0"/>
                <a:t> </a:t>
              </a:r>
              <a:r>
                <a:rPr lang="en-US" sz="1900" dirty="0" smtClean="0">
                  <a:solidFill>
                    <a:srgbClr val="CC0000"/>
                  </a:solidFill>
                </a:rPr>
                <a:t>                             </a:t>
              </a:r>
              <a:endParaRPr lang="en-US" sz="1900" dirty="0">
                <a:solidFill>
                  <a:srgbClr val="CC0000"/>
                </a:solidFill>
              </a:endParaRPr>
            </a:p>
            <a:p>
              <a:r>
                <a:rPr lang="ru-RU" sz="1900" dirty="0" smtClean="0"/>
                <a:t>таможня</a:t>
              </a:r>
              <a:endParaRPr lang="en-US" sz="1900" dirty="0"/>
            </a:p>
            <a:p>
              <a:r>
                <a:rPr lang="ru-RU" sz="1900" dirty="0"/>
                <a:t>у</a:t>
              </a:r>
              <a:r>
                <a:rPr lang="ru-RU" sz="1900" dirty="0" smtClean="0"/>
                <a:t>правление долгом</a:t>
              </a:r>
              <a:endParaRPr lang="en-US" sz="1900" dirty="0"/>
            </a:p>
            <a:p>
              <a:r>
                <a:rPr lang="en-US" sz="1900" dirty="0"/>
                <a:t>....</a:t>
              </a:r>
            </a:p>
          </p:txBody>
        </p:sp>
      </p:grpSp>
      <p:sp>
        <p:nvSpPr>
          <p:cNvPr id="257169" name="Text Box 145"/>
          <p:cNvSpPr txBox="1">
            <a:spLocks noChangeArrowheads="1"/>
          </p:cNvSpPr>
          <p:nvPr/>
        </p:nvSpPr>
        <p:spPr bwMode="auto">
          <a:xfrm>
            <a:off x="327271" y="1153443"/>
            <a:ext cx="5954445" cy="409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>
            <a:spAutoFit/>
          </a:bodyPr>
          <a:lstStyle/>
          <a:p>
            <a:r>
              <a:rPr lang="ru-RU" sz="2000" b="1" dirty="0" smtClean="0"/>
              <a:t>Требование ликвидности </a:t>
            </a:r>
            <a:r>
              <a:rPr lang="en-US" sz="2000" b="1" dirty="0" smtClean="0"/>
              <a:t>– </a:t>
            </a:r>
            <a:r>
              <a:rPr lang="ru-RU" sz="2000" b="1" dirty="0" smtClean="0"/>
              <a:t>наличие данных</a:t>
            </a:r>
            <a:endParaRPr lang="en-US" sz="2600" b="1" dirty="0"/>
          </a:p>
        </p:txBody>
      </p:sp>
      <p:sp>
        <p:nvSpPr>
          <p:cNvPr id="257179" name="Line 155"/>
          <p:cNvSpPr>
            <a:spLocks noChangeShapeType="1"/>
          </p:cNvSpPr>
          <p:nvPr/>
        </p:nvSpPr>
        <p:spPr bwMode="auto">
          <a:xfrm>
            <a:off x="5082315" y="2240374"/>
            <a:ext cx="0" cy="19323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7180" name="Line 156"/>
          <p:cNvSpPr>
            <a:spLocks noChangeShapeType="1"/>
          </p:cNvSpPr>
          <p:nvPr/>
        </p:nvSpPr>
        <p:spPr bwMode="auto">
          <a:xfrm flipH="1">
            <a:off x="5082315" y="4172697"/>
            <a:ext cx="0" cy="1939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7181" name="Line 157"/>
          <p:cNvSpPr>
            <a:spLocks noChangeShapeType="1"/>
          </p:cNvSpPr>
          <p:nvPr/>
        </p:nvSpPr>
        <p:spPr bwMode="auto">
          <a:xfrm>
            <a:off x="5082315" y="4172697"/>
            <a:ext cx="1708106" cy="112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7182" name="Line 158"/>
          <p:cNvSpPr>
            <a:spLocks noChangeShapeType="1"/>
          </p:cNvSpPr>
          <p:nvPr/>
        </p:nvSpPr>
        <p:spPr bwMode="auto">
          <a:xfrm flipV="1">
            <a:off x="5082315" y="3556594"/>
            <a:ext cx="1988123" cy="616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083247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16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график</a:t>
            </a:r>
            <a:endParaRPr lang="en-US" dirty="0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332359"/>
            <a:ext cx="9324578" cy="59282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Реализация проекта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ru-RU" dirty="0" smtClean="0"/>
              <a:t>Подготовка проекта</a:t>
            </a:r>
            <a:r>
              <a:rPr lang="en-US" dirty="0" smtClean="0"/>
              <a:t>.............................................................</a:t>
            </a:r>
            <a:r>
              <a:rPr lang="en-US" dirty="0"/>
              <a:t>1998</a:t>
            </a:r>
          </a:p>
          <a:p>
            <a:pPr lvl="2">
              <a:lnSpc>
                <a:spcPct val="90000"/>
              </a:lnSpc>
            </a:pPr>
            <a:r>
              <a:rPr lang="ru-RU" dirty="0" smtClean="0"/>
              <a:t>Рабочий макет/прототип</a:t>
            </a:r>
            <a:r>
              <a:rPr lang="en-US" dirty="0" smtClean="0"/>
              <a:t>, </a:t>
            </a:r>
            <a:r>
              <a:rPr lang="ru-RU" dirty="0" smtClean="0"/>
              <a:t>со структурой </a:t>
            </a:r>
            <a:r>
              <a:rPr lang="en-US" dirty="0" smtClean="0"/>
              <a:t>CCC........................1999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ru-RU" dirty="0" smtClean="0"/>
              <a:t>Апробирование в одном министерстве в полном виде</a:t>
            </a:r>
            <a:endParaRPr lang="en-US" dirty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ru-RU" dirty="0" smtClean="0"/>
              <a:t>мин-во социальных пособий и поколений</a:t>
            </a:r>
            <a:r>
              <a:rPr lang="en-US" dirty="0" smtClean="0"/>
              <a:t>)..........................</a:t>
            </a:r>
            <a:r>
              <a:rPr lang="en-US" dirty="0"/>
              <a:t>2000</a:t>
            </a:r>
          </a:p>
          <a:p>
            <a:pPr lvl="2">
              <a:lnSpc>
                <a:spcPct val="90000"/>
              </a:lnSpc>
            </a:pPr>
            <a:r>
              <a:rPr lang="ru-RU" dirty="0" smtClean="0"/>
              <a:t>Начало внедрения </a:t>
            </a:r>
            <a:r>
              <a:rPr lang="en-US" dirty="0" smtClean="0"/>
              <a:t>(</a:t>
            </a:r>
            <a:r>
              <a:rPr lang="ru-RU" dirty="0" smtClean="0"/>
              <a:t>два мин-</a:t>
            </a:r>
            <a:r>
              <a:rPr lang="ru-RU" dirty="0" err="1" smtClean="0"/>
              <a:t>ва</a:t>
            </a:r>
            <a:r>
              <a:rPr lang="en-US" dirty="0" smtClean="0"/>
              <a:t>)....................................</a:t>
            </a:r>
            <a:r>
              <a:rPr lang="ru-RU" dirty="0" smtClean="0"/>
              <a:t>.......</a:t>
            </a:r>
            <a:r>
              <a:rPr lang="en-US" dirty="0" smtClean="0"/>
              <a:t>2001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ru-RU" dirty="0" smtClean="0"/>
              <a:t>Фактическое внедрение </a:t>
            </a:r>
            <a:r>
              <a:rPr lang="en-US" dirty="0" smtClean="0"/>
              <a:t>(</a:t>
            </a:r>
            <a:r>
              <a:rPr lang="ru-RU" dirty="0" smtClean="0"/>
              <a:t>в производстве 5 министерств, </a:t>
            </a:r>
          </a:p>
          <a:p>
            <a:pPr marL="992188" lvl="2" indent="0">
              <a:lnSpc>
                <a:spcPct val="90000"/>
              </a:lnSpc>
              <a:buNone/>
            </a:pPr>
            <a:r>
              <a:rPr lang="ru-RU" dirty="0" smtClean="0"/>
              <a:t>около 900 пользователей, готовятся 4  министерства</a:t>
            </a:r>
            <a:r>
              <a:rPr lang="en-US" dirty="0" smtClean="0"/>
              <a:t>)………………………………………………</a:t>
            </a:r>
            <a:r>
              <a:rPr lang="ru-RU" dirty="0" smtClean="0"/>
              <a:t>……………..</a:t>
            </a:r>
            <a:r>
              <a:rPr lang="en-US" dirty="0" smtClean="0"/>
              <a:t>.</a:t>
            </a:r>
            <a:r>
              <a:rPr lang="ru-RU" dirty="0" smtClean="0"/>
              <a:t>........</a:t>
            </a:r>
            <a:r>
              <a:rPr lang="en-US" dirty="0" smtClean="0"/>
              <a:t>2002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ru-RU" dirty="0" smtClean="0"/>
              <a:t>Полное внедрение</a:t>
            </a:r>
            <a:r>
              <a:rPr lang="en-US" dirty="0" smtClean="0"/>
              <a:t>......................................................................</a:t>
            </a:r>
            <a:r>
              <a:rPr lang="ru-RU" dirty="0" smtClean="0"/>
              <a:t>....</a:t>
            </a:r>
            <a:r>
              <a:rPr lang="en-US" dirty="0" smtClean="0"/>
              <a:t>2004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ru-RU" dirty="0" smtClean="0"/>
              <a:t>Центр компетенции пользователей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ru-RU" dirty="0" smtClean="0"/>
              <a:t>Расширение применения пользовательского модуля (особенно в сфере логистики) в собственных проектах</a:t>
            </a:r>
            <a:r>
              <a:rPr lang="en-US" dirty="0" smtClean="0"/>
              <a:t>........ </a:t>
            </a:r>
            <a:r>
              <a:rPr lang="ru-RU" dirty="0" smtClean="0"/>
              <a:t>Началось в </a:t>
            </a:r>
            <a:r>
              <a:rPr lang="en-US" dirty="0" smtClean="0"/>
              <a:t>2004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ru-RU" dirty="0" smtClean="0"/>
              <a:t>Подключение мелких организаций/платежных учреждений</a:t>
            </a:r>
            <a:r>
              <a:rPr lang="en-US" dirty="0" smtClean="0"/>
              <a:t>.....</a:t>
            </a:r>
            <a:r>
              <a:rPr lang="ru-RU" dirty="0" smtClean="0"/>
              <a:t>..............................</a:t>
            </a:r>
            <a:r>
              <a:rPr lang="en-US" dirty="0" smtClean="0"/>
              <a:t>.....………</a:t>
            </a:r>
            <a:r>
              <a:rPr lang="ru-RU" dirty="0" smtClean="0"/>
              <a:t>…..Началось в</a:t>
            </a:r>
            <a:r>
              <a:rPr lang="en-US" dirty="0" smtClean="0"/>
              <a:t>  2008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2415329"/>
      </p:ext>
    </p:extLst>
  </p:cSld>
  <p:clrMapOvr>
    <a:masterClrMapping/>
  </p:clrMapOvr>
  <p:transition spd="slow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3" y="467328"/>
            <a:ext cx="8717291" cy="602101"/>
          </a:xfrm>
        </p:spPr>
        <p:txBody>
          <a:bodyPr/>
          <a:lstStyle/>
          <a:p>
            <a:r>
              <a:rPr lang="ru-RU" sz="2800" dirty="0" smtClean="0"/>
              <a:t>Сравнение затрат и выгод</a:t>
            </a:r>
            <a:endParaRPr lang="en-US" sz="2800" dirty="0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026" y="1582264"/>
            <a:ext cx="9072563" cy="5222872"/>
          </a:xfrm>
        </p:spPr>
        <p:txBody>
          <a:bodyPr/>
          <a:lstStyle/>
          <a:p>
            <a:r>
              <a:rPr lang="ru-RU" sz="2800" dirty="0" smtClean="0"/>
              <a:t>Время раздумий </a:t>
            </a:r>
            <a:r>
              <a:rPr lang="en-US" sz="2800" dirty="0" smtClean="0"/>
              <a:t>10 </a:t>
            </a:r>
            <a:r>
              <a:rPr lang="ru-RU" sz="2800" dirty="0" smtClean="0"/>
              <a:t>лет</a:t>
            </a:r>
            <a:r>
              <a:rPr lang="en-US" sz="2800" dirty="0" smtClean="0"/>
              <a:t>  </a:t>
            </a:r>
            <a:r>
              <a:rPr lang="en-US" sz="2800" dirty="0"/>
              <a:t>(1998 - 2007)</a:t>
            </a:r>
            <a:br>
              <a:rPr lang="en-US" sz="2800" dirty="0"/>
            </a:br>
            <a:endParaRPr lang="en-US" sz="2800" dirty="0"/>
          </a:p>
          <a:p>
            <a:pPr lvl="2">
              <a:buFont typeface="Wingdings" pitchFamily="2" charset="2"/>
              <a:buNone/>
            </a:pPr>
            <a:r>
              <a:rPr lang="ru-RU" dirty="0" smtClean="0"/>
              <a:t>Все суммы в миллионах			</a:t>
            </a:r>
            <a:r>
              <a:rPr lang="ru-RU" b="1" dirty="0" smtClean="0">
                <a:solidFill>
                  <a:srgbClr val="0000FF"/>
                </a:solidFill>
              </a:rPr>
              <a:t>евро</a:t>
            </a:r>
            <a:endParaRPr lang="en-US" dirty="0"/>
          </a:p>
          <a:p>
            <a:pPr lvl="2"/>
            <a:r>
              <a:rPr lang="ru-RU" dirty="0" smtClean="0"/>
              <a:t>Затраты на проект и эксплуатацию	</a:t>
            </a:r>
            <a:r>
              <a:rPr lang="en-US" b="1" dirty="0" smtClean="0">
                <a:solidFill>
                  <a:srgbClr val="0000FF"/>
                </a:solidFill>
              </a:rPr>
              <a:t>57 </a:t>
            </a:r>
            <a:r>
              <a:rPr lang="en-US" b="1" dirty="0">
                <a:solidFill>
                  <a:srgbClr val="0000FF"/>
                </a:solidFill>
              </a:rPr>
              <a:t>- 71</a:t>
            </a:r>
            <a:endParaRPr lang="en-US" dirty="0"/>
          </a:p>
          <a:p>
            <a:pPr lvl="2"/>
            <a:r>
              <a:rPr lang="ru-RU" dirty="0" smtClean="0"/>
              <a:t>Выгода		</a:t>
            </a:r>
            <a:r>
              <a:rPr lang="en-US" dirty="0" smtClean="0"/>
              <a:t>                                  </a:t>
            </a:r>
            <a:r>
              <a:rPr lang="en-US" b="1" dirty="0" smtClean="0">
                <a:solidFill>
                  <a:srgbClr val="0000FF"/>
                </a:solidFill>
              </a:rPr>
              <a:t>372 </a:t>
            </a:r>
            <a:r>
              <a:rPr lang="en-US" b="1" dirty="0">
                <a:solidFill>
                  <a:srgbClr val="0000FF"/>
                </a:solidFill>
              </a:rPr>
              <a:t>- 402</a:t>
            </a:r>
          </a:p>
          <a:p>
            <a:pPr lvl="2"/>
            <a:r>
              <a:rPr lang="ru-RU" b="1" dirty="0" smtClean="0">
                <a:solidFill>
                  <a:srgbClr val="FF0066"/>
                </a:solidFill>
              </a:rPr>
              <a:t>Общая стоимость</a:t>
            </a:r>
            <a:r>
              <a:rPr lang="en-US" dirty="0" smtClean="0"/>
              <a:t>                                  </a:t>
            </a:r>
            <a:r>
              <a:rPr lang="en-US" b="1" dirty="0" smtClean="0">
                <a:solidFill>
                  <a:srgbClr val="0000FF"/>
                </a:solidFill>
              </a:rPr>
              <a:t>315 </a:t>
            </a:r>
            <a:r>
              <a:rPr lang="en-US" b="1" dirty="0">
                <a:solidFill>
                  <a:srgbClr val="0000FF"/>
                </a:solidFill>
              </a:rPr>
              <a:t>- 331</a:t>
            </a:r>
          </a:p>
        </p:txBody>
      </p:sp>
      <p:pic>
        <p:nvPicPr>
          <p:cNvPr id="26317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250" y="4869314"/>
            <a:ext cx="2259391" cy="157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9607556"/>
      </p:ext>
    </p:extLst>
  </p:cSld>
  <p:clrMapOvr>
    <a:masterClrMapping/>
  </p:clrMapOvr>
  <p:transition spd="slow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3" y="467328"/>
            <a:ext cx="8717291" cy="602101"/>
          </a:xfrm>
          <a:noFill/>
          <a:ln/>
        </p:spPr>
        <p:txBody>
          <a:bodyPr/>
          <a:lstStyle/>
          <a:p>
            <a:r>
              <a:rPr lang="ru-RU" altLang="de-DE" sz="3300" dirty="0" smtClean="0"/>
              <a:t>Представление о расходах</a:t>
            </a:r>
            <a:endParaRPr lang="en-US" altLang="de-DE" dirty="0"/>
          </a:p>
        </p:txBody>
      </p:sp>
      <p:sp>
        <p:nvSpPr>
          <p:cNvPr id="289795" name="AutoShape 3"/>
          <p:cNvSpPr>
            <a:spLocks noChangeArrowheads="1"/>
          </p:cNvSpPr>
          <p:nvPr/>
        </p:nvSpPr>
        <p:spPr bwMode="auto">
          <a:xfrm>
            <a:off x="710544" y="1188449"/>
            <a:ext cx="7492215" cy="413069"/>
          </a:xfrm>
          <a:prstGeom prst="bevel">
            <a:avLst>
              <a:gd name="adj" fmla="val 12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DE" altLang="de-DE" sz="2600"/>
          </a:p>
        </p:txBody>
      </p:sp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6151632" y="6071765"/>
            <a:ext cx="1769359" cy="655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1800" dirty="0" smtClean="0">
                <a:latin typeface="Times New Roman" charset="0"/>
              </a:rPr>
              <a:t>Внутренний банк данных</a:t>
            </a:r>
            <a:endParaRPr lang="de-DE" altLang="de-DE" sz="1800" dirty="0">
              <a:latin typeface="Times New Roman" charset="0"/>
            </a:endParaRPr>
          </a:p>
        </p:txBody>
      </p:sp>
      <p:grpSp>
        <p:nvGrpSpPr>
          <p:cNvPr id="289797" name="Group 5"/>
          <p:cNvGrpSpPr>
            <a:grpSpLocks/>
          </p:cNvGrpSpPr>
          <p:nvPr/>
        </p:nvGrpSpPr>
        <p:grpSpPr bwMode="auto">
          <a:xfrm>
            <a:off x="4515284" y="6619606"/>
            <a:ext cx="1833716" cy="761378"/>
            <a:chOff x="2580" y="3655"/>
            <a:chExt cx="1138" cy="435"/>
          </a:xfrm>
        </p:grpSpPr>
        <p:sp>
          <p:nvSpPr>
            <p:cNvPr id="289798" name="AutoShape 6"/>
            <p:cNvSpPr>
              <a:spLocks noChangeArrowheads="1"/>
            </p:cNvSpPr>
            <p:nvPr/>
          </p:nvSpPr>
          <p:spPr bwMode="auto">
            <a:xfrm>
              <a:off x="2580" y="3655"/>
              <a:ext cx="972" cy="435"/>
            </a:xfrm>
            <a:prstGeom prst="flowChartDocumen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89799" name="Text Box 7"/>
            <p:cNvSpPr txBox="1">
              <a:spLocks noChangeArrowheads="1"/>
            </p:cNvSpPr>
            <p:nvPr/>
          </p:nvSpPr>
          <p:spPr bwMode="auto">
            <a:xfrm>
              <a:off x="2594" y="3658"/>
              <a:ext cx="112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de-DE" sz="1600" dirty="0" smtClean="0">
                  <a:latin typeface="Times New Roman" charset="0"/>
                </a:rPr>
                <a:t>выписка по </a:t>
              </a:r>
            </a:p>
            <a:p>
              <a:r>
                <a:rPr lang="ru-RU" altLang="de-DE" sz="1600" dirty="0" smtClean="0">
                  <a:latin typeface="Times New Roman" charset="0"/>
                </a:rPr>
                <a:t>банковскому счету</a:t>
              </a:r>
              <a:endParaRPr lang="de-DE" altLang="de-DE" sz="1600" dirty="0">
                <a:latin typeface="Times New Roman" charset="0"/>
              </a:endParaRPr>
            </a:p>
          </p:txBody>
        </p:sp>
      </p:grpSp>
      <p:sp>
        <p:nvSpPr>
          <p:cNvPr id="289800" name="AutoShape 8"/>
          <p:cNvSpPr>
            <a:spLocks noChangeArrowheads="1"/>
          </p:cNvSpPr>
          <p:nvPr/>
        </p:nvSpPr>
        <p:spPr bwMode="auto">
          <a:xfrm rot="10889400">
            <a:off x="6296540" y="6637797"/>
            <a:ext cx="1221576" cy="705368"/>
          </a:xfrm>
          <a:custGeom>
            <a:avLst/>
            <a:gdLst>
              <a:gd name="G0" fmla="+- 12427 0 0"/>
              <a:gd name="G1" fmla="+- 4327 0 0"/>
              <a:gd name="G2" fmla="+- 12158 0 4327"/>
              <a:gd name="G3" fmla="+- G2 0 4327"/>
              <a:gd name="G4" fmla="*/ G3 32768 32059"/>
              <a:gd name="G5" fmla="*/ G4 1 2"/>
              <a:gd name="G6" fmla="+- 21600 0 12427"/>
              <a:gd name="G7" fmla="*/ G6 4327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79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327"/>
                </a:lnTo>
                <a:cubicBezTo>
                  <a:pt x="5564" y="4327"/>
                  <a:pt x="0" y="7833"/>
                  <a:pt x="0" y="12158"/>
                </a:cubicBezTo>
                <a:lnTo>
                  <a:pt x="0" y="21600"/>
                </a:lnTo>
                <a:lnTo>
                  <a:pt x="3581" y="21600"/>
                </a:lnTo>
                <a:lnTo>
                  <a:pt x="3581" y="12158"/>
                </a:lnTo>
                <a:cubicBezTo>
                  <a:pt x="3581" y="9768"/>
                  <a:pt x="7541" y="7831"/>
                  <a:pt x="12427" y="7831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01" name="AutoShape 9"/>
          <p:cNvSpPr>
            <a:spLocks noChangeArrowheads="1"/>
          </p:cNvSpPr>
          <p:nvPr/>
        </p:nvSpPr>
        <p:spPr bwMode="auto">
          <a:xfrm rot="-5211151">
            <a:off x="3506314" y="6156721"/>
            <a:ext cx="547841" cy="1274079"/>
          </a:xfrm>
          <a:custGeom>
            <a:avLst/>
            <a:gdLst>
              <a:gd name="G0" fmla="+- 12427 0 0"/>
              <a:gd name="G1" fmla="+- 4327 0 0"/>
              <a:gd name="G2" fmla="+- 12158 0 4327"/>
              <a:gd name="G3" fmla="+- G2 0 4327"/>
              <a:gd name="G4" fmla="*/ G3 32768 32059"/>
              <a:gd name="G5" fmla="*/ G4 1 2"/>
              <a:gd name="G6" fmla="+- 21600 0 12427"/>
              <a:gd name="G7" fmla="*/ G6 4327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79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327"/>
                </a:lnTo>
                <a:cubicBezTo>
                  <a:pt x="5564" y="4327"/>
                  <a:pt x="0" y="7833"/>
                  <a:pt x="0" y="12158"/>
                </a:cubicBezTo>
                <a:lnTo>
                  <a:pt x="0" y="21600"/>
                </a:lnTo>
                <a:lnTo>
                  <a:pt x="3581" y="21600"/>
                </a:lnTo>
                <a:lnTo>
                  <a:pt x="3581" y="12158"/>
                </a:lnTo>
                <a:cubicBezTo>
                  <a:pt x="3581" y="9768"/>
                  <a:pt x="7541" y="7831"/>
                  <a:pt x="12427" y="7831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02" name="Text Box 10"/>
          <p:cNvSpPr txBox="1">
            <a:spLocks noChangeArrowheads="1"/>
          </p:cNvSpPr>
          <p:nvPr/>
        </p:nvSpPr>
        <p:spPr bwMode="auto">
          <a:xfrm>
            <a:off x="8008497" y="6061263"/>
            <a:ext cx="2072128" cy="71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dirty="0" smtClean="0">
                <a:latin typeface="Times New Roman" charset="0"/>
              </a:rPr>
              <a:t>Коммерческие банки</a:t>
            </a:r>
            <a:endParaRPr lang="de-DE" altLang="de-DE" sz="2000" dirty="0">
              <a:latin typeface="Times New Roman" charset="0"/>
            </a:endParaRPr>
          </a:p>
        </p:txBody>
      </p:sp>
      <p:sp>
        <p:nvSpPr>
          <p:cNvPr id="289803" name="Text Box 11"/>
          <p:cNvSpPr txBox="1">
            <a:spLocks noChangeArrowheads="1"/>
          </p:cNvSpPr>
          <p:nvPr/>
        </p:nvSpPr>
        <p:spPr bwMode="auto">
          <a:xfrm>
            <a:off x="6473652" y="2203619"/>
            <a:ext cx="1706355" cy="3570596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prstShdw prst="shdw18" dist="17961" dir="13500000">
              <a:srgbClr val="FFCC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000" b="1" u="sng" dirty="0" err="1" smtClean="0"/>
              <a:t>субсчет</a:t>
            </a:r>
            <a:endParaRPr lang="de-DE" altLang="de-DE" sz="2000" dirty="0"/>
          </a:p>
          <a:p>
            <a:pPr algn="ctr">
              <a:spcBef>
                <a:spcPct val="50000"/>
              </a:spcBef>
            </a:pPr>
            <a:r>
              <a:rPr lang="ru-RU" altLang="de-DE" sz="2000" dirty="0" smtClean="0"/>
              <a:t>распорядителя</a:t>
            </a:r>
            <a:endParaRPr lang="de-DE" altLang="de-DE" sz="2000" dirty="0"/>
          </a:p>
          <a:p>
            <a:pPr algn="ctr">
              <a:spcBef>
                <a:spcPct val="50000"/>
              </a:spcBef>
            </a:pPr>
            <a:r>
              <a:rPr lang="ru-RU" altLang="de-DE" sz="1800" dirty="0" smtClean="0"/>
              <a:t>Обработка передачи файла в коммерческие банки</a:t>
            </a:r>
            <a:endParaRPr lang="de-DE" altLang="de-DE" sz="1800" dirty="0"/>
          </a:p>
          <a:p>
            <a:pPr algn="ctr">
              <a:spcBef>
                <a:spcPct val="50000"/>
              </a:spcBef>
            </a:pPr>
            <a:r>
              <a:rPr lang="ru-RU" altLang="de-DE" sz="1800" dirty="0" smtClean="0"/>
              <a:t>Ежедневное накопление средств</a:t>
            </a:r>
            <a:endParaRPr lang="de-DE" altLang="de-DE" sz="1800" dirty="0"/>
          </a:p>
        </p:txBody>
      </p:sp>
      <p:sp>
        <p:nvSpPr>
          <p:cNvPr id="289804" name="Text Box 12"/>
          <p:cNvSpPr txBox="1">
            <a:spLocks noChangeArrowheads="1"/>
          </p:cNvSpPr>
          <p:nvPr/>
        </p:nvSpPr>
        <p:spPr bwMode="auto">
          <a:xfrm>
            <a:off x="8465275" y="2189617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 smtClean="0"/>
              <a:t>банк</a:t>
            </a:r>
            <a:r>
              <a:rPr lang="de-DE" altLang="de-DE" sz="2000" b="1" dirty="0" smtClean="0"/>
              <a:t>1</a:t>
            </a:r>
            <a:endParaRPr lang="de-DE" altLang="de-DE" sz="2000" dirty="0"/>
          </a:p>
        </p:txBody>
      </p:sp>
      <p:sp>
        <p:nvSpPr>
          <p:cNvPr id="289805" name="Text Box 13"/>
          <p:cNvSpPr txBox="1">
            <a:spLocks noChangeArrowheads="1"/>
          </p:cNvSpPr>
          <p:nvPr/>
        </p:nvSpPr>
        <p:spPr bwMode="auto">
          <a:xfrm>
            <a:off x="8467025" y="2718205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 smtClean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2</a:t>
            </a:r>
            <a:endParaRPr lang="de-DE" altLang="de-DE" sz="2000" dirty="0"/>
          </a:p>
        </p:txBody>
      </p:sp>
      <p:sp>
        <p:nvSpPr>
          <p:cNvPr id="289806" name="Text Box 14"/>
          <p:cNvSpPr txBox="1">
            <a:spLocks noChangeArrowheads="1"/>
          </p:cNvSpPr>
          <p:nvPr/>
        </p:nvSpPr>
        <p:spPr bwMode="auto">
          <a:xfrm>
            <a:off x="8481026" y="3266045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 smtClean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..</a:t>
            </a:r>
            <a:endParaRPr lang="de-DE" altLang="de-DE" sz="2000" dirty="0"/>
          </a:p>
        </p:txBody>
      </p:sp>
      <p:sp>
        <p:nvSpPr>
          <p:cNvPr id="289807" name="Text Box 15"/>
          <p:cNvSpPr txBox="1">
            <a:spLocks noChangeArrowheads="1"/>
          </p:cNvSpPr>
          <p:nvPr/>
        </p:nvSpPr>
        <p:spPr bwMode="auto">
          <a:xfrm>
            <a:off x="8449524" y="4352978"/>
            <a:ext cx="1631101" cy="53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ru-RU" altLang="de-DE" sz="1400" dirty="0" smtClean="0"/>
              <a:t>Счета жиро третьих сторон</a:t>
            </a:r>
            <a:endParaRPr lang="de-DE" altLang="de-DE" sz="1400" dirty="0">
              <a:latin typeface="Times New Roman" charset="0"/>
            </a:endParaRPr>
          </a:p>
        </p:txBody>
      </p:sp>
      <p:sp>
        <p:nvSpPr>
          <p:cNvPr id="289808" name="AutoShape 16"/>
          <p:cNvSpPr>
            <a:spLocks noChangeArrowheads="1"/>
          </p:cNvSpPr>
          <p:nvPr/>
        </p:nvSpPr>
        <p:spPr bwMode="auto">
          <a:xfrm>
            <a:off x="8743543" y="3784132"/>
            <a:ext cx="89256" cy="518087"/>
          </a:xfrm>
          <a:prstGeom prst="downArrow">
            <a:avLst>
              <a:gd name="adj1" fmla="val 50000"/>
              <a:gd name="adj2" fmla="val 14509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09" name="AutoShape 17"/>
          <p:cNvSpPr>
            <a:spLocks noChangeArrowheads="1"/>
          </p:cNvSpPr>
          <p:nvPr/>
        </p:nvSpPr>
        <p:spPr bwMode="auto">
          <a:xfrm>
            <a:off x="9035811" y="3787632"/>
            <a:ext cx="89255" cy="518087"/>
          </a:xfrm>
          <a:prstGeom prst="downArrow">
            <a:avLst>
              <a:gd name="adj1" fmla="val 50000"/>
              <a:gd name="adj2" fmla="val 145099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10" name="AutoShape 18"/>
          <p:cNvSpPr>
            <a:spLocks noChangeArrowheads="1"/>
          </p:cNvSpPr>
          <p:nvPr/>
        </p:nvSpPr>
        <p:spPr bwMode="auto">
          <a:xfrm>
            <a:off x="9350830" y="3787632"/>
            <a:ext cx="89255" cy="518087"/>
          </a:xfrm>
          <a:prstGeom prst="downArrow">
            <a:avLst>
              <a:gd name="adj1" fmla="val 50000"/>
              <a:gd name="adj2" fmla="val 145099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11" name="AutoShape 19"/>
          <p:cNvSpPr>
            <a:spLocks noChangeArrowheads="1"/>
          </p:cNvSpPr>
          <p:nvPr/>
        </p:nvSpPr>
        <p:spPr bwMode="auto">
          <a:xfrm>
            <a:off x="9608096" y="3787632"/>
            <a:ext cx="89256" cy="518087"/>
          </a:xfrm>
          <a:prstGeom prst="downArrow">
            <a:avLst>
              <a:gd name="adj1" fmla="val 50000"/>
              <a:gd name="adj2" fmla="val 14509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pic>
        <p:nvPicPr>
          <p:cNvPr id="289812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540" y="5004087"/>
            <a:ext cx="1044815" cy="87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9813" name="Rectangle 21"/>
          <p:cNvSpPr>
            <a:spLocks noChangeArrowheads="1"/>
          </p:cNvSpPr>
          <p:nvPr/>
        </p:nvSpPr>
        <p:spPr bwMode="auto">
          <a:xfrm>
            <a:off x="201263" y="1904319"/>
            <a:ext cx="6137630" cy="4289967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14" name="Text Box 22"/>
          <p:cNvSpPr txBox="1">
            <a:spLocks noChangeArrowheads="1"/>
          </p:cNvSpPr>
          <p:nvPr/>
        </p:nvSpPr>
        <p:spPr bwMode="auto">
          <a:xfrm>
            <a:off x="918808" y="6071765"/>
            <a:ext cx="4042751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600" dirty="0" smtClean="0">
                <a:latin typeface="Times New Roman" charset="0"/>
              </a:rPr>
              <a:t>Распорядитель средств</a:t>
            </a:r>
            <a:endParaRPr lang="de-DE" altLang="de-DE" dirty="0">
              <a:latin typeface="Times New Roman" charset="0"/>
            </a:endParaRPr>
          </a:p>
        </p:txBody>
      </p:sp>
      <p:sp>
        <p:nvSpPr>
          <p:cNvPr id="289815" name="Text Box 23"/>
          <p:cNvSpPr txBox="1">
            <a:spLocks noChangeArrowheads="1"/>
          </p:cNvSpPr>
          <p:nvPr/>
        </p:nvSpPr>
        <p:spPr bwMode="auto">
          <a:xfrm>
            <a:off x="434027" y="2194867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200" b="1" dirty="0" smtClean="0"/>
              <a:t>работа процесса</a:t>
            </a:r>
            <a:endParaRPr lang="de-DE" altLang="de-DE" sz="2200" dirty="0"/>
          </a:p>
          <a:p>
            <a:pPr algn="ctr">
              <a:spcBef>
                <a:spcPct val="50000"/>
              </a:spcBef>
            </a:pPr>
            <a:r>
              <a:rPr lang="ru-RU" altLang="de-DE" sz="2000" dirty="0" smtClean="0"/>
              <a:t>Сообщение о регистрации (в том числе данные платежа</a:t>
            </a:r>
            <a:r>
              <a:rPr lang="de-DE" altLang="de-DE" sz="2000" dirty="0" smtClean="0"/>
              <a:t>)</a:t>
            </a:r>
            <a:endParaRPr lang="de-DE" altLang="de-DE" sz="2000" dirty="0"/>
          </a:p>
          <a:p>
            <a:pPr algn="ctr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289816" name="Text Box 24"/>
          <p:cNvSpPr txBox="1">
            <a:spLocks noChangeArrowheads="1"/>
          </p:cNvSpPr>
          <p:nvPr/>
        </p:nvSpPr>
        <p:spPr bwMode="auto">
          <a:xfrm>
            <a:off x="2399399" y="2194867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4127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000" b="1" dirty="0" smtClean="0"/>
              <a:t>Бюджетный бухучет</a:t>
            </a:r>
            <a:endParaRPr lang="de-DE" altLang="de-DE" sz="2200" dirty="0"/>
          </a:p>
          <a:p>
            <a:pPr algn="ctr">
              <a:spcBef>
                <a:spcPct val="50000"/>
              </a:spcBef>
            </a:pPr>
            <a:r>
              <a:rPr lang="ru-RU" altLang="de-DE" sz="1800" dirty="0" smtClean="0"/>
              <a:t>При контроле наличия средств в бюджетной статье и обновления информации в статьях бюджета</a:t>
            </a:r>
            <a:endParaRPr lang="de-DE" altLang="de-DE" sz="1800" dirty="0"/>
          </a:p>
          <a:p>
            <a:pPr algn="ctr">
              <a:spcBef>
                <a:spcPct val="50000"/>
              </a:spcBef>
            </a:pPr>
            <a:endParaRPr lang="de-DE" altLang="de-DE" sz="2200" dirty="0"/>
          </a:p>
        </p:txBody>
      </p:sp>
      <p:sp>
        <p:nvSpPr>
          <p:cNvPr id="289817" name="Text Box 25"/>
          <p:cNvSpPr txBox="1">
            <a:spLocks noChangeArrowheads="1"/>
          </p:cNvSpPr>
          <p:nvPr/>
        </p:nvSpPr>
        <p:spPr bwMode="auto">
          <a:xfrm>
            <a:off x="4321018" y="2194867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1800" dirty="0" smtClean="0"/>
              <a:t>Платежное предложение</a:t>
            </a:r>
            <a:endParaRPr lang="de-DE" altLang="de-DE" sz="1800" dirty="0"/>
          </a:p>
          <a:p>
            <a:pPr algn="ctr">
              <a:spcBef>
                <a:spcPct val="50000"/>
              </a:spcBef>
            </a:pPr>
            <a:r>
              <a:rPr lang="ru-RU" altLang="de-DE" sz="1800" b="1" dirty="0" smtClean="0"/>
              <a:t>Платежная операция</a:t>
            </a:r>
            <a:endParaRPr lang="de-DE" altLang="de-DE" sz="1800" dirty="0"/>
          </a:p>
          <a:p>
            <a:pPr algn="ctr">
              <a:spcBef>
                <a:spcPct val="50000"/>
              </a:spcBef>
            </a:pPr>
            <a:r>
              <a:rPr lang="ru-RU" altLang="de-DE" sz="1800" dirty="0" smtClean="0"/>
              <a:t>и</a:t>
            </a:r>
            <a:endParaRPr lang="de-DE" altLang="de-DE" sz="1800" dirty="0"/>
          </a:p>
          <a:p>
            <a:pPr algn="ctr">
              <a:spcBef>
                <a:spcPct val="50000"/>
              </a:spcBef>
            </a:pPr>
            <a:r>
              <a:rPr lang="ru-RU" altLang="de-DE" sz="1800" dirty="0" smtClean="0"/>
              <a:t>Передача файла во внутренний банк данных</a:t>
            </a:r>
            <a:endParaRPr lang="de-DE" altLang="de-DE" sz="1800" dirty="0"/>
          </a:p>
          <a:p>
            <a:pPr algn="ctr">
              <a:spcBef>
                <a:spcPct val="50000"/>
              </a:spcBef>
            </a:pPr>
            <a:endParaRPr lang="de-DE" altLang="de-DE" sz="2000" dirty="0"/>
          </a:p>
        </p:txBody>
      </p:sp>
      <p:sp>
        <p:nvSpPr>
          <p:cNvPr id="289818" name="Text Box 26"/>
          <p:cNvSpPr txBox="1">
            <a:spLocks noChangeArrowheads="1"/>
          </p:cNvSpPr>
          <p:nvPr/>
        </p:nvSpPr>
        <p:spPr bwMode="auto">
          <a:xfrm>
            <a:off x="1254828" y="5376898"/>
            <a:ext cx="4368271" cy="301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solidFill>
                  <a:srgbClr val="0000CC"/>
                </a:solidFill>
                <a:latin typeface="Bookman Old Style" pitchFamily="18" charset="0"/>
              </a:rPr>
              <a:t>SAP R/3 - System</a:t>
            </a:r>
            <a:endParaRPr lang="de-DE" altLang="de-DE">
              <a:latin typeface="Bookman Old Style" pitchFamily="18" charset="0"/>
            </a:endParaRPr>
          </a:p>
        </p:txBody>
      </p:sp>
      <p:pic>
        <p:nvPicPr>
          <p:cNvPr id="289819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752" y="3768381"/>
            <a:ext cx="474280" cy="64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9820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631" y="3778882"/>
            <a:ext cx="474280" cy="64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9821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496" y="2616688"/>
            <a:ext cx="474280" cy="64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9822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876" y="3752627"/>
            <a:ext cx="484781" cy="65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9823" name="Rectangle 31"/>
          <p:cNvSpPr>
            <a:spLocks noChangeArrowheads="1"/>
          </p:cNvSpPr>
          <p:nvPr/>
        </p:nvSpPr>
        <p:spPr bwMode="auto">
          <a:xfrm>
            <a:off x="196012" y="1309219"/>
            <a:ext cx="9693852" cy="45157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pPr algn="ctr"/>
            <a:r>
              <a:rPr lang="ru-RU" altLang="de-DE" sz="2600" dirty="0" smtClean="0"/>
              <a:t>Исполнение бюджета - вид</a:t>
            </a:r>
            <a:r>
              <a:rPr lang="de-DE" altLang="de-DE" sz="2600" dirty="0" smtClean="0">
                <a:sym typeface="Symbol" pitchFamily="18" charset="2"/>
              </a:rPr>
              <a:t></a:t>
            </a:r>
            <a:r>
              <a:rPr lang="de-DE" altLang="de-DE" sz="2600" dirty="0" smtClean="0"/>
              <a:t> </a:t>
            </a:r>
            <a:r>
              <a:rPr lang="de-DE" altLang="de-DE" sz="2600" dirty="0">
                <a:sym typeface="Symbol" pitchFamily="18" charset="2"/>
              </a:rPr>
              <a:t></a:t>
            </a:r>
            <a:r>
              <a:rPr lang="de-DE" altLang="de-DE" sz="2600" dirty="0"/>
              <a:t> </a:t>
            </a:r>
            <a:r>
              <a:rPr lang="de-DE" altLang="de-DE" sz="2600" dirty="0">
                <a:sym typeface="Symbol" pitchFamily="18" charset="2"/>
              </a:rPr>
              <a:t></a:t>
            </a:r>
            <a:r>
              <a:rPr lang="de-DE" altLang="de-DE" sz="2600" dirty="0"/>
              <a:t> </a:t>
            </a:r>
            <a:r>
              <a:rPr lang="ru-RU" altLang="de-DE" sz="2600" dirty="0" smtClean="0"/>
              <a:t>кредитно-денежный</a:t>
            </a:r>
            <a:r>
              <a:rPr lang="de-DE" altLang="de-DE" sz="2600" dirty="0" smtClean="0"/>
              <a:t>-</a:t>
            </a:r>
            <a:r>
              <a:rPr lang="ru-RU" altLang="de-DE" sz="2600" dirty="0" smtClean="0"/>
              <a:t>вид</a:t>
            </a:r>
            <a:endParaRPr lang="de-DE" altLang="de-DE" sz="2600" dirty="0"/>
          </a:p>
        </p:txBody>
      </p:sp>
    </p:spTree>
    <p:extLst>
      <p:ext uri="{BB962C8B-B14F-4D97-AF65-F5344CB8AC3E}">
        <p14:creationId xmlns:p14="http://schemas.microsoft.com/office/powerpoint/2010/main" val="262516490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/>
              <a:t>Интегрированные полномочия </a:t>
            </a:r>
            <a:r>
              <a:rPr lang="en-US" sz="2800" dirty="0" smtClean="0"/>
              <a:t>(</a:t>
            </a:r>
            <a:r>
              <a:rPr lang="ru-RU" sz="2800" dirty="0" smtClean="0"/>
              <a:t>Онлайн</a:t>
            </a:r>
            <a:r>
              <a:rPr lang="en-US" sz="2800" dirty="0" smtClean="0"/>
              <a:t>)</a:t>
            </a:r>
            <a:endParaRPr lang="en-US" sz="2800" dirty="0"/>
          </a:p>
          <a:p>
            <a:pPr lvl="1"/>
            <a:r>
              <a:rPr lang="ru-RU" dirty="0" smtClean="0"/>
              <a:t>Федеральное министерство финансов - главный  орган, отвечающий за управление бюджетом </a:t>
            </a:r>
            <a:endParaRPr lang="en-US" dirty="0"/>
          </a:p>
          <a:p>
            <a:pPr lvl="1"/>
            <a:r>
              <a:rPr lang="ru-RU" dirty="0" smtClean="0"/>
              <a:t>Все министерства и высшие  органы власти (первый уровень) </a:t>
            </a:r>
          </a:p>
          <a:p>
            <a:pPr lvl="1"/>
            <a:r>
              <a:rPr lang="ru-RU" dirty="0" smtClean="0"/>
              <a:t>Все ведомства и подчиненные структуры </a:t>
            </a:r>
            <a:r>
              <a:rPr lang="en-US" dirty="0" smtClean="0"/>
              <a:t>(</a:t>
            </a:r>
            <a:r>
              <a:rPr lang="ru-RU" dirty="0" smtClean="0"/>
              <a:t>второй уровень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ru-RU" dirty="0" smtClean="0"/>
              <a:t>Органы власти нижнего порядка и</a:t>
            </a:r>
          </a:p>
          <a:p>
            <a:pPr marL="541337" lvl="1" indent="0">
              <a:buNone/>
            </a:pPr>
            <a:r>
              <a:rPr lang="ru-RU" dirty="0" smtClean="0"/>
              <a:t> платежные  учреждения (третий уровень)</a:t>
            </a:r>
          </a:p>
          <a:p>
            <a:pPr marL="541337" lvl="1" indent="0">
              <a:buNone/>
            </a:pPr>
            <a:r>
              <a:rPr lang="ru-RU" dirty="0"/>
              <a:t> </a:t>
            </a:r>
            <a:r>
              <a:rPr lang="ru-RU" dirty="0" smtClean="0"/>
              <a:t> с помесячной интеграцией </a:t>
            </a:r>
            <a:r>
              <a:rPr lang="en-US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сегодня 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текущую дату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ru-RU" dirty="0" smtClean="0"/>
              <a:t>Фактический вид исполнения бюджета </a:t>
            </a:r>
            <a:endParaRPr lang="en-US" dirty="0"/>
          </a:p>
          <a:p>
            <a:pPr lvl="2"/>
            <a:r>
              <a:rPr lang="ru-RU" dirty="0" smtClean="0"/>
              <a:t>Ежедневно</a:t>
            </a:r>
            <a:r>
              <a:rPr lang="en-US" dirty="0" smtClean="0"/>
              <a:t>:  </a:t>
            </a:r>
            <a:r>
              <a:rPr lang="ru-RU" dirty="0" smtClean="0"/>
              <a:t>около </a:t>
            </a:r>
            <a:r>
              <a:rPr lang="en-US" dirty="0" smtClean="0"/>
              <a:t>100%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dirty="0" smtClean="0"/>
              <a:t>ЦЕЛИ ПРОЕКТА </a:t>
            </a:r>
            <a:r>
              <a:rPr lang="en-US" dirty="0" smtClean="0"/>
              <a:t> 2</a:t>
            </a:r>
            <a:endParaRPr lang="en-US" dirty="0"/>
          </a:p>
        </p:txBody>
      </p:sp>
      <p:pic>
        <p:nvPicPr>
          <p:cNvPr id="23552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680" y="4284687"/>
            <a:ext cx="1370896" cy="1371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411322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4391023" y="1825555"/>
            <a:ext cx="5028061" cy="4156944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title"/>
          </p:nvPr>
        </p:nvSpPr>
        <p:spPr>
          <a:xfrm>
            <a:off x="213513" y="467329"/>
            <a:ext cx="8717291" cy="736873"/>
          </a:xfrm>
          <a:noFill/>
          <a:ln/>
        </p:spPr>
        <p:txBody>
          <a:bodyPr/>
          <a:lstStyle/>
          <a:p>
            <a:r>
              <a:rPr lang="ru-RU" altLang="de-DE" dirty="0" smtClean="0"/>
              <a:t>Представление о доходах</a:t>
            </a:r>
            <a:endParaRPr lang="en-US" altLang="de-DE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4669289" y="2009336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200" b="1" dirty="0" smtClean="0"/>
              <a:t>Работа процесса</a:t>
            </a:r>
            <a:endParaRPr lang="de-DE" altLang="de-DE" sz="2200" dirty="0"/>
          </a:p>
          <a:p>
            <a:pPr algn="ctr">
              <a:spcBef>
                <a:spcPct val="50000"/>
              </a:spcBef>
            </a:pPr>
            <a:endParaRPr lang="de-DE" altLang="de-DE" sz="2200" dirty="0"/>
          </a:p>
          <a:p>
            <a:pPr algn="ctr">
              <a:spcBef>
                <a:spcPct val="50000"/>
              </a:spcBef>
            </a:pPr>
            <a:r>
              <a:rPr lang="ru-RU" altLang="de-DE" sz="2000" dirty="0" smtClean="0"/>
              <a:t>Сообщение о регистрации в бухучете</a:t>
            </a:r>
            <a:endParaRPr lang="de-DE" altLang="de-DE" sz="1800" dirty="0"/>
          </a:p>
        </p:txBody>
      </p:sp>
      <p:sp>
        <p:nvSpPr>
          <p:cNvPr id="290821" name="Text Box 5"/>
          <p:cNvSpPr txBox="1">
            <a:spLocks noChangeArrowheads="1"/>
          </p:cNvSpPr>
          <p:nvPr/>
        </p:nvSpPr>
        <p:spPr bwMode="auto">
          <a:xfrm>
            <a:off x="6965432" y="1977831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4127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000" b="1" dirty="0" smtClean="0"/>
              <a:t>Бюджетный бухучет</a:t>
            </a:r>
            <a:endParaRPr lang="de-DE" altLang="de-DE" sz="2200" dirty="0"/>
          </a:p>
          <a:p>
            <a:pPr algn="ctr">
              <a:spcBef>
                <a:spcPct val="50000"/>
              </a:spcBef>
            </a:pPr>
            <a:endParaRPr lang="de-DE" altLang="de-DE" sz="2000" dirty="0"/>
          </a:p>
          <a:p>
            <a:pPr algn="ctr">
              <a:spcBef>
                <a:spcPct val="50000"/>
              </a:spcBef>
            </a:pPr>
            <a:r>
              <a:rPr lang="ru-RU" altLang="de-DE" sz="2000" dirty="0" smtClean="0"/>
              <a:t>С актуализацией информации на бюджетных статьях</a:t>
            </a:r>
            <a:endParaRPr lang="de-DE" altLang="de-DE" sz="2000" dirty="0"/>
          </a:p>
          <a:p>
            <a:pPr algn="ctr">
              <a:spcBef>
                <a:spcPct val="50000"/>
              </a:spcBef>
            </a:pPr>
            <a:endParaRPr lang="de-DE" altLang="de-DE" sz="2200" dirty="0"/>
          </a:p>
        </p:txBody>
      </p:sp>
      <p:sp>
        <p:nvSpPr>
          <p:cNvPr id="290822" name="Text Box 6"/>
          <p:cNvSpPr txBox="1">
            <a:spLocks noChangeArrowheads="1"/>
          </p:cNvSpPr>
          <p:nvPr/>
        </p:nvSpPr>
        <p:spPr bwMode="auto">
          <a:xfrm>
            <a:off x="2450153" y="1944576"/>
            <a:ext cx="1706356" cy="3570596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prstShdw prst="shdw18" dist="17961" dir="13500000">
              <a:srgbClr val="FFCC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000" b="1" u="sng" dirty="0" err="1" smtClean="0"/>
              <a:t>субсчет</a:t>
            </a:r>
            <a:endParaRPr lang="de-DE" altLang="de-DE" sz="2000" dirty="0"/>
          </a:p>
          <a:p>
            <a:pPr algn="ctr">
              <a:spcBef>
                <a:spcPct val="50000"/>
              </a:spcBef>
            </a:pPr>
            <a:r>
              <a:rPr lang="ru-RU" altLang="de-DE" sz="2000" dirty="0" smtClean="0"/>
              <a:t>распорядителя</a:t>
            </a:r>
            <a:endParaRPr lang="de-DE" altLang="de-DE" sz="2000" dirty="0"/>
          </a:p>
          <a:p>
            <a:pPr algn="ctr">
              <a:spcBef>
                <a:spcPct val="50000"/>
              </a:spcBef>
            </a:pPr>
            <a:r>
              <a:rPr lang="ru-RU" altLang="de-DE" sz="1800" dirty="0" smtClean="0"/>
              <a:t>Ежедневное накопление средств на центральном счете</a:t>
            </a:r>
            <a:endParaRPr lang="de-DE" altLang="de-DE" sz="1800" dirty="0"/>
          </a:p>
        </p:txBody>
      </p:sp>
      <p:sp>
        <p:nvSpPr>
          <p:cNvPr id="290823" name="Text Box 7"/>
          <p:cNvSpPr txBox="1">
            <a:spLocks noChangeArrowheads="1"/>
          </p:cNvSpPr>
          <p:nvPr/>
        </p:nvSpPr>
        <p:spPr bwMode="auto">
          <a:xfrm>
            <a:off x="390275" y="1932323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 smtClean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1</a:t>
            </a:r>
            <a:endParaRPr lang="de-DE" altLang="de-DE" sz="2000" dirty="0"/>
          </a:p>
        </p:txBody>
      </p:sp>
      <p:sp>
        <p:nvSpPr>
          <p:cNvPr id="290824" name="Text Box 8"/>
          <p:cNvSpPr txBox="1">
            <a:spLocks noChangeArrowheads="1"/>
          </p:cNvSpPr>
          <p:nvPr/>
        </p:nvSpPr>
        <p:spPr bwMode="auto">
          <a:xfrm>
            <a:off x="392024" y="2460911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 smtClean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2</a:t>
            </a:r>
            <a:endParaRPr lang="de-DE" altLang="de-DE" sz="2000" dirty="0"/>
          </a:p>
        </p:txBody>
      </p:sp>
      <p:sp>
        <p:nvSpPr>
          <p:cNvPr id="290825" name="Text Box 9"/>
          <p:cNvSpPr txBox="1">
            <a:spLocks noChangeArrowheads="1"/>
          </p:cNvSpPr>
          <p:nvPr/>
        </p:nvSpPr>
        <p:spPr bwMode="auto">
          <a:xfrm>
            <a:off x="406025" y="3008754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 smtClean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..</a:t>
            </a:r>
            <a:endParaRPr lang="de-DE" altLang="de-DE" sz="2000" dirty="0"/>
          </a:p>
        </p:txBody>
      </p:sp>
      <p:sp>
        <p:nvSpPr>
          <p:cNvPr id="290826" name="Text Box 10"/>
          <p:cNvSpPr txBox="1">
            <a:spLocks noChangeArrowheads="1"/>
          </p:cNvSpPr>
          <p:nvPr/>
        </p:nvSpPr>
        <p:spPr bwMode="auto">
          <a:xfrm>
            <a:off x="357022" y="4478999"/>
            <a:ext cx="1631101" cy="655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ru-RU" altLang="de-DE" sz="1800" dirty="0"/>
              <a:t>т</a:t>
            </a:r>
            <a:r>
              <a:rPr lang="ru-RU" altLang="de-DE" sz="1800" dirty="0" smtClean="0"/>
              <a:t>ретьих сторон</a:t>
            </a:r>
            <a:endParaRPr lang="de-DE" altLang="de-DE" dirty="0">
              <a:latin typeface="Times New Roman" charset="0"/>
            </a:endParaRPr>
          </a:p>
        </p:txBody>
      </p:sp>
      <p:grpSp>
        <p:nvGrpSpPr>
          <p:cNvPr id="290827" name="Group 11"/>
          <p:cNvGrpSpPr>
            <a:grpSpLocks/>
          </p:cNvGrpSpPr>
          <p:nvPr/>
        </p:nvGrpSpPr>
        <p:grpSpPr bwMode="auto">
          <a:xfrm rot="-10800000">
            <a:off x="652791" y="3878648"/>
            <a:ext cx="953809" cy="521587"/>
            <a:chOff x="382" y="2015"/>
            <a:chExt cx="545" cy="298"/>
          </a:xfrm>
        </p:grpSpPr>
        <p:sp>
          <p:nvSpPr>
            <p:cNvPr id="290828" name="AutoShape 12"/>
            <p:cNvSpPr>
              <a:spLocks noChangeArrowheads="1"/>
            </p:cNvSpPr>
            <p:nvPr/>
          </p:nvSpPr>
          <p:spPr bwMode="auto">
            <a:xfrm>
              <a:off x="382" y="2015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0829" name="AutoShape 13"/>
            <p:cNvSpPr>
              <a:spLocks noChangeArrowheads="1"/>
            </p:cNvSpPr>
            <p:nvPr/>
          </p:nvSpPr>
          <p:spPr bwMode="auto">
            <a:xfrm>
              <a:off x="549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0830" name="AutoShape 14"/>
            <p:cNvSpPr>
              <a:spLocks noChangeArrowheads="1"/>
            </p:cNvSpPr>
            <p:nvPr/>
          </p:nvSpPr>
          <p:spPr bwMode="auto">
            <a:xfrm>
              <a:off x="729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0831" name="AutoShape 15"/>
            <p:cNvSpPr>
              <a:spLocks noChangeArrowheads="1"/>
            </p:cNvSpPr>
            <p:nvPr/>
          </p:nvSpPr>
          <p:spPr bwMode="auto">
            <a:xfrm>
              <a:off x="876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90832" name="Text Box 16"/>
          <p:cNvSpPr txBox="1">
            <a:spLocks noChangeArrowheads="1"/>
          </p:cNvSpPr>
          <p:nvPr/>
        </p:nvSpPr>
        <p:spPr bwMode="auto">
          <a:xfrm>
            <a:off x="341272" y="3439325"/>
            <a:ext cx="1631101" cy="37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ru-RU" altLang="de-DE" sz="1800" dirty="0" smtClean="0"/>
              <a:t>Счет жиро</a:t>
            </a:r>
            <a:endParaRPr lang="de-DE" altLang="de-DE" sz="1800" dirty="0"/>
          </a:p>
        </p:txBody>
      </p:sp>
      <p:pic>
        <p:nvPicPr>
          <p:cNvPr id="290833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71" y="2460911"/>
            <a:ext cx="463778" cy="6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0834" name="Text Box 18"/>
          <p:cNvSpPr txBox="1">
            <a:spLocks noChangeArrowheads="1"/>
          </p:cNvSpPr>
          <p:nvPr/>
        </p:nvSpPr>
        <p:spPr bwMode="auto">
          <a:xfrm>
            <a:off x="4884554" y="5984250"/>
            <a:ext cx="4042751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600" smtClean="0">
                <a:latin typeface="Times New Roman" charset="0"/>
              </a:rPr>
              <a:t>Распорядитель средств</a:t>
            </a:r>
            <a:endParaRPr lang="de-DE" altLang="de-DE" dirty="0">
              <a:latin typeface="Times New Roman" charset="0"/>
            </a:endParaRPr>
          </a:p>
        </p:txBody>
      </p:sp>
      <p:sp>
        <p:nvSpPr>
          <p:cNvPr id="290835" name="Text Box 19"/>
          <p:cNvSpPr txBox="1">
            <a:spLocks noChangeArrowheads="1"/>
          </p:cNvSpPr>
          <p:nvPr/>
        </p:nvSpPr>
        <p:spPr bwMode="auto">
          <a:xfrm>
            <a:off x="2325893" y="5564230"/>
            <a:ext cx="1769360" cy="59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1600" dirty="0" smtClean="0">
                <a:latin typeface="Times New Roman" charset="0"/>
              </a:rPr>
              <a:t>Внутренний банк </a:t>
            </a:r>
            <a:r>
              <a:rPr lang="ru-RU" altLang="de-DE" sz="1600" dirty="0">
                <a:latin typeface="Times New Roman" charset="0"/>
              </a:rPr>
              <a:t>д</a:t>
            </a:r>
            <a:r>
              <a:rPr lang="ru-RU" altLang="de-DE" sz="1600" dirty="0" smtClean="0">
                <a:latin typeface="Times New Roman" charset="0"/>
              </a:rPr>
              <a:t>анных</a:t>
            </a:r>
            <a:endParaRPr lang="de-DE" altLang="de-DE" dirty="0">
              <a:latin typeface="Times New Roman" charset="0"/>
            </a:endParaRPr>
          </a:p>
        </p:txBody>
      </p:sp>
      <p:sp>
        <p:nvSpPr>
          <p:cNvPr id="290836" name="AutoShape 20"/>
          <p:cNvSpPr>
            <a:spLocks noChangeArrowheads="1"/>
          </p:cNvSpPr>
          <p:nvPr/>
        </p:nvSpPr>
        <p:spPr bwMode="auto">
          <a:xfrm>
            <a:off x="3668228" y="6595102"/>
            <a:ext cx="1566348" cy="761378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0837" name="Text Box 21"/>
          <p:cNvSpPr txBox="1">
            <a:spLocks noChangeArrowheads="1"/>
          </p:cNvSpPr>
          <p:nvPr/>
        </p:nvSpPr>
        <p:spPr bwMode="auto">
          <a:xfrm>
            <a:off x="3690980" y="6600353"/>
            <a:ext cx="2171421" cy="71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>
            <a:spAutoFit/>
          </a:bodyPr>
          <a:lstStyle/>
          <a:p>
            <a:r>
              <a:rPr lang="ru-RU" altLang="de-DE" sz="2000" dirty="0" smtClean="0">
                <a:latin typeface="Times New Roman" charset="0"/>
              </a:rPr>
              <a:t>Выписка с </a:t>
            </a:r>
          </a:p>
          <a:p>
            <a:r>
              <a:rPr lang="ru-RU" altLang="de-DE" sz="2000" dirty="0" smtClean="0">
                <a:latin typeface="Times New Roman" charset="0"/>
              </a:rPr>
              <a:t>банковского счета</a:t>
            </a:r>
            <a:endParaRPr lang="de-DE" altLang="de-DE" dirty="0">
              <a:latin typeface="Times New Roman" charset="0"/>
            </a:endParaRPr>
          </a:p>
        </p:txBody>
      </p:sp>
      <p:sp>
        <p:nvSpPr>
          <p:cNvPr id="290838" name="Text Box 22"/>
          <p:cNvSpPr txBox="1">
            <a:spLocks noChangeArrowheads="1"/>
          </p:cNvSpPr>
          <p:nvPr/>
        </p:nvSpPr>
        <p:spPr bwMode="auto">
          <a:xfrm>
            <a:off x="234515" y="5719956"/>
            <a:ext cx="2072128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600" dirty="0" smtClean="0">
                <a:latin typeface="Times New Roman" charset="0"/>
              </a:rPr>
              <a:t>Комм. банки</a:t>
            </a:r>
            <a:endParaRPr lang="de-DE" altLang="de-DE" sz="2200" dirty="0">
              <a:latin typeface="Times New Roman" charset="0"/>
            </a:endParaRPr>
          </a:p>
        </p:txBody>
      </p:sp>
      <p:sp>
        <p:nvSpPr>
          <p:cNvPr id="290839" name="AutoShape 23"/>
          <p:cNvSpPr>
            <a:spLocks noChangeArrowheads="1"/>
          </p:cNvSpPr>
          <p:nvPr/>
        </p:nvSpPr>
        <p:spPr bwMode="auto">
          <a:xfrm rot="-16204376">
            <a:off x="2793127" y="6264340"/>
            <a:ext cx="883898" cy="817300"/>
          </a:xfrm>
          <a:custGeom>
            <a:avLst/>
            <a:gdLst>
              <a:gd name="G0" fmla="+- 12487 0 0"/>
              <a:gd name="G1" fmla="+- 18514 0 0"/>
              <a:gd name="G2" fmla="+- 7200 0 0"/>
              <a:gd name="G3" fmla="*/ 12487 1 2"/>
              <a:gd name="G4" fmla="+- G3 10800 0"/>
              <a:gd name="G5" fmla="+- 21600 1248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7044 w 21600"/>
              <a:gd name="T1" fmla="*/ 0 h 21600"/>
              <a:gd name="T2" fmla="*/ 12487 w 21600"/>
              <a:gd name="T3" fmla="*/ 7200 h 21600"/>
              <a:gd name="T4" fmla="*/ 0 w 21600"/>
              <a:gd name="T5" fmla="*/ 19885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44" y="0"/>
                </a:moveTo>
                <a:lnTo>
                  <a:pt x="12487" y="7200"/>
                </a:lnTo>
                <a:lnTo>
                  <a:pt x="15573" y="7200"/>
                </a:lnTo>
                <a:lnTo>
                  <a:pt x="15573" y="18169"/>
                </a:lnTo>
                <a:lnTo>
                  <a:pt x="0" y="18169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0840" name="AutoShape 24"/>
          <p:cNvSpPr>
            <a:spLocks noChangeArrowheads="1"/>
          </p:cNvSpPr>
          <p:nvPr/>
        </p:nvSpPr>
        <p:spPr bwMode="auto">
          <a:xfrm>
            <a:off x="5276578" y="6420073"/>
            <a:ext cx="1092068" cy="591599"/>
          </a:xfrm>
          <a:custGeom>
            <a:avLst/>
            <a:gdLst>
              <a:gd name="G0" fmla="+- 12854 0 0"/>
              <a:gd name="G1" fmla="+- 18423 0 0"/>
              <a:gd name="G2" fmla="+- 10085 0 0"/>
              <a:gd name="G3" fmla="*/ 12854 1 2"/>
              <a:gd name="G4" fmla="+- G3 10800 0"/>
              <a:gd name="G5" fmla="+- 21600 12854 18423"/>
              <a:gd name="G6" fmla="+- 18423 10085 0"/>
              <a:gd name="G7" fmla="*/ G6 1 2"/>
              <a:gd name="G8" fmla="*/ 18423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423 1 2"/>
              <a:gd name="G15" fmla="+- G5 0 G4"/>
              <a:gd name="G16" fmla="+- G0 0 G4"/>
              <a:gd name="G17" fmla="*/ G2 G15 G16"/>
              <a:gd name="T0" fmla="*/ 17227 w 21600"/>
              <a:gd name="T1" fmla="*/ 0 h 21600"/>
              <a:gd name="T2" fmla="*/ 12854 w 21600"/>
              <a:gd name="T3" fmla="*/ 10085 h 21600"/>
              <a:gd name="T4" fmla="*/ 0 w 21600"/>
              <a:gd name="T5" fmla="*/ 20198 h 21600"/>
              <a:gd name="T6" fmla="*/ 9212 w 21600"/>
              <a:gd name="T7" fmla="*/ 21600 h 21600"/>
              <a:gd name="T8" fmla="*/ 18423 w 21600"/>
              <a:gd name="T9" fmla="*/ 16712 h 21600"/>
              <a:gd name="T10" fmla="*/ 21600 w 21600"/>
              <a:gd name="T11" fmla="*/ 10085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227" y="0"/>
                </a:moveTo>
                <a:lnTo>
                  <a:pt x="12854" y="10085"/>
                </a:lnTo>
                <a:lnTo>
                  <a:pt x="16031" y="10085"/>
                </a:lnTo>
                <a:lnTo>
                  <a:pt x="16031" y="18796"/>
                </a:lnTo>
                <a:lnTo>
                  <a:pt x="0" y="18796"/>
                </a:lnTo>
                <a:lnTo>
                  <a:pt x="0" y="21600"/>
                </a:lnTo>
                <a:lnTo>
                  <a:pt x="18423" y="21600"/>
                </a:lnTo>
                <a:lnTo>
                  <a:pt x="18423" y="10085"/>
                </a:lnTo>
                <a:lnTo>
                  <a:pt x="21600" y="10085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pic>
        <p:nvPicPr>
          <p:cNvPr id="290841" name="Pictur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668" y="4629524"/>
            <a:ext cx="1169072" cy="77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0842" name="Text Box 26"/>
          <p:cNvSpPr txBox="1">
            <a:spLocks noChangeArrowheads="1"/>
          </p:cNvSpPr>
          <p:nvPr/>
        </p:nvSpPr>
        <p:spPr bwMode="auto">
          <a:xfrm>
            <a:off x="4571283" y="5208870"/>
            <a:ext cx="4368271" cy="301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solidFill>
                  <a:srgbClr val="0000CC"/>
                </a:solidFill>
                <a:latin typeface="Bookman Old Style" pitchFamily="18" charset="0"/>
              </a:rPr>
              <a:t>SAP R/3 - System</a:t>
            </a:r>
            <a:endParaRPr lang="de-DE" altLang="de-DE">
              <a:latin typeface="Bookman Old Style" pitchFamily="18" charset="0"/>
            </a:endParaRPr>
          </a:p>
        </p:txBody>
      </p:sp>
      <p:pic>
        <p:nvPicPr>
          <p:cNvPr id="290843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902" y="3266046"/>
            <a:ext cx="474280" cy="64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0844" name="Rectangle 28"/>
          <p:cNvSpPr>
            <a:spLocks noChangeArrowheads="1"/>
          </p:cNvSpPr>
          <p:nvPr/>
        </p:nvSpPr>
        <p:spPr bwMode="auto">
          <a:xfrm>
            <a:off x="371023" y="1309219"/>
            <a:ext cx="9009559" cy="45157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pPr algn="ctr"/>
            <a:r>
              <a:rPr lang="ru-RU" altLang="de-DE" sz="2600" dirty="0" smtClean="0"/>
              <a:t>Кредитно-денежный</a:t>
            </a:r>
            <a:r>
              <a:rPr lang="de-DE" altLang="de-DE" sz="2600" dirty="0" smtClean="0"/>
              <a:t> </a:t>
            </a:r>
            <a:r>
              <a:rPr lang="de-DE" altLang="de-DE" sz="2600" dirty="0"/>
              <a:t>- </a:t>
            </a:r>
            <a:r>
              <a:rPr lang="ru-RU" altLang="de-DE" sz="2600" dirty="0" smtClean="0"/>
              <a:t>вид</a:t>
            </a:r>
            <a:r>
              <a:rPr lang="de-DE" altLang="de-DE" sz="2600" dirty="0" smtClean="0"/>
              <a:t> </a:t>
            </a:r>
            <a:r>
              <a:rPr lang="de-DE" altLang="de-DE" sz="2600" dirty="0">
                <a:sym typeface="Symbol" pitchFamily="18" charset="2"/>
              </a:rPr>
              <a:t></a:t>
            </a:r>
            <a:r>
              <a:rPr lang="de-DE" altLang="de-DE" sz="2600" dirty="0"/>
              <a:t> </a:t>
            </a:r>
            <a:r>
              <a:rPr lang="de-DE" altLang="de-DE" sz="2600" dirty="0">
                <a:sym typeface="Symbol" pitchFamily="18" charset="2"/>
              </a:rPr>
              <a:t></a:t>
            </a:r>
            <a:r>
              <a:rPr lang="de-DE" altLang="de-DE" sz="2600" dirty="0"/>
              <a:t> </a:t>
            </a:r>
            <a:r>
              <a:rPr lang="de-DE" altLang="de-DE" sz="2600" dirty="0">
                <a:sym typeface="Symbol" pitchFamily="18" charset="2"/>
              </a:rPr>
              <a:t></a:t>
            </a:r>
            <a:r>
              <a:rPr lang="de-DE" altLang="de-DE" sz="2600" dirty="0"/>
              <a:t> </a:t>
            </a:r>
            <a:r>
              <a:rPr lang="de-DE" altLang="de-DE" sz="2600" dirty="0">
                <a:sym typeface="Symbol" pitchFamily="18" charset="2"/>
              </a:rPr>
              <a:t></a:t>
            </a:r>
            <a:r>
              <a:rPr lang="de-DE" altLang="de-DE" sz="2600" dirty="0"/>
              <a:t>   </a:t>
            </a:r>
            <a:r>
              <a:rPr lang="ru-RU" altLang="de-DE" sz="2600" dirty="0" smtClean="0"/>
              <a:t>бюджет</a:t>
            </a:r>
            <a:r>
              <a:rPr lang="de-DE" altLang="de-DE" sz="2600" dirty="0" smtClean="0"/>
              <a:t> </a:t>
            </a:r>
            <a:r>
              <a:rPr lang="de-DE" altLang="de-DE" sz="2600" dirty="0"/>
              <a:t>– </a:t>
            </a:r>
            <a:r>
              <a:rPr lang="ru-RU" altLang="de-DE" sz="2600" dirty="0" smtClean="0"/>
              <a:t>вид</a:t>
            </a:r>
            <a:endParaRPr lang="de-DE" altLang="de-DE" sz="26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778489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ChangeArrowheads="1"/>
          </p:cNvSpPr>
          <p:nvPr/>
        </p:nvSpPr>
        <p:spPr bwMode="auto">
          <a:xfrm>
            <a:off x="4658790" y="4401986"/>
            <a:ext cx="5220574" cy="1669779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title"/>
          </p:nvPr>
        </p:nvSpPr>
        <p:spPr>
          <a:xfrm>
            <a:off x="213513" y="467329"/>
            <a:ext cx="8717291" cy="736873"/>
          </a:xfrm>
          <a:noFill/>
          <a:ln/>
        </p:spPr>
        <p:txBody>
          <a:bodyPr/>
          <a:lstStyle/>
          <a:p>
            <a:r>
              <a:rPr lang="ru-RU" altLang="de-DE" dirty="0" smtClean="0"/>
              <a:t>Доходы налогоплательщиков</a:t>
            </a:r>
            <a:endParaRPr lang="en-US" altLang="de-DE" dirty="0"/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7877239" y="4540258"/>
            <a:ext cx="1785111" cy="1372229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000" dirty="0" smtClean="0"/>
              <a:t>Суммарный учёт банковских выписок</a:t>
            </a:r>
            <a:endParaRPr lang="de-DE" altLang="de-DE" sz="1800" dirty="0"/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4662289" y="1949825"/>
            <a:ext cx="3011937" cy="1934074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200" b="1" dirty="0" smtClean="0"/>
              <a:t>НАЛОГ</a:t>
            </a:r>
            <a:r>
              <a:rPr lang="de-DE" altLang="de-DE" sz="2200" b="1" dirty="0" smtClean="0"/>
              <a:t>- </a:t>
            </a:r>
            <a:r>
              <a:rPr lang="ru-RU" altLang="de-DE" sz="2200" b="1" dirty="0" smtClean="0"/>
              <a:t>приложен.</a:t>
            </a:r>
            <a:r>
              <a:rPr lang="de-DE" altLang="de-DE" sz="2200" b="1" dirty="0" smtClean="0"/>
              <a:t> </a:t>
            </a:r>
            <a:endParaRPr lang="de-DE" altLang="de-DE" sz="2200" dirty="0"/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de-DE" altLang="de-DE" sz="1800" dirty="0"/>
              <a:t> </a:t>
            </a:r>
            <a:r>
              <a:rPr lang="ru-RU" altLang="de-DE" sz="1600" dirty="0" smtClean="0"/>
              <a:t>обработка операций на каждом счету налогоплательщика</a:t>
            </a:r>
            <a:endParaRPr lang="de-DE" altLang="de-DE" sz="1600" dirty="0"/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de-DE" altLang="de-DE" sz="1600" dirty="0"/>
              <a:t> </a:t>
            </a:r>
            <a:r>
              <a:rPr lang="ru-RU" altLang="de-DE" sz="1600" dirty="0" smtClean="0"/>
              <a:t>формирование сообщения о совокупном бухучете</a:t>
            </a:r>
            <a:endParaRPr lang="de-DE" altLang="de-DE" sz="1600" dirty="0"/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2436152" y="2000585"/>
            <a:ext cx="1706356" cy="4062428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prstShdw prst="shdw18" dist="17961" dir="13500000">
              <a:srgbClr val="FFCC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400" b="1" u="sng" dirty="0" err="1"/>
              <a:t>субсчет</a:t>
            </a:r>
            <a:endParaRPr lang="de-DE" altLang="de-DE" sz="2400" dirty="0"/>
          </a:p>
          <a:p>
            <a:pPr algn="ctr">
              <a:spcBef>
                <a:spcPct val="50000"/>
              </a:spcBef>
            </a:pPr>
            <a:r>
              <a:rPr lang="ru-RU" altLang="de-DE" sz="2400" dirty="0"/>
              <a:t>распорядителя</a:t>
            </a:r>
            <a:endParaRPr lang="de-DE" altLang="de-DE" sz="2400" dirty="0"/>
          </a:p>
          <a:p>
            <a:pPr algn="ctr">
              <a:spcBef>
                <a:spcPct val="50000"/>
              </a:spcBef>
            </a:pPr>
            <a:r>
              <a:rPr lang="ru-RU" altLang="de-DE" sz="2000" dirty="0"/>
              <a:t>Ежедневное накопление средств на центральном счете</a:t>
            </a:r>
            <a:endParaRPr lang="de-DE" altLang="de-DE" sz="2000" dirty="0"/>
          </a:p>
        </p:txBody>
      </p:sp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4546782" y="6059512"/>
            <a:ext cx="4042751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600" dirty="0">
                <a:latin typeface="Times New Roman" charset="0"/>
              </a:rPr>
              <a:t>Распорядитель средств</a:t>
            </a:r>
            <a:endParaRPr lang="de-DE" altLang="de-DE" sz="2800" dirty="0">
              <a:latin typeface="Times New Roman" charset="0"/>
            </a:endParaRPr>
          </a:p>
        </p:txBody>
      </p:sp>
      <p:sp>
        <p:nvSpPr>
          <p:cNvPr id="291848" name="Text Box 8"/>
          <p:cNvSpPr txBox="1">
            <a:spLocks noChangeArrowheads="1"/>
          </p:cNvSpPr>
          <p:nvPr/>
        </p:nvSpPr>
        <p:spPr bwMode="auto">
          <a:xfrm>
            <a:off x="2374898" y="6082267"/>
            <a:ext cx="1769359" cy="53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1400" dirty="0">
                <a:latin typeface="Times New Roman" charset="0"/>
              </a:rPr>
              <a:t>Внутренний банк данных</a:t>
            </a:r>
            <a:endParaRPr lang="de-DE" altLang="de-DE" sz="1400" dirty="0">
              <a:latin typeface="Times New Roman" charset="0"/>
            </a:endParaRPr>
          </a:p>
        </p:txBody>
      </p:sp>
      <p:pic>
        <p:nvPicPr>
          <p:cNvPr id="291849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009" y="2870480"/>
            <a:ext cx="463778" cy="6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1850" name="Text Box 10"/>
          <p:cNvSpPr txBox="1">
            <a:spLocks noChangeArrowheads="1"/>
          </p:cNvSpPr>
          <p:nvPr/>
        </p:nvSpPr>
        <p:spPr bwMode="auto">
          <a:xfrm>
            <a:off x="390275" y="1932323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1</a:t>
            </a:r>
            <a:endParaRPr lang="de-DE" altLang="de-DE" sz="2000" dirty="0"/>
          </a:p>
        </p:txBody>
      </p:sp>
      <p:sp>
        <p:nvSpPr>
          <p:cNvPr id="291851" name="Text Box 11"/>
          <p:cNvSpPr txBox="1">
            <a:spLocks noChangeArrowheads="1"/>
          </p:cNvSpPr>
          <p:nvPr/>
        </p:nvSpPr>
        <p:spPr bwMode="auto">
          <a:xfrm>
            <a:off x="392024" y="2460911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2</a:t>
            </a:r>
            <a:endParaRPr lang="de-DE" altLang="de-DE" sz="2000" dirty="0"/>
          </a:p>
        </p:txBody>
      </p:sp>
      <p:sp>
        <p:nvSpPr>
          <p:cNvPr id="291852" name="Text Box 12"/>
          <p:cNvSpPr txBox="1">
            <a:spLocks noChangeArrowheads="1"/>
          </p:cNvSpPr>
          <p:nvPr/>
        </p:nvSpPr>
        <p:spPr bwMode="auto">
          <a:xfrm>
            <a:off x="406025" y="3008754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/>
              <a:t>Банк</a:t>
            </a:r>
            <a:r>
              <a:rPr lang="de-DE" altLang="de-DE" sz="2000" b="1" dirty="0" smtClean="0"/>
              <a:t>..</a:t>
            </a:r>
            <a:endParaRPr lang="de-DE" altLang="de-DE" sz="2000" dirty="0"/>
          </a:p>
        </p:txBody>
      </p:sp>
      <p:sp>
        <p:nvSpPr>
          <p:cNvPr id="291853" name="Text Box 13"/>
          <p:cNvSpPr txBox="1">
            <a:spLocks noChangeArrowheads="1"/>
          </p:cNvSpPr>
          <p:nvPr/>
        </p:nvSpPr>
        <p:spPr bwMode="auto">
          <a:xfrm>
            <a:off x="369274" y="4568263"/>
            <a:ext cx="2049377" cy="3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0803" tIns="50402" rIns="100803" bIns="50402">
            <a:spAutoFit/>
          </a:bodyPr>
          <a:lstStyle/>
          <a:p>
            <a:pPr algn="ctr"/>
            <a:r>
              <a:rPr lang="ru-RU" altLang="de-DE" sz="1400" b="1" dirty="0" smtClean="0"/>
              <a:t>налогоплательщик</a:t>
            </a:r>
            <a:endParaRPr lang="de-DE" altLang="de-DE" sz="1400" b="1" dirty="0">
              <a:latin typeface="Times New Roman" charset="0"/>
            </a:endParaRPr>
          </a:p>
        </p:txBody>
      </p:sp>
      <p:grpSp>
        <p:nvGrpSpPr>
          <p:cNvPr id="291854" name="Group 14"/>
          <p:cNvGrpSpPr>
            <a:grpSpLocks/>
          </p:cNvGrpSpPr>
          <p:nvPr/>
        </p:nvGrpSpPr>
        <p:grpSpPr bwMode="auto">
          <a:xfrm rot="-10800000">
            <a:off x="652791" y="3878648"/>
            <a:ext cx="953809" cy="521587"/>
            <a:chOff x="382" y="2015"/>
            <a:chExt cx="545" cy="298"/>
          </a:xfrm>
        </p:grpSpPr>
        <p:sp>
          <p:nvSpPr>
            <p:cNvPr id="291855" name="AutoShape 15"/>
            <p:cNvSpPr>
              <a:spLocks noChangeArrowheads="1"/>
            </p:cNvSpPr>
            <p:nvPr/>
          </p:nvSpPr>
          <p:spPr bwMode="auto">
            <a:xfrm>
              <a:off x="382" y="2015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1856" name="AutoShape 16"/>
            <p:cNvSpPr>
              <a:spLocks noChangeArrowheads="1"/>
            </p:cNvSpPr>
            <p:nvPr/>
          </p:nvSpPr>
          <p:spPr bwMode="auto">
            <a:xfrm>
              <a:off x="549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1857" name="AutoShape 17"/>
            <p:cNvSpPr>
              <a:spLocks noChangeArrowheads="1"/>
            </p:cNvSpPr>
            <p:nvPr/>
          </p:nvSpPr>
          <p:spPr bwMode="auto">
            <a:xfrm>
              <a:off x="729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1858" name="AutoShape 18"/>
            <p:cNvSpPr>
              <a:spLocks noChangeArrowheads="1"/>
            </p:cNvSpPr>
            <p:nvPr/>
          </p:nvSpPr>
          <p:spPr bwMode="auto">
            <a:xfrm>
              <a:off x="876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91859" name="Group 19"/>
          <p:cNvGrpSpPr>
            <a:grpSpLocks/>
          </p:cNvGrpSpPr>
          <p:nvPr/>
        </p:nvGrpSpPr>
        <p:grpSpPr bwMode="auto">
          <a:xfrm>
            <a:off x="3407463" y="6539096"/>
            <a:ext cx="1566230" cy="1020422"/>
            <a:chOff x="2580" y="3655"/>
            <a:chExt cx="972" cy="583"/>
          </a:xfrm>
        </p:grpSpPr>
        <p:sp>
          <p:nvSpPr>
            <p:cNvPr id="291860" name="AutoShape 20"/>
            <p:cNvSpPr>
              <a:spLocks noChangeArrowheads="1"/>
            </p:cNvSpPr>
            <p:nvPr/>
          </p:nvSpPr>
          <p:spPr bwMode="auto">
            <a:xfrm>
              <a:off x="2580" y="3655"/>
              <a:ext cx="972" cy="435"/>
            </a:xfrm>
            <a:prstGeom prst="flowChartDocumen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1861" name="Text Box 21"/>
            <p:cNvSpPr txBox="1">
              <a:spLocks noChangeArrowheads="1"/>
            </p:cNvSpPr>
            <p:nvPr/>
          </p:nvSpPr>
          <p:spPr bwMode="auto">
            <a:xfrm>
              <a:off x="2594" y="3658"/>
              <a:ext cx="936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de-DE" sz="2000" dirty="0" smtClean="0">
                  <a:latin typeface="Times New Roman" charset="0"/>
                </a:rPr>
                <a:t>Выписка с </a:t>
              </a:r>
            </a:p>
            <a:p>
              <a:r>
                <a:rPr lang="ru-RU" altLang="de-DE" sz="2000" dirty="0">
                  <a:latin typeface="Times New Roman" charset="0"/>
                </a:rPr>
                <a:t>б</a:t>
              </a:r>
              <a:r>
                <a:rPr lang="ru-RU" altLang="de-DE" sz="2000" dirty="0" smtClean="0">
                  <a:latin typeface="Times New Roman" charset="0"/>
                </a:rPr>
                <a:t>анковского</a:t>
              </a:r>
            </a:p>
            <a:p>
              <a:r>
                <a:rPr lang="ru-RU" altLang="de-DE" sz="2000" dirty="0" smtClean="0">
                  <a:latin typeface="Times New Roman" charset="0"/>
                </a:rPr>
                <a:t> счета</a:t>
              </a:r>
              <a:endParaRPr lang="de-DE" altLang="de-DE" dirty="0">
                <a:latin typeface="Times New Roman" charset="0"/>
              </a:endParaRPr>
            </a:p>
          </p:txBody>
        </p:sp>
      </p:grpSp>
      <p:sp>
        <p:nvSpPr>
          <p:cNvPr id="291862" name="Text Box 22"/>
          <p:cNvSpPr txBox="1">
            <a:spLocks noChangeArrowheads="1"/>
          </p:cNvSpPr>
          <p:nvPr/>
        </p:nvSpPr>
        <p:spPr bwMode="auto">
          <a:xfrm>
            <a:off x="176762" y="6089268"/>
            <a:ext cx="2072128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600" dirty="0" err="1" smtClean="0">
                <a:latin typeface="Times New Roman" charset="0"/>
              </a:rPr>
              <a:t>Ком.банки</a:t>
            </a:r>
            <a:endParaRPr lang="de-DE" altLang="de-DE" sz="2200" dirty="0">
              <a:latin typeface="Times New Roman" charset="0"/>
            </a:endParaRPr>
          </a:p>
        </p:txBody>
      </p:sp>
      <p:sp>
        <p:nvSpPr>
          <p:cNvPr id="291863" name="Text Box 23"/>
          <p:cNvSpPr txBox="1">
            <a:spLocks noChangeArrowheads="1"/>
          </p:cNvSpPr>
          <p:nvPr/>
        </p:nvSpPr>
        <p:spPr bwMode="auto">
          <a:xfrm>
            <a:off x="341272" y="3439325"/>
            <a:ext cx="1631101" cy="37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ru-RU" altLang="de-DE" sz="1800" dirty="0"/>
              <a:t>Счета </a:t>
            </a:r>
            <a:r>
              <a:rPr lang="ru-RU" altLang="de-DE" sz="1800" dirty="0" smtClean="0"/>
              <a:t>жиро</a:t>
            </a:r>
            <a:endParaRPr lang="de-DE" altLang="de-DE" sz="1800" dirty="0">
              <a:latin typeface="Times New Roman" charset="0"/>
            </a:endParaRPr>
          </a:p>
        </p:txBody>
      </p:sp>
      <p:pic>
        <p:nvPicPr>
          <p:cNvPr id="291864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370" y="2376897"/>
            <a:ext cx="463778" cy="6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1865" name="AutoShape 25"/>
          <p:cNvSpPr>
            <a:spLocks noChangeArrowheads="1"/>
          </p:cNvSpPr>
          <p:nvPr/>
        </p:nvSpPr>
        <p:spPr bwMode="auto">
          <a:xfrm rot="-16204376">
            <a:off x="2818521" y="6518996"/>
            <a:ext cx="568844" cy="605538"/>
          </a:xfrm>
          <a:custGeom>
            <a:avLst/>
            <a:gdLst>
              <a:gd name="G0" fmla="+- 12487 0 0"/>
              <a:gd name="G1" fmla="+- 18514 0 0"/>
              <a:gd name="G2" fmla="+- 7200 0 0"/>
              <a:gd name="G3" fmla="*/ 12487 1 2"/>
              <a:gd name="G4" fmla="+- G3 10800 0"/>
              <a:gd name="G5" fmla="+- 21600 1248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7044 w 21600"/>
              <a:gd name="T1" fmla="*/ 0 h 21600"/>
              <a:gd name="T2" fmla="*/ 12487 w 21600"/>
              <a:gd name="T3" fmla="*/ 7200 h 21600"/>
              <a:gd name="T4" fmla="*/ 0 w 21600"/>
              <a:gd name="T5" fmla="*/ 19885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44" y="0"/>
                </a:moveTo>
                <a:lnTo>
                  <a:pt x="12487" y="7200"/>
                </a:lnTo>
                <a:lnTo>
                  <a:pt x="15573" y="7200"/>
                </a:lnTo>
                <a:lnTo>
                  <a:pt x="15573" y="18169"/>
                </a:lnTo>
                <a:lnTo>
                  <a:pt x="0" y="18169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1866" name="AutoShape 26"/>
          <p:cNvSpPr>
            <a:spLocks noChangeArrowheads="1"/>
          </p:cNvSpPr>
          <p:nvPr/>
        </p:nvSpPr>
        <p:spPr bwMode="auto">
          <a:xfrm>
            <a:off x="5021062" y="6059512"/>
            <a:ext cx="4672790" cy="953910"/>
          </a:xfrm>
          <a:custGeom>
            <a:avLst/>
            <a:gdLst>
              <a:gd name="G0" fmla="+- 14133 0 0"/>
              <a:gd name="G1" fmla="+- 18526 0 0"/>
              <a:gd name="G2" fmla="+- 14133 0 0"/>
              <a:gd name="G3" fmla="*/ 14133 1 2"/>
              <a:gd name="G4" fmla="+- G3 10800 0"/>
              <a:gd name="G5" fmla="+- 21600 14133 18526"/>
              <a:gd name="G6" fmla="+- 18526 14133 0"/>
              <a:gd name="G7" fmla="*/ G6 1 2"/>
              <a:gd name="G8" fmla="*/ 18526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26 1 2"/>
              <a:gd name="G15" fmla="+- G5 0 G4"/>
              <a:gd name="G16" fmla="+- G0 0 G4"/>
              <a:gd name="G17" fmla="*/ G2 G15 G16"/>
              <a:gd name="T0" fmla="*/ 17867 w 21600"/>
              <a:gd name="T1" fmla="*/ 0 h 21600"/>
              <a:gd name="T2" fmla="*/ 14133 w 21600"/>
              <a:gd name="T3" fmla="*/ 14133 h 21600"/>
              <a:gd name="T4" fmla="*/ 0 w 21600"/>
              <a:gd name="T5" fmla="*/ 20832 h 21600"/>
              <a:gd name="T6" fmla="*/ 9263 w 21600"/>
              <a:gd name="T7" fmla="*/ 21600 h 21600"/>
              <a:gd name="T8" fmla="*/ 18526 w 21600"/>
              <a:gd name="T9" fmla="*/ 19040 h 21600"/>
              <a:gd name="T10" fmla="*/ 21600 w 21600"/>
              <a:gd name="T11" fmla="*/ 1413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867" y="0"/>
                </a:moveTo>
                <a:lnTo>
                  <a:pt x="14133" y="14133"/>
                </a:lnTo>
                <a:lnTo>
                  <a:pt x="17207" y="14133"/>
                </a:lnTo>
                <a:lnTo>
                  <a:pt x="17207" y="20062"/>
                </a:lnTo>
                <a:lnTo>
                  <a:pt x="0" y="20062"/>
                </a:lnTo>
                <a:lnTo>
                  <a:pt x="0" y="21600"/>
                </a:lnTo>
                <a:lnTo>
                  <a:pt x="18526" y="21600"/>
                </a:lnTo>
                <a:lnTo>
                  <a:pt x="18526" y="14133"/>
                </a:lnTo>
                <a:lnTo>
                  <a:pt x="21600" y="14133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pic>
        <p:nvPicPr>
          <p:cNvPr id="291867" name="Picture 27" descr="http://images.ireland.com/newspaper/breaking/0801/euronot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44" y="4995334"/>
            <a:ext cx="854053" cy="91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1868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254" y="1869312"/>
            <a:ext cx="1457840" cy="1752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1869" name="Text Box 29"/>
          <p:cNvSpPr txBox="1">
            <a:spLocks noChangeArrowheads="1"/>
          </p:cNvSpPr>
          <p:nvPr/>
        </p:nvSpPr>
        <p:spPr bwMode="auto">
          <a:xfrm>
            <a:off x="4774296" y="4641775"/>
            <a:ext cx="2933182" cy="1247959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ru-RU" altLang="de-DE" sz="1800" dirty="0" smtClean="0"/>
              <a:t>Обновляет бюджетные статьи автоматически</a:t>
            </a:r>
            <a:endParaRPr lang="de-DE" altLang="de-DE" sz="1800" dirty="0"/>
          </a:p>
        </p:txBody>
      </p:sp>
      <p:sp>
        <p:nvSpPr>
          <p:cNvPr id="291870" name="Text Box 30"/>
          <p:cNvSpPr txBox="1">
            <a:spLocks noChangeArrowheads="1"/>
          </p:cNvSpPr>
          <p:nvPr/>
        </p:nvSpPr>
        <p:spPr bwMode="auto">
          <a:xfrm>
            <a:off x="4446018" y="3965044"/>
            <a:ext cx="5634607" cy="378063"/>
          </a:xfrm>
          <a:prstGeom prst="rect">
            <a:avLst/>
          </a:prstGeom>
          <a:solidFill>
            <a:srgbClr val="FFFF99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prstShdw prst="shdw18" dist="17961" dir="13500000">
              <a:schemeClr val="bg2">
                <a:gamma/>
                <a:shade val="60000"/>
                <a:invGamma/>
              </a:schemeClr>
            </a:prstShdw>
          </a:effec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1600" dirty="0" smtClean="0"/>
              <a:t>Передача файла</a:t>
            </a:r>
            <a:r>
              <a:rPr lang="de-DE" altLang="de-DE" sz="1600" dirty="0" smtClean="0"/>
              <a:t>  </a:t>
            </a:r>
            <a:r>
              <a:rPr lang="de-DE" altLang="de-DE" sz="1800" dirty="0" smtClean="0"/>
              <a:t>(</a:t>
            </a:r>
            <a:r>
              <a:rPr lang="de-DE" altLang="de-DE" sz="1400" dirty="0" smtClean="0"/>
              <a:t>GIP –</a:t>
            </a:r>
            <a:r>
              <a:rPr lang="ru-RU" altLang="de-DE" sz="1400" dirty="0" smtClean="0"/>
              <a:t>генеральная интерфейс- платформа</a:t>
            </a:r>
            <a:r>
              <a:rPr lang="de-DE" altLang="de-DE" sz="1800" dirty="0" smtClean="0"/>
              <a:t>)</a:t>
            </a:r>
            <a:endParaRPr lang="de-DE" altLang="de-DE" sz="2000" dirty="0"/>
          </a:p>
        </p:txBody>
      </p:sp>
      <p:pic>
        <p:nvPicPr>
          <p:cNvPr id="291871" name="Picture 3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611" y="4254962"/>
            <a:ext cx="560035" cy="52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1872" name="Text Box 32"/>
          <p:cNvSpPr txBox="1">
            <a:spLocks noChangeArrowheads="1"/>
          </p:cNvSpPr>
          <p:nvPr/>
        </p:nvSpPr>
        <p:spPr bwMode="auto">
          <a:xfrm>
            <a:off x="4874053" y="5376898"/>
            <a:ext cx="3214949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600">
                <a:solidFill>
                  <a:srgbClr val="0000CC"/>
                </a:solidFill>
                <a:latin typeface="Bookman Old Style" pitchFamily="18" charset="0"/>
              </a:rPr>
              <a:t>SAP R/3 - System</a:t>
            </a:r>
            <a:endParaRPr lang="de-DE" altLang="de-DE">
              <a:latin typeface="Bookman Old Style" pitchFamily="18" charset="0"/>
            </a:endParaRPr>
          </a:p>
        </p:txBody>
      </p:sp>
      <p:sp>
        <p:nvSpPr>
          <p:cNvPr id="291873" name="Rectangle 33"/>
          <p:cNvSpPr>
            <a:spLocks noChangeArrowheads="1"/>
          </p:cNvSpPr>
          <p:nvPr/>
        </p:nvSpPr>
        <p:spPr bwMode="auto">
          <a:xfrm>
            <a:off x="386775" y="1309219"/>
            <a:ext cx="9440085" cy="45157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pPr algn="ctr"/>
            <a:r>
              <a:rPr lang="ru-RU" altLang="de-DE" sz="2600" dirty="0"/>
              <a:t>Кредитно-денежный</a:t>
            </a:r>
            <a:r>
              <a:rPr lang="de-DE" altLang="de-DE" sz="2600" dirty="0"/>
              <a:t> - </a:t>
            </a:r>
            <a:r>
              <a:rPr lang="ru-RU" altLang="de-DE" sz="2600" dirty="0"/>
              <a:t>вид</a:t>
            </a:r>
            <a:r>
              <a:rPr lang="de-DE" altLang="de-DE" sz="2600" dirty="0"/>
              <a:t> </a:t>
            </a:r>
            <a:r>
              <a:rPr lang="de-DE" altLang="de-DE" sz="2600" dirty="0" smtClean="0">
                <a:sym typeface="Symbol" pitchFamily="18" charset="2"/>
              </a:rPr>
              <a:t></a:t>
            </a:r>
            <a:r>
              <a:rPr lang="de-DE" altLang="de-DE" sz="2600" dirty="0" smtClean="0"/>
              <a:t> </a:t>
            </a:r>
            <a:r>
              <a:rPr lang="de-DE" altLang="de-DE" sz="2600" dirty="0">
                <a:sym typeface="Symbol" pitchFamily="18" charset="2"/>
              </a:rPr>
              <a:t></a:t>
            </a:r>
            <a:r>
              <a:rPr lang="de-DE" altLang="de-DE" sz="2600" dirty="0"/>
              <a:t> </a:t>
            </a:r>
            <a:r>
              <a:rPr lang="de-DE" altLang="de-DE" sz="2600" dirty="0">
                <a:sym typeface="Symbol" pitchFamily="18" charset="2"/>
              </a:rPr>
              <a:t></a:t>
            </a:r>
            <a:r>
              <a:rPr lang="de-DE" altLang="de-DE" sz="2600" dirty="0"/>
              <a:t> </a:t>
            </a:r>
            <a:r>
              <a:rPr lang="de-DE" altLang="de-DE" sz="2600" dirty="0">
                <a:sym typeface="Symbol" pitchFamily="18" charset="2"/>
              </a:rPr>
              <a:t></a:t>
            </a:r>
            <a:r>
              <a:rPr lang="de-DE" altLang="de-DE" sz="2600" dirty="0"/>
              <a:t> </a:t>
            </a:r>
            <a:r>
              <a:rPr lang="ru-RU" altLang="de-DE" sz="2600" dirty="0"/>
              <a:t>бюджет</a:t>
            </a:r>
            <a:r>
              <a:rPr lang="de-DE" altLang="de-DE" sz="2600" dirty="0"/>
              <a:t> – </a:t>
            </a:r>
            <a:r>
              <a:rPr lang="ru-RU" altLang="de-DE" sz="2600" dirty="0"/>
              <a:t>вид</a:t>
            </a:r>
            <a:endParaRPr lang="de-DE" altLang="de-DE" sz="2600" dirty="0"/>
          </a:p>
        </p:txBody>
      </p:sp>
    </p:spTree>
    <p:extLst>
      <p:ext uri="{BB962C8B-B14F-4D97-AF65-F5344CB8AC3E}">
        <p14:creationId xmlns:p14="http://schemas.microsoft.com/office/powerpoint/2010/main" val="2765751595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3" y="467328"/>
            <a:ext cx="8717291" cy="635356"/>
          </a:xfrm>
          <a:noFill/>
          <a:ln/>
        </p:spPr>
        <p:txBody>
          <a:bodyPr/>
          <a:lstStyle/>
          <a:p>
            <a:r>
              <a:rPr lang="ru-RU" altLang="de-DE" sz="3500" dirty="0" smtClean="0"/>
              <a:t>Расходы других ИТ-прилож.</a:t>
            </a:r>
            <a:endParaRPr lang="en-US" altLang="de-DE" dirty="0"/>
          </a:p>
        </p:txBody>
      </p:sp>
      <p:grpSp>
        <p:nvGrpSpPr>
          <p:cNvPr id="292867" name="Group 3"/>
          <p:cNvGrpSpPr>
            <a:grpSpLocks/>
          </p:cNvGrpSpPr>
          <p:nvPr/>
        </p:nvGrpSpPr>
        <p:grpSpPr bwMode="auto">
          <a:xfrm>
            <a:off x="4044502" y="6551344"/>
            <a:ext cx="1566230" cy="1020420"/>
            <a:chOff x="2580" y="3655"/>
            <a:chExt cx="972" cy="583"/>
          </a:xfrm>
        </p:grpSpPr>
        <p:sp>
          <p:nvSpPr>
            <p:cNvPr id="292868" name="AutoShape 4"/>
            <p:cNvSpPr>
              <a:spLocks noChangeArrowheads="1"/>
            </p:cNvSpPr>
            <p:nvPr/>
          </p:nvSpPr>
          <p:spPr bwMode="auto">
            <a:xfrm>
              <a:off x="2580" y="3655"/>
              <a:ext cx="972" cy="435"/>
            </a:xfrm>
            <a:prstGeom prst="flowChartDocumen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2869" name="Text Box 5"/>
            <p:cNvSpPr txBox="1">
              <a:spLocks noChangeArrowheads="1"/>
            </p:cNvSpPr>
            <p:nvPr/>
          </p:nvSpPr>
          <p:spPr bwMode="auto">
            <a:xfrm>
              <a:off x="2594" y="3658"/>
              <a:ext cx="936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de-DE" sz="2000" dirty="0">
                  <a:latin typeface="Times New Roman" charset="0"/>
                </a:rPr>
                <a:t>Выписка с </a:t>
              </a:r>
            </a:p>
            <a:p>
              <a:r>
                <a:rPr lang="ru-RU" altLang="de-DE" sz="2000" dirty="0">
                  <a:latin typeface="Times New Roman" charset="0"/>
                </a:rPr>
                <a:t>банковского</a:t>
              </a:r>
            </a:p>
            <a:p>
              <a:r>
                <a:rPr lang="ru-RU" altLang="de-DE" sz="2000" dirty="0">
                  <a:latin typeface="Times New Roman" charset="0"/>
                </a:rPr>
                <a:t> счета</a:t>
              </a:r>
              <a:endParaRPr lang="de-DE" altLang="de-DE" sz="2000" dirty="0">
                <a:latin typeface="Times New Roman" charset="0"/>
              </a:endParaRPr>
            </a:p>
          </p:txBody>
        </p:sp>
      </p:grpSp>
      <p:sp>
        <p:nvSpPr>
          <p:cNvPr id="292870" name="Text Box 6"/>
          <p:cNvSpPr txBox="1">
            <a:spLocks noChangeArrowheads="1"/>
          </p:cNvSpPr>
          <p:nvPr/>
        </p:nvSpPr>
        <p:spPr bwMode="auto">
          <a:xfrm>
            <a:off x="1305581" y="6115522"/>
            <a:ext cx="4042751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600" dirty="0" smtClean="0">
                <a:latin typeface="Times New Roman" charset="0"/>
              </a:rPr>
              <a:t>Распорядитель средств</a:t>
            </a:r>
            <a:endParaRPr lang="de-DE" altLang="de-DE" dirty="0">
              <a:latin typeface="Times New Roman" charset="0"/>
            </a:endParaRPr>
          </a:p>
        </p:txBody>
      </p:sp>
      <p:sp>
        <p:nvSpPr>
          <p:cNvPr id="292871" name="Text Box 7"/>
          <p:cNvSpPr txBox="1">
            <a:spLocks noChangeArrowheads="1"/>
          </p:cNvSpPr>
          <p:nvPr/>
        </p:nvSpPr>
        <p:spPr bwMode="auto">
          <a:xfrm>
            <a:off x="5633600" y="1944576"/>
            <a:ext cx="1706355" cy="4265462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prstShdw prst="shdw18" dist="17961" dir="13500000">
              <a:srgbClr val="FFCC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ru-RU" altLang="de-DE" sz="2400" b="1" u="sng" dirty="0" err="1"/>
              <a:t>субсчет</a:t>
            </a:r>
            <a:endParaRPr lang="de-DE" altLang="de-DE" sz="2400" dirty="0"/>
          </a:p>
          <a:p>
            <a:pPr algn="ctr">
              <a:spcBef>
                <a:spcPct val="50000"/>
              </a:spcBef>
            </a:pPr>
            <a:r>
              <a:rPr lang="ru-RU" altLang="de-DE" sz="2400" dirty="0"/>
              <a:t>распорядителя</a:t>
            </a:r>
            <a:endParaRPr lang="de-DE" altLang="de-DE" sz="2400" dirty="0"/>
          </a:p>
          <a:p>
            <a:pPr algn="ctr">
              <a:spcBef>
                <a:spcPct val="50000"/>
              </a:spcBef>
            </a:pPr>
            <a:r>
              <a:rPr lang="ru-RU" altLang="de-DE" sz="2000" dirty="0"/>
              <a:t>Обработка передачи файла в коммерческие банки</a:t>
            </a:r>
            <a:endParaRPr lang="de-DE" altLang="de-DE" sz="2000" dirty="0"/>
          </a:p>
          <a:p>
            <a:pPr algn="ctr">
              <a:spcBef>
                <a:spcPct val="50000"/>
              </a:spcBef>
            </a:pPr>
            <a:r>
              <a:rPr lang="ru-RU" altLang="de-DE" sz="2000" dirty="0"/>
              <a:t>Ежедневное накопление средств</a:t>
            </a:r>
            <a:endParaRPr lang="de-DE" altLang="de-DE" sz="2000" dirty="0"/>
          </a:p>
        </p:txBody>
      </p:sp>
      <p:sp>
        <p:nvSpPr>
          <p:cNvPr id="292872" name="Text Box 8"/>
          <p:cNvSpPr txBox="1">
            <a:spLocks noChangeArrowheads="1"/>
          </p:cNvSpPr>
          <p:nvPr/>
        </p:nvSpPr>
        <p:spPr bwMode="auto">
          <a:xfrm>
            <a:off x="7882489" y="1942824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 smtClean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1</a:t>
            </a:r>
            <a:endParaRPr lang="de-DE" altLang="de-DE" sz="2000" dirty="0"/>
          </a:p>
        </p:txBody>
      </p:sp>
      <p:sp>
        <p:nvSpPr>
          <p:cNvPr id="292873" name="Text Box 9"/>
          <p:cNvSpPr txBox="1">
            <a:spLocks noChangeArrowheads="1"/>
          </p:cNvSpPr>
          <p:nvPr/>
        </p:nvSpPr>
        <p:spPr bwMode="auto">
          <a:xfrm>
            <a:off x="7884239" y="2471413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2</a:t>
            </a:r>
            <a:endParaRPr lang="de-DE" altLang="de-DE" sz="2000" dirty="0"/>
          </a:p>
        </p:txBody>
      </p:sp>
      <p:sp>
        <p:nvSpPr>
          <p:cNvPr id="292874" name="Text Box 10"/>
          <p:cNvSpPr txBox="1">
            <a:spLocks noChangeArrowheads="1"/>
          </p:cNvSpPr>
          <p:nvPr/>
        </p:nvSpPr>
        <p:spPr bwMode="auto">
          <a:xfrm>
            <a:off x="7898240" y="3019255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b="1" dirty="0"/>
              <a:t>Банк</a:t>
            </a:r>
            <a:r>
              <a:rPr lang="de-DE" altLang="de-DE" sz="2000" b="1" dirty="0" smtClean="0"/>
              <a:t> </a:t>
            </a:r>
            <a:r>
              <a:rPr lang="de-DE" altLang="de-DE" sz="2000" b="1" dirty="0"/>
              <a:t>..</a:t>
            </a:r>
            <a:endParaRPr lang="de-DE" altLang="de-DE" sz="2000" dirty="0"/>
          </a:p>
        </p:txBody>
      </p:sp>
      <p:sp>
        <p:nvSpPr>
          <p:cNvPr id="292875" name="Text Box 11"/>
          <p:cNvSpPr txBox="1">
            <a:spLocks noChangeArrowheads="1"/>
          </p:cNvSpPr>
          <p:nvPr/>
        </p:nvSpPr>
        <p:spPr bwMode="auto">
          <a:xfrm>
            <a:off x="7866738" y="4106186"/>
            <a:ext cx="1631101" cy="53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ru-RU" altLang="de-DE" sz="1400" dirty="0"/>
              <a:t>Счета жиро третьих сторон</a:t>
            </a:r>
            <a:endParaRPr lang="de-DE" altLang="de-DE" sz="1400" dirty="0">
              <a:latin typeface="Times New Roman" charset="0"/>
            </a:endParaRPr>
          </a:p>
        </p:txBody>
      </p:sp>
      <p:sp>
        <p:nvSpPr>
          <p:cNvPr id="292876" name="AutoShape 12"/>
          <p:cNvSpPr>
            <a:spLocks noChangeArrowheads="1"/>
          </p:cNvSpPr>
          <p:nvPr/>
        </p:nvSpPr>
        <p:spPr bwMode="auto">
          <a:xfrm>
            <a:off x="8160757" y="3537341"/>
            <a:ext cx="89255" cy="518087"/>
          </a:xfrm>
          <a:prstGeom prst="downArrow">
            <a:avLst>
              <a:gd name="adj1" fmla="val 50000"/>
              <a:gd name="adj2" fmla="val 145099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77" name="AutoShape 13"/>
          <p:cNvSpPr>
            <a:spLocks noChangeArrowheads="1"/>
          </p:cNvSpPr>
          <p:nvPr/>
        </p:nvSpPr>
        <p:spPr bwMode="auto">
          <a:xfrm>
            <a:off x="8453025" y="3540842"/>
            <a:ext cx="89256" cy="518087"/>
          </a:xfrm>
          <a:prstGeom prst="downArrow">
            <a:avLst>
              <a:gd name="adj1" fmla="val 50000"/>
              <a:gd name="adj2" fmla="val 14509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78" name="AutoShape 14"/>
          <p:cNvSpPr>
            <a:spLocks noChangeArrowheads="1"/>
          </p:cNvSpPr>
          <p:nvPr/>
        </p:nvSpPr>
        <p:spPr bwMode="auto">
          <a:xfrm>
            <a:off x="8768044" y="3540842"/>
            <a:ext cx="89256" cy="518087"/>
          </a:xfrm>
          <a:prstGeom prst="downArrow">
            <a:avLst>
              <a:gd name="adj1" fmla="val 50000"/>
              <a:gd name="adj2" fmla="val 14509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79" name="AutoShape 15"/>
          <p:cNvSpPr>
            <a:spLocks noChangeArrowheads="1"/>
          </p:cNvSpPr>
          <p:nvPr/>
        </p:nvSpPr>
        <p:spPr bwMode="auto">
          <a:xfrm>
            <a:off x="9025310" y="3540842"/>
            <a:ext cx="89255" cy="518087"/>
          </a:xfrm>
          <a:prstGeom prst="downArrow">
            <a:avLst>
              <a:gd name="adj1" fmla="val 50000"/>
              <a:gd name="adj2" fmla="val 145099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pic>
        <p:nvPicPr>
          <p:cNvPr id="29288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55" y="4757295"/>
            <a:ext cx="1044814" cy="87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2881" name="Text Box 17"/>
          <p:cNvSpPr txBox="1">
            <a:spLocks noChangeArrowheads="1"/>
          </p:cNvSpPr>
          <p:nvPr/>
        </p:nvSpPr>
        <p:spPr bwMode="auto">
          <a:xfrm>
            <a:off x="5784109" y="6126023"/>
            <a:ext cx="1769359" cy="71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000" dirty="0">
                <a:latin typeface="Times New Roman" charset="0"/>
              </a:rPr>
              <a:t>Внутренний банк данных</a:t>
            </a:r>
            <a:endParaRPr lang="de-DE" altLang="de-DE" sz="2000" dirty="0">
              <a:latin typeface="Times New Roman" charset="0"/>
            </a:endParaRPr>
          </a:p>
        </p:txBody>
      </p:sp>
      <p:sp>
        <p:nvSpPr>
          <p:cNvPr id="292882" name="AutoShape 18"/>
          <p:cNvSpPr>
            <a:spLocks noChangeArrowheads="1"/>
          </p:cNvSpPr>
          <p:nvPr/>
        </p:nvSpPr>
        <p:spPr bwMode="auto">
          <a:xfrm rot="10889400">
            <a:off x="5743857" y="6600353"/>
            <a:ext cx="997562" cy="630105"/>
          </a:xfrm>
          <a:custGeom>
            <a:avLst/>
            <a:gdLst>
              <a:gd name="G0" fmla="+- 12427 0 0"/>
              <a:gd name="G1" fmla="+- 4327 0 0"/>
              <a:gd name="G2" fmla="+- 12158 0 4327"/>
              <a:gd name="G3" fmla="+- G2 0 4327"/>
              <a:gd name="G4" fmla="*/ G3 32768 32059"/>
              <a:gd name="G5" fmla="*/ G4 1 2"/>
              <a:gd name="G6" fmla="+- 21600 0 12427"/>
              <a:gd name="G7" fmla="*/ G6 4327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79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327"/>
                </a:lnTo>
                <a:cubicBezTo>
                  <a:pt x="5564" y="4327"/>
                  <a:pt x="0" y="7833"/>
                  <a:pt x="0" y="12158"/>
                </a:cubicBezTo>
                <a:lnTo>
                  <a:pt x="0" y="21600"/>
                </a:lnTo>
                <a:lnTo>
                  <a:pt x="3581" y="21600"/>
                </a:lnTo>
                <a:lnTo>
                  <a:pt x="3581" y="12158"/>
                </a:lnTo>
                <a:cubicBezTo>
                  <a:pt x="3581" y="9768"/>
                  <a:pt x="7541" y="7831"/>
                  <a:pt x="12427" y="7831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83" name="Text Box 19"/>
          <p:cNvSpPr txBox="1">
            <a:spLocks noChangeArrowheads="1"/>
          </p:cNvSpPr>
          <p:nvPr/>
        </p:nvSpPr>
        <p:spPr bwMode="auto">
          <a:xfrm>
            <a:off x="7807235" y="6096269"/>
            <a:ext cx="2072128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de-DE" sz="2600" dirty="0" err="1">
                <a:latin typeface="Times New Roman" charset="0"/>
              </a:rPr>
              <a:t>Ком.банки</a:t>
            </a:r>
            <a:endParaRPr lang="de-DE" altLang="de-DE" sz="2200" dirty="0">
              <a:latin typeface="Times New Roman" charset="0"/>
            </a:endParaRPr>
          </a:p>
        </p:txBody>
      </p:sp>
      <p:sp>
        <p:nvSpPr>
          <p:cNvPr id="292884" name="AutoShape 20"/>
          <p:cNvSpPr>
            <a:spLocks noChangeArrowheads="1"/>
          </p:cNvSpPr>
          <p:nvPr/>
        </p:nvSpPr>
        <p:spPr bwMode="auto">
          <a:xfrm rot="-5211151">
            <a:off x="3101170" y="6183850"/>
            <a:ext cx="444574" cy="1274079"/>
          </a:xfrm>
          <a:custGeom>
            <a:avLst/>
            <a:gdLst>
              <a:gd name="G0" fmla="+- 12427 0 0"/>
              <a:gd name="G1" fmla="+- 4327 0 0"/>
              <a:gd name="G2" fmla="+- 12158 0 4327"/>
              <a:gd name="G3" fmla="+- G2 0 4327"/>
              <a:gd name="G4" fmla="*/ G3 32768 32059"/>
              <a:gd name="G5" fmla="*/ G4 1 2"/>
              <a:gd name="G6" fmla="+- 21600 0 12427"/>
              <a:gd name="G7" fmla="*/ G6 4327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79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327"/>
                </a:lnTo>
                <a:cubicBezTo>
                  <a:pt x="5564" y="4327"/>
                  <a:pt x="0" y="7833"/>
                  <a:pt x="0" y="12158"/>
                </a:cubicBezTo>
                <a:lnTo>
                  <a:pt x="0" y="21600"/>
                </a:lnTo>
                <a:lnTo>
                  <a:pt x="3581" y="21600"/>
                </a:lnTo>
                <a:lnTo>
                  <a:pt x="3581" y="12158"/>
                </a:lnTo>
                <a:cubicBezTo>
                  <a:pt x="3581" y="9768"/>
                  <a:pt x="7541" y="7831"/>
                  <a:pt x="12427" y="7831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92885" name="Group 21"/>
          <p:cNvGrpSpPr>
            <a:grpSpLocks/>
          </p:cNvGrpSpPr>
          <p:nvPr/>
        </p:nvGrpSpPr>
        <p:grpSpPr bwMode="auto">
          <a:xfrm>
            <a:off x="1046566" y="1995334"/>
            <a:ext cx="4098754" cy="2439908"/>
            <a:chOff x="282" y="1127"/>
            <a:chExt cx="2334" cy="1394"/>
          </a:xfrm>
        </p:grpSpPr>
        <p:sp>
          <p:nvSpPr>
            <p:cNvPr id="292886" name="Text Box 22"/>
            <p:cNvSpPr txBox="1">
              <a:spLocks noChangeArrowheads="1"/>
            </p:cNvSpPr>
            <p:nvPr/>
          </p:nvSpPr>
          <p:spPr bwMode="auto">
            <a:xfrm>
              <a:off x="287" y="1127"/>
              <a:ext cx="2329" cy="110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>
              <a:prstShdw prst="shdw18" dist="17961" dir="13500000">
                <a:srgbClr val="CC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ru-RU" altLang="de-DE" sz="2200" b="1" dirty="0" smtClean="0"/>
                <a:t>ИТ</a:t>
              </a:r>
              <a:r>
                <a:rPr lang="de-DE" altLang="de-DE" sz="2200" b="1" dirty="0" smtClean="0"/>
                <a:t>- </a:t>
              </a:r>
              <a:r>
                <a:rPr lang="ru-RU" altLang="de-DE" sz="2200" b="1" dirty="0" smtClean="0"/>
                <a:t>прилож.</a:t>
              </a:r>
              <a:r>
                <a:rPr lang="de-DE" altLang="de-DE" sz="2200" b="1" dirty="0" smtClean="0"/>
                <a:t> (</a:t>
              </a:r>
              <a:r>
                <a:rPr lang="ru-RU" altLang="de-DE" sz="2200" b="1" dirty="0" smtClean="0"/>
                <a:t>не</a:t>
              </a:r>
              <a:r>
                <a:rPr lang="de-DE" altLang="de-DE" sz="2200" b="1" dirty="0" smtClean="0"/>
                <a:t> </a:t>
              </a:r>
              <a:r>
                <a:rPr lang="de-DE" altLang="de-DE" sz="2200" b="1" dirty="0"/>
                <a:t>SAP)</a:t>
              </a:r>
              <a:endParaRPr lang="de-DE" altLang="de-DE" sz="2200" dirty="0"/>
            </a:p>
            <a:p>
              <a:pPr algn="ctr">
                <a:spcBef>
                  <a:spcPct val="50000"/>
                </a:spcBef>
                <a:buFontTx/>
                <a:buChar char="•"/>
              </a:pPr>
              <a:r>
                <a:rPr lang="de-DE" altLang="de-DE" sz="1800" dirty="0"/>
                <a:t> </a:t>
              </a:r>
              <a:r>
                <a:rPr lang="ru-RU" altLang="de-DE" sz="1800" dirty="0" smtClean="0"/>
                <a:t>создание платёжных операций</a:t>
              </a:r>
              <a:r>
                <a:rPr lang="de-DE" altLang="de-DE" sz="1800" dirty="0"/>
                <a:t/>
              </a:r>
              <a:br>
                <a:rPr lang="de-DE" altLang="de-DE" sz="1800" dirty="0"/>
              </a:br>
              <a:endParaRPr lang="de-DE" altLang="de-DE" sz="1800" dirty="0"/>
            </a:p>
            <a:p>
              <a:pPr algn="ctr">
                <a:spcBef>
                  <a:spcPct val="50000"/>
                </a:spcBef>
                <a:buFontTx/>
                <a:buChar char="•"/>
              </a:pPr>
              <a:r>
                <a:rPr lang="de-DE" altLang="de-DE" sz="1800" dirty="0"/>
                <a:t> </a:t>
              </a:r>
              <a:r>
                <a:rPr lang="ru-RU" altLang="de-DE" sz="1800" dirty="0"/>
                <a:t>формирование </a:t>
              </a:r>
              <a:r>
                <a:rPr lang="ru-RU" altLang="de-DE" sz="1800" dirty="0" smtClean="0"/>
                <a:t>сообщений </a:t>
              </a:r>
              <a:r>
                <a:rPr lang="ru-RU" altLang="de-DE" sz="1800" dirty="0"/>
                <a:t>о совокупном бухучете</a:t>
              </a:r>
              <a:endParaRPr lang="de-DE" altLang="de-DE" sz="1800" dirty="0"/>
            </a:p>
          </p:txBody>
        </p:sp>
        <p:sp>
          <p:nvSpPr>
            <p:cNvPr id="292887" name="Text Box 23"/>
            <p:cNvSpPr txBox="1">
              <a:spLocks noChangeArrowheads="1"/>
            </p:cNvSpPr>
            <p:nvPr/>
          </p:nvSpPr>
          <p:spPr bwMode="auto">
            <a:xfrm>
              <a:off x="287" y="2177"/>
              <a:ext cx="2329" cy="3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>
              <a:prstShdw prst="shdw18" dist="17961" dir="13500000">
                <a:schemeClr val="bg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ru-RU" altLang="de-DE" sz="1400" dirty="0"/>
                <a:t>Передача файла</a:t>
              </a:r>
              <a:r>
                <a:rPr lang="de-DE" altLang="de-DE" sz="1400" dirty="0"/>
                <a:t>  (GIP –</a:t>
              </a:r>
              <a:r>
                <a:rPr lang="ru-RU" altLang="de-DE" sz="1400" dirty="0"/>
                <a:t>генеральная интерфейс- платформа</a:t>
              </a:r>
              <a:r>
                <a:rPr lang="de-DE" altLang="de-DE" sz="1400" dirty="0" smtClean="0"/>
                <a:t>)</a:t>
              </a:r>
              <a:endParaRPr lang="de-DE" altLang="de-DE" sz="1400" dirty="0"/>
            </a:p>
          </p:txBody>
        </p:sp>
        <p:sp>
          <p:nvSpPr>
            <p:cNvPr id="292888" name="Line 24"/>
            <p:cNvSpPr>
              <a:spLocks noChangeShapeType="1"/>
            </p:cNvSpPr>
            <p:nvPr/>
          </p:nvSpPr>
          <p:spPr bwMode="auto">
            <a:xfrm>
              <a:off x="282" y="1702"/>
              <a:ext cx="23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92889" name="Rectangle 25"/>
          <p:cNvSpPr>
            <a:spLocks noChangeArrowheads="1"/>
          </p:cNvSpPr>
          <p:nvPr/>
        </p:nvSpPr>
        <p:spPr bwMode="auto">
          <a:xfrm>
            <a:off x="1046566" y="4426490"/>
            <a:ext cx="4098754" cy="1769545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90" name="Text Box 26"/>
          <p:cNvSpPr txBox="1">
            <a:spLocks noChangeArrowheads="1"/>
          </p:cNvSpPr>
          <p:nvPr/>
        </p:nvSpPr>
        <p:spPr bwMode="auto">
          <a:xfrm>
            <a:off x="1170823" y="4664529"/>
            <a:ext cx="3862489" cy="129346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ru-RU" altLang="de-DE" sz="2000" dirty="0"/>
              <a:t>Обновляет бюджетные статьи автоматически</a:t>
            </a:r>
            <a:endParaRPr lang="de-DE" altLang="de-DE" sz="2000" dirty="0"/>
          </a:p>
          <a:p>
            <a:pPr algn="ctr">
              <a:spcBef>
                <a:spcPct val="50000"/>
              </a:spcBef>
            </a:pPr>
            <a:endParaRPr lang="de-DE" altLang="de-DE" sz="2000" dirty="0"/>
          </a:p>
        </p:txBody>
      </p:sp>
      <p:pic>
        <p:nvPicPr>
          <p:cNvPr id="292891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925" y="4282964"/>
            <a:ext cx="560035" cy="526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2892" name="Text Box 28"/>
          <p:cNvSpPr txBox="1">
            <a:spLocks noChangeArrowheads="1"/>
          </p:cNvSpPr>
          <p:nvPr/>
        </p:nvSpPr>
        <p:spPr bwMode="auto">
          <a:xfrm>
            <a:off x="1247828" y="5403153"/>
            <a:ext cx="3953495" cy="57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100">
                <a:solidFill>
                  <a:srgbClr val="0000CC"/>
                </a:solidFill>
                <a:latin typeface="Bookman Old Style" pitchFamily="18" charset="0"/>
              </a:rPr>
              <a:t>SAP R/3 - System</a:t>
            </a:r>
            <a:endParaRPr lang="de-DE" altLang="de-DE">
              <a:latin typeface="Bookman Old Style" pitchFamily="18" charset="0"/>
            </a:endParaRPr>
          </a:p>
        </p:txBody>
      </p:sp>
      <p:pic>
        <p:nvPicPr>
          <p:cNvPr id="292893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820" y="2326140"/>
            <a:ext cx="474280" cy="64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2894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455" y="2359394"/>
            <a:ext cx="474280" cy="64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2895" name="Rectangle 31"/>
          <p:cNvSpPr>
            <a:spLocks noChangeArrowheads="1"/>
          </p:cNvSpPr>
          <p:nvPr/>
        </p:nvSpPr>
        <p:spPr bwMode="auto">
          <a:xfrm>
            <a:off x="355272" y="1309219"/>
            <a:ext cx="9009559" cy="45157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pPr algn="ctr"/>
            <a:r>
              <a:rPr lang="ru-RU" altLang="de-DE" sz="2400" dirty="0" smtClean="0"/>
              <a:t>Исполнение бюджета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– </a:t>
            </a:r>
            <a:r>
              <a:rPr lang="ru-RU" altLang="de-DE" sz="2400" dirty="0"/>
              <a:t>вид </a:t>
            </a:r>
            <a:r>
              <a:rPr lang="de-DE" altLang="de-DE" sz="2400" dirty="0" smtClean="0">
                <a:sym typeface="Symbol" pitchFamily="18" charset="2"/>
              </a:rPr>
              <a:t></a:t>
            </a:r>
            <a:r>
              <a:rPr lang="de-DE" altLang="de-DE" sz="2400" dirty="0" smtClean="0"/>
              <a:t> </a:t>
            </a:r>
            <a:r>
              <a:rPr lang="de-DE" altLang="de-DE" sz="2400" dirty="0">
                <a:sym typeface="Symbol" pitchFamily="18" charset="2"/>
              </a:rPr>
              <a:t></a:t>
            </a:r>
            <a:r>
              <a:rPr lang="de-DE" altLang="de-DE" sz="2400" dirty="0"/>
              <a:t> </a:t>
            </a:r>
            <a:r>
              <a:rPr lang="de-DE" altLang="de-DE" sz="2400" dirty="0">
                <a:sym typeface="Symbol" pitchFamily="18" charset="2"/>
              </a:rPr>
              <a:t></a:t>
            </a:r>
            <a:r>
              <a:rPr lang="de-DE" altLang="de-DE" sz="2400" dirty="0"/>
              <a:t> </a:t>
            </a:r>
            <a:r>
              <a:rPr lang="ru-RU" altLang="de-DE" sz="2400" dirty="0"/>
              <a:t>Кредитно-денежный</a:t>
            </a:r>
            <a:r>
              <a:rPr lang="de-DE" altLang="de-DE" sz="2400" dirty="0"/>
              <a:t> - </a:t>
            </a:r>
            <a:r>
              <a:rPr lang="ru-RU" altLang="de-DE" sz="2400" dirty="0"/>
              <a:t>вид</a:t>
            </a:r>
            <a:r>
              <a:rPr lang="de-DE" altLang="de-DE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584766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87784" y="336056"/>
            <a:ext cx="8517013" cy="736874"/>
          </a:xfrm>
        </p:spPr>
        <p:txBody>
          <a:bodyPr/>
          <a:lstStyle/>
          <a:p>
            <a:r>
              <a:rPr lang="ru-RU" sz="2800" dirty="0" smtClean="0"/>
              <a:t>МЕРОПРИЯТИЯ ПО РЕАЛИЗАЦИИ </a:t>
            </a:r>
            <a:r>
              <a:rPr lang="en-US" sz="2800" dirty="0" smtClean="0"/>
              <a:t>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96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Организационные предпосылки</a:t>
            </a:r>
            <a:endParaRPr lang="en-US" dirty="0"/>
          </a:p>
          <a:p>
            <a:pPr lvl="1"/>
            <a:r>
              <a:rPr lang="ru-RU" sz="2200" dirty="0" smtClean="0"/>
              <a:t>Гарантированная и непрерывно существующая система стандартизированного бюджетирования и учета для всего федерального правительства</a:t>
            </a:r>
            <a:endParaRPr lang="en-US" sz="2200" dirty="0"/>
          </a:p>
          <a:p>
            <a:pPr lvl="1"/>
            <a:r>
              <a:rPr lang="ru-RU" sz="2200" dirty="0" smtClean="0"/>
              <a:t>Требование функционала, отсутствующего в стандарте из</a:t>
            </a:r>
            <a:r>
              <a:rPr lang="en-US" sz="2200" dirty="0" smtClean="0"/>
              <a:t> </a:t>
            </a:r>
            <a:r>
              <a:rPr lang="en-US" sz="2200" dirty="0"/>
              <a:t>SAP </a:t>
            </a:r>
            <a:r>
              <a:rPr lang="en-US" sz="2200" dirty="0" smtClean="0"/>
              <a:t>(</a:t>
            </a:r>
            <a:r>
              <a:rPr lang="ru-RU" sz="2200" dirty="0" smtClean="0"/>
              <a:t>если необходимо</a:t>
            </a:r>
            <a:r>
              <a:rPr lang="en-US" sz="2200" dirty="0" smtClean="0"/>
              <a:t>)</a:t>
            </a:r>
            <a:r>
              <a:rPr lang="ru-RU" sz="2200" dirty="0" smtClean="0"/>
              <a:t>, но не в альтернативных программных решениях</a:t>
            </a:r>
            <a:endParaRPr lang="en-US" sz="2200" dirty="0"/>
          </a:p>
          <a:p>
            <a:pPr lvl="1"/>
            <a:r>
              <a:rPr lang="ru-RU" sz="2200" dirty="0" smtClean="0"/>
              <a:t>Пересмотр всех бизнес-процессов распоряжения бюджетом </a:t>
            </a:r>
            <a:r>
              <a:rPr lang="en-US" sz="2200" dirty="0" smtClean="0"/>
              <a:t> </a:t>
            </a:r>
            <a:endParaRPr lang="en-US" sz="2200" dirty="0"/>
          </a:p>
          <a:p>
            <a:pPr lvl="1"/>
            <a:r>
              <a:rPr lang="ru-RU" sz="2200" dirty="0" smtClean="0"/>
              <a:t>Новый облик организационной и исполнительной структуры </a:t>
            </a:r>
            <a:r>
              <a:rPr lang="en-US" sz="2200" dirty="0" smtClean="0"/>
              <a:t> </a:t>
            </a:r>
          </a:p>
          <a:p>
            <a:pPr lvl="1"/>
            <a:r>
              <a:rPr lang="ru-RU" sz="2200" dirty="0" smtClean="0"/>
              <a:t>База для электронной коммерции и закупок</a:t>
            </a:r>
            <a:endParaRPr lang="en-US" sz="2200" dirty="0" smtClean="0"/>
          </a:p>
          <a:p>
            <a:endParaRPr lang="en-US" dirty="0"/>
          </a:p>
        </p:txBody>
      </p:sp>
      <p:pic>
        <p:nvPicPr>
          <p:cNvPr id="239620" name="Picture 10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648" y="5471182"/>
            <a:ext cx="1641201" cy="137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05755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84006" y="360560"/>
            <a:ext cx="8817047" cy="736874"/>
          </a:xfrm>
        </p:spPr>
        <p:txBody>
          <a:bodyPr/>
          <a:lstStyle/>
          <a:p>
            <a:r>
              <a:rPr lang="ru-RU" dirty="0" smtClean="0"/>
              <a:t>МЕРОПРИЯТИЯ ПО РЕАЛИЗАЦИИ 2</a:t>
            </a:r>
            <a:endParaRPr lang="en-US" dirty="0"/>
          </a:p>
        </p:txBody>
      </p:sp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292269" y="1263711"/>
            <a:ext cx="8567275" cy="409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>
            <a:spAutoFit/>
          </a:bodyPr>
          <a:lstStyle/>
          <a:p>
            <a:r>
              <a:rPr lang="ru-RU" sz="2000" b="1" dirty="0" smtClean="0"/>
              <a:t>ПРИМЕР</a:t>
            </a:r>
            <a:r>
              <a:rPr lang="en-US" sz="2000" b="1" dirty="0" smtClean="0"/>
              <a:t>: </a:t>
            </a:r>
            <a:r>
              <a:rPr lang="ru-RU" sz="2000" b="1" dirty="0" smtClean="0"/>
              <a:t>ПОВЫШЕНИЕ ЭФФЕКТИВНОСТИ ПРОЦЕССА ЗАКУПКИ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240652" name="Text Box 12"/>
          <p:cNvSpPr txBox="1">
            <a:spLocks noChangeArrowheads="1"/>
          </p:cNvSpPr>
          <p:nvPr/>
        </p:nvSpPr>
        <p:spPr bwMode="auto">
          <a:xfrm>
            <a:off x="472529" y="5966748"/>
            <a:ext cx="7427347" cy="71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>
            <a:spAutoFit/>
          </a:bodyPr>
          <a:lstStyle/>
          <a:p>
            <a:r>
              <a:rPr lang="ru-RU" sz="2000" b="1" dirty="0" smtClean="0"/>
              <a:t>Основа</a:t>
            </a:r>
            <a:r>
              <a:rPr lang="en-US" sz="2000" b="1" dirty="0" smtClean="0"/>
              <a:t>: </a:t>
            </a:r>
            <a:r>
              <a:rPr lang="en-US" sz="2000" b="1" dirty="0"/>
              <a:t>	</a:t>
            </a:r>
            <a:r>
              <a:rPr lang="ru-RU" sz="2000" b="1" dirty="0" smtClean="0"/>
              <a:t>не меньше 1 млн. закупочных процессов</a:t>
            </a:r>
            <a:r>
              <a:rPr lang="en-US" sz="2000" b="1" dirty="0" smtClean="0"/>
              <a:t>,</a:t>
            </a:r>
            <a:endParaRPr lang="en-US" sz="2000" b="1" dirty="0"/>
          </a:p>
          <a:p>
            <a:r>
              <a:rPr lang="en-US" sz="2000" b="1" dirty="0"/>
              <a:t>	</a:t>
            </a:r>
            <a:r>
              <a:rPr lang="ru-RU" sz="2000" b="1" dirty="0" smtClean="0"/>
              <a:t>общая сумма заказов  - </a:t>
            </a:r>
            <a:r>
              <a:rPr lang="en-US" sz="2000" b="1" dirty="0" smtClean="0"/>
              <a:t>4.36 </a:t>
            </a:r>
            <a:r>
              <a:rPr lang="ru-RU" sz="2000" b="1" dirty="0" smtClean="0"/>
              <a:t>млрд. </a:t>
            </a:r>
            <a:r>
              <a:rPr lang="ru-RU" sz="2000" b="1" dirty="0" smtClean="0"/>
              <a:t>Евро</a:t>
            </a:r>
            <a:r>
              <a:rPr lang="en-US" sz="2000" b="1" dirty="0" smtClean="0"/>
              <a:t>(2004)</a:t>
            </a:r>
            <a:endParaRPr lang="en-US" sz="2000" b="1" dirty="0"/>
          </a:p>
        </p:txBody>
      </p:sp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767832"/>
              </p:ext>
            </p:extLst>
          </p:nvPr>
        </p:nvGraphicFramePr>
        <p:xfrm>
          <a:off x="469900" y="1905000"/>
          <a:ext cx="7404100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Document" r:id="rId4" imgW="7221310" imgH="4206467" progId="Word.Document.8">
                  <p:embed/>
                </p:oleObj>
              </mc:Choice>
              <mc:Fallback>
                <p:oleObj name="Document" r:id="rId4" imgW="7221310" imgH="42064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1905000"/>
                        <a:ext cx="7404100" cy="430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4513757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746" name="Rectangle 58"/>
          <p:cNvSpPr>
            <a:spLocks noChangeArrowheads="1"/>
          </p:cNvSpPr>
          <p:nvPr/>
        </p:nvSpPr>
        <p:spPr bwMode="auto">
          <a:xfrm>
            <a:off x="3587722" y="1993584"/>
            <a:ext cx="3836238" cy="533314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7" name="Text Box 59"/>
          <p:cNvSpPr txBox="1">
            <a:spLocks noChangeArrowheads="1"/>
          </p:cNvSpPr>
          <p:nvPr/>
        </p:nvSpPr>
        <p:spPr bwMode="auto">
          <a:xfrm>
            <a:off x="460280" y="6619606"/>
            <a:ext cx="2640913" cy="62835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5" tIns="50398" rIns="100795" bIns="50398" anchor="ctr" anchorCtr="1"/>
          <a:lstStyle/>
          <a:p>
            <a:pPr algn="ctr">
              <a:spcBef>
                <a:spcPct val="50000"/>
              </a:spcBef>
            </a:pPr>
            <a:r>
              <a:rPr lang="ru-RU" sz="1800" b="1" dirty="0" smtClean="0"/>
              <a:t>Системы вне </a:t>
            </a:r>
            <a:r>
              <a:rPr lang="en-US" sz="1800" b="1" dirty="0" smtClean="0"/>
              <a:t>SAP </a:t>
            </a:r>
            <a:endParaRPr lang="de-DE" sz="1800" b="1" dirty="0"/>
          </a:p>
        </p:txBody>
      </p:sp>
      <p:sp>
        <p:nvSpPr>
          <p:cNvPr id="242748" name="Text Box 60"/>
          <p:cNvSpPr txBox="1">
            <a:spLocks noChangeArrowheads="1"/>
          </p:cNvSpPr>
          <p:nvPr/>
        </p:nvSpPr>
        <p:spPr bwMode="auto">
          <a:xfrm>
            <a:off x="7528967" y="6721123"/>
            <a:ext cx="2383648" cy="62835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5" tIns="50398" rIns="100795" bIns="50398" anchor="ctr" anchorCtr="1"/>
          <a:lstStyle/>
          <a:p>
            <a:pPr algn="ctr">
              <a:spcBef>
                <a:spcPct val="50000"/>
              </a:spcBef>
            </a:pPr>
            <a:r>
              <a:rPr lang="ru-RU" sz="1800" b="1" dirty="0" smtClean="0"/>
              <a:t>Системы вне </a:t>
            </a:r>
            <a:r>
              <a:rPr lang="en-US" sz="1800" b="1" dirty="0" smtClean="0"/>
              <a:t>SAP</a:t>
            </a:r>
            <a:endParaRPr lang="de-DE" sz="1800" b="1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005" y="360560"/>
            <a:ext cx="8736542" cy="736874"/>
          </a:xfrm>
        </p:spPr>
        <p:txBody>
          <a:bodyPr/>
          <a:lstStyle/>
          <a:p>
            <a:r>
              <a:rPr lang="ru-RU" dirty="0" smtClean="0"/>
              <a:t>Мероприятия по реализации </a:t>
            </a:r>
            <a:r>
              <a:rPr lang="en-US" dirty="0" smtClean="0"/>
              <a:t> </a:t>
            </a:r>
            <a:r>
              <a:rPr lang="en-US" dirty="0"/>
              <a:t>3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016" y="1332359"/>
            <a:ext cx="9399832" cy="563594"/>
          </a:xfrm>
        </p:spPr>
        <p:txBody>
          <a:bodyPr/>
          <a:lstStyle/>
          <a:p>
            <a:pPr marL="324000" indent="-324000">
              <a:lnSpc>
                <a:spcPts val="2600"/>
              </a:lnSpc>
              <a:spcBef>
                <a:spcPts val="600"/>
              </a:spcBef>
            </a:pPr>
            <a:r>
              <a:rPr lang="ru-RU" sz="1800" dirty="0" smtClean="0"/>
              <a:t>ОДНА информационная система для ежедневных информационных запросов центральных ведомств </a:t>
            </a:r>
            <a:r>
              <a:rPr lang="en-US" sz="1800" dirty="0" smtClean="0"/>
              <a:t> (</a:t>
            </a:r>
            <a:r>
              <a:rPr lang="ru-RU" sz="1800" dirty="0" smtClean="0"/>
              <a:t>особ. Минфина)</a:t>
            </a:r>
            <a:r>
              <a:rPr lang="en-US" sz="2000" dirty="0" smtClean="0"/>
              <a:t>.</a:t>
            </a:r>
            <a:r>
              <a:rPr lang="en-US" sz="3400" dirty="0" smtClean="0"/>
              <a:t> </a:t>
            </a:r>
            <a:endParaRPr lang="en-US" sz="3400" dirty="0"/>
          </a:p>
        </p:txBody>
      </p:sp>
      <p:sp>
        <p:nvSpPr>
          <p:cNvPr id="242720" name="Text Box 32"/>
          <p:cNvSpPr txBox="1">
            <a:spLocks noChangeArrowheads="1"/>
          </p:cNvSpPr>
          <p:nvPr/>
        </p:nvSpPr>
        <p:spPr bwMode="auto">
          <a:xfrm>
            <a:off x="4060252" y="2056594"/>
            <a:ext cx="2866678" cy="9424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800" b="1" dirty="0" smtClean="0"/>
              <a:t>Консолидация на глобальном федеральном уровне</a:t>
            </a:r>
            <a:endParaRPr lang="en-US" sz="1400" dirty="0"/>
          </a:p>
        </p:txBody>
      </p:sp>
      <p:sp>
        <p:nvSpPr>
          <p:cNvPr id="242721" name="Text Box 33"/>
          <p:cNvSpPr txBox="1">
            <a:spLocks noChangeArrowheads="1"/>
          </p:cNvSpPr>
          <p:nvPr/>
        </p:nvSpPr>
        <p:spPr bwMode="auto">
          <a:xfrm>
            <a:off x="3926369" y="3484833"/>
            <a:ext cx="3276203" cy="66547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800" b="1" dirty="0" smtClean="0"/>
              <a:t>Консолидация на уровне министерства </a:t>
            </a:r>
            <a:endParaRPr lang="en-US" sz="1400" dirty="0"/>
          </a:p>
        </p:txBody>
      </p:sp>
      <p:sp>
        <p:nvSpPr>
          <p:cNvPr id="242722" name="Text Box 34"/>
          <p:cNvSpPr txBox="1">
            <a:spLocks noChangeArrowheads="1"/>
          </p:cNvSpPr>
          <p:nvPr/>
        </p:nvSpPr>
        <p:spPr bwMode="auto">
          <a:xfrm>
            <a:off x="3627976" y="4722289"/>
            <a:ext cx="3872990" cy="121947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800" b="1" dirty="0" smtClean="0"/>
              <a:t>Все распорядители средств, министерства  и вышестоящие  ведомства </a:t>
            </a: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1800" b="1" dirty="0" smtClean="0"/>
              <a:t>(</a:t>
            </a:r>
            <a:r>
              <a:rPr lang="ru-RU" sz="1800" b="1" dirty="0" smtClean="0"/>
              <a:t>первый и второй уровни</a:t>
            </a:r>
            <a:r>
              <a:rPr lang="en-US" sz="1800" b="1" dirty="0" smtClean="0"/>
              <a:t>)</a:t>
            </a:r>
            <a:endParaRPr lang="en-US" sz="1400" dirty="0"/>
          </a:p>
        </p:txBody>
      </p:sp>
      <p:sp>
        <p:nvSpPr>
          <p:cNvPr id="242724" name="Text Box 36"/>
          <p:cNvSpPr txBox="1">
            <a:spLocks noChangeArrowheads="1"/>
          </p:cNvSpPr>
          <p:nvPr/>
        </p:nvSpPr>
        <p:spPr bwMode="auto">
          <a:xfrm>
            <a:off x="7992747" y="3726142"/>
            <a:ext cx="1800862" cy="3884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800" b="1" dirty="0" smtClean="0"/>
              <a:t>Налоги</a:t>
            </a:r>
            <a:endParaRPr lang="en-US" sz="1400" dirty="0"/>
          </a:p>
        </p:txBody>
      </p:sp>
      <p:sp>
        <p:nvSpPr>
          <p:cNvPr id="242725" name="Text Box 37"/>
          <p:cNvSpPr txBox="1">
            <a:spLocks noChangeArrowheads="1"/>
          </p:cNvSpPr>
          <p:nvPr/>
        </p:nvSpPr>
        <p:spPr bwMode="auto">
          <a:xfrm>
            <a:off x="7910491" y="4673281"/>
            <a:ext cx="1800862" cy="6654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800" b="1" dirty="0" smtClean="0"/>
              <a:t>Таможенные сборы </a:t>
            </a:r>
            <a:endParaRPr lang="en-US" sz="1400" dirty="0"/>
          </a:p>
        </p:txBody>
      </p:sp>
      <p:sp>
        <p:nvSpPr>
          <p:cNvPr id="242726" name="Text Box 38"/>
          <p:cNvSpPr txBox="1">
            <a:spLocks noChangeArrowheads="1"/>
          </p:cNvSpPr>
          <p:nvPr/>
        </p:nvSpPr>
        <p:spPr bwMode="auto">
          <a:xfrm>
            <a:off x="7910491" y="5345393"/>
            <a:ext cx="1800862" cy="38847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defPPr>
              <a:defRPr lang="de-DE"/>
            </a:defPPr>
            <a:lvl1pPr algn="ctr" defTabSz="1001713">
              <a:spcBef>
                <a:spcPct val="50000"/>
              </a:spcBef>
              <a:defRPr sz="1800" b="1"/>
            </a:lvl1pPr>
            <a:lvl2pPr marL="500063" defTabSz="1001713">
              <a:defRPr sz="2400"/>
            </a:lvl2pPr>
            <a:lvl3pPr marL="1001713" defTabSz="1001713">
              <a:defRPr sz="2400"/>
            </a:lvl3pPr>
            <a:lvl4pPr marL="1501775" defTabSz="1001713">
              <a:defRPr sz="2400"/>
            </a:lvl4pPr>
            <a:lvl5pPr marL="2003425" defTabSz="1001713">
              <a:defRPr sz="2400"/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ru-RU" dirty="0" smtClean="0"/>
              <a:t>Госдолг</a:t>
            </a:r>
            <a:endParaRPr lang="en-US" dirty="0"/>
          </a:p>
        </p:txBody>
      </p:sp>
      <p:sp>
        <p:nvSpPr>
          <p:cNvPr id="242727" name="Text Box 39"/>
          <p:cNvSpPr txBox="1">
            <a:spLocks noChangeArrowheads="1"/>
          </p:cNvSpPr>
          <p:nvPr/>
        </p:nvSpPr>
        <p:spPr bwMode="auto">
          <a:xfrm>
            <a:off x="7910491" y="6024507"/>
            <a:ext cx="1800862" cy="6654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800" b="1" dirty="0" smtClean="0"/>
              <a:t>Доход по аренде </a:t>
            </a:r>
            <a:endParaRPr lang="en-US" sz="1400" dirty="0"/>
          </a:p>
        </p:txBody>
      </p:sp>
      <p:sp>
        <p:nvSpPr>
          <p:cNvPr id="242728" name="Text Box 40"/>
          <p:cNvSpPr txBox="1">
            <a:spLocks noChangeArrowheads="1"/>
          </p:cNvSpPr>
          <p:nvPr/>
        </p:nvSpPr>
        <p:spPr bwMode="auto">
          <a:xfrm>
            <a:off x="292269" y="3749127"/>
            <a:ext cx="2948932" cy="66547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defPPr>
              <a:defRPr lang="de-DE"/>
            </a:defPPr>
            <a:lvl1pPr algn="ctr" defTabSz="1001713">
              <a:spcBef>
                <a:spcPct val="50000"/>
              </a:spcBef>
              <a:defRPr sz="1800" b="1"/>
            </a:lvl1pPr>
            <a:lvl2pPr marL="500063" defTabSz="1001713">
              <a:defRPr sz="2400"/>
            </a:lvl2pPr>
            <a:lvl3pPr marL="1001713" defTabSz="1001713">
              <a:defRPr sz="2400"/>
            </a:lvl3pPr>
            <a:lvl4pPr marL="1501775" defTabSz="1001713">
              <a:defRPr sz="2400"/>
            </a:lvl4pPr>
            <a:lvl5pPr marL="2003425" defTabSz="1001713">
              <a:defRPr sz="2400"/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ru-RU" dirty="0" smtClean="0"/>
              <a:t>Фонд оплаты труда, пенсионные выплаты</a:t>
            </a:r>
            <a:endParaRPr lang="en-US" dirty="0"/>
          </a:p>
        </p:txBody>
      </p:sp>
      <p:sp>
        <p:nvSpPr>
          <p:cNvPr id="242729" name="Text Box 41"/>
          <p:cNvSpPr txBox="1">
            <a:spLocks noChangeArrowheads="1"/>
          </p:cNvSpPr>
          <p:nvPr/>
        </p:nvSpPr>
        <p:spPr bwMode="auto">
          <a:xfrm>
            <a:off x="292269" y="4673281"/>
            <a:ext cx="2948932" cy="3920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defPPr>
              <a:defRPr lang="de-DE"/>
            </a:defPPr>
            <a:lvl1pPr algn="ctr" defTabSz="1001713">
              <a:spcBef>
                <a:spcPct val="50000"/>
              </a:spcBef>
              <a:defRPr sz="1800" b="1"/>
            </a:lvl1pPr>
            <a:lvl2pPr marL="500063" defTabSz="1001713">
              <a:defRPr sz="2400"/>
            </a:lvl2pPr>
            <a:lvl3pPr marL="1001713" defTabSz="1001713">
              <a:defRPr sz="2400"/>
            </a:lvl3pPr>
            <a:lvl4pPr marL="1501775" defTabSz="1001713">
              <a:defRPr sz="2400"/>
            </a:lvl4pPr>
            <a:lvl5pPr marL="2003425" defTabSz="1001713">
              <a:defRPr sz="2400"/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ru-RU" dirty="0" smtClean="0"/>
              <a:t>Семейные пособия</a:t>
            </a:r>
            <a:endParaRPr lang="en-US" dirty="0"/>
          </a:p>
        </p:txBody>
      </p:sp>
      <p:sp>
        <p:nvSpPr>
          <p:cNvPr id="242730" name="Text Box 42"/>
          <p:cNvSpPr txBox="1">
            <a:spLocks noChangeArrowheads="1"/>
          </p:cNvSpPr>
          <p:nvPr/>
        </p:nvSpPr>
        <p:spPr bwMode="auto">
          <a:xfrm>
            <a:off x="292269" y="5345393"/>
            <a:ext cx="2948932" cy="66547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800" b="1" dirty="0" smtClean="0"/>
              <a:t>Страхование по безработице </a:t>
            </a:r>
            <a:endParaRPr lang="en-US" sz="1800" b="1" dirty="0"/>
          </a:p>
        </p:txBody>
      </p:sp>
      <p:sp>
        <p:nvSpPr>
          <p:cNvPr id="242731" name="Text Box 43"/>
          <p:cNvSpPr txBox="1">
            <a:spLocks noChangeArrowheads="1"/>
          </p:cNvSpPr>
          <p:nvPr/>
        </p:nvSpPr>
        <p:spPr bwMode="auto">
          <a:xfrm>
            <a:off x="292269" y="6017505"/>
            <a:ext cx="2948932" cy="66547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800" b="1" dirty="0" smtClean="0"/>
              <a:t>Другие трансфертные платежи</a:t>
            </a:r>
            <a:endParaRPr lang="en-US" sz="1400" dirty="0"/>
          </a:p>
        </p:txBody>
      </p:sp>
      <p:sp>
        <p:nvSpPr>
          <p:cNvPr id="242733" name="AutoShape 45"/>
          <p:cNvSpPr>
            <a:spLocks noChangeArrowheads="1"/>
          </p:cNvSpPr>
          <p:nvPr/>
        </p:nvSpPr>
        <p:spPr bwMode="auto">
          <a:xfrm>
            <a:off x="6354645" y="4156945"/>
            <a:ext cx="409525" cy="672112"/>
          </a:xfrm>
          <a:prstGeom prst="upArrow">
            <a:avLst>
              <a:gd name="adj1" fmla="val 50000"/>
              <a:gd name="adj2" fmla="val 41026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4" name="AutoShape 46"/>
          <p:cNvSpPr>
            <a:spLocks noChangeArrowheads="1"/>
          </p:cNvSpPr>
          <p:nvPr/>
        </p:nvSpPr>
        <p:spPr bwMode="auto">
          <a:xfrm>
            <a:off x="5945120" y="2896735"/>
            <a:ext cx="409525" cy="672112"/>
          </a:xfrm>
          <a:prstGeom prst="upArrow">
            <a:avLst>
              <a:gd name="adj1" fmla="val 50000"/>
              <a:gd name="adj2" fmla="val 41026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5" name="AutoShape 47"/>
          <p:cNvSpPr>
            <a:spLocks noChangeArrowheads="1"/>
          </p:cNvSpPr>
          <p:nvPr/>
        </p:nvSpPr>
        <p:spPr bwMode="auto">
          <a:xfrm rot="5400000">
            <a:off x="3277936" y="5298165"/>
            <a:ext cx="336056" cy="574036"/>
          </a:xfrm>
          <a:prstGeom prst="upArrow">
            <a:avLst>
              <a:gd name="adj1" fmla="val 50000"/>
              <a:gd name="adj2" fmla="val 42708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6" name="AutoShape 48"/>
          <p:cNvSpPr>
            <a:spLocks noChangeArrowheads="1"/>
          </p:cNvSpPr>
          <p:nvPr/>
        </p:nvSpPr>
        <p:spPr bwMode="auto">
          <a:xfrm rot="5400000">
            <a:off x="3277936" y="4626053"/>
            <a:ext cx="336056" cy="574036"/>
          </a:xfrm>
          <a:prstGeom prst="upArrow">
            <a:avLst>
              <a:gd name="adj1" fmla="val 50000"/>
              <a:gd name="adj2" fmla="val 42708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7" name="AutoShape 49"/>
          <p:cNvSpPr>
            <a:spLocks noChangeArrowheads="1"/>
          </p:cNvSpPr>
          <p:nvPr/>
        </p:nvSpPr>
        <p:spPr bwMode="auto">
          <a:xfrm rot="16200000" flipH="1">
            <a:off x="7537700" y="5298165"/>
            <a:ext cx="336056" cy="574036"/>
          </a:xfrm>
          <a:prstGeom prst="upArrow">
            <a:avLst>
              <a:gd name="adj1" fmla="val 50000"/>
              <a:gd name="adj2" fmla="val 42708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8" name="AutoShape 50"/>
          <p:cNvSpPr>
            <a:spLocks noChangeArrowheads="1"/>
          </p:cNvSpPr>
          <p:nvPr/>
        </p:nvSpPr>
        <p:spPr bwMode="auto">
          <a:xfrm rot="16200000" flipH="1">
            <a:off x="7537700" y="4626053"/>
            <a:ext cx="336056" cy="574036"/>
          </a:xfrm>
          <a:prstGeom prst="upArrow">
            <a:avLst>
              <a:gd name="adj1" fmla="val 50000"/>
              <a:gd name="adj2" fmla="val 42708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9" name="AutoShape 51"/>
          <p:cNvSpPr>
            <a:spLocks noChangeArrowheads="1"/>
          </p:cNvSpPr>
          <p:nvPr/>
        </p:nvSpPr>
        <p:spPr bwMode="auto">
          <a:xfrm rot="2414351">
            <a:off x="2693418" y="4072931"/>
            <a:ext cx="1284580" cy="994166"/>
          </a:xfrm>
          <a:custGeom>
            <a:avLst/>
            <a:gdLst>
              <a:gd name="G0" fmla="+- -3342743 0 0"/>
              <a:gd name="G1" fmla="+- -9240531 0 0"/>
              <a:gd name="G2" fmla="+- -3342743 0 -9240531"/>
              <a:gd name="G3" fmla="+- 10800 0 0"/>
              <a:gd name="G4" fmla="+- 0 0 -334274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2 0 0"/>
              <a:gd name="G9" fmla="+- 0 0 -9240531"/>
              <a:gd name="G10" fmla="+- 8332 0 2700"/>
              <a:gd name="G11" fmla="cos G10 -3342743"/>
              <a:gd name="G12" fmla="sin G10 -3342743"/>
              <a:gd name="G13" fmla="cos 13500 -3342743"/>
              <a:gd name="G14" fmla="sin 13500 -3342743"/>
              <a:gd name="G15" fmla="+- G11 10800 0"/>
              <a:gd name="G16" fmla="+- G12 10800 0"/>
              <a:gd name="G17" fmla="+- G13 10800 0"/>
              <a:gd name="G18" fmla="+- G14 10800 0"/>
              <a:gd name="G19" fmla="*/ 8332 1 2"/>
              <a:gd name="G20" fmla="+- G19 5400 0"/>
              <a:gd name="G21" fmla="cos G20 -3342743"/>
              <a:gd name="G22" fmla="sin G20 -3342743"/>
              <a:gd name="G23" fmla="+- G21 10800 0"/>
              <a:gd name="G24" fmla="+- G12 G23 G22"/>
              <a:gd name="G25" fmla="+- G22 G23 G11"/>
              <a:gd name="G26" fmla="cos 10800 -3342743"/>
              <a:gd name="G27" fmla="sin 10800 -3342743"/>
              <a:gd name="G28" fmla="cos 8332 -3342743"/>
              <a:gd name="G29" fmla="sin 8332 -334274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240531"/>
              <a:gd name="G36" fmla="sin G34 -9240531"/>
              <a:gd name="G37" fmla="+/ -9240531 -334274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2 G39"/>
              <a:gd name="G43" fmla="sin 83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670 w 21600"/>
              <a:gd name="T5" fmla="*/ 59 h 21600"/>
              <a:gd name="T6" fmla="*/ 3365 w 21600"/>
              <a:gd name="T7" fmla="*/ 4779 h 21600"/>
              <a:gd name="T8" fmla="*/ 9928 w 21600"/>
              <a:gd name="T9" fmla="*/ 2513 h 21600"/>
              <a:gd name="T10" fmla="*/ 19294 w 21600"/>
              <a:gd name="T11" fmla="*/ 307 h 21600"/>
              <a:gd name="T12" fmla="*/ 19876 w 21600"/>
              <a:gd name="T13" fmla="*/ 5841 h 21600"/>
              <a:gd name="T14" fmla="*/ 14343 w 21600"/>
              <a:gd name="T15" fmla="*/ 642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042" y="4324"/>
                </a:moveTo>
                <a:cubicBezTo>
                  <a:pt x="14559" y="3123"/>
                  <a:pt x="12708" y="2468"/>
                  <a:pt x="10800" y="2468"/>
                </a:cubicBezTo>
                <a:cubicBezTo>
                  <a:pt x="8286" y="2467"/>
                  <a:pt x="5906" y="3602"/>
                  <a:pt x="4324" y="5556"/>
                </a:cubicBezTo>
                <a:lnTo>
                  <a:pt x="2406" y="4003"/>
                </a:lnTo>
                <a:cubicBezTo>
                  <a:pt x="4457" y="1471"/>
                  <a:pt x="7541" y="-1"/>
                  <a:pt x="10800" y="0"/>
                </a:cubicBezTo>
                <a:cubicBezTo>
                  <a:pt x="13273" y="0"/>
                  <a:pt x="15672" y="849"/>
                  <a:pt x="17595" y="2406"/>
                </a:cubicBezTo>
                <a:lnTo>
                  <a:pt x="19294" y="307"/>
                </a:lnTo>
                <a:lnTo>
                  <a:pt x="19876" y="5841"/>
                </a:lnTo>
                <a:lnTo>
                  <a:pt x="14343" y="6422"/>
                </a:lnTo>
                <a:lnTo>
                  <a:pt x="16042" y="4324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0" name="AutoShape 52"/>
          <p:cNvSpPr>
            <a:spLocks noChangeArrowheads="1"/>
          </p:cNvSpPr>
          <p:nvPr/>
        </p:nvSpPr>
        <p:spPr bwMode="auto">
          <a:xfrm rot="19185649" flipH="1">
            <a:off x="7198197" y="4072931"/>
            <a:ext cx="1284580" cy="994166"/>
          </a:xfrm>
          <a:custGeom>
            <a:avLst/>
            <a:gdLst>
              <a:gd name="G0" fmla="+- -3342743 0 0"/>
              <a:gd name="G1" fmla="+- -9240531 0 0"/>
              <a:gd name="G2" fmla="+- -3342743 0 -9240531"/>
              <a:gd name="G3" fmla="+- 10800 0 0"/>
              <a:gd name="G4" fmla="+- 0 0 -334274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2 0 0"/>
              <a:gd name="G9" fmla="+- 0 0 -9240531"/>
              <a:gd name="G10" fmla="+- 8332 0 2700"/>
              <a:gd name="G11" fmla="cos G10 -3342743"/>
              <a:gd name="G12" fmla="sin G10 -3342743"/>
              <a:gd name="G13" fmla="cos 13500 -3342743"/>
              <a:gd name="G14" fmla="sin 13500 -3342743"/>
              <a:gd name="G15" fmla="+- G11 10800 0"/>
              <a:gd name="G16" fmla="+- G12 10800 0"/>
              <a:gd name="G17" fmla="+- G13 10800 0"/>
              <a:gd name="G18" fmla="+- G14 10800 0"/>
              <a:gd name="G19" fmla="*/ 8332 1 2"/>
              <a:gd name="G20" fmla="+- G19 5400 0"/>
              <a:gd name="G21" fmla="cos G20 -3342743"/>
              <a:gd name="G22" fmla="sin G20 -3342743"/>
              <a:gd name="G23" fmla="+- G21 10800 0"/>
              <a:gd name="G24" fmla="+- G12 G23 G22"/>
              <a:gd name="G25" fmla="+- G22 G23 G11"/>
              <a:gd name="G26" fmla="cos 10800 -3342743"/>
              <a:gd name="G27" fmla="sin 10800 -3342743"/>
              <a:gd name="G28" fmla="cos 8332 -3342743"/>
              <a:gd name="G29" fmla="sin 8332 -334274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240531"/>
              <a:gd name="G36" fmla="sin G34 -9240531"/>
              <a:gd name="G37" fmla="+/ -9240531 -334274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2 G39"/>
              <a:gd name="G43" fmla="sin 83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670 w 21600"/>
              <a:gd name="T5" fmla="*/ 59 h 21600"/>
              <a:gd name="T6" fmla="*/ 3365 w 21600"/>
              <a:gd name="T7" fmla="*/ 4779 h 21600"/>
              <a:gd name="T8" fmla="*/ 9928 w 21600"/>
              <a:gd name="T9" fmla="*/ 2513 h 21600"/>
              <a:gd name="T10" fmla="*/ 19294 w 21600"/>
              <a:gd name="T11" fmla="*/ 307 h 21600"/>
              <a:gd name="T12" fmla="*/ 19876 w 21600"/>
              <a:gd name="T13" fmla="*/ 5841 h 21600"/>
              <a:gd name="T14" fmla="*/ 14343 w 21600"/>
              <a:gd name="T15" fmla="*/ 642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042" y="4324"/>
                </a:moveTo>
                <a:cubicBezTo>
                  <a:pt x="14559" y="3123"/>
                  <a:pt x="12708" y="2468"/>
                  <a:pt x="10800" y="2468"/>
                </a:cubicBezTo>
                <a:cubicBezTo>
                  <a:pt x="8286" y="2467"/>
                  <a:pt x="5906" y="3602"/>
                  <a:pt x="4324" y="5556"/>
                </a:cubicBezTo>
                <a:lnTo>
                  <a:pt x="2406" y="4003"/>
                </a:lnTo>
                <a:cubicBezTo>
                  <a:pt x="4457" y="1471"/>
                  <a:pt x="7541" y="-1"/>
                  <a:pt x="10800" y="0"/>
                </a:cubicBezTo>
                <a:cubicBezTo>
                  <a:pt x="13273" y="0"/>
                  <a:pt x="15672" y="849"/>
                  <a:pt x="17595" y="2406"/>
                </a:cubicBezTo>
                <a:lnTo>
                  <a:pt x="19294" y="307"/>
                </a:lnTo>
                <a:lnTo>
                  <a:pt x="19876" y="5841"/>
                </a:lnTo>
                <a:lnTo>
                  <a:pt x="14343" y="6422"/>
                </a:lnTo>
                <a:lnTo>
                  <a:pt x="16042" y="4324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1" name="AutoShape 53"/>
          <p:cNvSpPr>
            <a:spLocks noChangeArrowheads="1"/>
          </p:cNvSpPr>
          <p:nvPr/>
        </p:nvSpPr>
        <p:spPr bwMode="auto">
          <a:xfrm rot="2414351" flipH="1" flipV="1">
            <a:off x="7198197" y="5333141"/>
            <a:ext cx="1284580" cy="994166"/>
          </a:xfrm>
          <a:custGeom>
            <a:avLst/>
            <a:gdLst>
              <a:gd name="G0" fmla="+- -3342743 0 0"/>
              <a:gd name="G1" fmla="+- -9240531 0 0"/>
              <a:gd name="G2" fmla="+- -3342743 0 -9240531"/>
              <a:gd name="G3" fmla="+- 10800 0 0"/>
              <a:gd name="G4" fmla="+- 0 0 -334274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2 0 0"/>
              <a:gd name="G9" fmla="+- 0 0 -9240531"/>
              <a:gd name="G10" fmla="+- 8332 0 2700"/>
              <a:gd name="G11" fmla="cos G10 -3342743"/>
              <a:gd name="G12" fmla="sin G10 -3342743"/>
              <a:gd name="G13" fmla="cos 13500 -3342743"/>
              <a:gd name="G14" fmla="sin 13500 -3342743"/>
              <a:gd name="G15" fmla="+- G11 10800 0"/>
              <a:gd name="G16" fmla="+- G12 10800 0"/>
              <a:gd name="G17" fmla="+- G13 10800 0"/>
              <a:gd name="G18" fmla="+- G14 10800 0"/>
              <a:gd name="G19" fmla="*/ 8332 1 2"/>
              <a:gd name="G20" fmla="+- G19 5400 0"/>
              <a:gd name="G21" fmla="cos G20 -3342743"/>
              <a:gd name="G22" fmla="sin G20 -3342743"/>
              <a:gd name="G23" fmla="+- G21 10800 0"/>
              <a:gd name="G24" fmla="+- G12 G23 G22"/>
              <a:gd name="G25" fmla="+- G22 G23 G11"/>
              <a:gd name="G26" fmla="cos 10800 -3342743"/>
              <a:gd name="G27" fmla="sin 10800 -3342743"/>
              <a:gd name="G28" fmla="cos 8332 -3342743"/>
              <a:gd name="G29" fmla="sin 8332 -334274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240531"/>
              <a:gd name="G36" fmla="sin G34 -9240531"/>
              <a:gd name="G37" fmla="+/ -9240531 -334274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2 G39"/>
              <a:gd name="G43" fmla="sin 83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670 w 21600"/>
              <a:gd name="T5" fmla="*/ 59 h 21600"/>
              <a:gd name="T6" fmla="*/ 3365 w 21600"/>
              <a:gd name="T7" fmla="*/ 4779 h 21600"/>
              <a:gd name="T8" fmla="*/ 9928 w 21600"/>
              <a:gd name="T9" fmla="*/ 2513 h 21600"/>
              <a:gd name="T10" fmla="*/ 19294 w 21600"/>
              <a:gd name="T11" fmla="*/ 307 h 21600"/>
              <a:gd name="T12" fmla="*/ 19876 w 21600"/>
              <a:gd name="T13" fmla="*/ 5841 h 21600"/>
              <a:gd name="T14" fmla="*/ 14343 w 21600"/>
              <a:gd name="T15" fmla="*/ 642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042" y="4324"/>
                </a:moveTo>
                <a:cubicBezTo>
                  <a:pt x="14559" y="3123"/>
                  <a:pt x="12708" y="2468"/>
                  <a:pt x="10800" y="2468"/>
                </a:cubicBezTo>
                <a:cubicBezTo>
                  <a:pt x="8286" y="2467"/>
                  <a:pt x="5906" y="3602"/>
                  <a:pt x="4324" y="5556"/>
                </a:cubicBezTo>
                <a:lnTo>
                  <a:pt x="2406" y="4003"/>
                </a:lnTo>
                <a:cubicBezTo>
                  <a:pt x="4457" y="1471"/>
                  <a:pt x="7541" y="-1"/>
                  <a:pt x="10800" y="0"/>
                </a:cubicBezTo>
                <a:cubicBezTo>
                  <a:pt x="13273" y="0"/>
                  <a:pt x="15672" y="849"/>
                  <a:pt x="17595" y="2406"/>
                </a:cubicBezTo>
                <a:lnTo>
                  <a:pt x="19294" y="307"/>
                </a:lnTo>
                <a:lnTo>
                  <a:pt x="19876" y="5841"/>
                </a:lnTo>
                <a:lnTo>
                  <a:pt x="14343" y="6422"/>
                </a:lnTo>
                <a:lnTo>
                  <a:pt x="16042" y="4324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2" name="AutoShape 54"/>
          <p:cNvSpPr>
            <a:spLocks noChangeArrowheads="1"/>
          </p:cNvSpPr>
          <p:nvPr/>
        </p:nvSpPr>
        <p:spPr bwMode="auto">
          <a:xfrm rot="19185649" flipV="1">
            <a:off x="2693418" y="5333141"/>
            <a:ext cx="1284580" cy="994166"/>
          </a:xfrm>
          <a:custGeom>
            <a:avLst/>
            <a:gdLst>
              <a:gd name="G0" fmla="+- -3342743 0 0"/>
              <a:gd name="G1" fmla="+- -9240531 0 0"/>
              <a:gd name="G2" fmla="+- -3342743 0 -9240531"/>
              <a:gd name="G3" fmla="+- 10800 0 0"/>
              <a:gd name="G4" fmla="+- 0 0 -334274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2 0 0"/>
              <a:gd name="G9" fmla="+- 0 0 -9240531"/>
              <a:gd name="G10" fmla="+- 8332 0 2700"/>
              <a:gd name="G11" fmla="cos G10 -3342743"/>
              <a:gd name="G12" fmla="sin G10 -3342743"/>
              <a:gd name="G13" fmla="cos 13500 -3342743"/>
              <a:gd name="G14" fmla="sin 13500 -3342743"/>
              <a:gd name="G15" fmla="+- G11 10800 0"/>
              <a:gd name="G16" fmla="+- G12 10800 0"/>
              <a:gd name="G17" fmla="+- G13 10800 0"/>
              <a:gd name="G18" fmla="+- G14 10800 0"/>
              <a:gd name="G19" fmla="*/ 8332 1 2"/>
              <a:gd name="G20" fmla="+- G19 5400 0"/>
              <a:gd name="G21" fmla="cos G20 -3342743"/>
              <a:gd name="G22" fmla="sin G20 -3342743"/>
              <a:gd name="G23" fmla="+- G21 10800 0"/>
              <a:gd name="G24" fmla="+- G12 G23 G22"/>
              <a:gd name="G25" fmla="+- G22 G23 G11"/>
              <a:gd name="G26" fmla="cos 10800 -3342743"/>
              <a:gd name="G27" fmla="sin 10800 -3342743"/>
              <a:gd name="G28" fmla="cos 8332 -3342743"/>
              <a:gd name="G29" fmla="sin 8332 -334274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240531"/>
              <a:gd name="G36" fmla="sin G34 -9240531"/>
              <a:gd name="G37" fmla="+/ -9240531 -334274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2 G39"/>
              <a:gd name="G43" fmla="sin 83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670 w 21600"/>
              <a:gd name="T5" fmla="*/ 59 h 21600"/>
              <a:gd name="T6" fmla="*/ 3365 w 21600"/>
              <a:gd name="T7" fmla="*/ 4779 h 21600"/>
              <a:gd name="T8" fmla="*/ 9928 w 21600"/>
              <a:gd name="T9" fmla="*/ 2513 h 21600"/>
              <a:gd name="T10" fmla="*/ 19294 w 21600"/>
              <a:gd name="T11" fmla="*/ 307 h 21600"/>
              <a:gd name="T12" fmla="*/ 19876 w 21600"/>
              <a:gd name="T13" fmla="*/ 5841 h 21600"/>
              <a:gd name="T14" fmla="*/ 14343 w 21600"/>
              <a:gd name="T15" fmla="*/ 642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042" y="4324"/>
                </a:moveTo>
                <a:cubicBezTo>
                  <a:pt x="14559" y="3123"/>
                  <a:pt x="12708" y="2468"/>
                  <a:pt x="10800" y="2468"/>
                </a:cubicBezTo>
                <a:cubicBezTo>
                  <a:pt x="8286" y="2467"/>
                  <a:pt x="5906" y="3602"/>
                  <a:pt x="4324" y="5556"/>
                </a:cubicBezTo>
                <a:lnTo>
                  <a:pt x="2406" y="4003"/>
                </a:lnTo>
                <a:cubicBezTo>
                  <a:pt x="4457" y="1471"/>
                  <a:pt x="7541" y="-1"/>
                  <a:pt x="10800" y="0"/>
                </a:cubicBezTo>
                <a:cubicBezTo>
                  <a:pt x="13273" y="0"/>
                  <a:pt x="15672" y="849"/>
                  <a:pt x="17595" y="2406"/>
                </a:cubicBezTo>
                <a:lnTo>
                  <a:pt x="19294" y="307"/>
                </a:lnTo>
                <a:lnTo>
                  <a:pt x="19876" y="5841"/>
                </a:lnTo>
                <a:lnTo>
                  <a:pt x="14343" y="6422"/>
                </a:lnTo>
                <a:lnTo>
                  <a:pt x="16042" y="4324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3" name="Text Box 55"/>
          <p:cNvSpPr txBox="1">
            <a:spLocks noChangeArrowheads="1"/>
          </p:cNvSpPr>
          <p:nvPr/>
        </p:nvSpPr>
        <p:spPr bwMode="auto">
          <a:xfrm>
            <a:off x="7414561" y="2073163"/>
            <a:ext cx="2721418" cy="120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 anchor="ctr">
            <a:spAutoFit/>
          </a:bodyPr>
          <a:lstStyle/>
          <a:p>
            <a:pPr lvl="0">
              <a:lnSpc>
                <a:spcPct val="80000"/>
              </a:lnSpc>
              <a:spcBef>
                <a:spcPct val="50000"/>
              </a:spcBef>
            </a:pPr>
            <a:r>
              <a:rPr lang="ru-RU" sz="1800" b="1" dirty="0">
                <a:solidFill>
                  <a:srgbClr val="000000"/>
                </a:solidFill>
              </a:rPr>
              <a:t>Интеграция данных (</a:t>
            </a:r>
            <a:r>
              <a:rPr lang="ru-RU" sz="1800" b="1" dirty="0" smtClean="0">
                <a:solidFill>
                  <a:srgbClr val="000000"/>
                </a:solidFill>
              </a:rPr>
              <a:t>ежедневно/ периодически</a:t>
            </a:r>
            <a:r>
              <a:rPr lang="en-US" sz="1800" b="1" dirty="0">
                <a:solidFill>
                  <a:srgbClr val="000000"/>
                </a:solidFill>
              </a:rPr>
              <a:t>) </a:t>
            </a:r>
            <a:r>
              <a:rPr lang="ru-RU" sz="1800" b="1" dirty="0">
                <a:solidFill>
                  <a:srgbClr val="000000"/>
                </a:solidFill>
              </a:rPr>
              <a:t>из программных приложений</a:t>
            </a:r>
            <a:r>
              <a:rPr lang="en-US" sz="1800" b="1" dirty="0">
                <a:solidFill>
                  <a:srgbClr val="000000"/>
                </a:solidFill>
              </a:rPr>
              <a:t>:</a:t>
            </a:r>
            <a:endParaRPr lang="en-US" sz="4900" dirty="0">
              <a:solidFill>
                <a:srgbClr val="000000"/>
              </a:solidFill>
            </a:endParaRPr>
          </a:p>
        </p:txBody>
      </p:sp>
      <p:sp>
        <p:nvSpPr>
          <p:cNvPr id="242744" name="Text Box 56"/>
          <p:cNvSpPr txBox="1">
            <a:spLocks noChangeArrowheads="1"/>
          </p:cNvSpPr>
          <p:nvPr/>
        </p:nvSpPr>
        <p:spPr bwMode="auto">
          <a:xfrm>
            <a:off x="252016" y="2046865"/>
            <a:ext cx="3083692" cy="120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0803" tIns="50402" rIns="100803" bIns="50402" anchor="ctr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1800" b="1" dirty="0" smtClean="0">
                <a:solidFill>
                  <a:schemeClr val="tx2"/>
                </a:solidFill>
              </a:rPr>
              <a:t>Интеграция данных (ежедневно/ периодически</a:t>
            </a:r>
            <a:r>
              <a:rPr lang="en-US" sz="1800" b="1" dirty="0" smtClean="0">
                <a:solidFill>
                  <a:schemeClr val="tx2"/>
                </a:solidFill>
              </a:rPr>
              <a:t>) </a:t>
            </a:r>
            <a:r>
              <a:rPr lang="ru-RU" sz="1800" b="1" dirty="0" smtClean="0">
                <a:solidFill>
                  <a:schemeClr val="tx2"/>
                </a:solidFill>
              </a:rPr>
              <a:t>из программных приложений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  <a:endParaRPr lang="en-US" sz="4900" dirty="0">
              <a:solidFill>
                <a:schemeClr val="tx2"/>
              </a:solidFill>
            </a:endParaRPr>
          </a:p>
        </p:txBody>
      </p:sp>
      <p:sp>
        <p:nvSpPr>
          <p:cNvPr id="242749" name="Rectangle 61"/>
          <p:cNvSpPr>
            <a:spLocks noChangeArrowheads="1"/>
          </p:cNvSpPr>
          <p:nvPr/>
        </p:nvSpPr>
        <p:spPr bwMode="auto">
          <a:xfrm>
            <a:off x="4032250" y="5917740"/>
            <a:ext cx="3220200" cy="60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2200" b="1" dirty="0"/>
              <a:t>Хранилище бизнес-информации</a:t>
            </a:r>
            <a:endParaRPr lang="de-DE" sz="2000" b="1" dirty="0"/>
          </a:p>
        </p:txBody>
      </p:sp>
      <p:sp>
        <p:nvSpPr>
          <p:cNvPr id="242750" name="Rectangle 62"/>
          <p:cNvSpPr>
            <a:spLocks noChangeArrowheads="1"/>
          </p:cNvSpPr>
          <p:nvPr/>
        </p:nvSpPr>
        <p:spPr bwMode="auto">
          <a:xfrm>
            <a:off x="4226513" y="6656362"/>
            <a:ext cx="2446652" cy="57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de-DE" sz="3100" b="1"/>
              <a:t>SAP R/3</a:t>
            </a:r>
            <a:endParaRPr lang="de-DE" sz="2200" b="1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023416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759" y="360560"/>
            <a:ext cx="8715540" cy="736874"/>
          </a:xfrm>
        </p:spPr>
        <p:txBody>
          <a:bodyPr/>
          <a:lstStyle/>
          <a:p>
            <a:r>
              <a:rPr lang="ru-RU" dirty="0" smtClean="0"/>
              <a:t>МЕРОПРИЯТИЯ ПО РЕАЛИЗАЦИИ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788" y="1235707"/>
            <a:ext cx="8568531" cy="628356"/>
          </a:xfrm>
        </p:spPr>
        <p:txBody>
          <a:bodyPr/>
          <a:lstStyle/>
          <a:p>
            <a:r>
              <a:rPr lang="ru-RU" sz="2400" dirty="0" smtClean="0"/>
              <a:t>Интеграция </a:t>
            </a:r>
            <a:r>
              <a:rPr lang="ru-RU" sz="2400" u="sng" dirty="0" smtClean="0"/>
              <a:t>всех</a:t>
            </a:r>
            <a:r>
              <a:rPr lang="ru-RU" sz="2400" dirty="0" smtClean="0"/>
              <a:t> элементов бюджетног</a:t>
            </a:r>
            <a:r>
              <a:rPr lang="ru-RU" sz="2400" dirty="0"/>
              <a:t>о</a:t>
            </a:r>
            <a:r>
              <a:rPr lang="ru-RU" sz="2400" dirty="0" smtClean="0"/>
              <a:t> цикла в ОДНУ систему</a:t>
            </a:r>
            <a:endParaRPr lang="en-US" sz="2400" dirty="0"/>
          </a:p>
        </p:txBody>
      </p:sp>
      <p:grpSp>
        <p:nvGrpSpPr>
          <p:cNvPr id="243782" name="Group 70"/>
          <p:cNvGrpSpPr>
            <a:grpSpLocks/>
          </p:cNvGrpSpPr>
          <p:nvPr/>
        </p:nvGrpSpPr>
        <p:grpSpPr bwMode="auto">
          <a:xfrm>
            <a:off x="2215638" y="1795800"/>
            <a:ext cx="5659851" cy="5345393"/>
            <a:chOff x="1266" y="1026"/>
            <a:chExt cx="3234" cy="3054"/>
          </a:xfrm>
        </p:grpSpPr>
        <p:grpSp>
          <p:nvGrpSpPr>
            <p:cNvPr id="243751" name="Group 39"/>
            <p:cNvGrpSpPr>
              <a:grpSpLocks/>
            </p:cNvGrpSpPr>
            <p:nvPr/>
          </p:nvGrpSpPr>
          <p:grpSpPr bwMode="auto">
            <a:xfrm>
              <a:off x="1266" y="1026"/>
              <a:ext cx="3234" cy="3054"/>
              <a:chOff x="1680" y="912"/>
              <a:chExt cx="3270" cy="3270"/>
            </a:xfrm>
          </p:grpSpPr>
          <p:sp>
            <p:nvSpPr>
              <p:cNvPr id="243752" name="Arc 40"/>
              <p:cNvSpPr>
                <a:spLocks/>
              </p:cNvSpPr>
              <p:nvPr/>
            </p:nvSpPr>
            <p:spPr bwMode="auto">
              <a:xfrm>
                <a:off x="3315" y="912"/>
                <a:ext cx="1635" cy="245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53" name="Arc 41"/>
              <p:cNvSpPr>
                <a:spLocks/>
              </p:cNvSpPr>
              <p:nvPr/>
            </p:nvSpPr>
            <p:spPr bwMode="auto">
              <a:xfrm>
                <a:off x="1899" y="2547"/>
                <a:ext cx="2832" cy="1635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54" name="Arc 42"/>
              <p:cNvSpPr>
                <a:spLocks/>
              </p:cNvSpPr>
              <p:nvPr/>
            </p:nvSpPr>
            <p:spPr bwMode="auto">
              <a:xfrm>
                <a:off x="1680" y="912"/>
                <a:ext cx="1635" cy="2453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43755" name="Group 43"/>
            <p:cNvGrpSpPr>
              <a:grpSpLocks/>
            </p:cNvGrpSpPr>
            <p:nvPr/>
          </p:nvGrpSpPr>
          <p:grpSpPr bwMode="auto">
            <a:xfrm>
              <a:off x="1640" y="1407"/>
              <a:ext cx="2427" cy="2292"/>
              <a:chOff x="2088" y="1320"/>
              <a:chExt cx="2454" cy="2454"/>
            </a:xfrm>
          </p:grpSpPr>
          <p:sp>
            <p:nvSpPr>
              <p:cNvPr id="243756" name="Arc 44"/>
              <p:cNvSpPr>
                <a:spLocks/>
              </p:cNvSpPr>
              <p:nvPr/>
            </p:nvSpPr>
            <p:spPr bwMode="auto">
              <a:xfrm>
                <a:off x="3315" y="1320"/>
                <a:ext cx="1227" cy="18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57" name="Arc 45"/>
              <p:cNvSpPr>
                <a:spLocks/>
              </p:cNvSpPr>
              <p:nvPr/>
            </p:nvSpPr>
            <p:spPr bwMode="auto">
              <a:xfrm>
                <a:off x="2253" y="2547"/>
                <a:ext cx="2124" cy="1227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58" name="Arc 46"/>
              <p:cNvSpPr>
                <a:spLocks/>
              </p:cNvSpPr>
              <p:nvPr/>
            </p:nvSpPr>
            <p:spPr bwMode="auto">
              <a:xfrm>
                <a:off x="2088" y="1320"/>
                <a:ext cx="1227" cy="184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43759" name="Group 47"/>
            <p:cNvGrpSpPr>
              <a:grpSpLocks/>
            </p:cNvGrpSpPr>
            <p:nvPr/>
          </p:nvGrpSpPr>
          <p:grpSpPr bwMode="auto">
            <a:xfrm>
              <a:off x="2458" y="2151"/>
              <a:ext cx="850" cy="804"/>
              <a:chOff x="2325" y="1701"/>
              <a:chExt cx="912" cy="912"/>
            </a:xfrm>
          </p:grpSpPr>
          <p:sp>
            <p:nvSpPr>
              <p:cNvPr id="243760" name="Arc 48"/>
              <p:cNvSpPr>
                <a:spLocks/>
              </p:cNvSpPr>
              <p:nvPr/>
            </p:nvSpPr>
            <p:spPr bwMode="auto">
              <a:xfrm>
                <a:off x="2781" y="1701"/>
                <a:ext cx="456" cy="68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61" name="Arc 49"/>
              <p:cNvSpPr>
                <a:spLocks/>
              </p:cNvSpPr>
              <p:nvPr/>
            </p:nvSpPr>
            <p:spPr bwMode="auto">
              <a:xfrm>
                <a:off x="2386" y="2157"/>
                <a:ext cx="790" cy="456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62" name="Arc 50"/>
              <p:cNvSpPr>
                <a:spLocks/>
              </p:cNvSpPr>
              <p:nvPr/>
            </p:nvSpPr>
            <p:spPr bwMode="auto">
              <a:xfrm>
                <a:off x="2325" y="1701"/>
                <a:ext cx="456" cy="68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sp>
          <p:nvSpPr>
            <p:cNvPr id="243763" name="WordArt 51"/>
            <p:cNvSpPr>
              <a:spLocks noChangeArrowheads="1" noChangeShapeType="1" noTextEdit="1"/>
            </p:cNvSpPr>
            <p:nvPr/>
          </p:nvSpPr>
          <p:spPr bwMode="auto">
            <a:xfrm rot="3158770">
              <a:off x="1330" y="2059"/>
              <a:ext cx="2245" cy="161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1040936"/>
                </a:avLst>
              </a:prstTxWarp>
            </a:bodyPr>
            <a:lstStyle/>
            <a:p>
              <a:pPr algn="ctr"/>
              <a:r>
                <a:rPr lang="ru-RU" sz="20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Анализ</a:t>
              </a:r>
              <a:r>
                <a:rPr lang="en-US" sz="20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/</a:t>
              </a:r>
              <a:r>
                <a:rPr lang="ru-RU" sz="20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Прогнозирование по текущему году</a:t>
              </a:r>
              <a:endParaRPr lang="de-AT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3764" name="WordArt 52"/>
            <p:cNvSpPr>
              <a:spLocks noChangeArrowheads="1" noChangeShapeType="1" noTextEdit="1"/>
            </p:cNvSpPr>
            <p:nvPr/>
          </p:nvSpPr>
          <p:spPr bwMode="auto">
            <a:xfrm rot="-3907880">
              <a:off x="2690" y="2282"/>
              <a:ext cx="1900" cy="118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908358"/>
                </a:avLst>
              </a:prstTxWarp>
            </a:bodyPr>
            <a:lstStyle/>
            <a:p>
              <a:pPr algn="ctr"/>
              <a:r>
                <a:rPr lang="ru-RU" sz="2000" kern="10" spc="198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Прогноз будущих лет</a:t>
              </a:r>
              <a:endParaRPr lang="de-AT" sz="2000" kern="10" spc="198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3765" name="WordArt 53"/>
            <p:cNvSpPr>
              <a:spLocks noChangeArrowheads="1" noChangeShapeType="1" noTextEdit="1"/>
            </p:cNvSpPr>
            <p:nvPr/>
          </p:nvSpPr>
          <p:spPr bwMode="auto">
            <a:xfrm>
              <a:off x="1675" y="1238"/>
              <a:ext cx="2392" cy="14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1512612"/>
                </a:avLst>
              </a:prstTxWarp>
            </a:bodyPr>
            <a:lstStyle/>
            <a:p>
              <a:pPr algn="ctr"/>
              <a:r>
                <a:rPr lang="ru-RU" sz="2000" kern="10" spc="1389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Ежемесячная</a:t>
              </a:r>
              <a:r>
                <a:rPr lang="de-AT" sz="2000" kern="10" spc="1389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/</a:t>
              </a:r>
              <a:r>
                <a:rPr lang="ru-RU" sz="2000" kern="10" spc="1389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ежегодная отчётность </a:t>
              </a:r>
              <a:endParaRPr lang="de-AT" sz="2000" kern="10" spc="1389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3767" name="Text Box 55"/>
            <p:cNvSpPr txBox="1">
              <a:spLocks noChangeArrowheads="1"/>
            </p:cNvSpPr>
            <p:nvPr/>
          </p:nvSpPr>
          <p:spPr bwMode="auto">
            <a:xfrm>
              <a:off x="1622" y="2254"/>
              <a:ext cx="1082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 dirty="0" smtClean="0"/>
                <a:t>Подготовка</a:t>
              </a:r>
              <a:endParaRPr lang="en-US" sz="2600" dirty="0"/>
            </a:p>
          </p:txBody>
        </p:sp>
        <p:sp>
          <p:nvSpPr>
            <p:cNvPr id="243768" name="Text Box 56"/>
            <p:cNvSpPr txBox="1">
              <a:spLocks noChangeArrowheads="1"/>
            </p:cNvSpPr>
            <p:nvPr/>
          </p:nvSpPr>
          <p:spPr bwMode="auto">
            <a:xfrm>
              <a:off x="1675" y="2428"/>
              <a:ext cx="10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 dirty="0" smtClean="0"/>
                <a:t>бюджета</a:t>
              </a:r>
              <a:endParaRPr lang="en-US" sz="2600" dirty="0"/>
            </a:p>
          </p:txBody>
        </p:sp>
        <p:sp>
          <p:nvSpPr>
            <p:cNvPr id="243769" name="Text Box 57"/>
            <p:cNvSpPr txBox="1">
              <a:spLocks noChangeArrowheads="1"/>
            </p:cNvSpPr>
            <p:nvPr/>
          </p:nvSpPr>
          <p:spPr bwMode="auto">
            <a:xfrm>
              <a:off x="2527" y="1450"/>
              <a:ext cx="7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 dirty="0" smtClean="0"/>
                <a:t>Проект</a:t>
              </a:r>
              <a:endParaRPr lang="en-US" sz="2600" dirty="0"/>
            </a:p>
          </p:txBody>
        </p:sp>
        <p:sp>
          <p:nvSpPr>
            <p:cNvPr id="243770" name="Text Box 58"/>
            <p:cNvSpPr txBox="1">
              <a:spLocks noChangeArrowheads="1"/>
            </p:cNvSpPr>
            <p:nvPr/>
          </p:nvSpPr>
          <p:spPr bwMode="auto">
            <a:xfrm>
              <a:off x="2438" y="1627"/>
              <a:ext cx="107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dirty="0"/>
                <a:t>  </a:t>
              </a:r>
              <a:r>
                <a:rPr lang="ru-RU" sz="2200" dirty="0" smtClean="0"/>
                <a:t>бюджета</a:t>
              </a:r>
              <a:endParaRPr lang="en-US" sz="2600" dirty="0"/>
            </a:p>
          </p:txBody>
        </p:sp>
        <p:sp>
          <p:nvSpPr>
            <p:cNvPr id="243771" name="Text Box 59"/>
            <p:cNvSpPr txBox="1">
              <a:spLocks noChangeArrowheads="1"/>
            </p:cNvSpPr>
            <p:nvPr/>
          </p:nvSpPr>
          <p:spPr bwMode="auto">
            <a:xfrm>
              <a:off x="3168" y="2042"/>
              <a:ext cx="899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 dirty="0" err="1" smtClean="0"/>
                <a:t>Исполн</a:t>
              </a:r>
              <a:r>
                <a:rPr lang="ru-RU" sz="2200" dirty="0" smtClean="0"/>
                <a:t>.</a:t>
              </a:r>
              <a:endParaRPr lang="en-US" sz="2600" dirty="0"/>
            </a:p>
          </p:txBody>
        </p:sp>
        <p:sp>
          <p:nvSpPr>
            <p:cNvPr id="243772" name="Text Box 60"/>
            <p:cNvSpPr txBox="1">
              <a:spLocks noChangeArrowheads="1"/>
            </p:cNvSpPr>
            <p:nvPr/>
          </p:nvSpPr>
          <p:spPr bwMode="auto">
            <a:xfrm>
              <a:off x="3168" y="2236"/>
              <a:ext cx="1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 dirty="0" smtClean="0"/>
                <a:t> бюджета</a:t>
              </a:r>
              <a:endParaRPr lang="en-US" sz="2600" dirty="0"/>
            </a:p>
          </p:txBody>
        </p:sp>
        <p:sp>
          <p:nvSpPr>
            <p:cNvPr id="243773" name="Text Box 61"/>
            <p:cNvSpPr txBox="1">
              <a:spLocks noChangeArrowheads="1"/>
            </p:cNvSpPr>
            <p:nvPr/>
          </p:nvSpPr>
          <p:spPr bwMode="auto">
            <a:xfrm>
              <a:off x="2975" y="2956"/>
              <a:ext cx="997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dirty="0" smtClean="0"/>
                <a:t>Управление</a:t>
              </a:r>
              <a:endParaRPr lang="en-US" sz="2000" dirty="0"/>
            </a:p>
          </p:txBody>
        </p:sp>
        <p:sp>
          <p:nvSpPr>
            <p:cNvPr id="243774" name="Text Box 62"/>
            <p:cNvSpPr txBox="1">
              <a:spLocks noChangeArrowheads="1"/>
            </p:cNvSpPr>
            <p:nvPr/>
          </p:nvSpPr>
          <p:spPr bwMode="auto">
            <a:xfrm>
              <a:off x="2751" y="3134"/>
              <a:ext cx="1159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dirty="0" smtClean="0"/>
                <a:t>ликвидностью</a:t>
              </a:r>
              <a:endParaRPr lang="en-US" sz="2600" dirty="0"/>
            </a:p>
          </p:txBody>
        </p:sp>
        <p:sp>
          <p:nvSpPr>
            <p:cNvPr id="243775" name="Text Box 63"/>
            <p:cNvSpPr txBox="1">
              <a:spLocks noChangeArrowheads="1"/>
            </p:cNvSpPr>
            <p:nvPr/>
          </p:nvSpPr>
          <p:spPr bwMode="auto">
            <a:xfrm>
              <a:off x="1910" y="2981"/>
              <a:ext cx="942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dirty="0" smtClean="0"/>
                <a:t>представление отчётности </a:t>
              </a:r>
              <a:endParaRPr lang="en-US" sz="2000" dirty="0"/>
            </a:p>
          </p:txBody>
        </p:sp>
        <p:sp>
          <p:nvSpPr>
            <p:cNvPr id="243776" name="Oval 64"/>
            <p:cNvSpPr>
              <a:spLocks noChangeArrowheads="1"/>
            </p:cNvSpPr>
            <p:nvPr/>
          </p:nvSpPr>
          <p:spPr bwMode="auto">
            <a:xfrm>
              <a:off x="1944" y="2762"/>
              <a:ext cx="180" cy="16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77" name="AutoShape 65"/>
            <p:cNvSpPr>
              <a:spLocks noChangeArrowheads="1"/>
            </p:cNvSpPr>
            <p:nvPr/>
          </p:nvSpPr>
          <p:spPr bwMode="auto">
            <a:xfrm rot="-3550293">
              <a:off x="1877" y="1816"/>
              <a:ext cx="622" cy="398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78" name="AutoShape 66"/>
            <p:cNvSpPr>
              <a:spLocks noChangeArrowheads="1"/>
            </p:cNvSpPr>
            <p:nvPr/>
          </p:nvSpPr>
          <p:spPr bwMode="auto">
            <a:xfrm rot="2125623">
              <a:off x="3079" y="1667"/>
              <a:ext cx="658" cy="375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79" name="AutoShape 67"/>
            <p:cNvSpPr>
              <a:spLocks noChangeArrowheads="1"/>
            </p:cNvSpPr>
            <p:nvPr/>
          </p:nvSpPr>
          <p:spPr bwMode="auto">
            <a:xfrm rot="6016770">
              <a:off x="3447" y="2450"/>
              <a:ext cx="621" cy="399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80" name="AutoShape 68"/>
            <p:cNvSpPr>
              <a:spLocks noChangeArrowheads="1"/>
            </p:cNvSpPr>
            <p:nvPr/>
          </p:nvSpPr>
          <p:spPr bwMode="auto">
            <a:xfrm rot="10297959">
              <a:off x="2571" y="3227"/>
              <a:ext cx="659" cy="377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81" name="Text Box 69"/>
            <p:cNvSpPr txBox="1">
              <a:spLocks noChangeArrowheads="1"/>
            </p:cNvSpPr>
            <p:nvPr/>
          </p:nvSpPr>
          <p:spPr bwMode="auto">
            <a:xfrm>
              <a:off x="2355" y="2405"/>
              <a:ext cx="1046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ru-RU" sz="1800" dirty="0" smtClean="0"/>
                <a:t>Контроль</a:t>
              </a:r>
              <a:endParaRPr lang="en-US" sz="1800" dirty="0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029821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1"/>
            <a:ext cx="8318265" cy="668612"/>
          </a:xfrm>
        </p:spPr>
        <p:txBody>
          <a:bodyPr/>
          <a:lstStyle/>
          <a:p>
            <a:r>
              <a:rPr lang="ru-RU" dirty="0" smtClean="0"/>
              <a:t>Использование функций/модулей</a:t>
            </a:r>
            <a:r>
              <a:rPr lang="en-US" dirty="0" smtClean="0"/>
              <a:t> </a:t>
            </a:r>
            <a:r>
              <a:rPr lang="en-US" dirty="0"/>
              <a:t>1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9770" y="1109686"/>
            <a:ext cx="9770855" cy="628356"/>
          </a:xfrm>
          <a:noFill/>
          <a:ln/>
        </p:spPr>
        <p:txBody>
          <a:bodyPr/>
          <a:lstStyle/>
          <a:p>
            <a:r>
              <a:rPr lang="ru-RU" sz="1800" dirty="0" smtClean="0"/>
              <a:t>Приоритетный контракт позволяет использовать все стандартные модули системы </a:t>
            </a:r>
            <a:r>
              <a:rPr lang="en-US" sz="1800" dirty="0" smtClean="0"/>
              <a:t> </a:t>
            </a:r>
            <a:r>
              <a:rPr lang="en-US" sz="1800" dirty="0"/>
              <a:t>SAP </a:t>
            </a:r>
            <a:r>
              <a:rPr lang="en-US" sz="1800" dirty="0" smtClean="0"/>
              <a:t>R/3</a:t>
            </a:r>
            <a:endParaRPr lang="en-US" sz="2200" dirty="0"/>
          </a:p>
        </p:txBody>
      </p:sp>
      <p:grpSp>
        <p:nvGrpSpPr>
          <p:cNvPr id="244859" name="Group 123"/>
          <p:cNvGrpSpPr>
            <a:grpSpLocks/>
          </p:cNvGrpSpPr>
          <p:nvPr/>
        </p:nvGrpSpPr>
        <p:grpSpPr bwMode="auto">
          <a:xfrm>
            <a:off x="2376647" y="1790550"/>
            <a:ext cx="4858301" cy="4589267"/>
            <a:chOff x="1266" y="1026"/>
            <a:chExt cx="3234" cy="3054"/>
          </a:xfrm>
        </p:grpSpPr>
        <p:grpSp>
          <p:nvGrpSpPr>
            <p:cNvPr id="244860" name="Group 124"/>
            <p:cNvGrpSpPr>
              <a:grpSpLocks/>
            </p:cNvGrpSpPr>
            <p:nvPr/>
          </p:nvGrpSpPr>
          <p:grpSpPr bwMode="auto">
            <a:xfrm>
              <a:off x="1266" y="1026"/>
              <a:ext cx="3234" cy="3054"/>
              <a:chOff x="1680" y="912"/>
              <a:chExt cx="3270" cy="3270"/>
            </a:xfrm>
          </p:grpSpPr>
          <p:sp>
            <p:nvSpPr>
              <p:cNvPr id="244861" name="Arc 125"/>
              <p:cNvSpPr>
                <a:spLocks/>
              </p:cNvSpPr>
              <p:nvPr/>
            </p:nvSpPr>
            <p:spPr bwMode="auto">
              <a:xfrm>
                <a:off x="3315" y="912"/>
                <a:ext cx="1635" cy="245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62" name="Arc 126"/>
              <p:cNvSpPr>
                <a:spLocks/>
              </p:cNvSpPr>
              <p:nvPr/>
            </p:nvSpPr>
            <p:spPr bwMode="auto">
              <a:xfrm>
                <a:off x="1899" y="2547"/>
                <a:ext cx="2832" cy="1635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63" name="Arc 127"/>
              <p:cNvSpPr>
                <a:spLocks/>
              </p:cNvSpPr>
              <p:nvPr/>
            </p:nvSpPr>
            <p:spPr bwMode="auto">
              <a:xfrm>
                <a:off x="1680" y="912"/>
                <a:ext cx="1635" cy="2453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44864" name="Group 128"/>
            <p:cNvGrpSpPr>
              <a:grpSpLocks/>
            </p:cNvGrpSpPr>
            <p:nvPr/>
          </p:nvGrpSpPr>
          <p:grpSpPr bwMode="auto">
            <a:xfrm>
              <a:off x="1640" y="1407"/>
              <a:ext cx="2441" cy="2292"/>
              <a:chOff x="2088" y="1320"/>
              <a:chExt cx="2468" cy="2454"/>
            </a:xfrm>
          </p:grpSpPr>
          <p:sp>
            <p:nvSpPr>
              <p:cNvPr id="244865" name="Arc 129"/>
              <p:cNvSpPr>
                <a:spLocks/>
              </p:cNvSpPr>
              <p:nvPr/>
            </p:nvSpPr>
            <p:spPr bwMode="auto">
              <a:xfrm>
                <a:off x="3329" y="1334"/>
                <a:ext cx="1227" cy="18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66" name="Arc 130"/>
              <p:cNvSpPr>
                <a:spLocks/>
              </p:cNvSpPr>
              <p:nvPr/>
            </p:nvSpPr>
            <p:spPr bwMode="auto">
              <a:xfrm>
                <a:off x="2253" y="2547"/>
                <a:ext cx="2124" cy="1227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67" name="Arc 131"/>
              <p:cNvSpPr>
                <a:spLocks/>
              </p:cNvSpPr>
              <p:nvPr/>
            </p:nvSpPr>
            <p:spPr bwMode="auto">
              <a:xfrm>
                <a:off x="2088" y="1320"/>
                <a:ext cx="1227" cy="184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44868" name="Group 132"/>
            <p:cNvGrpSpPr>
              <a:grpSpLocks/>
            </p:cNvGrpSpPr>
            <p:nvPr/>
          </p:nvGrpSpPr>
          <p:grpSpPr bwMode="auto">
            <a:xfrm>
              <a:off x="2458" y="2151"/>
              <a:ext cx="850" cy="804"/>
              <a:chOff x="2325" y="1701"/>
              <a:chExt cx="912" cy="912"/>
            </a:xfrm>
          </p:grpSpPr>
          <p:sp>
            <p:nvSpPr>
              <p:cNvPr id="244869" name="Arc 133"/>
              <p:cNvSpPr>
                <a:spLocks/>
              </p:cNvSpPr>
              <p:nvPr/>
            </p:nvSpPr>
            <p:spPr bwMode="auto">
              <a:xfrm>
                <a:off x="2781" y="1701"/>
                <a:ext cx="456" cy="68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70" name="Arc 134"/>
              <p:cNvSpPr>
                <a:spLocks/>
              </p:cNvSpPr>
              <p:nvPr/>
            </p:nvSpPr>
            <p:spPr bwMode="auto">
              <a:xfrm>
                <a:off x="2386" y="2157"/>
                <a:ext cx="790" cy="456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71" name="Arc 135"/>
              <p:cNvSpPr>
                <a:spLocks/>
              </p:cNvSpPr>
              <p:nvPr/>
            </p:nvSpPr>
            <p:spPr bwMode="auto">
              <a:xfrm>
                <a:off x="2325" y="1701"/>
                <a:ext cx="456" cy="68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sp>
          <p:nvSpPr>
            <p:cNvPr id="244872" name="WordArt 136"/>
            <p:cNvSpPr>
              <a:spLocks noChangeArrowheads="1" noChangeShapeType="1" noTextEdit="1"/>
            </p:cNvSpPr>
            <p:nvPr/>
          </p:nvSpPr>
          <p:spPr bwMode="auto">
            <a:xfrm rot="3158770">
              <a:off x="1330" y="2059"/>
              <a:ext cx="2245" cy="161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1040936"/>
                </a:avLst>
              </a:prstTxWarp>
            </a:bodyPr>
            <a:lstStyle/>
            <a:p>
              <a:pPr algn="ctr"/>
              <a:r>
                <a:rPr lang="ru-RU" sz="20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Анализ</a:t>
              </a:r>
              <a:r>
                <a:rPr lang="en-US" sz="20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/</a:t>
              </a:r>
              <a:r>
                <a:rPr lang="ru-RU" sz="20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Прогнозирование по текущему году</a:t>
              </a:r>
              <a:endParaRPr lang="de-AT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4873" name="WordArt 137"/>
            <p:cNvSpPr>
              <a:spLocks noChangeArrowheads="1" noChangeShapeType="1" noTextEdit="1"/>
            </p:cNvSpPr>
            <p:nvPr/>
          </p:nvSpPr>
          <p:spPr bwMode="auto">
            <a:xfrm rot="-3907880">
              <a:off x="2690" y="2282"/>
              <a:ext cx="1900" cy="118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908358"/>
                </a:avLst>
              </a:prstTxWarp>
            </a:bodyPr>
            <a:lstStyle/>
            <a:p>
              <a:pPr algn="ctr"/>
              <a:r>
                <a:rPr lang="ru-RU" sz="2000" kern="10" spc="198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Прогноз будущих лет</a:t>
              </a:r>
              <a:endParaRPr lang="de-AT" sz="2000" kern="10" spc="198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4874" name="WordArt 138"/>
            <p:cNvSpPr>
              <a:spLocks noChangeArrowheads="1" noChangeShapeType="1" noTextEdit="1"/>
            </p:cNvSpPr>
            <p:nvPr/>
          </p:nvSpPr>
          <p:spPr bwMode="auto">
            <a:xfrm>
              <a:off x="1675" y="1238"/>
              <a:ext cx="2392" cy="14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1512612"/>
                </a:avLst>
              </a:prstTxWarp>
            </a:bodyPr>
            <a:lstStyle/>
            <a:p>
              <a:pPr algn="ctr"/>
              <a:r>
                <a:rPr lang="ru-RU" sz="2000" kern="10" spc="1389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Ежемесячная</a:t>
              </a:r>
              <a:r>
                <a:rPr lang="de-AT" sz="2000" kern="10" spc="1389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/</a:t>
              </a:r>
              <a:r>
                <a:rPr lang="ru-RU" sz="2000" kern="10" spc="1389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ежегодная отчётность </a:t>
              </a:r>
              <a:endParaRPr lang="de-AT" sz="2000" kern="10" spc="1389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4875" name="Text Box 139"/>
            <p:cNvSpPr txBox="1">
              <a:spLocks noChangeArrowheads="1"/>
            </p:cNvSpPr>
            <p:nvPr/>
          </p:nvSpPr>
          <p:spPr bwMode="auto">
            <a:xfrm>
              <a:off x="1564" y="2254"/>
              <a:ext cx="1057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 smtClean="0"/>
                <a:t>Подготовка </a:t>
              </a:r>
              <a:endParaRPr lang="en-US" sz="2200" dirty="0"/>
            </a:p>
          </p:txBody>
        </p:sp>
        <p:sp>
          <p:nvSpPr>
            <p:cNvPr id="244876" name="Text Box 140"/>
            <p:cNvSpPr txBox="1">
              <a:spLocks noChangeArrowheads="1"/>
            </p:cNvSpPr>
            <p:nvPr/>
          </p:nvSpPr>
          <p:spPr bwMode="auto">
            <a:xfrm>
              <a:off x="1615" y="2432"/>
              <a:ext cx="1075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dirty="0"/>
                <a:t>б</a:t>
              </a:r>
              <a:r>
                <a:rPr lang="ru-RU" sz="1800" dirty="0" smtClean="0"/>
                <a:t>юджета</a:t>
              </a:r>
              <a:endParaRPr lang="en-US" sz="2000" b="1" dirty="0"/>
            </a:p>
          </p:txBody>
        </p:sp>
        <p:sp>
          <p:nvSpPr>
            <p:cNvPr id="244877" name="Text Box 141"/>
            <p:cNvSpPr txBox="1">
              <a:spLocks noChangeArrowheads="1"/>
            </p:cNvSpPr>
            <p:nvPr/>
          </p:nvSpPr>
          <p:spPr bwMode="auto">
            <a:xfrm>
              <a:off x="2527" y="1450"/>
              <a:ext cx="7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 smtClean="0"/>
                <a:t>Проект</a:t>
              </a:r>
              <a:endParaRPr lang="en-US" sz="2600" dirty="0"/>
            </a:p>
          </p:txBody>
        </p:sp>
        <p:sp>
          <p:nvSpPr>
            <p:cNvPr id="244878" name="Text Box 142"/>
            <p:cNvSpPr txBox="1">
              <a:spLocks noChangeArrowheads="1"/>
            </p:cNvSpPr>
            <p:nvPr/>
          </p:nvSpPr>
          <p:spPr bwMode="auto">
            <a:xfrm>
              <a:off x="2438" y="1627"/>
              <a:ext cx="107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dirty="0"/>
                <a:t>  </a:t>
              </a:r>
              <a:r>
                <a:rPr lang="ru-RU" sz="2000" dirty="0" smtClean="0"/>
                <a:t>бюджета</a:t>
              </a:r>
              <a:endParaRPr lang="en-US" sz="2200" dirty="0"/>
            </a:p>
          </p:txBody>
        </p:sp>
        <p:sp>
          <p:nvSpPr>
            <p:cNvPr id="244879" name="Text Box 143"/>
            <p:cNvSpPr txBox="1">
              <a:spLocks noChangeArrowheads="1"/>
            </p:cNvSpPr>
            <p:nvPr/>
          </p:nvSpPr>
          <p:spPr bwMode="auto">
            <a:xfrm>
              <a:off x="3183" y="2041"/>
              <a:ext cx="884" cy="3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dirty="0" smtClean="0"/>
                <a:t>Исполнение </a:t>
              </a:r>
              <a:endParaRPr lang="en-US" sz="1600" dirty="0"/>
            </a:p>
          </p:txBody>
        </p:sp>
        <p:sp>
          <p:nvSpPr>
            <p:cNvPr id="244880" name="Text Box 144"/>
            <p:cNvSpPr txBox="1">
              <a:spLocks noChangeArrowheads="1"/>
            </p:cNvSpPr>
            <p:nvPr/>
          </p:nvSpPr>
          <p:spPr bwMode="auto">
            <a:xfrm>
              <a:off x="3307" y="2236"/>
              <a:ext cx="1077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dirty="0" smtClean="0"/>
                <a:t>бюджета</a:t>
              </a:r>
              <a:endParaRPr lang="en-US" sz="1600" dirty="0"/>
            </a:p>
          </p:txBody>
        </p:sp>
        <p:sp>
          <p:nvSpPr>
            <p:cNvPr id="244881" name="Text Box 145"/>
            <p:cNvSpPr txBox="1">
              <a:spLocks noChangeArrowheads="1"/>
            </p:cNvSpPr>
            <p:nvPr/>
          </p:nvSpPr>
          <p:spPr bwMode="auto">
            <a:xfrm>
              <a:off x="2834" y="2956"/>
              <a:ext cx="1138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 smtClean="0"/>
                <a:t>Управление </a:t>
              </a:r>
              <a:endParaRPr lang="en-US" sz="2200" dirty="0"/>
            </a:p>
          </p:txBody>
        </p:sp>
        <p:sp>
          <p:nvSpPr>
            <p:cNvPr id="244882" name="Text Box 146"/>
            <p:cNvSpPr txBox="1">
              <a:spLocks noChangeArrowheads="1"/>
            </p:cNvSpPr>
            <p:nvPr/>
          </p:nvSpPr>
          <p:spPr bwMode="auto">
            <a:xfrm>
              <a:off x="2704" y="3134"/>
              <a:ext cx="1207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dirty="0" smtClean="0"/>
                <a:t>ликвидностью</a:t>
              </a:r>
              <a:endParaRPr lang="en-US" sz="2000" b="1" dirty="0"/>
            </a:p>
          </p:txBody>
        </p:sp>
        <p:sp>
          <p:nvSpPr>
            <p:cNvPr id="244883" name="Text Box 147"/>
            <p:cNvSpPr txBox="1">
              <a:spLocks noChangeArrowheads="1"/>
            </p:cNvSpPr>
            <p:nvPr/>
          </p:nvSpPr>
          <p:spPr bwMode="auto">
            <a:xfrm>
              <a:off x="1944" y="2998"/>
              <a:ext cx="942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500" dirty="0" smtClean="0"/>
                <a:t>Представление отчетности</a:t>
              </a:r>
              <a:endParaRPr lang="en-US" sz="2600" dirty="0"/>
            </a:p>
          </p:txBody>
        </p:sp>
        <p:sp>
          <p:nvSpPr>
            <p:cNvPr id="244884" name="Oval 148"/>
            <p:cNvSpPr>
              <a:spLocks noChangeArrowheads="1"/>
            </p:cNvSpPr>
            <p:nvPr/>
          </p:nvSpPr>
          <p:spPr bwMode="auto">
            <a:xfrm>
              <a:off x="1944" y="2762"/>
              <a:ext cx="180" cy="16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5" name="AutoShape 149"/>
            <p:cNvSpPr>
              <a:spLocks noChangeArrowheads="1"/>
            </p:cNvSpPr>
            <p:nvPr/>
          </p:nvSpPr>
          <p:spPr bwMode="auto">
            <a:xfrm rot="-3550293">
              <a:off x="1877" y="1816"/>
              <a:ext cx="622" cy="398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6" name="AutoShape 150"/>
            <p:cNvSpPr>
              <a:spLocks noChangeArrowheads="1"/>
            </p:cNvSpPr>
            <p:nvPr/>
          </p:nvSpPr>
          <p:spPr bwMode="auto">
            <a:xfrm rot="2125623">
              <a:off x="3079" y="1667"/>
              <a:ext cx="658" cy="375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7" name="AutoShape 151"/>
            <p:cNvSpPr>
              <a:spLocks noChangeArrowheads="1"/>
            </p:cNvSpPr>
            <p:nvPr/>
          </p:nvSpPr>
          <p:spPr bwMode="auto">
            <a:xfrm rot="6016770">
              <a:off x="3447" y="2450"/>
              <a:ext cx="621" cy="399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8" name="AutoShape 152"/>
            <p:cNvSpPr>
              <a:spLocks noChangeArrowheads="1"/>
            </p:cNvSpPr>
            <p:nvPr/>
          </p:nvSpPr>
          <p:spPr bwMode="auto">
            <a:xfrm rot="10297959">
              <a:off x="2571" y="3227"/>
              <a:ext cx="659" cy="377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9" name="Text Box 153"/>
            <p:cNvSpPr txBox="1">
              <a:spLocks noChangeArrowheads="1"/>
            </p:cNvSpPr>
            <p:nvPr/>
          </p:nvSpPr>
          <p:spPr bwMode="auto">
            <a:xfrm>
              <a:off x="2355" y="2405"/>
              <a:ext cx="1046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ru-RU" sz="1800" dirty="0" smtClean="0"/>
                <a:t>контроль</a:t>
              </a:r>
              <a:endParaRPr lang="en-US" sz="1800" dirty="0"/>
            </a:p>
          </p:txBody>
        </p:sp>
      </p:grpSp>
      <p:grpSp>
        <p:nvGrpSpPr>
          <p:cNvPr id="244836" name="Group 100"/>
          <p:cNvGrpSpPr>
            <a:grpSpLocks/>
          </p:cNvGrpSpPr>
          <p:nvPr/>
        </p:nvGrpSpPr>
        <p:grpSpPr bwMode="auto">
          <a:xfrm>
            <a:off x="2789673" y="743875"/>
            <a:ext cx="3388210" cy="3868146"/>
            <a:chOff x="1776" y="406"/>
            <a:chExt cx="2255" cy="2575"/>
          </a:xfrm>
        </p:grpSpPr>
        <p:sp>
          <p:nvSpPr>
            <p:cNvPr id="244837" name="Freeform 101"/>
            <p:cNvSpPr>
              <a:spLocks/>
            </p:cNvSpPr>
            <p:nvPr/>
          </p:nvSpPr>
          <p:spPr bwMode="auto">
            <a:xfrm rot="1502782">
              <a:off x="1776" y="1200"/>
              <a:ext cx="1056" cy="192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38" name="Freeform 102"/>
            <p:cNvSpPr>
              <a:spLocks/>
            </p:cNvSpPr>
            <p:nvPr/>
          </p:nvSpPr>
          <p:spPr bwMode="auto">
            <a:xfrm rot="1502782">
              <a:off x="1824" y="1168"/>
              <a:ext cx="2064" cy="457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39" name="Freeform 103"/>
            <p:cNvSpPr>
              <a:spLocks/>
            </p:cNvSpPr>
            <p:nvPr/>
          </p:nvSpPr>
          <p:spPr bwMode="auto">
            <a:xfrm rot="3821036">
              <a:off x="1513" y="1607"/>
              <a:ext cx="1296" cy="193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40" name="Freeform 104"/>
            <p:cNvSpPr>
              <a:spLocks/>
            </p:cNvSpPr>
            <p:nvPr/>
          </p:nvSpPr>
          <p:spPr bwMode="auto">
            <a:xfrm rot="3066611">
              <a:off x="1977" y="927"/>
              <a:ext cx="2575" cy="1533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44832" name="Text Box 96"/>
          <p:cNvSpPr txBox="1">
            <a:spLocks noChangeArrowheads="1"/>
          </p:cNvSpPr>
          <p:nvPr/>
        </p:nvSpPr>
        <p:spPr bwMode="auto">
          <a:xfrm>
            <a:off x="643136" y="3998830"/>
            <a:ext cx="1433399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 dirty="0">
                <a:solidFill>
                  <a:schemeClr val="tx2"/>
                </a:solidFill>
              </a:rPr>
              <a:t>BW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Отчетность</a:t>
            </a:r>
            <a:endParaRPr lang="en-US" sz="4400" dirty="0">
              <a:solidFill>
                <a:schemeClr val="tx2"/>
              </a:solidFill>
            </a:endParaRPr>
          </a:p>
        </p:txBody>
      </p:sp>
      <p:grpSp>
        <p:nvGrpSpPr>
          <p:cNvPr id="244849" name="Group 113"/>
          <p:cNvGrpSpPr>
            <a:grpSpLocks/>
          </p:cNvGrpSpPr>
          <p:nvPr/>
        </p:nvGrpSpPr>
        <p:grpSpPr bwMode="auto">
          <a:xfrm>
            <a:off x="4520531" y="1951577"/>
            <a:ext cx="3260452" cy="932905"/>
            <a:chOff x="3024" y="1056"/>
            <a:chExt cx="2170" cy="621"/>
          </a:xfrm>
        </p:grpSpPr>
        <p:sp>
          <p:nvSpPr>
            <p:cNvPr id="244850" name="Freeform 114"/>
            <p:cNvSpPr>
              <a:spLocks/>
            </p:cNvSpPr>
            <p:nvPr/>
          </p:nvSpPr>
          <p:spPr bwMode="auto">
            <a:xfrm rot="10105781" flipV="1">
              <a:off x="3024" y="1056"/>
              <a:ext cx="2057" cy="288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51" name="Freeform 115"/>
            <p:cNvSpPr>
              <a:spLocks/>
            </p:cNvSpPr>
            <p:nvPr/>
          </p:nvSpPr>
          <p:spPr bwMode="auto">
            <a:xfrm rot="8474408" flipV="1">
              <a:off x="3519" y="1406"/>
              <a:ext cx="1675" cy="271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44852" name="Freeform 116"/>
          <p:cNvSpPr>
            <a:spLocks/>
          </p:cNvSpPr>
          <p:nvPr/>
        </p:nvSpPr>
        <p:spPr bwMode="auto">
          <a:xfrm rot="-8361688">
            <a:off x="5773608" y="4536758"/>
            <a:ext cx="1937370" cy="84014"/>
          </a:xfrm>
          <a:custGeom>
            <a:avLst/>
            <a:gdLst>
              <a:gd name="T0" fmla="*/ 0 w 1968"/>
              <a:gd name="T1" fmla="*/ 632 h 632"/>
              <a:gd name="T2" fmla="*/ 1008 w 1968"/>
              <a:gd name="T3" fmla="*/ 8 h 632"/>
              <a:gd name="T4" fmla="*/ 1968 w 1968"/>
              <a:gd name="T5" fmla="*/ 584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8" h="632">
                <a:moveTo>
                  <a:pt x="0" y="632"/>
                </a:moveTo>
                <a:cubicBezTo>
                  <a:pt x="340" y="324"/>
                  <a:pt x="680" y="16"/>
                  <a:pt x="1008" y="8"/>
                </a:cubicBezTo>
                <a:cubicBezTo>
                  <a:pt x="1336" y="0"/>
                  <a:pt x="1652" y="292"/>
                  <a:pt x="1968" y="584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44891" name="Group 155"/>
          <p:cNvGrpSpPr>
            <a:grpSpLocks/>
          </p:cNvGrpSpPr>
          <p:nvPr/>
        </p:nvGrpSpPr>
        <p:grpSpPr bwMode="auto">
          <a:xfrm>
            <a:off x="6820173" y="6084017"/>
            <a:ext cx="3116942" cy="614353"/>
            <a:chOff x="3977" y="3508"/>
            <a:chExt cx="1781" cy="351"/>
          </a:xfrm>
        </p:grpSpPr>
        <p:sp>
          <p:nvSpPr>
            <p:cNvPr id="244853" name="Rectangle 117"/>
            <p:cNvSpPr>
              <a:spLocks noChangeArrowheads="1"/>
            </p:cNvSpPr>
            <p:nvPr/>
          </p:nvSpPr>
          <p:spPr bwMode="auto">
            <a:xfrm>
              <a:off x="3981" y="3543"/>
              <a:ext cx="330" cy="123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54" name="Rectangle 118"/>
            <p:cNvSpPr>
              <a:spLocks noChangeArrowheads="1"/>
            </p:cNvSpPr>
            <p:nvPr/>
          </p:nvSpPr>
          <p:spPr bwMode="auto">
            <a:xfrm>
              <a:off x="3977" y="3724"/>
              <a:ext cx="330" cy="12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55" name="Text Box 119"/>
            <p:cNvSpPr txBox="1">
              <a:spLocks noChangeArrowheads="1"/>
            </p:cNvSpPr>
            <p:nvPr/>
          </p:nvSpPr>
          <p:spPr bwMode="auto">
            <a:xfrm>
              <a:off x="4256" y="3508"/>
              <a:ext cx="1502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500" dirty="0">
                  <a:solidFill>
                    <a:schemeClr val="tx2"/>
                  </a:solidFill>
                </a:rPr>
                <a:t>= </a:t>
              </a:r>
              <a:r>
                <a:rPr lang="ru-RU" sz="1500" dirty="0" smtClean="0">
                  <a:solidFill>
                    <a:schemeClr val="tx2"/>
                  </a:solidFill>
                </a:rPr>
                <a:t>в обязательном порядке </a:t>
              </a:r>
              <a:endParaRPr lang="en-US" sz="4400" dirty="0">
                <a:solidFill>
                  <a:schemeClr val="tx2"/>
                </a:solidFill>
              </a:endParaRPr>
            </a:p>
          </p:txBody>
        </p:sp>
        <p:sp>
          <p:nvSpPr>
            <p:cNvPr id="244856" name="Text Box 120"/>
            <p:cNvSpPr txBox="1">
              <a:spLocks noChangeArrowheads="1"/>
            </p:cNvSpPr>
            <p:nvPr/>
          </p:nvSpPr>
          <p:spPr bwMode="auto">
            <a:xfrm>
              <a:off x="4289" y="3674"/>
              <a:ext cx="812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500" dirty="0">
                  <a:solidFill>
                    <a:schemeClr val="tx2"/>
                  </a:solidFill>
                </a:rPr>
                <a:t>= </a:t>
              </a:r>
              <a:r>
                <a:rPr lang="ru-RU" sz="1500" dirty="0" smtClean="0">
                  <a:solidFill>
                    <a:schemeClr val="tx2"/>
                  </a:solidFill>
                </a:rPr>
                <a:t>по желанию</a:t>
              </a:r>
              <a:endParaRPr lang="en-US" sz="4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44845" name="Group 109"/>
          <p:cNvGrpSpPr>
            <a:grpSpLocks/>
          </p:cNvGrpSpPr>
          <p:nvPr/>
        </p:nvGrpSpPr>
        <p:grpSpPr bwMode="auto">
          <a:xfrm>
            <a:off x="2245390" y="5611437"/>
            <a:ext cx="3444214" cy="777130"/>
            <a:chOff x="1344" y="3582"/>
            <a:chExt cx="2293" cy="517"/>
          </a:xfrm>
        </p:grpSpPr>
        <p:sp>
          <p:nvSpPr>
            <p:cNvPr id="244846" name="Freeform 110"/>
            <p:cNvSpPr>
              <a:spLocks/>
            </p:cNvSpPr>
            <p:nvPr/>
          </p:nvSpPr>
          <p:spPr bwMode="auto">
            <a:xfrm rot="20475320" flipV="1">
              <a:off x="1344" y="3600"/>
              <a:ext cx="1247" cy="230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47" name="Freeform 111"/>
            <p:cNvSpPr>
              <a:spLocks/>
            </p:cNvSpPr>
            <p:nvPr/>
          </p:nvSpPr>
          <p:spPr bwMode="auto">
            <a:xfrm rot="20863640" flipV="1">
              <a:off x="1381" y="3582"/>
              <a:ext cx="2256" cy="517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44841" name="Group 105"/>
          <p:cNvGrpSpPr>
            <a:grpSpLocks/>
          </p:cNvGrpSpPr>
          <p:nvPr/>
        </p:nvGrpSpPr>
        <p:grpSpPr bwMode="auto">
          <a:xfrm>
            <a:off x="1851616" y="4114939"/>
            <a:ext cx="2595411" cy="577596"/>
            <a:chOff x="1920" y="4512"/>
            <a:chExt cx="1728" cy="384"/>
          </a:xfrm>
        </p:grpSpPr>
        <p:sp>
          <p:nvSpPr>
            <p:cNvPr id="244842" name="Freeform 106"/>
            <p:cNvSpPr>
              <a:spLocks/>
            </p:cNvSpPr>
            <p:nvPr/>
          </p:nvSpPr>
          <p:spPr bwMode="auto">
            <a:xfrm rot="-31558">
              <a:off x="1920" y="4512"/>
              <a:ext cx="1728" cy="96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43" name="Freeform 107"/>
            <p:cNvSpPr>
              <a:spLocks/>
            </p:cNvSpPr>
            <p:nvPr/>
          </p:nvSpPr>
          <p:spPr bwMode="auto">
            <a:xfrm rot="1355327">
              <a:off x="1920" y="4704"/>
              <a:ext cx="1296" cy="192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44" name="Freeform 108"/>
            <p:cNvSpPr>
              <a:spLocks/>
            </p:cNvSpPr>
            <p:nvPr/>
          </p:nvSpPr>
          <p:spPr bwMode="auto">
            <a:xfrm rot="1355327">
              <a:off x="1920" y="4704"/>
              <a:ext cx="720" cy="70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44833" name="Text Box 97"/>
          <p:cNvSpPr txBox="1">
            <a:spLocks noChangeArrowheads="1"/>
          </p:cNvSpPr>
          <p:nvPr/>
        </p:nvSpPr>
        <p:spPr bwMode="auto">
          <a:xfrm>
            <a:off x="6835884" y="1798713"/>
            <a:ext cx="2287480" cy="6557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 dirty="0">
                <a:solidFill>
                  <a:schemeClr val="tx2"/>
                </a:solidFill>
              </a:rPr>
              <a:t>PS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Проектная система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244834" name="Text Box 98"/>
          <p:cNvSpPr txBox="1">
            <a:spLocks noChangeArrowheads="1"/>
          </p:cNvSpPr>
          <p:nvPr/>
        </p:nvSpPr>
        <p:spPr bwMode="auto">
          <a:xfrm>
            <a:off x="7308453" y="4472481"/>
            <a:ext cx="2520156" cy="148678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 anchor="ctr">
            <a:spAutoFit/>
          </a:bodyPr>
          <a:lstStyle/>
          <a:p>
            <a:pPr algn="ctr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 MM </a:t>
            </a:r>
            <a:r>
              <a:rPr lang="en-US" sz="1500" dirty="0" smtClean="0">
                <a:solidFill>
                  <a:srgbClr val="FF0000"/>
                </a:solidFill>
              </a:rPr>
              <a:t>– </a:t>
            </a:r>
            <a:r>
              <a:rPr lang="ru-RU" sz="1500" dirty="0" smtClean="0">
                <a:solidFill>
                  <a:srgbClr val="FF0000"/>
                </a:solidFill>
              </a:rPr>
              <a:t>Управление материалами</a:t>
            </a:r>
            <a:endParaRPr lang="en-US" sz="1500" dirty="0">
              <a:solidFill>
                <a:srgbClr val="FF0000"/>
              </a:solidFill>
            </a:endParaRPr>
          </a:p>
          <a:p>
            <a:pPr algn="ctr">
              <a:buFontTx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 SD </a:t>
            </a:r>
            <a:r>
              <a:rPr lang="en-US" sz="1500" dirty="0" smtClean="0">
                <a:solidFill>
                  <a:schemeClr val="tx2"/>
                </a:solidFill>
              </a:rPr>
              <a:t>– </a:t>
            </a:r>
            <a:r>
              <a:rPr lang="ru-RU" sz="1500" dirty="0" smtClean="0">
                <a:solidFill>
                  <a:schemeClr val="tx2"/>
                </a:solidFill>
              </a:rPr>
              <a:t>Продажи/ Распределение </a:t>
            </a:r>
            <a:endParaRPr lang="en-US" sz="1500" dirty="0">
              <a:solidFill>
                <a:schemeClr val="tx2"/>
              </a:solidFill>
            </a:endParaRPr>
          </a:p>
          <a:p>
            <a:pPr algn="ctr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 CO - </a:t>
            </a:r>
            <a:r>
              <a:rPr lang="ru-RU" sz="1500" dirty="0" smtClean="0">
                <a:solidFill>
                  <a:srgbClr val="FF0000"/>
                </a:solidFill>
              </a:rPr>
              <a:t>Контроль</a:t>
            </a:r>
            <a:endParaRPr lang="en-US" sz="1500" dirty="0">
              <a:solidFill>
                <a:srgbClr val="FF0000"/>
              </a:solidFill>
            </a:endParaRPr>
          </a:p>
          <a:p>
            <a:pPr algn="ctr">
              <a:buFontTx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 </a:t>
            </a:r>
            <a:r>
              <a:rPr lang="ru-RU" sz="1500" dirty="0" smtClean="0">
                <a:solidFill>
                  <a:schemeClr val="tx2"/>
                </a:solidFill>
              </a:rPr>
              <a:t>другие модули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244835" name="Text Box 99"/>
          <p:cNvSpPr txBox="1">
            <a:spLocks noChangeArrowheads="1"/>
          </p:cNvSpPr>
          <p:nvPr/>
        </p:nvSpPr>
        <p:spPr bwMode="auto">
          <a:xfrm>
            <a:off x="661872" y="5693113"/>
            <a:ext cx="2081974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 dirty="0">
                <a:solidFill>
                  <a:schemeClr val="tx2"/>
                </a:solidFill>
              </a:rPr>
              <a:t>FI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Финансовый учет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244831" name="Text Box 95"/>
          <p:cNvSpPr txBox="1">
            <a:spLocks noChangeArrowheads="1"/>
          </p:cNvSpPr>
          <p:nvPr/>
        </p:nvSpPr>
        <p:spPr bwMode="auto">
          <a:xfrm>
            <a:off x="434785" y="1581677"/>
            <a:ext cx="2809161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2"/>
                </a:solidFill>
              </a:rPr>
              <a:t>EAPS</a:t>
            </a:r>
            <a:endParaRPr lang="en-US" sz="1800" dirty="0">
              <a:solidFill>
                <a:schemeClr val="tx2"/>
              </a:solidFill>
            </a:endParaRPr>
          </a:p>
          <a:p>
            <a:pPr lvl="0" algn="ctr"/>
            <a:r>
              <a:rPr lang="ru-RU" sz="1800" dirty="0">
                <a:solidFill>
                  <a:srgbClr val="000000"/>
                </a:solidFill>
              </a:rPr>
              <a:t>Управление средствами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649707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48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48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48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48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4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8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1026"/>
          <p:cNvSpPr>
            <a:spLocks noChangeArrowheads="1"/>
          </p:cNvSpPr>
          <p:nvPr/>
        </p:nvSpPr>
        <p:spPr bwMode="auto">
          <a:xfrm>
            <a:off x="344773" y="360561"/>
            <a:ext cx="8318265" cy="668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754" tIns="49002" rIns="99754" bIns="49002">
            <a:spAutoFit/>
          </a:bodyPr>
          <a:lstStyle/>
          <a:p>
            <a:pPr marL="420014" indent="-420014" defTabSz="840029">
              <a:spcBef>
                <a:spcPct val="50000"/>
              </a:spcBef>
            </a:pPr>
            <a:r>
              <a:rPr lang="ru-RU" sz="3200" b="1" dirty="0"/>
              <a:t>Использование функций/модулей </a:t>
            </a:r>
            <a:r>
              <a:rPr lang="en-US" sz="3700" b="1" dirty="0" smtClean="0">
                <a:solidFill>
                  <a:schemeClr val="bg2"/>
                </a:solidFill>
              </a:rPr>
              <a:t>1</a:t>
            </a:r>
            <a:endParaRPr lang="en-US" sz="4200" b="1" dirty="0">
              <a:solidFill>
                <a:schemeClr val="bg2"/>
              </a:solidFill>
            </a:endParaRPr>
          </a:p>
        </p:txBody>
      </p:sp>
      <p:sp>
        <p:nvSpPr>
          <p:cNvPr id="272387" name="Rectangle 1027"/>
          <p:cNvSpPr>
            <a:spLocks noChangeArrowheads="1"/>
          </p:cNvSpPr>
          <p:nvPr/>
        </p:nvSpPr>
        <p:spPr bwMode="auto">
          <a:xfrm>
            <a:off x="309770" y="1109686"/>
            <a:ext cx="9770855" cy="62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/>
          <a:lstStyle/>
          <a:p>
            <a:pPr marL="361950" lvl="0" indent="-361950" defTabSz="912813">
              <a:spcBef>
                <a:spcPct val="20000"/>
              </a:spcBef>
              <a:buFontTx/>
              <a:buChar char="•"/>
            </a:pPr>
            <a:r>
              <a:rPr lang="ru-RU" sz="1800" b="1" kern="0" dirty="0">
                <a:solidFill>
                  <a:srgbClr val="000000"/>
                </a:solidFill>
                <a:latin typeface="Tahoma"/>
              </a:rPr>
              <a:t>Приоритетный контракт позволяет использовать все стандартные модули системы </a:t>
            </a:r>
            <a:r>
              <a:rPr lang="en-US" sz="1800" b="1" kern="0" dirty="0">
                <a:solidFill>
                  <a:srgbClr val="000000"/>
                </a:solidFill>
                <a:latin typeface="Tahoma"/>
              </a:rPr>
              <a:t> SAP R/3</a:t>
            </a:r>
            <a:endParaRPr lang="en-US" sz="2200" b="1" kern="0" dirty="0">
              <a:solidFill>
                <a:srgbClr val="000000"/>
              </a:solidFill>
              <a:latin typeface="Tahoma"/>
            </a:endParaRPr>
          </a:p>
        </p:txBody>
      </p:sp>
      <p:grpSp>
        <p:nvGrpSpPr>
          <p:cNvPr id="272388" name="Group 1028"/>
          <p:cNvGrpSpPr>
            <a:grpSpLocks/>
          </p:cNvGrpSpPr>
          <p:nvPr/>
        </p:nvGrpSpPr>
        <p:grpSpPr bwMode="auto">
          <a:xfrm>
            <a:off x="2376647" y="1790550"/>
            <a:ext cx="4858301" cy="4589267"/>
            <a:chOff x="1266" y="1026"/>
            <a:chExt cx="3234" cy="3054"/>
          </a:xfrm>
        </p:grpSpPr>
        <p:grpSp>
          <p:nvGrpSpPr>
            <p:cNvPr id="272389" name="Group 1029"/>
            <p:cNvGrpSpPr>
              <a:grpSpLocks/>
            </p:cNvGrpSpPr>
            <p:nvPr/>
          </p:nvGrpSpPr>
          <p:grpSpPr bwMode="auto">
            <a:xfrm>
              <a:off x="1266" y="1026"/>
              <a:ext cx="3234" cy="3054"/>
              <a:chOff x="1680" y="912"/>
              <a:chExt cx="3270" cy="3270"/>
            </a:xfrm>
          </p:grpSpPr>
          <p:sp>
            <p:nvSpPr>
              <p:cNvPr id="272390" name="Arc 1030"/>
              <p:cNvSpPr>
                <a:spLocks/>
              </p:cNvSpPr>
              <p:nvPr/>
            </p:nvSpPr>
            <p:spPr bwMode="auto">
              <a:xfrm>
                <a:off x="3315" y="912"/>
                <a:ext cx="1635" cy="245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1" name="Arc 1031"/>
              <p:cNvSpPr>
                <a:spLocks/>
              </p:cNvSpPr>
              <p:nvPr/>
            </p:nvSpPr>
            <p:spPr bwMode="auto">
              <a:xfrm>
                <a:off x="1899" y="2547"/>
                <a:ext cx="2832" cy="1635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2" name="Arc 1032"/>
              <p:cNvSpPr>
                <a:spLocks/>
              </p:cNvSpPr>
              <p:nvPr/>
            </p:nvSpPr>
            <p:spPr bwMode="auto">
              <a:xfrm>
                <a:off x="1680" y="912"/>
                <a:ext cx="1635" cy="2453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72393" name="Group 1033"/>
            <p:cNvGrpSpPr>
              <a:grpSpLocks/>
            </p:cNvGrpSpPr>
            <p:nvPr/>
          </p:nvGrpSpPr>
          <p:grpSpPr bwMode="auto">
            <a:xfrm>
              <a:off x="1640" y="1407"/>
              <a:ext cx="2427" cy="2292"/>
              <a:chOff x="2088" y="1320"/>
              <a:chExt cx="2454" cy="2454"/>
            </a:xfrm>
          </p:grpSpPr>
          <p:sp>
            <p:nvSpPr>
              <p:cNvPr id="272394" name="Arc 1034"/>
              <p:cNvSpPr>
                <a:spLocks/>
              </p:cNvSpPr>
              <p:nvPr/>
            </p:nvSpPr>
            <p:spPr bwMode="auto">
              <a:xfrm>
                <a:off x="3315" y="1320"/>
                <a:ext cx="1227" cy="18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5" name="Arc 1035"/>
              <p:cNvSpPr>
                <a:spLocks/>
              </p:cNvSpPr>
              <p:nvPr/>
            </p:nvSpPr>
            <p:spPr bwMode="auto">
              <a:xfrm>
                <a:off x="2253" y="2547"/>
                <a:ext cx="2124" cy="1227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6" name="Arc 1036"/>
              <p:cNvSpPr>
                <a:spLocks/>
              </p:cNvSpPr>
              <p:nvPr/>
            </p:nvSpPr>
            <p:spPr bwMode="auto">
              <a:xfrm>
                <a:off x="2088" y="1320"/>
                <a:ext cx="1227" cy="184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72397" name="Group 1037"/>
            <p:cNvGrpSpPr>
              <a:grpSpLocks/>
            </p:cNvGrpSpPr>
            <p:nvPr/>
          </p:nvGrpSpPr>
          <p:grpSpPr bwMode="auto">
            <a:xfrm>
              <a:off x="2458" y="2151"/>
              <a:ext cx="850" cy="804"/>
              <a:chOff x="2325" y="1701"/>
              <a:chExt cx="912" cy="912"/>
            </a:xfrm>
          </p:grpSpPr>
          <p:sp>
            <p:nvSpPr>
              <p:cNvPr id="272398" name="Arc 1038"/>
              <p:cNvSpPr>
                <a:spLocks/>
              </p:cNvSpPr>
              <p:nvPr/>
            </p:nvSpPr>
            <p:spPr bwMode="auto">
              <a:xfrm>
                <a:off x="2781" y="1701"/>
                <a:ext cx="456" cy="68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9" name="Arc 1039"/>
              <p:cNvSpPr>
                <a:spLocks/>
              </p:cNvSpPr>
              <p:nvPr/>
            </p:nvSpPr>
            <p:spPr bwMode="auto">
              <a:xfrm>
                <a:off x="2386" y="2157"/>
                <a:ext cx="790" cy="456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400" name="Arc 1040"/>
              <p:cNvSpPr>
                <a:spLocks/>
              </p:cNvSpPr>
              <p:nvPr/>
            </p:nvSpPr>
            <p:spPr bwMode="auto">
              <a:xfrm>
                <a:off x="2325" y="1701"/>
                <a:ext cx="456" cy="68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sp>
          <p:nvSpPr>
            <p:cNvPr id="272401" name="WordArt 1041"/>
            <p:cNvSpPr>
              <a:spLocks noChangeArrowheads="1" noChangeShapeType="1" noTextEdit="1"/>
            </p:cNvSpPr>
            <p:nvPr/>
          </p:nvSpPr>
          <p:spPr bwMode="auto">
            <a:xfrm rot="3158770">
              <a:off x="1330" y="2059"/>
              <a:ext cx="2245" cy="161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1040936"/>
                </a:avLst>
              </a:prstTxWarp>
            </a:bodyPr>
            <a:lstStyle/>
            <a:p>
              <a:pPr algn="ctr"/>
              <a:r>
                <a:rPr lang="ru-RU" sz="20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Анализ</a:t>
              </a:r>
              <a:r>
                <a:rPr lang="en-US" sz="20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/</a:t>
              </a:r>
              <a:r>
                <a:rPr lang="ru-RU" sz="20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Прогнозирование по текущему году</a:t>
              </a:r>
              <a:endParaRPr lang="de-AT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ctr"/>
              <a:endParaRPr lang="de-AT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72402" name="WordArt 1042"/>
            <p:cNvSpPr>
              <a:spLocks noChangeArrowheads="1" noChangeShapeType="1" noTextEdit="1"/>
            </p:cNvSpPr>
            <p:nvPr/>
          </p:nvSpPr>
          <p:spPr bwMode="auto">
            <a:xfrm rot="-3907880">
              <a:off x="2690" y="2282"/>
              <a:ext cx="1900" cy="118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908358"/>
                </a:avLst>
              </a:prstTxWarp>
            </a:bodyPr>
            <a:lstStyle/>
            <a:p>
              <a:pPr algn="ctr"/>
              <a:r>
                <a:rPr lang="ru-RU" sz="2000" kern="10" spc="198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Прогноз будущих лет</a:t>
              </a:r>
              <a:endParaRPr lang="de-AT" sz="2000" kern="10" spc="198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72403" name="WordArt 1043"/>
            <p:cNvSpPr>
              <a:spLocks noChangeArrowheads="1" noChangeShapeType="1" noTextEdit="1"/>
            </p:cNvSpPr>
            <p:nvPr/>
          </p:nvSpPr>
          <p:spPr bwMode="auto">
            <a:xfrm>
              <a:off x="1675" y="1238"/>
              <a:ext cx="2392" cy="14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1512612"/>
                </a:avLst>
              </a:prstTxWarp>
            </a:bodyPr>
            <a:lstStyle/>
            <a:p>
              <a:pPr algn="ctr"/>
              <a:r>
                <a:rPr lang="ru-RU" sz="2000" kern="10" spc="1389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Ежемесячная</a:t>
              </a:r>
              <a:r>
                <a:rPr lang="de-AT" sz="2000" kern="10" spc="1389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/</a:t>
              </a:r>
              <a:r>
                <a:rPr lang="ru-RU" sz="2000" kern="10" spc="1389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ежегодная отчетность </a:t>
              </a:r>
              <a:endParaRPr lang="de-AT" sz="2000" kern="10" spc="1389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72404" name="Text Box 1044"/>
            <p:cNvSpPr txBox="1">
              <a:spLocks noChangeArrowheads="1"/>
            </p:cNvSpPr>
            <p:nvPr/>
          </p:nvSpPr>
          <p:spPr bwMode="auto">
            <a:xfrm>
              <a:off x="1599" y="2254"/>
              <a:ext cx="1046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 smtClean="0"/>
                <a:t>Подготовка</a:t>
              </a:r>
              <a:endParaRPr lang="en-US" sz="2200" dirty="0"/>
            </a:p>
          </p:txBody>
        </p:sp>
        <p:sp>
          <p:nvSpPr>
            <p:cNvPr id="272405" name="Text Box 1045"/>
            <p:cNvSpPr txBox="1">
              <a:spLocks noChangeArrowheads="1"/>
            </p:cNvSpPr>
            <p:nvPr/>
          </p:nvSpPr>
          <p:spPr bwMode="auto">
            <a:xfrm>
              <a:off x="1615" y="2432"/>
              <a:ext cx="1075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dirty="0" smtClean="0"/>
                <a:t>бюджета</a:t>
              </a:r>
              <a:endParaRPr lang="en-US" sz="2000" dirty="0"/>
            </a:p>
          </p:txBody>
        </p:sp>
        <p:sp>
          <p:nvSpPr>
            <p:cNvPr id="272406" name="Text Box 1046"/>
            <p:cNvSpPr txBox="1">
              <a:spLocks noChangeArrowheads="1"/>
            </p:cNvSpPr>
            <p:nvPr/>
          </p:nvSpPr>
          <p:spPr bwMode="auto">
            <a:xfrm>
              <a:off x="2527" y="1450"/>
              <a:ext cx="7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 smtClean="0"/>
                <a:t>проект</a:t>
              </a:r>
              <a:endParaRPr lang="en-US" sz="2600" dirty="0"/>
            </a:p>
          </p:txBody>
        </p:sp>
        <p:sp>
          <p:nvSpPr>
            <p:cNvPr id="272407" name="Text Box 1047"/>
            <p:cNvSpPr txBox="1">
              <a:spLocks noChangeArrowheads="1"/>
            </p:cNvSpPr>
            <p:nvPr/>
          </p:nvSpPr>
          <p:spPr bwMode="auto">
            <a:xfrm>
              <a:off x="2438" y="1627"/>
              <a:ext cx="107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dirty="0"/>
                <a:t>  </a:t>
              </a:r>
              <a:r>
                <a:rPr lang="ru-RU" sz="2000" dirty="0" smtClean="0"/>
                <a:t>бюджета</a:t>
              </a:r>
              <a:endParaRPr lang="en-US" sz="2200" dirty="0"/>
            </a:p>
          </p:txBody>
        </p:sp>
        <p:sp>
          <p:nvSpPr>
            <p:cNvPr id="272408" name="Text Box 1048"/>
            <p:cNvSpPr txBox="1">
              <a:spLocks noChangeArrowheads="1"/>
            </p:cNvSpPr>
            <p:nvPr/>
          </p:nvSpPr>
          <p:spPr bwMode="auto">
            <a:xfrm>
              <a:off x="3251" y="2041"/>
              <a:ext cx="921" cy="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/>
                <a:t>Исполнение </a:t>
              </a:r>
              <a:endParaRPr lang="en-US" sz="2000" dirty="0"/>
            </a:p>
          </p:txBody>
        </p:sp>
        <p:sp>
          <p:nvSpPr>
            <p:cNvPr id="272409" name="Text Box 1049"/>
            <p:cNvSpPr txBox="1">
              <a:spLocks noChangeArrowheads="1"/>
            </p:cNvSpPr>
            <p:nvPr/>
          </p:nvSpPr>
          <p:spPr bwMode="auto">
            <a:xfrm>
              <a:off x="3307" y="2236"/>
              <a:ext cx="107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 smtClean="0"/>
                <a:t>бюджета</a:t>
              </a:r>
              <a:endParaRPr lang="en-US" sz="2600" dirty="0"/>
            </a:p>
          </p:txBody>
        </p:sp>
        <p:sp>
          <p:nvSpPr>
            <p:cNvPr id="272410" name="Text Box 1050"/>
            <p:cNvSpPr txBox="1">
              <a:spLocks noChangeArrowheads="1"/>
            </p:cNvSpPr>
            <p:nvPr/>
          </p:nvSpPr>
          <p:spPr bwMode="auto">
            <a:xfrm>
              <a:off x="2834" y="2956"/>
              <a:ext cx="1138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dirty="0" smtClean="0"/>
                <a:t>Управление</a:t>
              </a:r>
              <a:r>
                <a:rPr lang="ru-RU" sz="2000" dirty="0" smtClean="0"/>
                <a:t> </a:t>
              </a:r>
              <a:endParaRPr lang="en-US" sz="2200" dirty="0"/>
            </a:p>
          </p:txBody>
        </p:sp>
        <p:sp>
          <p:nvSpPr>
            <p:cNvPr id="272411" name="Text Box 1051"/>
            <p:cNvSpPr txBox="1">
              <a:spLocks noChangeArrowheads="1"/>
            </p:cNvSpPr>
            <p:nvPr/>
          </p:nvSpPr>
          <p:spPr bwMode="auto">
            <a:xfrm>
              <a:off x="2716" y="3134"/>
              <a:ext cx="1207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dirty="0" smtClean="0"/>
                <a:t>ликвидностью</a:t>
              </a:r>
              <a:endParaRPr lang="en-US" sz="2000" dirty="0"/>
            </a:p>
          </p:txBody>
        </p:sp>
        <p:sp>
          <p:nvSpPr>
            <p:cNvPr id="272412" name="Text Box 1052"/>
            <p:cNvSpPr txBox="1">
              <a:spLocks noChangeArrowheads="1"/>
            </p:cNvSpPr>
            <p:nvPr/>
          </p:nvSpPr>
          <p:spPr bwMode="auto">
            <a:xfrm>
              <a:off x="1795" y="2980"/>
              <a:ext cx="1083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dirty="0"/>
                <a:t>Представление отчетности</a:t>
              </a:r>
              <a:endParaRPr lang="en-US" sz="3200" dirty="0"/>
            </a:p>
          </p:txBody>
        </p:sp>
        <p:sp>
          <p:nvSpPr>
            <p:cNvPr id="272413" name="Oval 1053"/>
            <p:cNvSpPr>
              <a:spLocks noChangeArrowheads="1"/>
            </p:cNvSpPr>
            <p:nvPr/>
          </p:nvSpPr>
          <p:spPr bwMode="auto">
            <a:xfrm>
              <a:off x="1944" y="2762"/>
              <a:ext cx="180" cy="16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4" name="AutoShape 1054"/>
            <p:cNvSpPr>
              <a:spLocks noChangeArrowheads="1"/>
            </p:cNvSpPr>
            <p:nvPr/>
          </p:nvSpPr>
          <p:spPr bwMode="auto">
            <a:xfrm rot="-3550293">
              <a:off x="1877" y="1816"/>
              <a:ext cx="622" cy="398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5" name="AutoShape 1055"/>
            <p:cNvSpPr>
              <a:spLocks noChangeArrowheads="1"/>
            </p:cNvSpPr>
            <p:nvPr/>
          </p:nvSpPr>
          <p:spPr bwMode="auto">
            <a:xfrm rot="2125623">
              <a:off x="3079" y="1667"/>
              <a:ext cx="658" cy="375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6" name="AutoShape 1056"/>
            <p:cNvSpPr>
              <a:spLocks noChangeArrowheads="1"/>
            </p:cNvSpPr>
            <p:nvPr/>
          </p:nvSpPr>
          <p:spPr bwMode="auto">
            <a:xfrm rot="6016770">
              <a:off x="3447" y="2450"/>
              <a:ext cx="621" cy="399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7" name="AutoShape 1057"/>
            <p:cNvSpPr>
              <a:spLocks noChangeArrowheads="1"/>
            </p:cNvSpPr>
            <p:nvPr/>
          </p:nvSpPr>
          <p:spPr bwMode="auto">
            <a:xfrm rot="10297959">
              <a:off x="2571" y="3227"/>
              <a:ext cx="659" cy="377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8" name="Text Box 1058"/>
            <p:cNvSpPr txBox="1">
              <a:spLocks noChangeArrowheads="1"/>
            </p:cNvSpPr>
            <p:nvPr/>
          </p:nvSpPr>
          <p:spPr bwMode="auto">
            <a:xfrm>
              <a:off x="2355" y="2405"/>
              <a:ext cx="1046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ru-RU" sz="1800" b="1" dirty="0" smtClean="0"/>
                <a:t>Контроль</a:t>
              </a:r>
              <a:endParaRPr lang="en-US" sz="1800" dirty="0"/>
            </a:p>
          </p:txBody>
        </p:sp>
      </p:grpSp>
      <p:grpSp>
        <p:nvGrpSpPr>
          <p:cNvPr id="272419" name="Group 1059"/>
          <p:cNvGrpSpPr>
            <a:grpSpLocks/>
          </p:cNvGrpSpPr>
          <p:nvPr/>
        </p:nvGrpSpPr>
        <p:grpSpPr bwMode="auto">
          <a:xfrm>
            <a:off x="2789673" y="743875"/>
            <a:ext cx="3388210" cy="3868146"/>
            <a:chOff x="1776" y="406"/>
            <a:chExt cx="2255" cy="2575"/>
          </a:xfrm>
        </p:grpSpPr>
        <p:sp>
          <p:nvSpPr>
            <p:cNvPr id="272420" name="Freeform 1060"/>
            <p:cNvSpPr>
              <a:spLocks/>
            </p:cNvSpPr>
            <p:nvPr/>
          </p:nvSpPr>
          <p:spPr bwMode="auto">
            <a:xfrm rot="1502782">
              <a:off x="1776" y="1200"/>
              <a:ext cx="1056" cy="192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21" name="Freeform 1061"/>
            <p:cNvSpPr>
              <a:spLocks/>
            </p:cNvSpPr>
            <p:nvPr/>
          </p:nvSpPr>
          <p:spPr bwMode="auto">
            <a:xfrm rot="1502782">
              <a:off x="1824" y="1168"/>
              <a:ext cx="2064" cy="457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22" name="Freeform 1062"/>
            <p:cNvSpPr>
              <a:spLocks/>
            </p:cNvSpPr>
            <p:nvPr/>
          </p:nvSpPr>
          <p:spPr bwMode="auto">
            <a:xfrm rot="3821036">
              <a:off x="1513" y="1607"/>
              <a:ext cx="1296" cy="193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23" name="Freeform 1063"/>
            <p:cNvSpPr>
              <a:spLocks/>
            </p:cNvSpPr>
            <p:nvPr/>
          </p:nvSpPr>
          <p:spPr bwMode="auto">
            <a:xfrm rot="3066611">
              <a:off x="1977" y="927"/>
              <a:ext cx="2575" cy="1533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72424" name="Text Box 1064"/>
          <p:cNvSpPr txBox="1">
            <a:spLocks noChangeArrowheads="1"/>
          </p:cNvSpPr>
          <p:nvPr/>
        </p:nvSpPr>
        <p:spPr bwMode="auto">
          <a:xfrm>
            <a:off x="611078" y="3998830"/>
            <a:ext cx="1497519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 dirty="0">
                <a:solidFill>
                  <a:schemeClr val="tx2"/>
                </a:solidFill>
              </a:rPr>
              <a:t>BW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Отчетность </a:t>
            </a:r>
            <a:endParaRPr lang="en-US" sz="4400" dirty="0">
              <a:solidFill>
                <a:schemeClr val="tx2"/>
              </a:solidFill>
            </a:endParaRPr>
          </a:p>
        </p:txBody>
      </p:sp>
      <p:grpSp>
        <p:nvGrpSpPr>
          <p:cNvPr id="272425" name="Group 1065"/>
          <p:cNvGrpSpPr>
            <a:grpSpLocks/>
          </p:cNvGrpSpPr>
          <p:nvPr/>
        </p:nvGrpSpPr>
        <p:grpSpPr bwMode="auto">
          <a:xfrm>
            <a:off x="4520531" y="1951577"/>
            <a:ext cx="3260452" cy="932905"/>
            <a:chOff x="3024" y="1056"/>
            <a:chExt cx="2170" cy="621"/>
          </a:xfrm>
        </p:grpSpPr>
        <p:sp>
          <p:nvSpPr>
            <p:cNvPr id="272426" name="Freeform 1066"/>
            <p:cNvSpPr>
              <a:spLocks/>
            </p:cNvSpPr>
            <p:nvPr/>
          </p:nvSpPr>
          <p:spPr bwMode="auto">
            <a:xfrm rot="10105781" flipV="1">
              <a:off x="3024" y="1056"/>
              <a:ext cx="2057" cy="288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27" name="Freeform 1067"/>
            <p:cNvSpPr>
              <a:spLocks/>
            </p:cNvSpPr>
            <p:nvPr/>
          </p:nvSpPr>
          <p:spPr bwMode="auto">
            <a:xfrm rot="8474408" flipV="1">
              <a:off x="3519" y="1406"/>
              <a:ext cx="1675" cy="271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72428" name="Freeform 1068"/>
          <p:cNvSpPr>
            <a:spLocks/>
          </p:cNvSpPr>
          <p:nvPr/>
        </p:nvSpPr>
        <p:spPr bwMode="auto">
          <a:xfrm rot="-8361688">
            <a:off x="5773608" y="4536758"/>
            <a:ext cx="1937370" cy="84014"/>
          </a:xfrm>
          <a:custGeom>
            <a:avLst/>
            <a:gdLst>
              <a:gd name="T0" fmla="*/ 0 w 1968"/>
              <a:gd name="T1" fmla="*/ 632 h 632"/>
              <a:gd name="T2" fmla="*/ 1008 w 1968"/>
              <a:gd name="T3" fmla="*/ 8 h 632"/>
              <a:gd name="T4" fmla="*/ 1968 w 1968"/>
              <a:gd name="T5" fmla="*/ 584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8" h="632">
                <a:moveTo>
                  <a:pt x="0" y="632"/>
                </a:moveTo>
                <a:cubicBezTo>
                  <a:pt x="340" y="324"/>
                  <a:pt x="680" y="16"/>
                  <a:pt x="1008" y="8"/>
                </a:cubicBezTo>
                <a:cubicBezTo>
                  <a:pt x="1336" y="0"/>
                  <a:pt x="1652" y="292"/>
                  <a:pt x="1968" y="584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72429" name="Group 1069"/>
          <p:cNvGrpSpPr>
            <a:grpSpLocks/>
          </p:cNvGrpSpPr>
          <p:nvPr/>
        </p:nvGrpSpPr>
        <p:grpSpPr bwMode="auto">
          <a:xfrm>
            <a:off x="6820175" y="6084017"/>
            <a:ext cx="3116943" cy="614353"/>
            <a:chOff x="3977" y="3508"/>
            <a:chExt cx="1781" cy="351"/>
          </a:xfrm>
        </p:grpSpPr>
        <p:sp>
          <p:nvSpPr>
            <p:cNvPr id="272430" name="Rectangle 1070"/>
            <p:cNvSpPr>
              <a:spLocks noChangeArrowheads="1"/>
            </p:cNvSpPr>
            <p:nvPr/>
          </p:nvSpPr>
          <p:spPr bwMode="auto">
            <a:xfrm>
              <a:off x="3981" y="3543"/>
              <a:ext cx="330" cy="123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31" name="Rectangle 1071"/>
            <p:cNvSpPr>
              <a:spLocks noChangeArrowheads="1"/>
            </p:cNvSpPr>
            <p:nvPr/>
          </p:nvSpPr>
          <p:spPr bwMode="auto">
            <a:xfrm>
              <a:off x="3977" y="3724"/>
              <a:ext cx="330" cy="12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32" name="Text Box 1072"/>
            <p:cNvSpPr txBox="1">
              <a:spLocks noChangeArrowheads="1"/>
            </p:cNvSpPr>
            <p:nvPr/>
          </p:nvSpPr>
          <p:spPr bwMode="auto">
            <a:xfrm>
              <a:off x="4256" y="3508"/>
              <a:ext cx="1502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500" dirty="0">
                  <a:solidFill>
                    <a:schemeClr val="tx2"/>
                  </a:solidFill>
                </a:rPr>
                <a:t>= </a:t>
              </a:r>
              <a:r>
                <a:rPr lang="ru-RU" sz="1500" dirty="0" smtClean="0">
                  <a:solidFill>
                    <a:schemeClr val="tx2"/>
                  </a:solidFill>
                </a:rPr>
                <a:t>в обязательном порядке </a:t>
              </a:r>
              <a:endParaRPr lang="en-US" sz="4400" dirty="0">
                <a:solidFill>
                  <a:schemeClr val="tx2"/>
                </a:solidFill>
              </a:endParaRPr>
            </a:p>
          </p:txBody>
        </p:sp>
        <p:sp>
          <p:nvSpPr>
            <p:cNvPr id="272433" name="Text Box 1073"/>
            <p:cNvSpPr txBox="1">
              <a:spLocks noChangeArrowheads="1"/>
            </p:cNvSpPr>
            <p:nvPr/>
          </p:nvSpPr>
          <p:spPr bwMode="auto">
            <a:xfrm>
              <a:off x="4279" y="3674"/>
              <a:ext cx="842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500" dirty="0">
                  <a:solidFill>
                    <a:schemeClr val="tx2"/>
                  </a:solidFill>
                </a:rPr>
                <a:t>= </a:t>
              </a:r>
              <a:r>
                <a:rPr lang="ru-RU" sz="1500" dirty="0" smtClean="0">
                  <a:solidFill>
                    <a:schemeClr val="tx2"/>
                  </a:solidFill>
                </a:rPr>
                <a:t>по желанию </a:t>
              </a:r>
              <a:endParaRPr lang="en-US" sz="4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72434" name="Group 1074"/>
          <p:cNvGrpSpPr>
            <a:grpSpLocks/>
          </p:cNvGrpSpPr>
          <p:nvPr/>
        </p:nvGrpSpPr>
        <p:grpSpPr bwMode="auto">
          <a:xfrm>
            <a:off x="2245390" y="5611437"/>
            <a:ext cx="3444214" cy="777130"/>
            <a:chOff x="1344" y="3582"/>
            <a:chExt cx="2293" cy="517"/>
          </a:xfrm>
        </p:grpSpPr>
        <p:sp>
          <p:nvSpPr>
            <p:cNvPr id="272435" name="Freeform 1075"/>
            <p:cNvSpPr>
              <a:spLocks/>
            </p:cNvSpPr>
            <p:nvPr/>
          </p:nvSpPr>
          <p:spPr bwMode="auto">
            <a:xfrm rot="20475320" flipV="1">
              <a:off x="1344" y="3600"/>
              <a:ext cx="1247" cy="230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36" name="Freeform 1076"/>
            <p:cNvSpPr>
              <a:spLocks/>
            </p:cNvSpPr>
            <p:nvPr/>
          </p:nvSpPr>
          <p:spPr bwMode="auto">
            <a:xfrm rot="20863640" flipV="1">
              <a:off x="1381" y="3582"/>
              <a:ext cx="2256" cy="517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72437" name="Group 1077"/>
          <p:cNvGrpSpPr>
            <a:grpSpLocks/>
          </p:cNvGrpSpPr>
          <p:nvPr/>
        </p:nvGrpSpPr>
        <p:grpSpPr bwMode="auto">
          <a:xfrm>
            <a:off x="1851616" y="4114939"/>
            <a:ext cx="2595411" cy="577596"/>
            <a:chOff x="1920" y="4512"/>
            <a:chExt cx="1728" cy="384"/>
          </a:xfrm>
        </p:grpSpPr>
        <p:sp>
          <p:nvSpPr>
            <p:cNvPr id="272438" name="Freeform 1078"/>
            <p:cNvSpPr>
              <a:spLocks/>
            </p:cNvSpPr>
            <p:nvPr/>
          </p:nvSpPr>
          <p:spPr bwMode="auto">
            <a:xfrm rot="-31558">
              <a:off x="1920" y="4512"/>
              <a:ext cx="1728" cy="96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39" name="Freeform 1079"/>
            <p:cNvSpPr>
              <a:spLocks/>
            </p:cNvSpPr>
            <p:nvPr/>
          </p:nvSpPr>
          <p:spPr bwMode="auto">
            <a:xfrm rot="1355327">
              <a:off x="1920" y="4704"/>
              <a:ext cx="1296" cy="192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40" name="Freeform 1080"/>
            <p:cNvSpPr>
              <a:spLocks/>
            </p:cNvSpPr>
            <p:nvPr/>
          </p:nvSpPr>
          <p:spPr bwMode="auto">
            <a:xfrm rot="1355327">
              <a:off x="1920" y="4704"/>
              <a:ext cx="720" cy="70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72441" name="Text Box 1081"/>
          <p:cNvSpPr txBox="1">
            <a:spLocks noChangeArrowheads="1"/>
          </p:cNvSpPr>
          <p:nvPr/>
        </p:nvSpPr>
        <p:spPr bwMode="auto">
          <a:xfrm>
            <a:off x="6926934" y="1798713"/>
            <a:ext cx="2105378" cy="6557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 dirty="0">
                <a:solidFill>
                  <a:schemeClr val="tx2"/>
                </a:solidFill>
              </a:rPr>
              <a:t>PS</a:t>
            </a:r>
          </a:p>
          <a:p>
            <a:pPr algn="ctr"/>
            <a:r>
              <a:rPr lang="ru-RU" sz="1800" smtClean="0">
                <a:solidFill>
                  <a:schemeClr val="tx2"/>
                </a:solidFill>
              </a:rPr>
              <a:t>Система </a:t>
            </a:r>
            <a:r>
              <a:rPr lang="ru-RU" sz="1800" dirty="0" smtClean="0">
                <a:solidFill>
                  <a:schemeClr val="tx2"/>
                </a:solidFill>
              </a:rPr>
              <a:t>проекта 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272442" name="Text Box 1082"/>
          <p:cNvSpPr txBox="1">
            <a:spLocks noChangeArrowheads="1"/>
          </p:cNvSpPr>
          <p:nvPr/>
        </p:nvSpPr>
        <p:spPr bwMode="auto">
          <a:xfrm>
            <a:off x="7308452" y="4472481"/>
            <a:ext cx="2628665" cy="148678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0803" tIns="50402" rIns="100803" bIns="50402" anchor="ctr">
            <a:spAutoFit/>
          </a:bodyPr>
          <a:lstStyle/>
          <a:p>
            <a:pPr algn="ctr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  MM – </a:t>
            </a:r>
            <a:r>
              <a:rPr lang="ru-RU" sz="1500" dirty="0">
                <a:solidFill>
                  <a:srgbClr val="FF0000"/>
                </a:solidFill>
              </a:rPr>
              <a:t>Управление материалами</a:t>
            </a:r>
            <a:endParaRPr lang="en-US" sz="1500" dirty="0">
              <a:solidFill>
                <a:srgbClr val="FF0000"/>
              </a:solidFill>
            </a:endParaRPr>
          </a:p>
          <a:p>
            <a:pPr algn="ctr">
              <a:buFontTx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 SD – </a:t>
            </a:r>
            <a:r>
              <a:rPr lang="ru-RU" sz="1500" dirty="0">
                <a:solidFill>
                  <a:schemeClr val="tx2"/>
                </a:solidFill>
              </a:rPr>
              <a:t>Продажи/ Распределение </a:t>
            </a:r>
            <a:endParaRPr lang="en-US" sz="1500" dirty="0">
              <a:solidFill>
                <a:schemeClr val="tx2"/>
              </a:solidFill>
            </a:endParaRPr>
          </a:p>
          <a:p>
            <a:pPr algn="ctr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 CO - </a:t>
            </a:r>
            <a:r>
              <a:rPr lang="ru-RU" sz="1500" dirty="0">
                <a:solidFill>
                  <a:srgbClr val="FF0000"/>
                </a:solidFill>
              </a:rPr>
              <a:t>Контроль</a:t>
            </a:r>
            <a:endParaRPr lang="en-US" sz="1500" dirty="0">
              <a:solidFill>
                <a:srgbClr val="FF0000"/>
              </a:solidFill>
            </a:endParaRPr>
          </a:p>
          <a:p>
            <a:pPr algn="ctr">
              <a:buFontTx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 </a:t>
            </a:r>
            <a:r>
              <a:rPr lang="ru-RU" sz="1500" dirty="0">
                <a:solidFill>
                  <a:schemeClr val="tx2"/>
                </a:solidFill>
              </a:rPr>
              <a:t>другие модули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272443" name="Text Box 1083"/>
          <p:cNvSpPr txBox="1">
            <a:spLocks noChangeArrowheads="1"/>
          </p:cNvSpPr>
          <p:nvPr/>
        </p:nvSpPr>
        <p:spPr bwMode="auto">
          <a:xfrm>
            <a:off x="661870" y="5693113"/>
            <a:ext cx="2081973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 dirty="0">
                <a:solidFill>
                  <a:schemeClr val="tx2"/>
                </a:solidFill>
              </a:rPr>
              <a:t>FI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Финансовый учет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272444" name="Text Box 1084"/>
          <p:cNvSpPr txBox="1">
            <a:spLocks noChangeArrowheads="1"/>
          </p:cNvSpPr>
          <p:nvPr/>
        </p:nvSpPr>
        <p:spPr bwMode="auto">
          <a:xfrm>
            <a:off x="402729" y="1581677"/>
            <a:ext cx="2873280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 dirty="0">
                <a:solidFill>
                  <a:schemeClr val="tx2"/>
                </a:solidFill>
              </a:rPr>
              <a:t>ISPS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Управление средствами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476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F STANDARDVORLAGE - ENGLISCH">
  <a:themeElements>
    <a:clrScheme name="BMF Standard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MF Standardvorlag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MF Standard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BMF STANDARDVORLAGE - ENGLISCH</Template>
  <TotalTime>447</TotalTime>
  <Words>1962</Words>
  <Application>Microsoft Office PowerPoint</Application>
  <PresentationFormat>Custom</PresentationFormat>
  <Paragraphs>514</Paragraphs>
  <Slides>32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Bookman Old Style</vt:lpstr>
      <vt:lpstr>Monotype Sorts</vt:lpstr>
      <vt:lpstr>MS LineDraw</vt:lpstr>
      <vt:lpstr>Symbol</vt:lpstr>
      <vt:lpstr>Tahoma</vt:lpstr>
      <vt:lpstr>Times New Roman</vt:lpstr>
      <vt:lpstr>Wingdings</vt:lpstr>
      <vt:lpstr>BMF STANDARDVORLAGE - ENGLISCH</vt:lpstr>
      <vt:lpstr>Документ Microsoft Word 97–2003</vt:lpstr>
      <vt:lpstr>PowerPoint Presentation</vt:lpstr>
      <vt:lpstr>ЦЕЛИ ПРОЕКТА  1</vt:lpstr>
      <vt:lpstr>ЦЕЛИ ПРОЕКТА  2</vt:lpstr>
      <vt:lpstr>МЕРОПРИЯТИЯ ПО РЕАЛИЗАЦИИ  1</vt:lpstr>
      <vt:lpstr>МЕРОПРИЯТИЯ ПО РЕАЛИЗАЦИИ 2</vt:lpstr>
      <vt:lpstr>Мероприятия по реализации  3</vt:lpstr>
      <vt:lpstr>МЕРОПРИЯТИЯ ПО РЕАЛИЗАЦИИ 4</vt:lpstr>
      <vt:lpstr>Использование функций/модулей 1</vt:lpstr>
      <vt:lpstr>PowerPoint Presentation</vt:lpstr>
      <vt:lpstr>Использование функций/модулей 2</vt:lpstr>
      <vt:lpstr>Использование функций/модулей 3</vt:lpstr>
      <vt:lpstr>ОБЩИЕ СТРУКТУРЫ 1</vt:lpstr>
      <vt:lpstr>ОБЩИЕ СТРУКТУРЫ 2</vt:lpstr>
      <vt:lpstr>Управление бюджетом (EAPS) 1</vt:lpstr>
      <vt:lpstr>Управление бюджетом (EAPS) 2</vt:lpstr>
      <vt:lpstr>УПРАВЛЕНИЕ БЮДЖЕТОМ (EAPS) 3</vt:lpstr>
      <vt:lpstr>управление бюджетом (EAPS) 4</vt:lpstr>
      <vt:lpstr>Управление бюджетом (EAPS) 5</vt:lpstr>
      <vt:lpstr>ФИНАНСОВЫЙ УЧЕТ (FI)</vt:lpstr>
      <vt:lpstr>ЗАКУПКИ (MM)</vt:lpstr>
      <vt:lpstr>КОНТРОЛЬ (CO)</vt:lpstr>
      <vt:lpstr>Продажа/дистрибуция (SD)</vt:lpstr>
      <vt:lpstr>PowerPoint Presentation</vt:lpstr>
      <vt:lpstr>Управление казначейством (2)</vt:lpstr>
      <vt:lpstr>Система банковских счетов</vt:lpstr>
      <vt:lpstr>Требования к ликвидности</vt:lpstr>
      <vt:lpstr>график</vt:lpstr>
      <vt:lpstr>Сравнение затрат и выгод</vt:lpstr>
      <vt:lpstr>Представление о расходах</vt:lpstr>
      <vt:lpstr>Представление о доходах</vt:lpstr>
      <vt:lpstr>Доходы налогоплательщиков</vt:lpstr>
      <vt:lpstr>Расходы других ИТ-прилож.</vt:lpstr>
    </vt:vector>
  </TitlesOfParts>
  <Company>BM für Finanzen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IHLE</dc:creator>
  <cp:lastModifiedBy>DeskUser</cp:lastModifiedBy>
  <cp:revision>72</cp:revision>
  <cp:lastPrinted>2014-11-20T17:03:43Z</cp:lastPrinted>
  <dcterms:created xsi:type="dcterms:W3CDTF">2013-01-28T12:19:29Z</dcterms:created>
  <dcterms:modified xsi:type="dcterms:W3CDTF">2017-03-12T12:42:25Z</dcterms:modified>
</cp:coreProperties>
</file>