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80" r:id="rId3"/>
    <p:sldMasterId id="2147483797" r:id="rId4"/>
    <p:sldMasterId id="2147483810" r:id="rId5"/>
    <p:sldMasterId id="2147483827" r:id="rId6"/>
  </p:sldMasterIdLst>
  <p:notesMasterIdLst>
    <p:notesMasterId r:id="rId28"/>
  </p:notesMasterIdLst>
  <p:handoutMasterIdLst>
    <p:handoutMasterId r:id="rId29"/>
  </p:handoutMasterIdLst>
  <p:sldIdLst>
    <p:sldId id="457" r:id="rId7"/>
    <p:sldId id="458" r:id="rId8"/>
    <p:sldId id="347" r:id="rId9"/>
    <p:sldId id="466" r:id="rId10"/>
    <p:sldId id="434" r:id="rId11"/>
    <p:sldId id="423" r:id="rId12"/>
    <p:sldId id="435" r:id="rId13"/>
    <p:sldId id="459" r:id="rId14"/>
    <p:sldId id="436" r:id="rId15"/>
    <p:sldId id="446" r:id="rId16"/>
    <p:sldId id="439" r:id="rId17"/>
    <p:sldId id="453" r:id="rId18"/>
    <p:sldId id="442" r:id="rId19"/>
    <p:sldId id="460" r:id="rId20"/>
    <p:sldId id="455" r:id="rId21"/>
    <p:sldId id="456" r:id="rId22"/>
    <p:sldId id="463" r:id="rId23"/>
    <p:sldId id="464" r:id="rId24"/>
    <p:sldId id="369" r:id="rId25"/>
    <p:sldId id="384" r:id="rId26"/>
    <p:sldId id="426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ECAD9-2CEC-4F2F-8AFF-E0FADC98EE65}" v="1780" dt="2019-05-27T14:28:36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0118" autoAdjust="0"/>
    <p:restoredTop sz="89784" autoAdjust="0"/>
  </p:normalViewPr>
  <p:slideViewPr>
    <p:cSldViewPr>
      <p:cViewPr varScale="1">
        <p:scale>
          <a:sx n="76" d="100"/>
          <a:sy n="76" d="100"/>
        </p:scale>
        <p:origin x="53" y="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02EAE-08CC-4BD1-B9D0-1218C68DCE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DF3DF-D103-45DF-B9FE-2DECE6C0D4E8}">
      <dgm:prSet phldrT="[Text]" custT="1"/>
      <dgm:spPr/>
      <dgm:t>
        <a:bodyPr/>
        <a:lstStyle/>
        <a:p>
          <a:r>
            <a:rPr lang="ru-RU" sz="1600" dirty="0"/>
            <a:t>Функции казна-</a:t>
          </a:r>
          <a:r>
            <a:rPr lang="ru-RU" sz="1600" dirty="0" err="1"/>
            <a:t>чейства</a:t>
          </a:r>
          <a:endParaRPr lang="en-US" sz="2000" dirty="0"/>
        </a:p>
      </dgm:t>
    </dgm:pt>
    <dgm:pt modelId="{2E371EDA-2E68-4659-83F7-280911D60550}" type="parTrans" cxnId="{6F73C8FB-5AEC-4578-966D-B607B8FDBB14}">
      <dgm:prSet/>
      <dgm:spPr/>
      <dgm:t>
        <a:bodyPr/>
        <a:lstStyle/>
        <a:p>
          <a:endParaRPr lang="en-US"/>
        </a:p>
      </dgm:t>
    </dgm:pt>
    <dgm:pt modelId="{A8CABE3B-AB7E-4FAD-9846-F592F096DDFE}" type="sibTrans" cxnId="{6F73C8FB-5AEC-4578-966D-B607B8FDBB14}">
      <dgm:prSet/>
      <dgm:spPr/>
      <dgm:t>
        <a:bodyPr/>
        <a:lstStyle/>
        <a:p>
          <a:endParaRPr lang="en-US"/>
        </a:p>
      </dgm:t>
    </dgm:pt>
    <dgm:pt modelId="{09E5FD1A-489B-47A3-9C64-4BF4601F0C19}">
      <dgm:prSet phldrT="[Text]" custT="1"/>
      <dgm:spPr/>
      <dgm:t>
        <a:bodyPr/>
        <a:lstStyle/>
        <a:p>
          <a:r>
            <a:rPr lang="ru-RU" sz="3200" dirty="0">
              <a:latin typeface="Cambria" panose="02040503050406030204" pitchFamily="18" charset="0"/>
              <a:ea typeface="Cambria" panose="02040503050406030204" pitchFamily="18" charset="0"/>
            </a:rPr>
            <a:t>Эволюция роли и функций казначейства</a:t>
          </a:r>
          <a:endParaRPr lang="en-US" sz="3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999A10-8CF5-4681-AF8A-BA956A6D921A}" type="parTrans" cxnId="{1D8F6B1F-C486-434B-B063-7FC701486571}">
      <dgm:prSet/>
      <dgm:spPr/>
      <dgm:t>
        <a:bodyPr/>
        <a:lstStyle/>
        <a:p>
          <a:endParaRPr lang="en-US"/>
        </a:p>
      </dgm:t>
    </dgm:pt>
    <dgm:pt modelId="{6DCB0FBA-6A40-4C15-B745-6A5AD243A8EC}" type="sibTrans" cxnId="{1D8F6B1F-C486-434B-B063-7FC701486571}">
      <dgm:prSet/>
      <dgm:spPr/>
      <dgm:t>
        <a:bodyPr/>
        <a:lstStyle/>
        <a:p>
          <a:endParaRPr lang="en-US"/>
        </a:p>
      </dgm:t>
    </dgm:pt>
    <dgm:pt modelId="{23273CCD-C4D3-4045-89FF-9C8583B8048F}">
      <dgm:prSet phldrT="[Text]" custT="1"/>
      <dgm:spPr/>
      <dgm:t>
        <a:bodyPr/>
        <a:lstStyle/>
        <a:p>
          <a:r>
            <a:rPr lang="en-US" sz="2400" dirty="0"/>
            <a:t>IT</a:t>
          </a:r>
        </a:p>
      </dgm:t>
    </dgm:pt>
    <dgm:pt modelId="{604E3587-EA44-4341-8C1F-488DF73733E0}" type="parTrans" cxnId="{CE5D67B5-D753-4461-AE43-FA65D20DC424}">
      <dgm:prSet/>
      <dgm:spPr/>
      <dgm:t>
        <a:bodyPr/>
        <a:lstStyle/>
        <a:p>
          <a:endParaRPr lang="en-US"/>
        </a:p>
      </dgm:t>
    </dgm:pt>
    <dgm:pt modelId="{51CE05B2-CEA5-419F-B5EC-CF200B444227}" type="sibTrans" cxnId="{CE5D67B5-D753-4461-AE43-FA65D20DC424}">
      <dgm:prSet/>
      <dgm:spPr/>
      <dgm:t>
        <a:bodyPr/>
        <a:lstStyle/>
        <a:p>
          <a:endParaRPr lang="en-US"/>
        </a:p>
      </dgm:t>
    </dgm:pt>
    <dgm:pt modelId="{80FD3989-A8FA-4489-81AC-650786FE12A3}">
      <dgm:prSet phldrT="[Text]" custT="1"/>
      <dgm:spPr/>
      <dgm:t>
        <a:bodyPr/>
        <a:lstStyle/>
        <a:p>
          <a:r>
            <a:rPr lang="ru-RU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Использование информационных технологий в казначейских операциях</a:t>
          </a:r>
          <a:endParaRPr lang="en-US" sz="2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2EA961-CBF9-451D-883A-DC8EC82F7064}" type="parTrans" cxnId="{414F3814-0E4D-431D-B0B5-24CA86D129A6}">
      <dgm:prSet/>
      <dgm:spPr/>
      <dgm:t>
        <a:bodyPr/>
        <a:lstStyle/>
        <a:p>
          <a:endParaRPr lang="en-US"/>
        </a:p>
      </dgm:t>
    </dgm:pt>
    <dgm:pt modelId="{82A4D3EC-306A-4E18-B23C-C7F481FE6978}" type="sibTrans" cxnId="{414F3814-0E4D-431D-B0B5-24CA86D129A6}">
      <dgm:prSet/>
      <dgm:spPr/>
      <dgm:t>
        <a:bodyPr/>
        <a:lstStyle/>
        <a:p>
          <a:endParaRPr lang="en-US"/>
        </a:p>
      </dgm:t>
    </dgm:pt>
    <dgm:pt modelId="{1FF944BB-62A4-4AD8-9BE7-D7A104BD4CCB}">
      <dgm:prSet phldrT="[Text]" custT="1"/>
      <dgm:spPr/>
      <dgm:t>
        <a:bodyPr/>
        <a:lstStyle/>
        <a:p>
          <a:r>
            <a:rPr lang="ru-RU" sz="1600" dirty="0" err="1"/>
            <a:t>Ликвид-ность</a:t>
          </a:r>
          <a:endParaRPr lang="en-US" sz="1600" dirty="0"/>
        </a:p>
      </dgm:t>
    </dgm:pt>
    <dgm:pt modelId="{7517981B-BB6D-4BBB-8799-B92148891D12}" type="parTrans" cxnId="{288B31B2-4458-482A-8D4C-494E61A88614}">
      <dgm:prSet/>
      <dgm:spPr/>
      <dgm:t>
        <a:bodyPr/>
        <a:lstStyle/>
        <a:p>
          <a:endParaRPr lang="en-US"/>
        </a:p>
      </dgm:t>
    </dgm:pt>
    <dgm:pt modelId="{D93A7B13-0E62-44FF-AE53-D68A9103C0A2}" type="sibTrans" cxnId="{288B31B2-4458-482A-8D4C-494E61A88614}">
      <dgm:prSet/>
      <dgm:spPr/>
      <dgm:t>
        <a:bodyPr/>
        <a:lstStyle/>
        <a:p>
          <a:endParaRPr lang="en-US"/>
        </a:p>
      </dgm:t>
    </dgm:pt>
    <dgm:pt modelId="{89752519-47B1-4579-AE50-3CDBD31287E5}">
      <dgm:prSet phldrT="[Text]" custT="1"/>
      <dgm:spPr/>
      <dgm:t>
        <a:bodyPr/>
        <a:lstStyle/>
        <a:p>
          <a:r>
            <a:rPr lang="ru-RU" alt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Управление ликвидностью</a:t>
          </a:r>
          <a:endParaRPr lang="en-US" sz="3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5510A7-0F69-4569-B09C-349D9B735025}" type="parTrans" cxnId="{921A058A-6C39-4669-A67E-5216E89F2F64}">
      <dgm:prSet/>
      <dgm:spPr/>
      <dgm:t>
        <a:bodyPr/>
        <a:lstStyle/>
        <a:p>
          <a:endParaRPr lang="en-US"/>
        </a:p>
      </dgm:t>
    </dgm:pt>
    <dgm:pt modelId="{06B8D264-5977-4A6B-A303-DB76900C2DD9}" type="sibTrans" cxnId="{921A058A-6C39-4669-A67E-5216E89F2F64}">
      <dgm:prSet/>
      <dgm:spPr/>
      <dgm:t>
        <a:bodyPr/>
        <a:lstStyle/>
        <a:p>
          <a:endParaRPr lang="en-US"/>
        </a:p>
      </dgm:t>
    </dgm:pt>
    <dgm:pt modelId="{1268AC14-3BFC-4C7E-BDF4-84CC478330F3}">
      <dgm:prSet phldrT="[Text]" custT="1"/>
      <dgm:spPr/>
      <dgm:t>
        <a:bodyPr/>
        <a:lstStyle/>
        <a:p>
          <a:r>
            <a:rPr lang="ru-RU" sz="1800" dirty="0"/>
            <a:t>Бухучет</a:t>
          </a:r>
          <a:endParaRPr lang="en-US" sz="2000" dirty="0"/>
        </a:p>
      </dgm:t>
    </dgm:pt>
    <dgm:pt modelId="{3787FD17-A63C-4202-BB6C-99F5176BD17A}" type="parTrans" cxnId="{0CADE960-C9F5-47F0-AA96-AF362E16EE43}">
      <dgm:prSet/>
      <dgm:spPr/>
      <dgm:t>
        <a:bodyPr/>
        <a:lstStyle/>
        <a:p>
          <a:endParaRPr lang="en-US"/>
        </a:p>
      </dgm:t>
    </dgm:pt>
    <dgm:pt modelId="{77BF434C-0A02-43F5-AFD6-8334EA46EB77}" type="sibTrans" cxnId="{0CADE960-C9F5-47F0-AA96-AF362E16EE43}">
      <dgm:prSet/>
      <dgm:spPr/>
      <dgm:t>
        <a:bodyPr/>
        <a:lstStyle/>
        <a:p>
          <a:endParaRPr lang="en-US"/>
        </a:p>
      </dgm:t>
    </dgm:pt>
    <dgm:pt modelId="{FA42365C-DF3D-4AD0-BBD7-1967D11B7190}">
      <dgm:prSet custT="1"/>
      <dgm:spPr/>
      <dgm:t>
        <a:bodyPr/>
        <a:lstStyle/>
        <a:p>
          <a:endParaRPr lang="en-US" altLang="en-US" sz="3200" dirty="0">
            <a:latin typeface="Calibri" pitchFamily="34" charset="0"/>
            <a:cs typeface="Times New Roman" pitchFamily="18" charset="0"/>
          </a:endParaRPr>
        </a:p>
      </dgm:t>
    </dgm:pt>
    <dgm:pt modelId="{6B488F5E-03D7-4762-BA3C-4065011AA390}" type="parTrans" cxnId="{A3628C0C-63FB-4969-8AD4-9FBE3A52A180}">
      <dgm:prSet/>
      <dgm:spPr/>
      <dgm:t>
        <a:bodyPr/>
        <a:lstStyle/>
        <a:p>
          <a:endParaRPr lang="en-US"/>
        </a:p>
      </dgm:t>
    </dgm:pt>
    <dgm:pt modelId="{4A742E32-9CAF-4D28-B688-E76CCB844A92}" type="sibTrans" cxnId="{A3628C0C-63FB-4969-8AD4-9FBE3A52A180}">
      <dgm:prSet/>
      <dgm:spPr/>
      <dgm:t>
        <a:bodyPr/>
        <a:lstStyle/>
        <a:p>
          <a:endParaRPr lang="en-US"/>
        </a:p>
      </dgm:t>
    </dgm:pt>
    <dgm:pt modelId="{939AF4FE-878A-45B8-A7B4-26E26338C162}">
      <dgm:prSet phldrT="[Text]" custT="1"/>
      <dgm:spPr/>
      <dgm:t>
        <a:bodyPr/>
        <a:lstStyle/>
        <a:p>
          <a:endParaRPr lang="en-US" sz="3200" dirty="0"/>
        </a:p>
      </dgm:t>
    </dgm:pt>
    <dgm:pt modelId="{0174C759-F38E-4999-AF7E-36B5A96F3552}" type="parTrans" cxnId="{5FF281B9-CD2F-4194-9883-E3436252C589}">
      <dgm:prSet/>
      <dgm:spPr/>
      <dgm:t>
        <a:bodyPr/>
        <a:lstStyle/>
        <a:p>
          <a:endParaRPr lang="en-US"/>
        </a:p>
      </dgm:t>
    </dgm:pt>
    <dgm:pt modelId="{190B8AB9-A789-4564-9EDF-D3E8C513D436}" type="sibTrans" cxnId="{5FF281B9-CD2F-4194-9883-E3436252C589}">
      <dgm:prSet/>
      <dgm:spPr/>
      <dgm:t>
        <a:bodyPr/>
        <a:lstStyle/>
        <a:p>
          <a:endParaRPr lang="en-US"/>
        </a:p>
      </dgm:t>
    </dgm:pt>
    <dgm:pt modelId="{3AAC232B-9655-4F48-90E8-4432AAFD539D}">
      <dgm:prSet custT="1"/>
      <dgm:spPr/>
      <dgm:t>
        <a:bodyPr/>
        <a:lstStyle/>
        <a:p>
          <a:r>
            <a:rPr lang="ru-RU" alt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Бухгалтерский учет и отчетность в общественном секторе</a:t>
          </a:r>
          <a:r>
            <a:rPr lang="en-US" alt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 </a:t>
          </a:r>
          <a:endParaRPr lang="en-US" sz="3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421C6D-78C8-415B-BCE2-71122D3C8F36}" type="parTrans" cxnId="{4878CB4D-CEA4-417F-835A-4A60D64E3EDD}">
      <dgm:prSet/>
      <dgm:spPr/>
      <dgm:t>
        <a:bodyPr/>
        <a:lstStyle/>
        <a:p>
          <a:endParaRPr lang="en-US"/>
        </a:p>
      </dgm:t>
    </dgm:pt>
    <dgm:pt modelId="{FD458E2A-736A-4E5C-A570-A032F612386A}" type="sibTrans" cxnId="{4878CB4D-CEA4-417F-835A-4A60D64E3EDD}">
      <dgm:prSet/>
      <dgm:spPr/>
      <dgm:t>
        <a:bodyPr/>
        <a:lstStyle/>
        <a:p>
          <a:endParaRPr lang="en-US"/>
        </a:p>
      </dgm:t>
    </dgm:pt>
    <dgm:pt modelId="{B0F9D4E4-1C13-4639-ADC1-BE3A556FB140}" type="pres">
      <dgm:prSet presAssocID="{CE302EAE-08CC-4BD1-B9D0-1218C68DCE3A}" presName="linearFlow" presStyleCnt="0">
        <dgm:presLayoutVars>
          <dgm:dir/>
          <dgm:animLvl val="lvl"/>
          <dgm:resizeHandles val="exact"/>
        </dgm:presLayoutVars>
      </dgm:prSet>
      <dgm:spPr/>
    </dgm:pt>
    <dgm:pt modelId="{FE5AC21A-F911-4348-8B4D-D5B4DDAEADF5}" type="pres">
      <dgm:prSet presAssocID="{AE5DF3DF-D103-45DF-B9FE-2DECE6C0D4E8}" presName="composite" presStyleCnt="0"/>
      <dgm:spPr/>
    </dgm:pt>
    <dgm:pt modelId="{7667F4A1-7D81-4749-9BCD-6344E248E1C3}" type="pres">
      <dgm:prSet presAssocID="{AE5DF3DF-D103-45DF-B9FE-2DECE6C0D4E8}" presName="parentText" presStyleLbl="alignNode1" presStyleIdx="0" presStyleCnt="4" custLinFactNeighborY="-294">
        <dgm:presLayoutVars>
          <dgm:chMax val="1"/>
          <dgm:bulletEnabled val="1"/>
        </dgm:presLayoutVars>
      </dgm:prSet>
      <dgm:spPr/>
    </dgm:pt>
    <dgm:pt modelId="{0D1AD79B-C67C-495B-98B2-886ADCEF7513}" type="pres">
      <dgm:prSet presAssocID="{AE5DF3DF-D103-45DF-B9FE-2DECE6C0D4E8}" presName="descendantText" presStyleLbl="alignAcc1" presStyleIdx="0" presStyleCnt="4">
        <dgm:presLayoutVars>
          <dgm:bulletEnabled val="1"/>
        </dgm:presLayoutVars>
      </dgm:prSet>
      <dgm:spPr/>
    </dgm:pt>
    <dgm:pt modelId="{70C5437B-4B73-4019-850B-B46ABAD39E27}" type="pres">
      <dgm:prSet presAssocID="{A8CABE3B-AB7E-4FAD-9846-F592F096DDFE}" presName="sp" presStyleCnt="0"/>
      <dgm:spPr/>
    </dgm:pt>
    <dgm:pt modelId="{5E022856-8BA8-40AB-B536-A6359C63F878}" type="pres">
      <dgm:prSet presAssocID="{23273CCD-C4D3-4045-89FF-9C8583B8048F}" presName="composite" presStyleCnt="0"/>
      <dgm:spPr/>
    </dgm:pt>
    <dgm:pt modelId="{6494DFB4-2A22-4D68-92AC-876C31F8DDCF}" type="pres">
      <dgm:prSet presAssocID="{23273CCD-C4D3-4045-89FF-9C8583B8048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2ECB573-55E0-4987-9A32-E394E5AA07AA}" type="pres">
      <dgm:prSet presAssocID="{23273CCD-C4D3-4045-89FF-9C8583B8048F}" presName="descendantText" presStyleLbl="alignAcc1" presStyleIdx="1" presStyleCnt="4">
        <dgm:presLayoutVars>
          <dgm:bulletEnabled val="1"/>
        </dgm:presLayoutVars>
      </dgm:prSet>
      <dgm:spPr/>
    </dgm:pt>
    <dgm:pt modelId="{CADFC75F-51A6-40A9-952F-42555047A21D}" type="pres">
      <dgm:prSet presAssocID="{51CE05B2-CEA5-419F-B5EC-CF200B444227}" presName="sp" presStyleCnt="0"/>
      <dgm:spPr/>
    </dgm:pt>
    <dgm:pt modelId="{53710ADA-05CF-4CF3-A759-00EFB5D49460}" type="pres">
      <dgm:prSet presAssocID="{1FF944BB-62A4-4AD8-9BE7-D7A104BD4CCB}" presName="composite" presStyleCnt="0"/>
      <dgm:spPr/>
    </dgm:pt>
    <dgm:pt modelId="{0EB62167-D0C8-4CFB-B44D-EECB3E96FFA0}" type="pres">
      <dgm:prSet presAssocID="{1FF944BB-62A4-4AD8-9BE7-D7A104BD4CCB}" presName="parentText" presStyleLbl="alignNode1" presStyleIdx="2" presStyleCnt="4" custLinFactNeighborX="5344">
        <dgm:presLayoutVars>
          <dgm:chMax val="1"/>
          <dgm:bulletEnabled val="1"/>
        </dgm:presLayoutVars>
      </dgm:prSet>
      <dgm:spPr/>
    </dgm:pt>
    <dgm:pt modelId="{D3BA68EF-E433-4B7B-A91A-C380F6BBD70E}" type="pres">
      <dgm:prSet presAssocID="{1FF944BB-62A4-4AD8-9BE7-D7A104BD4CCB}" presName="descendantText" presStyleLbl="alignAcc1" presStyleIdx="2" presStyleCnt="4" custLinFactNeighborX="1603" custLinFactNeighborY="-8032">
        <dgm:presLayoutVars>
          <dgm:bulletEnabled val="1"/>
        </dgm:presLayoutVars>
      </dgm:prSet>
      <dgm:spPr/>
    </dgm:pt>
    <dgm:pt modelId="{760BC779-0E20-4FEB-8CFE-09D1424AC916}" type="pres">
      <dgm:prSet presAssocID="{D93A7B13-0E62-44FF-AE53-D68A9103C0A2}" presName="sp" presStyleCnt="0"/>
      <dgm:spPr/>
    </dgm:pt>
    <dgm:pt modelId="{0C2E0904-502C-494B-8125-76AA436BD15A}" type="pres">
      <dgm:prSet presAssocID="{1268AC14-3BFC-4C7E-BDF4-84CC478330F3}" presName="composite" presStyleCnt="0"/>
      <dgm:spPr/>
    </dgm:pt>
    <dgm:pt modelId="{C295F131-C83E-45E8-8CF0-CBE051E9B18B}" type="pres">
      <dgm:prSet presAssocID="{1268AC14-3BFC-4C7E-BDF4-84CC478330F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30734FC-AC1F-4007-BF49-F1BE428C4A6F}" type="pres">
      <dgm:prSet presAssocID="{1268AC14-3BFC-4C7E-BDF4-84CC478330F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A8DEE04-2493-4CE6-8118-776D9AF35213}" type="presOf" srcId="{3AAC232B-9655-4F48-90E8-4432AAFD539D}" destId="{430734FC-AC1F-4007-BF49-F1BE428C4A6F}" srcOrd="0" destOrd="0" presId="urn:microsoft.com/office/officeart/2005/8/layout/chevron2"/>
    <dgm:cxn modelId="{A3628C0C-63FB-4969-8AD4-9FBE3A52A180}" srcId="{1FF944BB-62A4-4AD8-9BE7-D7A104BD4CCB}" destId="{FA42365C-DF3D-4AD0-BBD7-1967D11B7190}" srcOrd="2" destOrd="0" parTransId="{6B488F5E-03D7-4762-BA3C-4065011AA390}" sibTransId="{4A742E32-9CAF-4D28-B688-E76CCB844A92}"/>
    <dgm:cxn modelId="{414F3814-0E4D-431D-B0B5-24CA86D129A6}" srcId="{23273CCD-C4D3-4045-89FF-9C8583B8048F}" destId="{80FD3989-A8FA-4489-81AC-650786FE12A3}" srcOrd="0" destOrd="0" parTransId="{2E2EA961-CBF9-451D-883A-DC8EC82F7064}" sibTransId="{82A4D3EC-306A-4E18-B23C-C7F481FE6978}"/>
    <dgm:cxn modelId="{3ABB2B1B-9A52-40FD-96BF-FBD7D1059DEC}" type="presOf" srcId="{23273CCD-C4D3-4045-89FF-9C8583B8048F}" destId="{6494DFB4-2A22-4D68-92AC-876C31F8DDCF}" srcOrd="0" destOrd="0" presId="urn:microsoft.com/office/officeart/2005/8/layout/chevron2"/>
    <dgm:cxn modelId="{1D8F6B1F-C486-434B-B063-7FC701486571}" srcId="{AE5DF3DF-D103-45DF-B9FE-2DECE6C0D4E8}" destId="{09E5FD1A-489B-47A3-9C64-4BF4601F0C19}" srcOrd="0" destOrd="0" parTransId="{5E999A10-8CF5-4681-AF8A-BA956A6D921A}" sibTransId="{6DCB0FBA-6A40-4C15-B745-6A5AD243A8EC}"/>
    <dgm:cxn modelId="{03492721-6A49-49FF-AA8F-B8C81607B9E6}" type="presOf" srcId="{CE302EAE-08CC-4BD1-B9D0-1218C68DCE3A}" destId="{B0F9D4E4-1C13-4639-ADC1-BE3A556FB140}" srcOrd="0" destOrd="0" presId="urn:microsoft.com/office/officeart/2005/8/layout/chevron2"/>
    <dgm:cxn modelId="{0CADE960-C9F5-47F0-AA96-AF362E16EE43}" srcId="{CE302EAE-08CC-4BD1-B9D0-1218C68DCE3A}" destId="{1268AC14-3BFC-4C7E-BDF4-84CC478330F3}" srcOrd="3" destOrd="0" parTransId="{3787FD17-A63C-4202-BB6C-99F5176BD17A}" sibTransId="{77BF434C-0A02-43F5-AFD6-8334EA46EB77}"/>
    <dgm:cxn modelId="{4878CB4D-CEA4-417F-835A-4A60D64E3EDD}" srcId="{1268AC14-3BFC-4C7E-BDF4-84CC478330F3}" destId="{3AAC232B-9655-4F48-90E8-4432AAFD539D}" srcOrd="0" destOrd="0" parTransId="{AC421C6D-78C8-415B-BCE2-71122D3C8F36}" sibTransId="{FD458E2A-736A-4E5C-A570-A032F612386A}"/>
    <dgm:cxn modelId="{D794E86F-6B53-41FA-9623-49B5DBCFC420}" type="presOf" srcId="{09E5FD1A-489B-47A3-9C64-4BF4601F0C19}" destId="{0D1AD79B-C67C-495B-98B2-886ADCEF7513}" srcOrd="0" destOrd="0" presId="urn:microsoft.com/office/officeart/2005/8/layout/chevron2"/>
    <dgm:cxn modelId="{B7E6747B-4EAF-477B-8640-DA976E8155C5}" type="presOf" srcId="{80FD3989-A8FA-4489-81AC-650786FE12A3}" destId="{F2ECB573-55E0-4987-9A32-E394E5AA07AA}" srcOrd="0" destOrd="0" presId="urn:microsoft.com/office/officeart/2005/8/layout/chevron2"/>
    <dgm:cxn modelId="{921A058A-6C39-4669-A67E-5216E89F2F64}" srcId="{1FF944BB-62A4-4AD8-9BE7-D7A104BD4CCB}" destId="{89752519-47B1-4579-AE50-3CDBD31287E5}" srcOrd="1" destOrd="0" parTransId="{E85510A7-0F69-4569-B09C-349D9B735025}" sibTransId="{06B8D264-5977-4A6B-A303-DB76900C2DD9}"/>
    <dgm:cxn modelId="{50D75492-2BA4-4863-8495-B108A6AB1807}" type="presOf" srcId="{89752519-47B1-4579-AE50-3CDBD31287E5}" destId="{D3BA68EF-E433-4B7B-A91A-C380F6BBD70E}" srcOrd="0" destOrd="1" presId="urn:microsoft.com/office/officeart/2005/8/layout/chevron2"/>
    <dgm:cxn modelId="{B6CC4C9F-6AA3-4E77-A310-A9244B85FB23}" type="presOf" srcId="{1268AC14-3BFC-4C7E-BDF4-84CC478330F3}" destId="{C295F131-C83E-45E8-8CF0-CBE051E9B18B}" srcOrd="0" destOrd="0" presId="urn:microsoft.com/office/officeart/2005/8/layout/chevron2"/>
    <dgm:cxn modelId="{7D4B32B1-5140-48B0-9CAF-C96ECF43E3FE}" type="presOf" srcId="{939AF4FE-878A-45B8-A7B4-26E26338C162}" destId="{D3BA68EF-E433-4B7B-A91A-C380F6BBD70E}" srcOrd="0" destOrd="0" presId="urn:microsoft.com/office/officeart/2005/8/layout/chevron2"/>
    <dgm:cxn modelId="{288B31B2-4458-482A-8D4C-494E61A88614}" srcId="{CE302EAE-08CC-4BD1-B9D0-1218C68DCE3A}" destId="{1FF944BB-62A4-4AD8-9BE7-D7A104BD4CCB}" srcOrd="2" destOrd="0" parTransId="{7517981B-BB6D-4BBB-8799-B92148891D12}" sibTransId="{D93A7B13-0E62-44FF-AE53-D68A9103C0A2}"/>
    <dgm:cxn modelId="{CE5D67B5-D753-4461-AE43-FA65D20DC424}" srcId="{CE302EAE-08CC-4BD1-B9D0-1218C68DCE3A}" destId="{23273CCD-C4D3-4045-89FF-9C8583B8048F}" srcOrd="1" destOrd="0" parTransId="{604E3587-EA44-4341-8C1F-488DF73733E0}" sibTransId="{51CE05B2-CEA5-419F-B5EC-CF200B444227}"/>
    <dgm:cxn modelId="{5FF281B9-CD2F-4194-9883-E3436252C589}" srcId="{1FF944BB-62A4-4AD8-9BE7-D7A104BD4CCB}" destId="{939AF4FE-878A-45B8-A7B4-26E26338C162}" srcOrd="0" destOrd="0" parTransId="{0174C759-F38E-4999-AF7E-36B5A96F3552}" sibTransId="{190B8AB9-A789-4564-9EDF-D3E8C513D436}"/>
    <dgm:cxn modelId="{017F83DC-D9CD-43AA-83EE-FE0250446E4D}" type="presOf" srcId="{AE5DF3DF-D103-45DF-B9FE-2DECE6C0D4E8}" destId="{7667F4A1-7D81-4749-9BCD-6344E248E1C3}" srcOrd="0" destOrd="0" presId="urn:microsoft.com/office/officeart/2005/8/layout/chevron2"/>
    <dgm:cxn modelId="{A84190F3-59C5-4F7B-A773-F994864099FC}" type="presOf" srcId="{FA42365C-DF3D-4AD0-BBD7-1967D11B7190}" destId="{D3BA68EF-E433-4B7B-A91A-C380F6BBD70E}" srcOrd="0" destOrd="2" presId="urn:microsoft.com/office/officeart/2005/8/layout/chevron2"/>
    <dgm:cxn modelId="{0E2047F4-77E0-468D-9978-DF1A86665339}" type="presOf" srcId="{1FF944BB-62A4-4AD8-9BE7-D7A104BD4CCB}" destId="{0EB62167-D0C8-4CFB-B44D-EECB3E96FFA0}" srcOrd="0" destOrd="0" presId="urn:microsoft.com/office/officeart/2005/8/layout/chevron2"/>
    <dgm:cxn modelId="{6F73C8FB-5AEC-4578-966D-B607B8FDBB14}" srcId="{CE302EAE-08CC-4BD1-B9D0-1218C68DCE3A}" destId="{AE5DF3DF-D103-45DF-B9FE-2DECE6C0D4E8}" srcOrd="0" destOrd="0" parTransId="{2E371EDA-2E68-4659-83F7-280911D60550}" sibTransId="{A8CABE3B-AB7E-4FAD-9846-F592F096DDFE}"/>
    <dgm:cxn modelId="{9112FBAE-AFA8-46B4-A83A-76F6B7B770C2}" type="presParOf" srcId="{B0F9D4E4-1C13-4639-ADC1-BE3A556FB140}" destId="{FE5AC21A-F911-4348-8B4D-D5B4DDAEADF5}" srcOrd="0" destOrd="0" presId="urn:microsoft.com/office/officeart/2005/8/layout/chevron2"/>
    <dgm:cxn modelId="{6270ABA3-361D-4050-8ABD-856892C2895C}" type="presParOf" srcId="{FE5AC21A-F911-4348-8B4D-D5B4DDAEADF5}" destId="{7667F4A1-7D81-4749-9BCD-6344E248E1C3}" srcOrd="0" destOrd="0" presId="urn:microsoft.com/office/officeart/2005/8/layout/chevron2"/>
    <dgm:cxn modelId="{575460B9-FB97-493B-996C-5DE8AD708C3F}" type="presParOf" srcId="{FE5AC21A-F911-4348-8B4D-D5B4DDAEADF5}" destId="{0D1AD79B-C67C-495B-98B2-886ADCEF7513}" srcOrd="1" destOrd="0" presId="urn:microsoft.com/office/officeart/2005/8/layout/chevron2"/>
    <dgm:cxn modelId="{F9BA15EF-F554-4C17-AFB4-BE1E6CC41FA0}" type="presParOf" srcId="{B0F9D4E4-1C13-4639-ADC1-BE3A556FB140}" destId="{70C5437B-4B73-4019-850B-B46ABAD39E27}" srcOrd="1" destOrd="0" presId="urn:microsoft.com/office/officeart/2005/8/layout/chevron2"/>
    <dgm:cxn modelId="{F4E37063-661B-42AE-A9A4-D4178C26DF0E}" type="presParOf" srcId="{B0F9D4E4-1C13-4639-ADC1-BE3A556FB140}" destId="{5E022856-8BA8-40AB-B536-A6359C63F878}" srcOrd="2" destOrd="0" presId="urn:microsoft.com/office/officeart/2005/8/layout/chevron2"/>
    <dgm:cxn modelId="{0FBDA993-56B2-48CE-9663-F09FCC88F3C6}" type="presParOf" srcId="{5E022856-8BA8-40AB-B536-A6359C63F878}" destId="{6494DFB4-2A22-4D68-92AC-876C31F8DDCF}" srcOrd="0" destOrd="0" presId="urn:microsoft.com/office/officeart/2005/8/layout/chevron2"/>
    <dgm:cxn modelId="{C61FD1F9-A3AB-4089-BC48-65112A0E6BCC}" type="presParOf" srcId="{5E022856-8BA8-40AB-B536-A6359C63F878}" destId="{F2ECB573-55E0-4987-9A32-E394E5AA07AA}" srcOrd="1" destOrd="0" presId="urn:microsoft.com/office/officeart/2005/8/layout/chevron2"/>
    <dgm:cxn modelId="{8A0F6A8F-EE41-445E-B454-3ED66C839C45}" type="presParOf" srcId="{B0F9D4E4-1C13-4639-ADC1-BE3A556FB140}" destId="{CADFC75F-51A6-40A9-952F-42555047A21D}" srcOrd="3" destOrd="0" presId="urn:microsoft.com/office/officeart/2005/8/layout/chevron2"/>
    <dgm:cxn modelId="{C42B56A6-5653-4FE3-8641-DB143D4589EA}" type="presParOf" srcId="{B0F9D4E4-1C13-4639-ADC1-BE3A556FB140}" destId="{53710ADA-05CF-4CF3-A759-00EFB5D49460}" srcOrd="4" destOrd="0" presId="urn:microsoft.com/office/officeart/2005/8/layout/chevron2"/>
    <dgm:cxn modelId="{2B632178-DCDE-4871-B4FC-D5EEF8FEE5F6}" type="presParOf" srcId="{53710ADA-05CF-4CF3-A759-00EFB5D49460}" destId="{0EB62167-D0C8-4CFB-B44D-EECB3E96FFA0}" srcOrd="0" destOrd="0" presId="urn:microsoft.com/office/officeart/2005/8/layout/chevron2"/>
    <dgm:cxn modelId="{6DBFAC9B-BC08-4824-B1E1-5FCD833227E3}" type="presParOf" srcId="{53710ADA-05CF-4CF3-A759-00EFB5D49460}" destId="{D3BA68EF-E433-4B7B-A91A-C380F6BBD70E}" srcOrd="1" destOrd="0" presId="urn:microsoft.com/office/officeart/2005/8/layout/chevron2"/>
    <dgm:cxn modelId="{F2EED092-41BF-44DA-B641-1C50D3C0FDB8}" type="presParOf" srcId="{B0F9D4E4-1C13-4639-ADC1-BE3A556FB140}" destId="{760BC779-0E20-4FEB-8CFE-09D1424AC916}" srcOrd="5" destOrd="0" presId="urn:microsoft.com/office/officeart/2005/8/layout/chevron2"/>
    <dgm:cxn modelId="{F2F7BD07-1B52-4ED1-A627-1F3CFEEE7A2E}" type="presParOf" srcId="{B0F9D4E4-1C13-4639-ADC1-BE3A556FB140}" destId="{0C2E0904-502C-494B-8125-76AA436BD15A}" srcOrd="6" destOrd="0" presId="urn:microsoft.com/office/officeart/2005/8/layout/chevron2"/>
    <dgm:cxn modelId="{99863118-A93A-4CE5-B54A-292C68EB880A}" type="presParOf" srcId="{0C2E0904-502C-494B-8125-76AA436BD15A}" destId="{C295F131-C83E-45E8-8CF0-CBE051E9B18B}" srcOrd="0" destOrd="0" presId="urn:microsoft.com/office/officeart/2005/8/layout/chevron2"/>
    <dgm:cxn modelId="{70D54831-1AAE-4BA1-90D6-25BB02FD115B}" type="presParOf" srcId="{0C2E0904-502C-494B-8125-76AA436BD15A}" destId="{430734FC-AC1F-4007-BF49-F1BE428C4A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Обмен информацией между членами группы о последних изменениях роли и функций казначейств в странах-участницах КС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pPr algn="just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Информация об изменениях институциональной структуры в системе УГФ в Турции и обсуждение извлечённых уроков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pPr algn="just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«Эволюция роли и функций казначейства» и члены Исполкома КС – 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20 </a:t>
          </a:r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участников из 8 стран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9B90B4E5-BCB8-4F04-B72B-2851BCF7A7D0}">
      <dgm:prSet phldrT="[Text]" custT="1"/>
      <dgm:spPr/>
      <dgm:t>
        <a:bodyPr/>
        <a:lstStyle/>
        <a:p>
          <a:pPr algn="just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Участники представили свои предложения по концепции пленарного заседания КС 2019 года, а также обменялись мнениями относительно будущих мероприятий КС  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32B6273A-B7CD-4106-A7B3-59554987D050}" type="sibTrans" cxnId="{0B3F93B3-EE3D-4F51-89EE-77C81A2EA530}">
      <dgm:prSet/>
      <dgm:spPr/>
      <dgm:t>
        <a:bodyPr/>
        <a:lstStyle/>
        <a:p>
          <a:endParaRPr lang="ru-RU"/>
        </a:p>
      </dgm:t>
    </dgm:pt>
    <dgm:pt modelId="{CDEA2868-5AA5-444A-96F1-8FEEB5858E40}" type="parTrans" cxnId="{0B3F93B3-EE3D-4F51-89EE-77C81A2EA530}">
      <dgm:prSet/>
      <dgm:spPr/>
      <dgm:t>
        <a:bodyPr/>
        <a:lstStyle/>
        <a:p>
          <a:endParaRPr lang="ru-RU"/>
        </a:p>
      </dgm:t>
    </dgm:pt>
    <dgm:pt modelId="{96446ADD-3AEB-4CFE-A3C5-80496DBC204F}">
      <dgm:prSet phldrT="[Text]" custT="1"/>
      <dgm:spPr/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подготовку к пленарному заседанию КС 2019 года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505BCC-C544-4A2D-9E8D-01D794EAC7E8}" type="parTrans" cxnId="{28991704-21F1-497F-A1C7-C5260D32F5AE}">
      <dgm:prSet/>
      <dgm:spPr/>
    </dgm:pt>
    <dgm:pt modelId="{1E2C6492-2AB1-499B-BCC7-EDF51DBC2642}" type="sibTrans" cxnId="{28991704-21F1-497F-A1C7-C5260D32F5AE}">
      <dgm:prSet/>
      <dgm:spPr/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82777" custLinFactNeighborX="-4985" custLinFactNeighborY="-96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96084">
        <dgm:presLayoutVars>
          <dgm:bulletEnabled val="1"/>
        </dgm:presLayoutVars>
      </dgm:prSet>
      <dgm:spPr>
        <a:xfrm rot="5400000">
          <a:off x="4005671" y="-2120086"/>
          <a:ext cx="151857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11993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7721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85497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28991704-21F1-497F-A1C7-C5260D32F5AE}" srcId="{CFE3F8F5-9CC4-4477-8B0C-A2043DD18C18}" destId="{96446ADD-3AEB-4CFE-A3C5-80496DBC204F}" srcOrd="1" destOrd="0" parTransId="{2D505BCC-C544-4A2D-9E8D-01D794EAC7E8}" sibTransId="{1E2C6492-2AB1-499B-BCC7-EDF51DBC2642}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0FCC3F29-D12D-46ED-8B38-249CD7F40639}" type="presOf" srcId="{9B90B4E5-BCB8-4F04-B72B-2851BCF7A7D0}" destId="{BD70E6F7-64AA-410D-B404-CF9D915BC730}" srcOrd="0" destOrd="1" presId="urn:microsoft.com/office/officeart/2005/8/layout/vList5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05D89F51-ADB1-4BC5-A86D-1B50117C3117}" type="presOf" srcId="{96446ADD-3AEB-4CFE-A3C5-80496DBC204F}" destId="{F069A627-4E67-4967-8B92-C9087C4A6F83}" srcOrd="0" destOrd="1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0B3F93B3-EE3D-4F51-89EE-77C81A2EA530}" srcId="{F7F93194-955C-4288-BC12-45756203ABA6}" destId="{9B90B4E5-BCB8-4F04-B72B-2851BCF7A7D0}" srcOrd="1" destOrd="0" parTransId="{CDEA2868-5AA5-444A-96F1-8FEEB5858E40}" sibTransId="{32B6273A-B7CD-4106-A7B3-59554987D050}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Рассмотреть результаты первого года реализации Стратегии 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PEMPAL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 на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2017-22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 гг.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pPr algn="just"/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По итогам содержательных и информативных выступлений, посвящённых практике УГФ в Венгрии, руководство КС согласилось продолжить практику приглашения венгерских коллег на мероприятия КС в качестве докладчиков/экспертов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.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Во время визита в Государственное казначейство Венгрии обсуждались формы возможного сотрудничества. 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2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pPr algn="just"/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Члены Исполнительного комитета –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8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участников из 8 стран 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01397870-23C9-4803-AA1B-72C5391790A4}">
      <dgm:prSet custT="1"/>
      <dgm:spPr/>
      <dgm:t>
        <a:bodyPr/>
        <a:lstStyle/>
        <a:p>
          <a:pPr algn="just"/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Ознакомиться с системой УГФ Венгрии 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89C617-5E04-40C9-B1BC-2978B3606386}" type="parTrans" cxnId="{96788190-3A58-4EA8-9769-44333E7AD1B6}">
      <dgm:prSet/>
      <dgm:spPr/>
      <dgm:t>
        <a:bodyPr/>
        <a:lstStyle/>
        <a:p>
          <a:endParaRPr lang="en-US"/>
        </a:p>
      </dgm:t>
    </dgm:pt>
    <dgm:pt modelId="{A1CA2055-995F-44B5-9653-77D47840B14D}" type="sibTrans" cxnId="{96788190-3A58-4EA8-9769-44333E7AD1B6}">
      <dgm:prSet/>
      <dgm:spPr/>
      <dgm:t>
        <a:bodyPr/>
        <a:lstStyle/>
        <a:p>
          <a:endParaRPr lang="en-US"/>
        </a:p>
      </dgm:t>
    </dgm:pt>
    <dgm:pt modelId="{DE8CE2E3-6890-435F-9AD7-2ED29E6481D0}">
      <dgm:prSet custT="1"/>
      <dgm:spPr/>
      <dgm:t>
        <a:bodyPr/>
        <a:lstStyle/>
        <a:p>
          <a:pPr algn="just"/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Принять участие в заседании Координационного комитета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PEMPAL</a:t>
          </a:r>
        </a:p>
      </dgm:t>
    </dgm:pt>
    <dgm:pt modelId="{AACD7481-629C-404A-AC6D-3F138B059CD1}" type="parTrans" cxnId="{FF0E6579-6D1B-473D-8761-EE404FF68020}">
      <dgm:prSet/>
      <dgm:spPr/>
      <dgm:t>
        <a:bodyPr/>
        <a:lstStyle/>
        <a:p>
          <a:endParaRPr lang="en-US"/>
        </a:p>
      </dgm:t>
    </dgm:pt>
    <dgm:pt modelId="{D08AE262-90F6-4A1E-B6F7-3CC187A9A8F7}" type="sibTrans" cxnId="{FF0E6579-6D1B-473D-8761-EE404FF68020}">
      <dgm:prSet/>
      <dgm:spPr/>
      <dgm:t>
        <a:bodyPr/>
        <a:lstStyle/>
        <a:p>
          <a:endParaRPr lang="en-US"/>
        </a:p>
      </dgm:t>
    </dgm:pt>
    <dgm:pt modelId="{42BAC7AA-98C7-44E5-AFED-3321835CBB4B}">
      <dgm:prSet phldrT="[Text]" custT="1"/>
      <dgm:spPr/>
      <dgm:t>
        <a:bodyPr/>
        <a:lstStyle/>
        <a:p>
          <a:pPr algn="just"/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Рассмотрены факторы успеха программы 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 выводы по итогам реализации первой Стратегии 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, которая успешно завершилась в июне 2017 года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</a:p>
      </dgm:t>
    </dgm:pt>
    <dgm:pt modelId="{28862F1D-75D2-4186-A054-2BEAB459588B}" type="parTrans" cxnId="{9F753B19-E2C8-406B-9668-C24191D47DC5}">
      <dgm:prSet/>
      <dgm:spPr/>
      <dgm:t>
        <a:bodyPr/>
        <a:lstStyle/>
        <a:p>
          <a:endParaRPr lang="en-US"/>
        </a:p>
      </dgm:t>
    </dgm:pt>
    <dgm:pt modelId="{CE0A64F9-4863-4CB8-9F19-6408E4D3F298}" type="sibTrans" cxnId="{9F753B19-E2C8-406B-9668-C24191D47DC5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49841" custLinFactNeighborX="-4985" custLinFactNeighborY="-96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55966">
        <dgm:presLayoutVars>
          <dgm:bulletEnabled val="1"/>
        </dgm:presLayoutVars>
      </dgm:prSet>
      <dgm:spPr>
        <a:xfrm rot="5400000">
          <a:off x="4005671" y="-2120086"/>
          <a:ext cx="151857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109333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28893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34175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34621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9F753B19-E2C8-406B-9668-C24191D47DC5}" srcId="{F7F93194-955C-4288-BC12-45756203ABA6}" destId="{42BAC7AA-98C7-44E5-AFED-3321835CBB4B}" srcOrd="0" destOrd="0" parTransId="{28862F1D-75D2-4186-A054-2BEAB459588B}" sibTransId="{CE0A64F9-4863-4CB8-9F19-6408E4D3F298}"/>
    <dgm:cxn modelId="{DB5F3622-853B-49D9-A86D-A50F31A23D09}" srcId="{F7F93194-955C-4288-BC12-45756203ABA6}" destId="{D5DFC18A-E00F-4E7A-9A65-49C39E9D28D7}" srcOrd="1" destOrd="0" parTransId="{9B7AA94D-8466-44CB-850A-E67080945BED}" sibTransId="{74BC67AC-14DD-43D5-93DC-382B629B4E1C}"/>
    <dgm:cxn modelId="{41A9A932-9E35-46DB-A53A-12A61097BC1F}" type="presOf" srcId="{D5DFC18A-E00F-4E7A-9A65-49C39E9D28D7}" destId="{BD70E6F7-64AA-410D-B404-CF9D915BC730}" srcOrd="0" destOrd="1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9467A852-03B9-4299-946E-B86A43277669}" type="presOf" srcId="{42BAC7AA-98C7-44E5-AFED-3321835CBB4B}" destId="{BD70E6F7-64AA-410D-B404-CF9D915BC730}" srcOrd="0" destOrd="0" presId="urn:microsoft.com/office/officeart/2005/8/layout/vList5"/>
    <dgm:cxn modelId="{FF0E6579-6D1B-473D-8761-EE404FF68020}" srcId="{CFE3F8F5-9CC4-4477-8B0C-A2043DD18C18}" destId="{DE8CE2E3-6890-435F-9AD7-2ED29E6481D0}" srcOrd="2" destOrd="0" parTransId="{AACD7481-629C-404A-AC6D-3F138B059CD1}" sibTransId="{D08AE262-90F6-4A1E-B6F7-3CC187A9A8F7}"/>
    <dgm:cxn modelId="{96788190-3A58-4EA8-9769-44333E7AD1B6}" srcId="{CFE3F8F5-9CC4-4477-8B0C-A2043DD18C18}" destId="{01397870-23C9-4803-AA1B-72C5391790A4}" srcOrd="1" destOrd="0" parTransId="{0689C617-5E04-40C9-B1BC-2978B3606386}" sibTransId="{A1CA2055-995F-44B5-9653-77D47840B14D}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AF8B239E-673C-423D-A223-FCE0AD254A0D}" type="presOf" srcId="{DE8CE2E3-6890-435F-9AD7-2ED29E6481D0}" destId="{F069A627-4E67-4967-8B92-C9087C4A6F83}" srcOrd="0" destOrd="2" presId="urn:microsoft.com/office/officeart/2005/8/layout/vList5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5430E1B4-3EFE-48DF-8AC1-7F9EC77A4810}" type="presOf" srcId="{01397870-23C9-4803-AA1B-72C5391790A4}" destId="{F069A627-4E67-4967-8B92-C9087C4A6F83}" srcOrd="0" destOrd="1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2E5440-16CB-4E08-A5A2-4C3115A0F591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E7448-3004-4574-9AB8-7C3136700C48}">
      <dgm:prSet custT="1"/>
      <dgm:spPr/>
      <dgm:t>
        <a:bodyPr/>
        <a:lstStyle/>
        <a:p>
          <a:pPr algn="l"/>
          <a:r>
            <a:rPr lang="ru-RU" sz="2000" b="1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Практическое руководство по консолидации финансовой отчетности, 2016г. </a:t>
          </a:r>
          <a:r>
            <a:rPr lang="en-US" sz="2000" b="1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endParaRPr lang="ru-RU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057D5DCF-F174-4FE4-8DE7-361C56C2BF83}" type="parTrans" cxnId="{357AF999-3E68-4A42-BBD3-473929CEA8AE}">
      <dgm:prSet/>
      <dgm:spPr/>
      <dgm:t>
        <a:bodyPr/>
        <a:lstStyle/>
        <a:p>
          <a:endParaRPr lang="en-US"/>
        </a:p>
      </dgm:t>
    </dgm:pt>
    <dgm:pt modelId="{78B48296-B1FC-46FB-AAA5-E100D6D340C0}" type="sibTrans" cxnId="{357AF999-3E68-4A42-BBD3-473929CEA8AE}">
      <dgm:prSet/>
      <dgm:spPr/>
      <dgm:t>
        <a:bodyPr/>
        <a:lstStyle/>
        <a:p>
          <a:endParaRPr lang="en-US"/>
        </a:p>
      </dgm:t>
    </dgm:pt>
    <dgm:pt modelId="{7B341CD7-B705-4AE3-92C5-90055365257D}">
      <dgm:prSet custT="1"/>
      <dgm:spPr/>
      <dgm:t>
        <a:bodyPr/>
        <a:lstStyle/>
        <a:p>
          <a:pPr algn="l"/>
          <a:r>
            <a:rPr lang="ru-RU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Записка о соглашениях о предоставлении услуг между казначейством / министерством финансов и центральным банком,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2017</a:t>
          </a:r>
          <a:r>
            <a:rPr lang="ru-RU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г.</a:t>
          </a:r>
        </a:p>
      </dgm:t>
    </dgm:pt>
    <dgm:pt modelId="{E7AB2DF2-20A5-435C-A5D2-BF43C7CDAB11}" type="parTrans" cxnId="{72A2452B-E675-45CF-8A6E-EE1DFB6D7493}">
      <dgm:prSet/>
      <dgm:spPr/>
      <dgm:t>
        <a:bodyPr/>
        <a:lstStyle/>
        <a:p>
          <a:endParaRPr lang="en-US"/>
        </a:p>
      </dgm:t>
    </dgm:pt>
    <dgm:pt modelId="{EF5F40E1-2AEA-4184-A342-054867061CBA}" type="sibTrans" cxnId="{72A2452B-E675-45CF-8A6E-EE1DFB6D7493}">
      <dgm:prSet/>
      <dgm:spPr/>
      <dgm:t>
        <a:bodyPr/>
        <a:lstStyle/>
        <a:p>
          <a:endParaRPr lang="en-US"/>
        </a:p>
      </dgm:t>
    </dgm:pt>
    <dgm:pt modelId="{594B5EB3-74C4-4BC8-905B-2BAE88E134EA}">
      <dgm:prSet custT="1"/>
      <dgm:spPr/>
      <dgm:t>
        <a:bodyPr/>
        <a:lstStyle/>
        <a:p>
          <a:pPr algn="l"/>
          <a:r>
            <a:rPr lang="ru-RU" sz="2000" b="1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Отчет о результатах опроса о моделях функционирования Единого казначейского счета в странах-членах PEMPAL, 2016 г.</a:t>
          </a:r>
          <a:endParaRPr lang="en-US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22B5041C-DFCC-4ECA-A7DC-CD414B825B95}" type="parTrans" cxnId="{61E4030F-525B-4D7E-B421-1955CB86B74E}">
      <dgm:prSet/>
      <dgm:spPr/>
      <dgm:t>
        <a:bodyPr/>
        <a:lstStyle/>
        <a:p>
          <a:endParaRPr lang="en-US"/>
        </a:p>
      </dgm:t>
    </dgm:pt>
    <dgm:pt modelId="{CF7BCEF6-9C71-47D8-B089-62921F3337BC}" type="sibTrans" cxnId="{61E4030F-525B-4D7E-B421-1955CB86B74E}">
      <dgm:prSet/>
      <dgm:spPr/>
      <dgm:t>
        <a:bodyPr/>
        <a:lstStyle/>
        <a:p>
          <a:endParaRPr lang="en-US"/>
        </a:p>
      </dgm:t>
    </dgm:pt>
    <dgm:pt modelId="{98017953-32BA-4D2F-A995-FE449DC1814A}">
      <dgm:prSet custT="1"/>
      <dgm:spPr/>
      <dgm:t>
        <a:bodyPr/>
        <a:lstStyle/>
        <a:p>
          <a:pPr algn="l"/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Интеграция бюджетной классификации и плана счетов, примеры успешной практики стран КС, 2014г.</a:t>
          </a:r>
          <a:r>
            <a:rPr lang="ru-RU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gm:t>
    </dgm:pt>
    <dgm:pt modelId="{5FB8535B-B040-44EB-BDCD-842B4C0DDB3B}" type="parTrans" cxnId="{6748FEA5-0246-4FF2-AAF9-9783AF0345C0}">
      <dgm:prSet/>
      <dgm:spPr/>
      <dgm:t>
        <a:bodyPr/>
        <a:lstStyle/>
        <a:p>
          <a:endParaRPr lang="en-US"/>
        </a:p>
      </dgm:t>
    </dgm:pt>
    <dgm:pt modelId="{D199B5EB-24A8-4030-9455-ADF50A7A2DA5}" type="sibTrans" cxnId="{6748FEA5-0246-4FF2-AAF9-9783AF0345C0}">
      <dgm:prSet/>
      <dgm:spPr/>
      <dgm:t>
        <a:bodyPr/>
        <a:lstStyle/>
        <a:p>
          <a:endParaRPr lang="en-US"/>
        </a:p>
      </dgm:t>
    </dgm:pt>
    <dgm:pt modelId="{B24377D5-7C68-4919-9CBF-3664A9E5DC63}">
      <dgm:prSet custT="1"/>
      <dgm:spPr/>
      <dgm:t>
        <a:bodyPr/>
        <a:lstStyle/>
        <a:p>
          <a:pPr algn="l"/>
          <a:r>
            <a:rPr lang="ru-RU" sz="2000" b="1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Итоговый отчет о работе тематической группы КС по управлению активами, 2015 г.</a:t>
          </a:r>
          <a:endParaRPr lang="en-US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757BDFB8-13B4-4B7C-9922-FB2F227418B8}" type="parTrans" cxnId="{DAAB329C-C85D-4330-A7F3-24786326221E}">
      <dgm:prSet/>
      <dgm:spPr/>
      <dgm:t>
        <a:bodyPr/>
        <a:lstStyle/>
        <a:p>
          <a:endParaRPr lang="en-US"/>
        </a:p>
      </dgm:t>
    </dgm:pt>
    <dgm:pt modelId="{BAFDCF02-C4B8-45B9-B89E-3FF3739C8A46}" type="sibTrans" cxnId="{DAAB329C-C85D-4330-A7F3-24786326221E}">
      <dgm:prSet/>
      <dgm:spPr/>
      <dgm:t>
        <a:bodyPr/>
        <a:lstStyle/>
        <a:p>
          <a:endParaRPr lang="en-US"/>
        </a:p>
      </dgm:t>
    </dgm:pt>
    <dgm:pt modelId="{7FEFCA9F-980F-41B5-BE4C-97BA63384E24}">
      <dgm:prSet custT="1"/>
      <dgm:spPr/>
      <dgm:t>
        <a:bodyPr/>
        <a:lstStyle/>
        <a:p>
          <a:pPr algn="l"/>
          <a:r>
            <a:rPr lang="ru-RU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Оптимизация дизайна плана счетов</a:t>
          </a:r>
          <a:r>
            <a:rPr lang="en-US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 работе</a:t>
          </a:r>
          <a:r>
            <a:rPr lang="en-US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2000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gm:t>
    </dgm:pt>
    <dgm:pt modelId="{A1670646-BB85-42F9-B6E8-28BBA8195D05}" type="parTrans" cxnId="{57A24FD5-4023-4398-A019-C3FBF802C5EC}">
      <dgm:prSet/>
      <dgm:spPr/>
      <dgm:t>
        <a:bodyPr/>
        <a:lstStyle/>
        <a:p>
          <a:endParaRPr lang="en-US"/>
        </a:p>
      </dgm:t>
    </dgm:pt>
    <dgm:pt modelId="{D3272E87-F47E-4805-83F0-6DE45D28CCB2}" type="sibTrans" cxnId="{57A24FD5-4023-4398-A019-C3FBF802C5EC}">
      <dgm:prSet/>
      <dgm:spPr/>
      <dgm:t>
        <a:bodyPr/>
        <a:lstStyle/>
        <a:p>
          <a:endParaRPr lang="en-US"/>
        </a:p>
      </dgm:t>
    </dgm:pt>
    <dgm:pt modelId="{7CA6DE33-1D48-448C-8BA4-7FF865D0B3AC}" type="pres">
      <dgm:prSet presAssocID="{5D2E5440-16CB-4E08-A5A2-4C3115A0F591}" presName="Name0" presStyleCnt="0">
        <dgm:presLayoutVars>
          <dgm:resizeHandles/>
        </dgm:presLayoutVars>
      </dgm:prSet>
      <dgm:spPr/>
    </dgm:pt>
    <dgm:pt modelId="{A38645E5-9DF5-412B-9136-B5A133F442BD}" type="pres">
      <dgm:prSet presAssocID="{98017953-32BA-4D2F-A995-FE449DC1814A}" presName="text" presStyleLbl="node1" presStyleIdx="0" presStyleCnt="6" custScaleX="237804" custScaleY="33288" custLinFactNeighborY="5704">
        <dgm:presLayoutVars>
          <dgm:bulletEnabled val="1"/>
        </dgm:presLayoutVars>
      </dgm:prSet>
      <dgm:spPr/>
    </dgm:pt>
    <dgm:pt modelId="{8538907A-A05F-47D4-8E78-01DC632852A0}" type="pres">
      <dgm:prSet presAssocID="{D199B5EB-24A8-4030-9455-ADF50A7A2DA5}" presName="space" presStyleCnt="0"/>
      <dgm:spPr/>
    </dgm:pt>
    <dgm:pt modelId="{1B13CDD8-781C-464C-9128-864A119CEE55}" type="pres">
      <dgm:prSet presAssocID="{B24377D5-7C68-4919-9CBF-3664A9E5DC63}" presName="text" presStyleLbl="node1" presStyleIdx="1" presStyleCnt="6" custScaleX="285365" custScaleY="31108" custLinFactNeighborY="-61288">
        <dgm:presLayoutVars>
          <dgm:bulletEnabled val="1"/>
        </dgm:presLayoutVars>
      </dgm:prSet>
      <dgm:spPr/>
    </dgm:pt>
    <dgm:pt modelId="{BE146D1B-149C-4E30-9936-6B06215D6E7A}" type="pres">
      <dgm:prSet presAssocID="{BAFDCF02-C4B8-45B9-B89E-3FF3739C8A46}" presName="space" presStyleCnt="0"/>
      <dgm:spPr/>
    </dgm:pt>
    <dgm:pt modelId="{8A23DCFF-68EF-45BC-8B81-D438CBF64975}" type="pres">
      <dgm:prSet presAssocID="{A87E7448-3004-4574-9AB8-7C3136700C48}" presName="text" presStyleLbl="node1" presStyleIdx="2" presStyleCnt="6" custScaleX="167862" custScaleY="19454" custLinFactY="-572" custLinFactNeighborY="-100000">
        <dgm:presLayoutVars>
          <dgm:bulletEnabled val="1"/>
        </dgm:presLayoutVars>
      </dgm:prSet>
      <dgm:spPr/>
    </dgm:pt>
    <dgm:pt modelId="{E26857BB-E801-4D16-9B0C-7830D1ACEAEE}" type="pres">
      <dgm:prSet presAssocID="{78B48296-B1FC-46FB-AAA5-E100D6D340C0}" presName="space" presStyleCnt="0"/>
      <dgm:spPr/>
    </dgm:pt>
    <dgm:pt modelId="{285FC82F-A689-4270-9D0E-0EB83122CA24}" type="pres">
      <dgm:prSet presAssocID="{594B5EB3-74C4-4BC8-905B-2BAE88E134EA}" presName="text" presStyleLbl="node1" presStyleIdx="3" presStyleCnt="6" custScaleX="190243" custScaleY="25398" custLinFactY="-1595" custLinFactNeighborY="-100000">
        <dgm:presLayoutVars>
          <dgm:bulletEnabled val="1"/>
        </dgm:presLayoutVars>
      </dgm:prSet>
      <dgm:spPr/>
    </dgm:pt>
    <dgm:pt modelId="{089D2F85-2987-47B2-A5E9-38B87117AD5C}" type="pres">
      <dgm:prSet presAssocID="{CF7BCEF6-9C71-47D8-B089-62921F3337BC}" presName="space" presStyleCnt="0"/>
      <dgm:spPr/>
    </dgm:pt>
    <dgm:pt modelId="{9F5BC38E-AA2C-42D9-A1F1-B448E5C10EDF}" type="pres">
      <dgm:prSet presAssocID="{7B341CD7-B705-4AE3-92C5-90055365257D}" presName="text" presStyleLbl="node1" presStyleIdx="4" presStyleCnt="6" custScaleX="311307" custScaleY="24879" custLinFactY="-2100" custLinFactNeighborY="-100000">
        <dgm:presLayoutVars>
          <dgm:bulletEnabled val="1"/>
        </dgm:presLayoutVars>
      </dgm:prSet>
      <dgm:spPr/>
    </dgm:pt>
    <dgm:pt modelId="{A27A51BA-36F4-4760-8995-8E138A9C3B86}" type="pres">
      <dgm:prSet presAssocID="{EF5F40E1-2AEA-4184-A342-054867061CBA}" presName="space" presStyleCnt="0"/>
      <dgm:spPr/>
    </dgm:pt>
    <dgm:pt modelId="{55C71566-6689-4620-80F9-2B996D80B289}" type="pres">
      <dgm:prSet presAssocID="{7FEFCA9F-980F-41B5-BE4C-97BA63384E24}" presName="text" presStyleLbl="node1" presStyleIdx="5" presStyleCnt="6" custScaleX="300384" custScaleY="23833" custLinFactY="-3818" custLinFactNeighborY="-100000">
        <dgm:presLayoutVars>
          <dgm:bulletEnabled val="1"/>
        </dgm:presLayoutVars>
      </dgm:prSet>
      <dgm:spPr/>
    </dgm:pt>
  </dgm:ptLst>
  <dgm:cxnLst>
    <dgm:cxn modelId="{61E4030F-525B-4D7E-B421-1955CB86B74E}" srcId="{5D2E5440-16CB-4E08-A5A2-4C3115A0F591}" destId="{594B5EB3-74C4-4BC8-905B-2BAE88E134EA}" srcOrd="3" destOrd="0" parTransId="{22B5041C-DFCC-4ECA-A7DC-CD414B825B95}" sibTransId="{CF7BCEF6-9C71-47D8-B089-62921F3337BC}"/>
    <dgm:cxn modelId="{F28CE027-91C6-46DD-9362-46314AD573CC}" type="presOf" srcId="{B24377D5-7C68-4919-9CBF-3664A9E5DC63}" destId="{1B13CDD8-781C-464C-9128-864A119CEE55}" srcOrd="0" destOrd="0" presId="urn:diagrams.loki3.com/VaryingWidthList+Icon"/>
    <dgm:cxn modelId="{72A2452B-E675-45CF-8A6E-EE1DFB6D7493}" srcId="{5D2E5440-16CB-4E08-A5A2-4C3115A0F591}" destId="{7B341CD7-B705-4AE3-92C5-90055365257D}" srcOrd="4" destOrd="0" parTransId="{E7AB2DF2-20A5-435C-A5D2-BF43C7CDAB11}" sibTransId="{EF5F40E1-2AEA-4184-A342-054867061CBA}"/>
    <dgm:cxn modelId="{F811BF52-E4C2-491D-8E99-FCD4844EB7DF}" type="presOf" srcId="{A87E7448-3004-4574-9AB8-7C3136700C48}" destId="{8A23DCFF-68EF-45BC-8B81-D438CBF64975}" srcOrd="0" destOrd="0" presId="urn:diagrams.loki3.com/VaryingWidthList+Icon"/>
    <dgm:cxn modelId="{357AF999-3E68-4A42-BBD3-473929CEA8AE}" srcId="{5D2E5440-16CB-4E08-A5A2-4C3115A0F591}" destId="{A87E7448-3004-4574-9AB8-7C3136700C48}" srcOrd="2" destOrd="0" parTransId="{057D5DCF-F174-4FE4-8DE7-361C56C2BF83}" sibTransId="{78B48296-B1FC-46FB-AAA5-E100D6D340C0}"/>
    <dgm:cxn modelId="{DAAB329C-C85D-4330-A7F3-24786326221E}" srcId="{5D2E5440-16CB-4E08-A5A2-4C3115A0F591}" destId="{B24377D5-7C68-4919-9CBF-3664A9E5DC63}" srcOrd="1" destOrd="0" parTransId="{757BDFB8-13B4-4B7C-9922-FB2F227418B8}" sibTransId="{BAFDCF02-C4B8-45B9-B89E-3FF3739C8A46}"/>
    <dgm:cxn modelId="{BF56B09F-887E-4729-8A49-1ADB44BDE64B}" type="presOf" srcId="{7FEFCA9F-980F-41B5-BE4C-97BA63384E24}" destId="{55C71566-6689-4620-80F9-2B996D80B289}" srcOrd="0" destOrd="0" presId="urn:diagrams.loki3.com/VaryingWidthList+Icon"/>
    <dgm:cxn modelId="{6748FEA5-0246-4FF2-AAF9-9783AF0345C0}" srcId="{5D2E5440-16CB-4E08-A5A2-4C3115A0F591}" destId="{98017953-32BA-4D2F-A995-FE449DC1814A}" srcOrd="0" destOrd="0" parTransId="{5FB8535B-B040-44EB-BDCD-842B4C0DDB3B}" sibTransId="{D199B5EB-24A8-4030-9455-ADF50A7A2DA5}"/>
    <dgm:cxn modelId="{A1C613B1-C3E5-49B5-A1BE-3906405451D2}" type="presOf" srcId="{594B5EB3-74C4-4BC8-905B-2BAE88E134EA}" destId="{285FC82F-A689-4270-9D0E-0EB83122CA24}" srcOrd="0" destOrd="0" presId="urn:diagrams.loki3.com/VaryingWidthList+Icon"/>
    <dgm:cxn modelId="{57A24FD5-4023-4398-A019-C3FBF802C5EC}" srcId="{5D2E5440-16CB-4E08-A5A2-4C3115A0F591}" destId="{7FEFCA9F-980F-41B5-BE4C-97BA63384E24}" srcOrd="5" destOrd="0" parTransId="{A1670646-BB85-42F9-B6E8-28BBA8195D05}" sibTransId="{D3272E87-F47E-4805-83F0-6DE45D28CCB2}"/>
    <dgm:cxn modelId="{7877F3F1-2681-46C4-8D8C-44ACF546C44F}" type="presOf" srcId="{98017953-32BA-4D2F-A995-FE449DC1814A}" destId="{A38645E5-9DF5-412B-9136-B5A133F442BD}" srcOrd="0" destOrd="0" presId="urn:diagrams.loki3.com/VaryingWidthList+Icon"/>
    <dgm:cxn modelId="{08F2E0F3-C5DD-49F6-96B5-9F87804924B0}" type="presOf" srcId="{7B341CD7-B705-4AE3-92C5-90055365257D}" destId="{9F5BC38E-AA2C-42D9-A1F1-B448E5C10EDF}" srcOrd="0" destOrd="0" presId="urn:diagrams.loki3.com/VaryingWidthList+Icon"/>
    <dgm:cxn modelId="{93BF8EF4-03D8-44B4-9CED-7C2351492B49}" type="presOf" srcId="{5D2E5440-16CB-4E08-A5A2-4C3115A0F591}" destId="{7CA6DE33-1D48-448C-8BA4-7FF865D0B3AC}" srcOrd="0" destOrd="0" presId="urn:diagrams.loki3.com/VaryingWidthList+Icon"/>
    <dgm:cxn modelId="{C8F0B248-B0CB-440F-A8E6-1C88E0B79EB4}" type="presParOf" srcId="{7CA6DE33-1D48-448C-8BA4-7FF865D0B3AC}" destId="{A38645E5-9DF5-412B-9136-B5A133F442BD}" srcOrd="0" destOrd="0" presId="urn:diagrams.loki3.com/VaryingWidthList+Icon"/>
    <dgm:cxn modelId="{F6A7470D-02A2-4358-953B-B92EC47E0503}" type="presParOf" srcId="{7CA6DE33-1D48-448C-8BA4-7FF865D0B3AC}" destId="{8538907A-A05F-47D4-8E78-01DC632852A0}" srcOrd="1" destOrd="0" presId="urn:diagrams.loki3.com/VaryingWidthList+Icon"/>
    <dgm:cxn modelId="{698CF297-F72E-4088-90A5-CBE84C911D8E}" type="presParOf" srcId="{7CA6DE33-1D48-448C-8BA4-7FF865D0B3AC}" destId="{1B13CDD8-781C-464C-9128-864A119CEE55}" srcOrd="2" destOrd="0" presId="urn:diagrams.loki3.com/VaryingWidthList+Icon"/>
    <dgm:cxn modelId="{8BF81A00-4EFA-473B-A3D6-8C9B476F1AC1}" type="presParOf" srcId="{7CA6DE33-1D48-448C-8BA4-7FF865D0B3AC}" destId="{BE146D1B-149C-4E30-9936-6B06215D6E7A}" srcOrd="3" destOrd="0" presId="urn:diagrams.loki3.com/VaryingWidthList+Icon"/>
    <dgm:cxn modelId="{1566016B-7D53-4D53-923D-CB14F85D55E2}" type="presParOf" srcId="{7CA6DE33-1D48-448C-8BA4-7FF865D0B3AC}" destId="{8A23DCFF-68EF-45BC-8B81-D438CBF64975}" srcOrd="4" destOrd="0" presId="urn:diagrams.loki3.com/VaryingWidthList+Icon"/>
    <dgm:cxn modelId="{C139CC11-3500-4962-A73B-8360AAB37B53}" type="presParOf" srcId="{7CA6DE33-1D48-448C-8BA4-7FF865D0B3AC}" destId="{E26857BB-E801-4D16-9B0C-7830D1ACEAEE}" srcOrd="5" destOrd="0" presId="urn:diagrams.loki3.com/VaryingWidthList+Icon"/>
    <dgm:cxn modelId="{B8231968-EEDE-4187-8109-43827B152D43}" type="presParOf" srcId="{7CA6DE33-1D48-448C-8BA4-7FF865D0B3AC}" destId="{285FC82F-A689-4270-9D0E-0EB83122CA24}" srcOrd="6" destOrd="0" presId="urn:diagrams.loki3.com/VaryingWidthList+Icon"/>
    <dgm:cxn modelId="{00FEA91B-EFA2-4999-9E7B-0A0EC81A4782}" type="presParOf" srcId="{7CA6DE33-1D48-448C-8BA4-7FF865D0B3AC}" destId="{089D2F85-2987-47B2-A5E9-38B87117AD5C}" srcOrd="7" destOrd="0" presId="urn:diagrams.loki3.com/VaryingWidthList+Icon"/>
    <dgm:cxn modelId="{60E50F46-11CC-44C1-A72F-71E22D5EF772}" type="presParOf" srcId="{7CA6DE33-1D48-448C-8BA4-7FF865D0B3AC}" destId="{9F5BC38E-AA2C-42D9-A1F1-B448E5C10EDF}" srcOrd="8" destOrd="0" presId="urn:diagrams.loki3.com/VaryingWidthList+Icon"/>
    <dgm:cxn modelId="{AC9FCBAC-3177-4458-A0E5-0E8A6408633A}" type="presParOf" srcId="{7CA6DE33-1D48-448C-8BA4-7FF865D0B3AC}" destId="{A27A51BA-36F4-4760-8995-8E138A9C3B86}" srcOrd="9" destOrd="0" presId="urn:diagrams.loki3.com/VaryingWidthList+Icon"/>
    <dgm:cxn modelId="{CC3A8A5A-2342-4C65-A636-4F99F89F5575}" type="presParOf" srcId="{7CA6DE33-1D48-448C-8BA4-7FF865D0B3AC}" destId="{55C71566-6689-4620-80F9-2B996D80B289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Мероприятия, проведённые за период с июля 201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8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по июнь 201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endParaRPr lang="en-US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Пленарные заседания КС</a:t>
          </a:r>
          <a:endParaRPr lang="en-US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r>
            <a:rPr kumimoji="0" lang="ru-RU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</a:t>
          </a: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Пленарное заседание КС с участием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38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человек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(Будапешт</a:t>
          </a:r>
          <a:r>
            <a: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,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201</a:t>
          </a:r>
          <a:r>
            <a: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9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)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Семинары малого формата</a:t>
          </a:r>
          <a:endParaRPr lang="en-US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84E7E831-9C66-440F-BC5B-97BBAD916BD5}">
      <dgm:prSet phldrT="[Text]" custT="1"/>
      <dgm:spPr/>
      <dgm:t>
        <a:bodyPr/>
        <a:lstStyle/>
        <a:p>
          <a:r>
            <a:rPr lang="en-US" sz="2000" b="1" u="sng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семинара (</a:t>
          </a:r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Вена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, 2018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и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Будапешт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, 2019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), с участием  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59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 членов КС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C82A372-B4B4-4449-8322-521A7AF9F1C6}" type="parTrans" cxnId="{CA6D06F4-5F7C-4B69-A8D1-18DD54C03469}">
      <dgm:prSet/>
      <dgm:spPr/>
      <dgm:t>
        <a:bodyPr/>
        <a:lstStyle/>
        <a:p>
          <a:endParaRPr lang="en-US"/>
        </a:p>
      </dgm:t>
    </dgm:pt>
    <dgm:pt modelId="{7CABF471-0F5C-4C8A-8E42-503E79C2E84B}" type="sibTrans" cxnId="{CA6D06F4-5F7C-4B69-A8D1-18DD54C03469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Y="50686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Y="51036" custLinFactNeighborX="0" custLinFactNeighborY="-785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Y="52181" custLinFactNeighborX="221" custLinFactNeighborY="-1740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03905" custScaleY="58210" custLinFactNeighborY="300">
        <dgm:presLayoutVars>
          <dgm:bulletEnabled val="1"/>
        </dgm:presLayoutVars>
      </dgm:prSet>
      <dgm:spPr/>
    </dgm:pt>
  </dgm:ptLst>
  <dgm:cxnLst>
    <dgm:cxn modelId="{CF6F3721-3EAC-41D4-AD14-4617443641B5}" type="presOf" srcId="{CCB8495D-04BD-44D9-BC5C-C4C15463EE1E}" destId="{39E8FF0F-EA50-4B9D-AE55-13F14B96B741}" srcOrd="0" destOrd="0" presId="urn:microsoft.com/office/officeart/2005/8/layout/vList5"/>
    <dgm:cxn modelId="{C6FE5F44-D18D-46FD-AFB2-1682EA30DEB8}" type="presOf" srcId="{5B956844-44B2-43E1-96B2-6A09842E2AC0}" destId="{32897CB2-C440-48C5-B1CB-556F4AF0CCBC}" srcOrd="0" destOrd="0" presId="urn:microsoft.com/office/officeart/2005/8/layout/vList5"/>
    <dgm:cxn modelId="{606D6447-45E7-4B24-8CA2-27736023A6B9}" type="presOf" srcId="{FDCE1500-8D86-438C-A805-E7746FA404D2}" destId="{A8983449-E04B-496F-BA7D-ED80AAAEE3A0}" srcOrd="0" destOrd="0" presId="urn:microsoft.com/office/officeart/2005/8/layout/vList5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BEC2BD7B-BC74-48CD-A4C3-2CFF6B97E96C}" type="presOf" srcId="{84E7E831-9C66-440F-BC5B-97BBAD916BD5}" destId="{39E8FF0F-EA50-4B9D-AE55-13F14B96B741}" srcOrd="0" destOrd="1" presId="urn:microsoft.com/office/officeart/2005/8/layout/vList5"/>
    <dgm:cxn modelId="{0D68B189-3DCC-41BA-AA6C-2C8E3AE0A62F}" type="presOf" srcId="{39395AC3-44F2-43CA-94C4-C53867CC5DDA}" destId="{F5260018-36B2-4B62-B3D4-6808BD49C051}" srcOrd="0" destOrd="0" presId="urn:microsoft.com/office/officeart/2005/8/layout/vList5"/>
    <dgm:cxn modelId="{4F455B8D-3751-408A-936A-00AF8C3366E2}" type="presOf" srcId="{A2D29BD8-8F11-4A9D-A6D0-2C388278A04F}" destId="{39E8FF0F-EA50-4B9D-AE55-13F14B96B741}" srcOrd="0" destOrd="2" presId="urn:microsoft.com/office/officeart/2005/8/layout/vList5"/>
    <dgm:cxn modelId="{8397E79A-502E-4271-94FF-D9A8AABFDAF1}" srcId="{39395AC3-44F2-43CA-94C4-C53867CC5DDA}" destId="{A2D29BD8-8F11-4A9D-A6D0-2C388278A04F}" srcOrd="2" destOrd="0" parTransId="{03AD2F25-B7A5-43D5-ADB5-20F33B34ADD2}" sibTransId="{A1497D9B-9C70-450F-8000-C7B4CE1DBF81}"/>
    <dgm:cxn modelId="{21A23E9D-B5B7-46C9-A5DE-1BD688F1DB95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CA6D06F4-5F7C-4B69-A8D1-18DD54C03469}" srcId="{39395AC3-44F2-43CA-94C4-C53867CC5DDA}" destId="{84E7E831-9C66-440F-BC5B-97BBAD916BD5}" srcOrd="1" destOrd="0" parTransId="{8C82A372-B4B4-4449-8322-521A7AF9F1C6}" sibTransId="{7CABF471-0F5C-4C8A-8E42-503E79C2E84B}"/>
    <dgm:cxn modelId="{F62B2FC3-616D-4B15-BA50-B7CEE91E2F4C}" type="presParOf" srcId="{32897CB2-C440-48C5-B1CB-556F4AF0CCBC}" destId="{C1CE3735-1557-45CB-B596-A3DE630DCF3C}" srcOrd="0" destOrd="0" presId="urn:microsoft.com/office/officeart/2005/8/layout/vList5"/>
    <dgm:cxn modelId="{8BC37AE9-049B-4F74-8483-7828B7C230AB}" type="presParOf" srcId="{C1CE3735-1557-45CB-B596-A3DE630DCF3C}" destId="{C314A7ED-A91B-4096-B6ED-5D171C4158DD}" srcOrd="0" destOrd="0" presId="urn:microsoft.com/office/officeart/2005/8/layout/vList5"/>
    <dgm:cxn modelId="{D56B6EF3-0DE7-4F7F-924A-139C6FB9380B}" type="presParOf" srcId="{C1CE3735-1557-45CB-B596-A3DE630DCF3C}" destId="{A8983449-E04B-496F-BA7D-ED80AAAEE3A0}" srcOrd="1" destOrd="0" presId="urn:microsoft.com/office/officeart/2005/8/layout/vList5"/>
    <dgm:cxn modelId="{B8E4B92E-90F7-4EDC-A878-3F71A27335D5}" type="presParOf" srcId="{32897CB2-C440-48C5-B1CB-556F4AF0CCBC}" destId="{CA0773E2-E065-4D7D-A3AA-16903DF04719}" srcOrd="1" destOrd="0" presId="urn:microsoft.com/office/officeart/2005/8/layout/vList5"/>
    <dgm:cxn modelId="{C3C7A660-0902-436E-8EE0-AE5826356FC7}" type="presParOf" srcId="{32897CB2-C440-48C5-B1CB-556F4AF0CCBC}" destId="{D951A707-2B84-4836-B7E7-499B54B47FBD}" srcOrd="2" destOrd="0" presId="urn:microsoft.com/office/officeart/2005/8/layout/vList5"/>
    <dgm:cxn modelId="{85F015C1-5FEA-4907-8EB3-0B685D393A9F}" type="presParOf" srcId="{D951A707-2B84-4836-B7E7-499B54B47FBD}" destId="{F5260018-36B2-4B62-B3D4-6808BD49C051}" srcOrd="0" destOrd="0" presId="urn:microsoft.com/office/officeart/2005/8/layout/vList5"/>
    <dgm:cxn modelId="{E260FFBB-2507-4803-952F-B6459F6B3384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Тематические видеоконференции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>
              <a:latin typeface="Cambria" panose="02040503050406030204" pitchFamily="18" charset="0"/>
              <a:ea typeface="Cambria" panose="02040503050406030204" pitchFamily="18" charset="0"/>
            </a:rPr>
            <a:t>4 </a:t>
          </a:r>
          <a:r>
            <a:rPr lang="ru-RU" sz="2000" u="none" dirty="0">
              <a:latin typeface="Cambria" panose="02040503050406030204" pitchFamily="18" charset="0"/>
              <a:ea typeface="Cambria" panose="02040503050406030204" pitchFamily="18" charset="0"/>
            </a:rPr>
            <a:t>видеоконференции с участием 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95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членов КС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Заседания Исполнительного комитета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13EE0651-5B89-4202-A773-4E502476BF56}">
      <dgm:prSet custT="1"/>
      <dgm:spPr/>
      <dgm:t>
        <a:bodyPr/>
        <a:lstStyle/>
        <a:p>
          <a:endParaRPr lang="en-US" sz="2000" dirty="0"/>
        </a:p>
      </dgm:t>
    </dgm:pt>
    <dgm:pt modelId="{F3A33C6A-4773-4365-AEE1-5AF70B773D2C}" type="parTrans" cxnId="{5867ED9A-4E83-46B0-B645-81A98DEFCF42}">
      <dgm:prSet/>
      <dgm:spPr/>
      <dgm:t>
        <a:bodyPr/>
        <a:lstStyle/>
        <a:p>
          <a:endParaRPr lang="en-US"/>
        </a:p>
      </dgm:t>
    </dgm:pt>
    <dgm:pt modelId="{44EE37E7-539C-4A94-9FD6-1BB82C40F981}" type="sibTrans" cxnId="{5867ED9A-4E83-46B0-B645-81A98DEFCF42}">
      <dgm:prSet/>
      <dgm:spPr/>
      <dgm:t>
        <a:bodyPr/>
        <a:lstStyle/>
        <a:p>
          <a:endParaRPr lang="en-US"/>
        </a:p>
      </dgm:t>
    </dgm:pt>
    <dgm:pt modelId="{A4BA20BC-70E1-4743-AE6B-8CD1FC7CC515}">
      <dgm:prSet custT="1"/>
      <dgm:spPr/>
      <dgm:t>
        <a:bodyPr/>
        <a:lstStyle/>
        <a:p>
          <a:r>
            <a:rPr lang="ru-RU" sz="2000" b="1" u="sng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заседания Исполнительного комитета (в т. ч. 3 видеоконференции) 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374D13-263A-4CDF-84F7-1A76B1ECAC4E}" type="sibTrans" cxnId="{4398C98C-BC11-42CF-BACB-23B468173533}">
      <dgm:prSet/>
      <dgm:spPr/>
      <dgm:t>
        <a:bodyPr/>
        <a:lstStyle/>
        <a:p>
          <a:endParaRPr lang="en-US"/>
        </a:p>
      </dgm:t>
    </dgm:pt>
    <dgm:pt modelId="{D6F9BA61-F870-4FBC-B3C4-2A3486C7C9DF}" type="parTrans" cxnId="{4398C98C-BC11-42CF-BACB-23B468173533}">
      <dgm:prSet/>
      <dgm:spPr/>
      <dgm:t>
        <a:bodyPr/>
        <a:lstStyle/>
        <a:p>
          <a:endParaRPr lang="en-US"/>
        </a:p>
      </dgm:t>
    </dgm:pt>
    <dgm:pt modelId="{3D2382E8-578D-4B82-87AE-C30105875F35}">
      <dgm:prSet custT="1"/>
      <dgm:spPr/>
      <dgm:t>
        <a:bodyPr/>
        <a:lstStyle/>
        <a:p>
          <a:endParaRPr lang="en-US" sz="2000" dirty="0"/>
        </a:p>
      </dgm:t>
    </dgm:pt>
    <dgm:pt modelId="{D378108C-FB42-48A3-931A-FCACBED2958E}" type="sibTrans" cxnId="{5F430927-528D-4BD8-AC0E-73DA485B2717}">
      <dgm:prSet/>
      <dgm:spPr/>
      <dgm:t>
        <a:bodyPr/>
        <a:lstStyle/>
        <a:p>
          <a:endParaRPr lang="en-US"/>
        </a:p>
      </dgm:t>
    </dgm:pt>
    <dgm:pt modelId="{AE65E359-6A21-40B4-A3CC-417D199E1CE8}" type="parTrans" cxnId="{5F430927-528D-4BD8-AC0E-73DA485B2717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X="107917" custScaleY="39545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X="105737" custScaleY="39644" custLinFactNeighborX="101" custLinFactNeighborY="-48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X="112270" custScaleY="40371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17928" custScaleY="38929">
        <dgm:presLayoutVars>
          <dgm:bulletEnabled val="1"/>
        </dgm:presLayoutVars>
      </dgm:prSet>
      <dgm:spPr/>
    </dgm:pt>
  </dgm:ptLst>
  <dgm:cxnLst>
    <dgm:cxn modelId="{B4950C07-ED07-46FC-8428-CF04783BD500}" type="presOf" srcId="{3D2382E8-578D-4B82-87AE-C30105875F35}" destId="{39E8FF0F-EA50-4B9D-AE55-13F14B96B741}" srcOrd="0" destOrd="1" presId="urn:microsoft.com/office/officeart/2005/8/layout/vList5"/>
    <dgm:cxn modelId="{5F430927-528D-4BD8-AC0E-73DA485B2717}" srcId="{39395AC3-44F2-43CA-94C4-C53867CC5DDA}" destId="{3D2382E8-578D-4B82-87AE-C30105875F35}" srcOrd="1" destOrd="0" parTransId="{AE65E359-6A21-40B4-A3CC-417D199E1CE8}" sibTransId="{D378108C-FB42-48A3-931A-FCACBED2958E}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22D53671-8861-4430-804B-09EE2252D140}" type="presOf" srcId="{A4BA20BC-70E1-4743-AE6B-8CD1FC7CC515}" destId="{39E8FF0F-EA50-4B9D-AE55-13F14B96B741}" srcOrd="0" destOrd="2" presId="urn:microsoft.com/office/officeart/2005/8/layout/vList5"/>
    <dgm:cxn modelId="{ACD69D7F-1533-45B1-93C7-483250BABB32}" type="presOf" srcId="{FDCE1500-8D86-438C-A805-E7746FA404D2}" destId="{A8983449-E04B-496F-BA7D-ED80AAAEE3A0}" srcOrd="0" destOrd="0" presId="urn:microsoft.com/office/officeart/2005/8/layout/vList5"/>
    <dgm:cxn modelId="{4398C98C-BC11-42CF-BACB-23B468173533}" srcId="{39395AC3-44F2-43CA-94C4-C53867CC5DDA}" destId="{A4BA20BC-70E1-4743-AE6B-8CD1FC7CC515}" srcOrd="2" destOrd="0" parTransId="{D6F9BA61-F870-4FBC-B3C4-2A3486C7C9DF}" sibTransId="{9D374D13-263A-4CDF-84F7-1A76B1ECAC4E}"/>
    <dgm:cxn modelId="{CDE6EF90-1D60-4822-A6C1-C5AE39181135}" type="presOf" srcId="{13EE0651-5B89-4202-A773-4E502476BF56}" destId="{39E8FF0F-EA50-4B9D-AE55-13F14B96B741}" srcOrd="0" destOrd="3" presId="urn:microsoft.com/office/officeart/2005/8/layout/vList5"/>
    <dgm:cxn modelId="{31CF4991-A583-4044-9FED-C161BAF96C68}" type="presOf" srcId="{5B956844-44B2-43E1-96B2-6A09842E2AC0}" destId="{32897CB2-C440-48C5-B1CB-556F4AF0CCBC}" srcOrd="0" destOrd="0" presId="urn:microsoft.com/office/officeart/2005/8/layout/vList5"/>
    <dgm:cxn modelId="{8397E79A-502E-4271-94FF-D9A8AABFDAF1}" srcId="{39395AC3-44F2-43CA-94C4-C53867CC5DDA}" destId="{A2D29BD8-8F11-4A9D-A6D0-2C388278A04F}" srcOrd="4" destOrd="0" parTransId="{03AD2F25-B7A5-43D5-ADB5-20F33B34ADD2}" sibTransId="{A1497D9B-9C70-450F-8000-C7B4CE1DBF81}"/>
    <dgm:cxn modelId="{5867ED9A-4E83-46B0-B645-81A98DEFCF42}" srcId="{39395AC3-44F2-43CA-94C4-C53867CC5DDA}" destId="{13EE0651-5B89-4202-A773-4E502476BF56}" srcOrd="3" destOrd="0" parTransId="{F3A33C6A-4773-4365-AEE1-5AF70B773D2C}" sibTransId="{44EE37E7-539C-4A94-9FD6-1BB82C40F981}"/>
    <dgm:cxn modelId="{832F409E-AD42-49A6-A9AA-74147C644AE6}" type="presOf" srcId="{39395AC3-44F2-43CA-94C4-C53867CC5DDA}" destId="{F5260018-36B2-4B62-B3D4-6808BD49C051}" srcOrd="0" destOrd="0" presId="urn:microsoft.com/office/officeart/2005/8/layout/vList5"/>
    <dgm:cxn modelId="{7600F0B0-3B10-412F-958F-7D23475249A2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F4E965F3-BA2C-4537-BCDD-0C5FC0D5C48C}" type="presOf" srcId="{CCB8495D-04BD-44D9-BC5C-C4C15463EE1E}" destId="{39E8FF0F-EA50-4B9D-AE55-13F14B96B741}" srcOrd="0" destOrd="0" presId="urn:microsoft.com/office/officeart/2005/8/layout/vList5"/>
    <dgm:cxn modelId="{666D07F6-131E-4791-852E-356B4980A8BC}" type="presOf" srcId="{A2D29BD8-8F11-4A9D-A6D0-2C388278A04F}" destId="{39E8FF0F-EA50-4B9D-AE55-13F14B96B741}" srcOrd="0" destOrd="4" presId="urn:microsoft.com/office/officeart/2005/8/layout/vList5"/>
    <dgm:cxn modelId="{0C590281-51CA-44D1-9BBA-0A57E68F366D}" type="presParOf" srcId="{32897CB2-C440-48C5-B1CB-556F4AF0CCBC}" destId="{C1CE3735-1557-45CB-B596-A3DE630DCF3C}" srcOrd="0" destOrd="0" presId="urn:microsoft.com/office/officeart/2005/8/layout/vList5"/>
    <dgm:cxn modelId="{62EF7162-9E90-4EFE-9A35-BF9C704DFA36}" type="presParOf" srcId="{C1CE3735-1557-45CB-B596-A3DE630DCF3C}" destId="{C314A7ED-A91B-4096-B6ED-5D171C4158DD}" srcOrd="0" destOrd="0" presId="urn:microsoft.com/office/officeart/2005/8/layout/vList5"/>
    <dgm:cxn modelId="{F00D147F-C569-4E67-AA01-DDD4F191C67C}" type="presParOf" srcId="{C1CE3735-1557-45CB-B596-A3DE630DCF3C}" destId="{A8983449-E04B-496F-BA7D-ED80AAAEE3A0}" srcOrd="1" destOrd="0" presId="urn:microsoft.com/office/officeart/2005/8/layout/vList5"/>
    <dgm:cxn modelId="{7374C9B5-EEB7-49B1-B8CD-C681E8C4708A}" type="presParOf" srcId="{32897CB2-C440-48C5-B1CB-556F4AF0CCBC}" destId="{CA0773E2-E065-4D7D-A3AA-16903DF04719}" srcOrd="1" destOrd="0" presId="urn:microsoft.com/office/officeart/2005/8/layout/vList5"/>
    <dgm:cxn modelId="{DE3AF7E5-B4B2-4CEC-8A73-0100EF5C3366}" type="presParOf" srcId="{32897CB2-C440-48C5-B1CB-556F4AF0CCBC}" destId="{D951A707-2B84-4836-B7E7-499B54B47FBD}" srcOrd="2" destOrd="0" presId="urn:microsoft.com/office/officeart/2005/8/layout/vList5"/>
    <dgm:cxn modelId="{38882C87-4932-4557-A321-7284361FAB2C}" type="presParOf" srcId="{D951A707-2B84-4836-B7E7-499B54B47FBD}" destId="{F5260018-36B2-4B62-B3D4-6808BD49C051}" srcOrd="0" destOrd="0" presId="urn:microsoft.com/office/officeart/2005/8/layout/vList5"/>
    <dgm:cxn modelId="{E9281B72-E497-43BD-850E-818113595E41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D7F25B-808E-4A06-850E-1995003F35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8AC3C1-07F6-48B2-952B-06FC5D474BE3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i="1" u="none" dirty="0">
              <a:solidFill>
                <a:schemeClr val="tx1"/>
              </a:solidFill>
            </a:rPr>
            <a:t>Группа</a:t>
          </a:r>
          <a:r>
            <a:rPr lang="ru-RU" sz="2800" dirty="0">
              <a:solidFill>
                <a:schemeClr val="tx1"/>
              </a:solidFill>
            </a:rPr>
            <a:t> «Управление ликвидностью» 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ru-RU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(16 стран) </a:t>
          </a:r>
        </a:p>
      </dgm:t>
    </dgm:pt>
    <dgm:pt modelId="{F521D89F-1931-4EB0-B176-2624A17AA2CD}" type="parTrans" cxnId="{AE489488-74C1-4662-82B7-DF952A787659}">
      <dgm:prSet/>
      <dgm:spPr/>
      <dgm:t>
        <a:bodyPr/>
        <a:lstStyle/>
        <a:p>
          <a:endParaRPr lang="en-US"/>
        </a:p>
      </dgm:t>
    </dgm:pt>
    <dgm:pt modelId="{0F02DF87-DA99-49EE-AC38-635A0075F3A0}" type="sibTrans" cxnId="{AE489488-74C1-4662-82B7-DF952A787659}">
      <dgm:prSet/>
      <dgm:spPr/>
      <dgm:t>
        <a:bodyPr/>
        <a:lstStyle/>
        <a:p>
          <a:endParaRPr lang="en-US"/>
        </a:p>
      </dgm:t>
    </dgm:pt>
    <dgm:pt modelId="{F0D3A139-FDC9-4E42-8632-E4B02281A20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>
              <a:solidFill>
                <a:schemeClr val="tx1"/>
              </a:solidFill>
            </a:rPr>
            <a:t>Группа</a:t>
          </a:r>
          <a:r>
            <a:rPr lang="ru-RU" dirty="0">
              <a:solidFill>
                <a:schemeClr val="tx1"/>
              </a:solidFill>
            </a:rPr>
            <a:t> «Эволюция роли и функций казначейства» </a:t>
          </a:r>
          <a:r>
            <a:rPr lang="ru-RU" dirty="0">
              <a:solidFill>
                <a:schemeClr val="bg1"/>
              </a:solidFill>
            </a:rPr>
            <a:t>(16 стран)</a:t>
          </a:r>
          <a:endParaRPr lang="en-US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2413B9-850B-4847-96F9-BE14B8B3C947}" type="parTrans" cxnId="{FAC920C4-722B-4EE0-AA4D-D28794162E6E}">
      <dgm:prSet/>
      <dgm:spPr/>
      <dgm:t>
        <a:bodyPr/>
        <a:lstStyle/>
        <a:p>
          <a:endParaRPr lang="en-US"/>
        </a:p>
      </dgm:t>
    </dgm:pt>
    <dgm:pt modelId="{81825B2E-7CC8-4D16-9682-6E49B9EBA1C5}" type="sibTrans" cxnId="{FAC920C4-722B-4EE0-AA4D-D28794162E6E}">
      <dgm:prSet/>
      <dgm:spPr/>
      <dgm:t>
        <a:bodyPr/>
        <a:lstStyle/>
        <a:p>
          <a:endParaRPr lang="en-US"/>
        </a:p>
      </dgm:t>
    </dgm:pt>
    <dgm:pt modelId="{798F19E4-07CB-4224-B05E-0385580AC06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u="none" dirty="0">
              <a:solidFill>
                <a:schemeClr val="tx1"/>
              </a:solidFill>
            </a:rPr>
            <a:t>Группа</a:t>
          </a:r>
          <a:r>
            <a:rPr lang="ru-RU" dirty="0">
              <a:solidFill>
                <a:schemeClr val="tx1"/>
              </a:solidFill>
            </a:rPr>
            <a:t> «Бухгалтерский учёт и отчетность в общественном секторе» </a:t>
          </a:r>
          <a:r>
            <a:rPr lang="ru-RU" dirty="0">
              <a:solidFill>
                <a:schemeClr val="bg1"/>
              </a:solidFill>
            </a:rPr>
            <a:t>(14 стран)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96F1C7-6AF9-43F6-AAA9-F760BD05813D}" type="sibTrans" cxnId="{95B301E6-399C-4D76-AAB2-2D26C40EB250}">
      <dgm:prSet/>
      <dgm:spPr/>
      <dgm:t>
        <a:bodyPr/>
        <a:lstStyle/>
        <a:p>
          <a:endParaRPr lang="en-US"/>
        </a:p>
      </dgm:t>
    </dgm:pt>
    <dgm:pt modelId="{A35E2EC9-5B51-44EC-8A81-1F83ECB3DD69}" type="parTrans" cxnId="{95B301E6-399C-4D76-AAB2-2D26C40EB250}">
      <dgm:prSet/>
      <dgm:spPr/>
      <dgm:t>
        <a:bodyPr/>
        <a:lstStyle/>
        <a:p>
          <a:endParaRPr lang="en-US"/>
        </a:p>
      </dgm:t>
    </dgm:pt>
    <dgm:pt modelId="{0A27090E-73EC-40D1-A212-38610D31CDD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>
              <a:solidFill>
                <a:prstClr val="black"/>
              </a:solidFill>
            </a:rPr>
            <a:t>Группа</a:t>
          </a:r>
          <a:r>
            <a:rPr lang="ru-RU" dirty="0">
              <a:solidFill>
                <a:prstClr val="black"/>
              </a:solidFill>
            </a:rPr>
            <a:t> «Использование ИТ в казначейских операциях» </a:t>
          </a:r>
          <a:r>
            <a:rPr lang="ru-RU" dirty="0">
              <a:solidFill>
                <a:schemeClr val="bg1"/>
              </a:solidFill>
            </a:rPr>
            <a:t>(11 стран)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DCB0976-A300-4DA1-AA19-EF3AC1BAC130}" type="parTrans" cxnId="{9A2CD3EF-392E-4462-ABFE-7958E42EF2A3}">
      <dgm:prSet/>
      <dgm:spPr/>
      <dgm:t>
        <a:bodyPr/>
        <a:lstStyle/>
        <a:p>
          <a:endParaRPr lang="en-US"/>
        </a:p>
      </dgm:t>
    </dgm:pt>
    <dgm:pt modelId="{A9897825-E71F-4B22-88FC-5D834EFA5C0F}" type="sibTrans" cxnId="{9A2CD3EF-392E-4462-ABFE-7958E42EF2A3}">
      <dgm:prSet/>
      <dgm:spPr/>
      <dgm:t>
        <a:bodyPr/>
        <a:lstStyle/>
        <a:p>
          <a:endParaRPr lang="en-US"/>
        </a:p>
      </dgm:t>
    </dgm:pt>
    <dgm:pt modelId="{961FF568-82F9-47F2-A522-92B9D75FAD7B}" type="pres">
      <dgm:prSet presAssocID="{D5D7F25B-808E-4A06-850E-1995003F3523}" presName="Name0" presStyleCnt="0">
        <dgm:presLayoutVars>
          <dgm:chMax val="7"/>
          <dgm:chPref val="7"/>
          <dgm:dir/>
        </dgm:presLayoutVars>
      </dgm:prSet>
      <dgm:spPr/>
    </dgm:pt>
    <dgm:pt modelId="{B2A39BC4-FF19-432A-9574-B89C0FFFFF8F}" type="pres">
      <dgm:prSet presAssocID="{D5D7F25B-808E-4A06-850E-1995003F3523}" presName="Name1" presStyleCnt="0"/>
      <dgm:spPr/>
    </dgm:pt>
    <dgm:pt modelId="{61264B61-4CFB-4177-9902-40FD3C7B8A43}" type="pres">
      <dgm:prSet presAssocID="{D5D7F25B-808E-4A06-850E-1995003F3523}" presName="cycle" presStyleCnt="0"/>
      <dgm:spPr/>
    </dgm:pt>
    <dgm:pt modelId="{122D0BEA-86E3-4E86-B231-077828308373}" type="pres">
      <dgm:prSet presAssocID="{D5D7F25B-808E-4A06-850E-1995003F3523}" presName="srcNode" presStyleLbl="node1" presStyleIdx="0" presStyleCnt="4"/>
      <dgm:spPr/>
    </dgm:pt>
    <dgm:pt modelId="{09DE91D1-C6A2-423B-A178-9D105BD649ED}" type="pres">
      <dgm:prSet presAssocID="{D5D7F25B-808E-4A06-850E-1995003F3523}" presName="conn" presStyleLbl="parChTrans1D2" presStyleIdx="0" presStyleCnt="1"/>
      <dgm:spPr/>
    </dgm:pt>
    <dgm:pt modelId="{3BF3E8C2-96AD-465A-9B32-56070A244AAB}" type="pres">
      <dgm:prSet presAssocID="{D5D7F25B-808E-4A06-850E-1995003F3523}" presName="extraNode" presStyleLbl="node1" presStyleIdx="0" presStyleCnt="4"/>
      <dgm:spPr/>
    </dgm:pt>
    <dgm:pt modelId="{703859D8-82C1-46DB-9988-F9355C4E768A}" type="pres">
      <dgm:prSet presAssocID="{D5D7F25B-808E-4A06-850E-1995003F3523}" presName="dstNode" presStyleLbl="node1" presStyleIdx="0" presStyleCnt="4"/>
      <dgm:spPr/>
    </dgm:pt>
    <dgm:pt modelId="{34BB0BCE-4185-4D80-A46F-C83E4E8F2618}" type="pres">
      <dgm:prSet presAssocID="{E98AC3C1-07F6-48B2-952B-06FC5D474BE3}" presName="text_1" presStyleLbl="node1" presStyleIdx="0" presStyleCnt="4" custScaleY="128388" custLinFactNeighborX="1136" custLinFactNeighborY="-18113">
        <dgm:presLayoutVars>
          <dgm:bulletEnabled val="1"/>
        </dgm:presLayoutVars>
      </dgm:prSet>
      <dgm:spPr/>
    </dgm:pt>
    <dgm:pt modelId="{E6FC836E-A531-4E3F-B3C1-E864F8AA2864}" type="pres">
      <dgm:prSet presAssocID="{E98AC3C1-07F6-48B2-952B-06FC5D474BE3}" presName="accent_1" presStyleCnt="0"/>
      <dgm:spPr/>
    </dgm:pt>
    <dgm:pt modelId="{DBF7F9AF-339B-4B88-8091-5F611B224A46}" type="pres">
      <dgm:prSet presAssocID="{E98AC3C1-07F6-48B2-952B-06FC5D474BE3}" presName="accentRepeatNode" presStyleLbl="solidFgAcc1" presStyleIdx="0" presStyleCnt="4" custLinFactNeighborX="-8832" custLinFactNeighborY="-942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89FE37E5-4E7D-4B09-A4B0-046A08CD0D5F}" type="pres">
      <dgm:prSet presAssocID="{0A27090E-73EC-40D1-A212-38610D31CDDE}" presName="text_2" presStyleLbl="node1" presStyleIdx="1" presStyleCnt="4">
        <dgm:presLayoutVars>
          <dgm:bulletEnabled val="1"/>
        </dgm:presLayoutVars>
      </dgm:prSet>
      <dgm:spPr/>
    </dgm:pt>
    <dgm:pt modelId="{F4602ABA-D847-4734-BC98-28E982FB81D7}" type="pres">
      <dgm:prSet presAssocID="{0A27090E-73EC-40D1-A212-38610D31CDDE}" presName="accent_2" presStyleCnt="0"/>
      <dgm:spPr/>
    </dgm:pt>
    <dgm:pt modelId="{7D9DA41F-1504-4840-B945-25A16340B9A7}" type="pres">
      <dgm:prSet presAssocID="{0A27090E-73EC-40D1-A212-38610D31CDDE}" presName="accentRepeatNode" presStyleLbl="solidFgAcc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42B14F17-3369-452E-A712-00FC18351035}" type="pres">
      <dgm:prSet presAssocID="{798F19E4-07CB-4224-B05E-0385580AC066}" presName="text_3" presStyleLbl="node1" presStyleIdx="2" presStyleCnt="4">
        <dgm:presLayoutVars>
          <dgm:bulletEnabled val="1"/>
        </dgm:presLayoutVars>
      </dgm:prSet>
      <dgm:spPr/>
    </dgm:pt>
    <dgm:pt modelId="{5C25E4D3-B761-4928-8A30-1C310E86F372}" type="pres">
      <dgm:prSet presAssocID="{798F19E4-07CB-4224-B05E-0385580AC066}" presName="accent_3" presStyleCnt="0"/>
      <dgm:spPr/>
    </dgm:pt>
    <dgm:pt modelId="{3F75383A-2384-47BB-BDBC-8F12B2B378ED}" type="pres">
      <dgm:prSet presAssocID="{798F19E4-07CB-4224-B05E-0385580AC066}" presName="accentRepeatNode" presStyleLbl="solidFgAcc1" presStyleIdx="2" presStyleCnt="4" custLinFactNeighborX="3527" custLinFactNeighborY="672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</dgm:pt>
    <dgm:pt modelId="{3E40AD64-75F6-438F-A6AF-9715A6B0584A}" type="pres">
      <dgm:prSet presAssocID="{F0D3A139-FDC9-4E42-8632-E4B02281A200}" presName="text_4" presStyleLbl="node1" presStyleIdx="3" presStyleCnt="4">
        <dgm:presLayoutVars>
          <dgm:bulletEnabled val="1"/>
        </dgm:presLayoutVars>
      </dgm:prSet>
      <dgm:spPr/>
    </dgm:pt>
    <dgm:pt modelId="{360681DE-A103-4EAE-B142-0D606C025E27}" type="pres">
      <dgm:prSet presAssocID="{F0D3A139-FDC9-4E42-8632-E4B02281A200}" presName="accent_4" presStyleCnt="0"/>
      <dgm:spPr/>
    </dgm:pt>
    <dgm:pt modelId="{5AF7E48D-6520-4D97-B6CE-26940C6B27F6}" type="pres">
      <dgm:prSet presAssocID="{F0D3A139-FDC9-4E42-8632-E4B02281A200}" presName="accentRepeatNode" presStyleLbl="solidFgAcc1" presStyleIdx="3" presStyleCnt="4" custLinFactNeighborX="-2094" custLinFactNeighborY="837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</dgm:pt>
  </dgm:ptLst>
  <dgm:cxnLst>
    <dgm:cxn modelId="{627B020C-CFCD-481F-9A5A-2E7CA408F83D}" type="presOf" srcId="{F0D3A139-FDC9-4E42-8632-E4B02281A200}" destId="{3E40AD64-75F6-438F-A6AF-9715A6B0584A}" srcOrd="0" destOrd="0" presId="urn:microsoft.com/office/officeart/2008/layout/VerticalCurvedList"/>
    <dgm:cxn modelId="{AA14356A-96E4-4749-AFED-653A4671709A}" type="presOf" srcId="{E98AC3C1-07F6-48B2-952B-06FC5D474BE3}" destId="{34BB0BCE-4185-4D80-A46F-C83E4E8F2618}" srcOrd="0" destOrd="0" presId="urn:microsoft.com/office/officeart/2008/layout/VerticalCurvedList"/>
    <dgm:cxn modelId="{E205BD79-F638-4A59-A37D-4A6D5506B645}" type="presOf" srcId="{0A27090E-73EC-40D1-A212-38610D31CDDE}" destId="{89FE37E5-4E7D-4B09-A4B0-046A08CD0D5F}" srcOrd="0" destOrd="0" presId="urn:microsoft.com/office/officeart/2008/layout/VerticalCurvedList"/>
    <dgm:cxn modelId="{AE489488-74C1-4662-82B7-DF952A787659}" srcId="{D5D7F25B-808E-4A06-850E-1995003F3523}" destId="{E98AC3C1-07F6-48B2-952B-06FC5D474BE3}" srcOrd="0" destOrd="0" parTransId="{F521D89F-1931-4EB0-B176-2624A17AA2CD}" sibTransId="{0F02DF87-DA99-49EE-AC38-635A0075F3A0}"/>
    <dgm:cxn modelId="{738C8A95-AEDC-4A3E-AD6A-B4A1B4C8AC01}" type="presOf" srcId="{D5D7F25B-808E-4A06-850E-1995003F3523}" destId="{961FF568-82F9-47F2-A522-92B9D75FAD7B}" srcOrd="0" destOrd="0" presId="urn:microsoft.com/office/officeart/2008/layout/VerticalCurvedList"/>
    <dgm:cxn modelId="{A38A719B-6B3E-45F1-9E98-D3A066F50575}" type="presOf" srcId="{798F19E4-07CB-4224-B05E-0385580AC066}" destId="{42B14F17-3369-452E-A712-00FC18351035}" srcOrd="0" destOrd="0" presId="urn:microsoft.com/office/officeart/2008/layout/VerticalCurvedList"/>
    <dgm:cxn modelId="{FAC920C4-722B-4EE0-AA4D-D28794162E6E}" srcId="{D5D7F25B-808E-4A06-850E-1995003F3523}" destId="{F0D3A139-FDC9-4E42-8632-E4B02281A200}" srcOrd="3" destOrd="0" parTransId="{D12413B9-850B-4847-96F9-BE14B8B3C947}" sibTransId="{81825B2E-7CC8-4D16-9682-6E49B9EBA1C5}"/>
    <dgm:cxn modelId="{C04D3ED3-E629-4EDC-A6FB-C6EC9945D61D}" type="presOf" srcId="{0F02DF87-DA99-49EE-AC38-635A0075F3A0}" destId="{09DE91D1-C6A2-423B-A178-9D105BD649ED}" srcOrd="0" destOrd="0" presId="urn:microsoft.com/office/officeart/2008/layout/VerticalCurvedList"/>
    <dgm:cxn modelId="{95B301E6-399C-4D76-AAB2-2D26C40EB250}" srcId="{D5D7F25B-808E-4A06-850E-1995003F3523}" destId="{798F19E4-07CB-4224-B05E-0385580AC066}" srcOrd="2" destOrd="0" parTransId="{A35E2EC9-5B51-44EC-8A81-1F83ECB3DD69}" sibTransId="{3096F1C7-6AF9-43F6-AAA9-F760BD05813D}"/>
    <dgm:cxn modelId="{9A2CD3EF-392E-4462-ABFE-7958E42EF2A3}" srcId="{D5D7F25B-808E-4A06-850E-1995003F3523}" destId="{0A27090E-73EC-40D1-A212-38610D31CDDE}" srcOrd="1" destOrd="0" parTransId="{EDCB0976-A300-4DA1-AA19-EF3AC1BAC130}" sibTransId="{A9897825-E71F-4B22-88FC-5D834EFA5C0F}"/>
    <dgm:cxn modelId="{3BD9B6B5-1005-4838-BA97-937EFC11F101}" type="presParOf" srcId="{961FF568-82F9-47F2-A522-92B9D75FAD7B}" destId="{B2A39BC4-FF19-432A-9574-B89C0FFFFF8F}" srcOrd="0" destOrd="0" presId="urn:microsoft.com/office/officeart/2008/layout/VerticalCurvedList"/>
    <dgm:cxn modelId="{F43581BC-17BB-473F-8BC7-7736A8CB840E}" type="presParOf" srcId="{B2A39BC4-FF19-432A-9574-B89C0FFFFF8F}" destId="{61264B61-4CFB-4177-9902-40FD3C7B8A43}" srcOrd="0" destOrd="0" presId="urn:microsoft.com/office/officeart/2008/layout/VerticalCurvedList"/>
    <dgm:cxn modelId="{E906ABA6-4BCF-473C-86EB-3790B7FB2EC6}" type="presParOf" srcId="{61264B61-4CFB-4177-9902-40FD3C7B8A43}" destId="{122D0BEA-86E3-4E86-B231-077828308373}" srcOrd="0" destOrd="0" presId="urn:microsoft.com/office/officeart/2008/layout/VerticalCurvedList"/>
    <dgm:cxn modelId="{E66E5618-0B44-4343-B2DB-EA6A50096C10}" type="presParOf" srcId="{61264B61-4CFB-4177-9902-40FD3C7B8A43}" destId="{09DE91D1-C6A2-423B-A178-9D105BD649ED}" srcOrd="1" destOrd="0" presId="urn:microsoft.com/office/officeart/2008/layout/VerticalCurvedList"/>
    <dgm:cxn modelId="{9AAB92BE-E074-4245-A3E0-340C2560A9C8}" type="presParOf" srcId="{61264B61-4CFB-4177-9902-40FD3C7B8A43}" destId="{3BF3E8C2-96AD-465A-9B32-56070A244AAB}" srcOrd="2" destOrd="0" presId="urn:microsoft.com/office/officeart/2008/layout/VerticalCurvedList"/>
    <dgm:cxn modelId="{A4CA0C29-5CFB-4D25-A869-ADB33CFCE24E}" type="presParOf" srcId="{61264B61-4CFB-4177-9902-40FD3C7B8A43}" destId="{703859D8-82C1-46DB-9988-F9355C4E768A}" srcOrd="3" destOrd="0" presId="urn:microsoft.com/office/officeart/2008/layout/VerticalCurvedList"/>
    <dgm:cxn modelId="{FA867C9A-CF96-42B8-BCAD-EC228E800691}" type="presParOf" srcId="{B2A39BC4-FF19-432A-9574-B89C0FFFFF8F}" destId="{34BB0BCE-4185-4D80-A46F-C83E4E8F2618}" srcOrd="1" destOrd="0" presId="urn:microsoft.com/office/officeart/2008/layout/VerticalCurvedList"/>
    <dgm:cxn modelId="{72E391A3-AB3A-406C-9B8A-13EB1612E5A4}" type="presParOf" srcId="{B2A39BC4-FF19-432A-9574-B89C0FFFFF8F}" destId="{E6FC836E-A531-4E3F-B3C1-E864F8AA2864}" srcOrd="2" destOrd="0" presId="urn:microsoft.com/office/officeart/2008/layout/VerticalCurvedList"/>
    <dgm:cxn modelId="{AF48AD12-9101-4C20-BFCE-183823A973F2}" type="presParOf" srcId="{E6FC836E-A531-4E3F-B3C1-E864F8AA2864}" destId="{DBF7F9AF-339B-4B88-8091-5F611B224A46}" srcOrd="0" destOrd="0" presId="urn:microsoft.com/office/officeart/2008/layout/VerticalCurvedList"/>
    <dgm:cxn modelId="{E90AEA22-C585-4A05-91B5-2878F783B790}" type="presParOf" srcId="{B2A39BC4-FF19-432A-9574-B89C0FFFFF8F}" destId="{89FE37E5-4E7D-4B09-A4B0-046A08CD0D5F}" srcOrd="3" destOrd="0" presId="urn:microsoft.com/office/officeart/2008/layout/VerticalCurvedList"/>
    <dgm:cxn modelId="{7A459812-7313-4C2E-88C4-1B8BDB019BDE}" type="presParOf" srcId="{B2A39BC4-FF19-432A-9574-B89C0FFFFF8F}" destId="{F4602ABA-D847-4734-BC98-28E982FB81D7}" srcOrd="4" destOrd="0" presId="urn:microsoft.com/office/officeart/2008/layout/VerticalCurvedList"/>
    <dgm:cxn modelId="{C568F0A3-3057-4042-A4A7-EB42BD4AD3BF}" type="presParOf" srcId="{F4602ABA-D847-4734-BC98-28E982FB81D7}" destId="{7D9DA41F-1504-4840-B945-25A16340B9A7}" srcOrd="0" destOrd="0" presId="urn:microsoft.com/office/officeart/2008/layout/VerticalCurvedList"/>
    <dgm:cxn modelId="{785037DC-1834-4830-85A7-64980CF0B133}" type="presParOf" srcId="{B2A39BC4-FF19-432A-9574-B89C0FFFFF8F}" destId="{42B14F17-3369-452E-A712-00FC18351035}" srcOrd="5" destOrd="0" presId="urn:microsoft.com/office/officeart/2008/layout/VerticalCurvedList"/>
    <dgm:cxn modelId="{EFC97E7E-BAB3-47B0-A2F3-D684C55F1295}" type="presParOf" srcId="{B2A39BC4-FF19-432A-9574-B89C0FFFFF8F}" destId="{5C25E4D3-B761-4928-8A30-1C310E86F372}" srcOrd="6" destOrd="0" presId="urn:microsoft.com/office/officeart/2008/layout/VerticalCurvedList"/>
    <dgm:cxn modelId="{4F95E120-FD55-4912-8E82-4B1DECF56CBF}" type="presParOf" srcId="{5C25E4D3-B761-4928-8A30-1C310E86F372}" destId="{3F75383A-2384-47BB-BDBC-8F12B2B378ED}" srcOrd="0" destOrd="0" presId="urn:microsoft.com/office/officeart/2008/layout/VerticalCurvedList"/>
    <dgm:cxn modelId="{741A6805-EE7C-4DB7-B0B2-16CB4E71AFF3}" type="presParOf" srcId="{B2A39BC4-FF19-432A-9574-B89C0FFFFF8F}" destId="{3E40AD64-75F6-438F-A6AF-9715A6B0584A}" srcOrd="7" destOrd="0" presId="urn:microsoft.com/office/officeart/2008/layout/VerticalCurvedList"/>
    <dgm:cxn modelId="{54223DD5-B560-47D7-B4EA-1B3E7C896ED4}" type="presParOf" srcId="{B2A39BC4-FF19-432A-9574-B89C0FFFFF8F}" destId="{360681DE-A103-4EAE-B142-0D606C025E27}" srcOrd="8" destOrd="0" presId="urn:microsoft.com/office/officeart/2008/layout/VerticalCurvedList"/>
    <dgm:cxn modelId="{687649F2-8BB6-4AB7-B099-4C715D2731F8}" type="presParOf" srcId="{360681DE-A103-4EAE-B142-0D606C025E27}" destId="{5AF7E48D-6520-4D97-B6CE-26940C6B27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ход подготовки к заседанию группы в ноябре 2018 года и доработать программу заседания </a:t>
          </a:r>
          <a:endParaRPr kumimoji="0" lang="en-US" sz="2000" b="1" i="0" u="sng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lIns="64008"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КС по управлению ликвидностью –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22 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участника из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12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стран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2020A416-AEA1-46B7-BBBB-8FEE818656D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Рассмотрены предложения для «новостной» сессии по теме управления ликвидностью; определены выступающие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F6B48B48-ADD1-43EE-9065-416BAAFE69C8}" type="parTrans" cxnId="{F9136B29-D638-452B-890A-C8FAEE5ED22D}">
      <dgm:prSet/>
      <dgm:spPr/>
      <dgm:t>
        <a:bodyPr/>
        <a:lstStyle/>
        <a:p>
          <a:endParaRPr lang="en-US"/>
        </a:p>
      </dgm:t>
    </dgm:pt>
    <dgm:pt modelId="{19BF3B95-FB1E-437F-A5DF-7CA50A901893}" type="sibTrans" cxnId="{F9136B29-D638-452B-890A-C8FAEE5ED22D}">
      <dgm:prSet/>
      <dgm:spPr/>
      <dgm:t>
        <a:bodyPr/>
        <a:lstStyle/>
        <a:p>
          <a:endParaRPr lang="en-US"/>
        </a:p>
      </dgm:t>
    </dgm:pt>
    <dgm:pt modelId="{FDB8A5D3-D47E-48B1-8548-8C5B7341736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0D8A057-B11A-46E2-8FE3-AE4E8492AB21}" type="parTrans" cxnId="{63365CE9-9CA2-4731-8485-F58B370ACBD5}">
      <dgm:prSet/>
      <dgm:spPr/>
      <dgm:t>
        <a:bodyPr/>
        <a:lstStyle/>
        <a:p>
          <a:endParaRPr lang="en-US"/>
        </a:p>
      </dgm:t>
    </dgm:pt>
    <dgm:pt modelId="{0014605F-0566-4618-A06C-7C3AD84663DC}" type="sibTrans" cxnId="{63365CE9-9CA2-4731-8485-F58B370ACBD5}">
      <dgm:prSet/>
      <dgm:spPr/>
      <dgm:t>
        <a:bodyPr/>
        <a:lstStyle/>
        <a:p>
          <a:endParaRPr lang="en-US"/>
        </a:p>
      </dgm:t>
    </dgm:pt>
    <dgm:pt modelId="{3F696A55-32B1-4D62-BA09-B32E2418963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Получено подтверждение того, что во время заседания представители казначейств РФ и Турции представят свои подходы к прогнозированию движения денежных средств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BCF0D91E-5FF3-4CF2-BB55-01A944C1A5E5}" type="parTrans" cxnId="{5A831535-217C-4257-BEA2-221C1E1270FF}">
      <dgm:prSet/>
      <dgm:spPr/>
      <dgm:t>
        <a:bodyPr/>
        <a:lstStyle/>
        <a:p>
          <a:endParaRPr lang="en-US"/>
        </a:p>
      </dgm:t>
    </dgm:pt>
    <dgm:pt modelId="{1048FBF4-AA8F-48B5-A603-A4819EC16D94}" type="sibTrans" cxnId="{5A831535-217C-4257-BEA2-221C1E1270FF}">
      <dgm:prSet/>
      <dgm:spPr/>
      <dgm:t>
        <a:bodyPr/>
        <a:lstStyle/>
        <a:p>
          <a:endParaRPr lang="en-US"/>
        </a:p>
      </dgm:t>
    </dgm:pt>
    <dgm:pt modelId="{578E6B99-6F74-4DCE-9D10-3E9DD53FE35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Сформулированы задания для работы в малых группах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7057738-C88F-48E4-98BC-963F968B87BD}" type="parTrans" cxnId="{0CA290A4-FD04-4370-844C-41EE3DC55B65}">
      <dgm:prSet/>
      <dgm:spPr/>
      <dgm:t>
        <a:bodyPr/>
        <a:lstStyle/>
        <a:p>
          <a:endParaRPr lang="en-US"/>
        </a:p>
      </dgm:t>
    </dgm:pt>
    <dgm:pt modelId="{F97CFA89-E77C-47BF-BBE1-50F98AC38DE1}" type="sibTrans" cxnId="{0CA290A4-FD04-4370-844C-41EE3DC55B65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60326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63176">
        <dgm:presLayoutVars>
          <dgm:bulletEnabled val="1"/>
        </dgm:presLayoutVars>
      </dgm:prSet>
      <dgm:spPr>
        <a:xfrm rot="5400000">
          <a:off x="4233039" y="-2194110"/>
          <a:ext cx="1776354" cy="6318859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81098" custScaleY="106868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51375" custScaleY="132454">
        <dgm:presLayoutVars>
          <dgm:bulletEnabled val="1"/>
        </dgm:presLayoutVars>
      </dgm:prSet>
      <dgm:spPr>
        <a:xfrm rot="5400000">
          <a:off x="4147079" y="-188183"/>
          <a:ext cx="1905155" cy="6360494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6981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74505">
        <dgm:presLayoutVars>
          <dgm:bulletEnabled val="1"/>
        </dgm:presLayoutVars>
      </dgm:prSet>
      <dgm:spPr>
        <a:xfrm rot="5400000">
          <a:off x="4431642" y="1610896"/>
          <a:ext cx="1320233" cy="6376040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F9136B29-D638-452B-890A-C8FAEE5ED22D}" srcId="{F7F93194-955C-4288-BC12-45756203ABA6}" destId="{2020A416-AEA1-46B7-BBBB-8FEE818656D3}" srcOrd="1" destOrd="0" parTransId="{F6B48B48-ADD1-43EE-9065-416BAAFE69C8}" sibTransId="{19BF3B95-FB1E-437F-A5DF-7CA50A901893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5A831535-217C-4257-BEA2-221C1E1270FF}" srcId="{F7F93194-955C-4288-BC12-45756203ABA6}" destId="{3F696A55-32B1-4D62-BA09-B32E2418963A}" srcOrd="2" destOrd="0" parTransId="{BCF0D91E-5FF3-4CF2-BB55-01A944C1A5E5}" sibTransId="{1048FBF4-AA8F-48B5-A603-A4819EC16D94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326AE141-2BD7-4325-8ECC-9E718D521AB8}" type="presOf" srcId="{FDB8A5D3-D47E-48B1-8548-8C5B73417366}" destId="{BD70E6F7-64AA-410D-B404-CF9D915BC730}" srcOrd="0" destOrd="4" presId="urn:microsoft.com/office/officeart/2005/8/layout/vList5"/>
    <dgm:cxn modelId="{098B1E4B-CCC9-40AE-8BAE-2A606007FAA8}" type="presOf" srcId="{2020A416-AEA1-46B7-BBBB-8FEE818656D3}" destId="{BD70E6F7-64AA-410D-B404-CF9D915BC730}" srcOrd="0" destOrd="1" presId="urn:microsoft.com/office/officeart/2005/8/layout/vList5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B0B30099-46BB-405A-B860-513A9715B4CB}" type="presOf" srcId="{3F696A55-32B1-4D62-BA09-B32E2418963A}" destId="{BD70E6F7-64AA-410D-B404-CF9D915BC730}" srcOrd="0" destOrd="2" presId="urn:microsoft.com/office/officeart/2005/8/layout/vList5"/>
    <dgm:cxn modelId="{0CA290A4-FD04-4370-844C-41EE3DC55B65}" srcId="{F7F93194-955C-4288-BC12-45756203ABA6}" destId="{578E6B99-6F74-4DCE-9D10-3E9DD53FE358}" srcOrd="3" destOrd="0" parTransId="{17057738-C88F-48E4-98BC-963F968B87BD}" sibTransId="{F97CFA89-E77C-47BF-BBE1-50F98AC38DE1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002C09B2-961D-4380-851D-7552304C5862}" type="presOf" srcId="{578E6B99-6F74-4DCE-9D10-3E9DD53FE358}" destId="{BD70E6F7-64AA-410D-B404-CF9D915BC730}" srcOrd="0" destOrd="3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63365CE9-9CA2-4731-8485-F58B370ACBD5}" srcId="{F7F93194-955C-4288-BC12-45756203ABA6}" destId="{FDB8A5D3-D47E-48B1-8548-8C5B73417366}" srcOrd="4" destOrd="0" parTransId="{90D8A057-B11A-46E2-8FE3-AE4E8492AB21}" sibTransId="{0014605F-0566-4618-A06C-7C3AD84663DC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Обменяться идеями и опытом относительно подготовки надёжных и качественных прогнозов движения денежных средств (ПДДС)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Проанализирован передовой мировой опыт в области ПДДС, рассмотрены отличия между процессами управления денежными средствами и управления ассигнованиями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87630" tIns="43815" rIns="87630" bIns="43815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Участники</a:t>
          </a:r>
          <a:endParaRPr lang="en-US" sz="24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Члены тематической группы КС по управлению ликвидностью – 33 участника из 16 стран 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8C6AE78D-F452-428B-BE8D-C14EA746D39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Рассмотреть связи между прогнозированием движения денежных средств и исполнением бюджета 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273427E0-ACDE-4468-876B-14930764D94F}" type="parTrans" cxnId="{315919FC-CEA4-4870-8290-592FEBEABFFF}">
      <dgm:prSet/>
      <dgm:spPr/>
      <dgm:t>
        <a:bodyPr/>
        <a:lstStyle/>
        <a:p>
          <a:endParaRPr lang="en-US"/>
        </a:p>
      </dgm:t>
    </dgm:pt>
    <dgm:pt modelId="{F616B3A5-8E47-4720-9845-A23A2B851408}" type="sibTrans" cxnId="{315919FC-CEA4-4870-8290-592FEBEABFFF}">
      <dgm:prSet/>
      <dgm:spPr/>
      <dgm:t>
        <a:bodyPr/>
        <a:lstStyle/>
        <a:p>
          <a:endParaRPr lang="en-US"/>
        </a:p>
      </dgm:t>
    </dgm:pt>
    <dgm:pt modelId="{7E0F0F3F-4E30-4196-AEF5-FB36C86823F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Участники познакомились с успешным примером интеграции функций управления долгом и ликвидностью в Венгрии, а также подходами к ПДДС, реализованными в Турции и России. 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8CC8B4E3-9276-4339-B898-9BEDC57B8356}" type="parTrans" cxnId="{FCED7ADD-BB0F-4426-BCD9-E1662CAB4426}">
      <dgm:prSet/>
      <dgm:spPr/>
      <dgm:t>
        <a:bodyPr/>
        <a:lstStyle/>
        <a:p>
          <a:endParaRPr lang="en-US"/>
        </a:p>
      </dgm:t>
    </dgm:pt>
    <dgm:pt modelId="{8BCA5CF5-0F5E-4C6A-94D1-AA6842ADA5A3}" type="sibTrans" cxnId="{FCED7ADD-BB0F-4426-BCD9-E1662CAB4426}">
      <dgm:prSet/>
      <dgm:spPr/>
      <dgm:t>
        <a:bodyPr/>
        <a:lstStyle/>
        <a:p>
          <a:endParaRPr lang="en-US"/>
        </a:p>
      </dgm:t>
    </dgm:pt>
    <dgm:pt modelId="{C8FEB0D2-65C8-4419-ADEC-59531601F68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Рассмотрено состояние ПДДС в станах-участницах.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4E82A6B8-355C-4EF0-8ECD-63D38D6D5F5A}" type="parTrans" cxnId="{0B44CB97-836D-441B-B9EE-4BFF08C118F2}">
      <dgm:prSet/>
      <dgm:spPr/>
      <dgm:t>
        <a:bodyPr/>
        <a:lstStyle/>
        <a:p>
          <a:endParaRPr lang="en-US"/>
        </a:p>
      </dgm:t>
    </dgm:pt>
    <dgm:pt modelId="{2BF5ABB6-27C4-4FB3-A4C0-001D912EC241}" type="sibTrans" cxnId="{0B44CB97-836D-441B-B9EE-4BFF08C118F2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83020" custScaleY="54812" custLinFactNeighborX="6" custLinFactNeighborY="-960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286" custScaleY="68092">
        <dgm:presLayoutVars>
          <dgm:bulletEnabled val="1"/>
        </dgm:presLayoutVars>
      </dgm:prSet>
      <dgm:spPr>
        <a:xfrm rot="5400000">
          <a:off x="4356284" y="-2309573"/>
          <a:ext cx="1236983" cy="5874330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88006" custScaleY="90193" custLinFactNeighborX="-10" custLinFactNeighborY="-1966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49872" custScaleY="111054" custLinFactNeighborY="-2879">
        <dgm:presLayoutVars>
          <dgm:bulletEnabled val="1"/>
        </dgm:presLayoutVars>
      </dgm:prSet>
      <dgm:spPr>
        <a:xfrm rot="5400000">
          <a:off x="3697520" y="-387426"/>
          <a:ext cx="2482395" cy="5987326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255648" custScaleY="38067" custLinFactNeighborX="-5585" custLinFactNeighborY="-4956">
        <dgm:presLayoutVars>
          <dgm:chMax val="1"/>
          <dgm:bulletEnabled val="1"/>
        </dgm:presLayoutVars>
      </dgm:prSet>
      <dgm:spPr>
        <a:xfrm>
          <a:off x="0" y="3852233"/>
          <a:ext cx="1626472" cy="1524952"/>
        </a:xfrm>
        <a:prstGeom prst="roundRect">
          <a:avLst/>
        </a:prstGeom>
      </dgm:spPr>
    </dgm:pt>
    <dgm:pt modelId="{4585A051-3FC3-4C70-93D9-D5FC8AEE33DD}" type="pres">
      <dgm:prSet presAssocID="{DAC7CADB-F642-413A-B67E-1C936CB1E76D}" presName="descendantText" presStyleLbl="alignAccFollowNode1" presStyleIdx="2" presStyleCnt="3" custScaleX="435543" custScaleY="46558" custLinFactNeighborX="-567" custLinFactNeighborY="-6228">
        <dgm:presLayoutVars>
          <dgm:bulletEnabled val="1"/>
        </dgm:presLayoutVars>
      </dgm:prSet>
      <dgm:spPr>
        <a:xfrm rot="5400000">
          <a:off x="3667291" y="1737218"/>
          <a:ext cx="1631492" cy="5931479"/>
        </a:xfrm>
        <a:prstGeom prst="round2SameRect">
          <a:avLst/>
        </a:prstGeom>
      </dgm:spPr>
    </dgm:pt>
  </dgm:ptLst>
  <dgm:cxnLst>
    <dgm:cxn modelId="{F07AA31B-F3AF-41CF-BF1F-A086EBF47A6E}" type="presOf" srcId="{DAC7CADB-F642-413A-B67E-1C936CB1E76D}" destId="{E997E8B8-72D3-4138-9CDF-AD0FDB01E83D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65549C4B-94FE-472B-9689-31D6B8F6200B}" type="presOf" srcId="{8C6AE78D-F452-428B-BE8D-C14EA746D399}" destId="{F069A627-4E67-4967-8B92-C9087C4A6F83}" srcOrd="0" destOrd="1" presId="urn:microsoft.com/office/officeart/2005/8/layout/vList5"/>
    <dgm:cxn modelId="{5E0CBF86-6BC9-4386-A94A-939DFA84BFB2}" type="presOf" srcId="{9DBFA86B-F403-45A1-8555-A75FC7657C3F}" destId="{F069A627-4E67-4967-8B92-C9087C4A6F83}" srcOrd="0" destOrd="0" presId="urn:microsoft.com/office/officeart/2005/8/layout/vList5"/>
    <dgm:cxn modelId="{2A9BA089-8E8B-4D49-AC48-58F395905D85}" type="presOf" srcId="{F7F93194-955C-4288-BC12-45756203ABA6}" destId="{9D236FC3-00A8-452D-B6F1-150F21CFFA04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0B44CB97-836D-441B-B9EE-4BFF08C118F2}" srcId="{F7F93194-955C-4288-BC12-45756203ABA6}" destId="{C8FEB0D2-65C8-4419-ADEC-59531601F689}" srcOrd="2" destOrd="0" parTransId="{4E82A6B8-355C-4EF0-8ECD-63D38D6D5F5A}" sibTransId="{2BF5ABB6-27C4-4FB3-A4C0-001D912EC241}"/>
    <dgm:cxn modelId="{41F5D2A3-2D3F-4E80-BB4B-479919CE7466}" type="presOf" srcId="{C8FEB0D2-65C8-4419-ADEC-59531601F689}" destId="{BD70E6F7-64AA-410D-B404-CF9D915BC730}" srcOrd="0" destOrd="2" presId="urn:microsoft.com/office/officeart/2005/8/layout/vList5"/>
    <dgm:cxn modelId="{69E290AA-AC23-48CF-9CE2-E581287CC4F6}" type="presOf" srcId="{0E4A6641-D0A0-44AA-87F5-5DFD67EE4899}" destId="{4585A051-3FC3-4C70-93D9-D5FC8AEE33DD}" srcOrd="0" destOrd="0" presId="urn:microsoft.com/office/officeart/2005/8/layout/vList5"/>
    <dgm:cxn modelId="{C91F42B5-FBFA-4BB6-99EC-F7E01CAD75B5}" type="presOf" srcId="{FD8B917B-5377-4589-A0EB-2CC858A5978B}" destId="{81BAF002-85A0-4E09-A0BA-160DCB5399A4}" srcOrd="0" destOrd="0" presId="urn:microsoft.com/office/officeart/2005/8/layout/vList5"/>
    <dgm:cxn modelId="{233F53CC-5A83-41EA-ACC1-423A78057C2E}" type="presOf" srcId="{7E0F0F3F-4E30-4196-AEF5-FB36C86823FE}" destId="{BD70E6F7-64AA-410D-B404-CF9D915BC730}" srcOrd="0" destOrd="1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FCED7ADD-BB0F-4426-BCD9-E1662CAB4426}" srcId="{F7F93194-955C-4288-BC12-45756203ABA6}" destId="{7E0F0F3F-4E30-4196-AEF5-FB36C86823FE}" srcOrd="1" destOrd="0" parTransId="{8CC8B4E3-9276-4339-B898-9BEDC57B8356}" sibTransId="{8BCA5CF5-0F5E-4C6A-94D1-AA6842ADA5A3}"/>
    <dgm:cxn modelId="{AB34D6EE-AE71-4F8B-891F-0D801E3A0BCE}" type="presOf" srcId="{D5DFC18A-E00F-4E7A-9A65-49C39E9D28D7}" destId="{BD70E6F7-64AA-410D-B404-CF9D915BC730}" srcOrd="0" destOrd="0" presId="urn:microsoft.com/office/officeart/2005/8/layout/vList5"/>
    <dgm:cxn modelId="{4C2264F2-7281-4C74-92F2-7CC7ECBD4BE0}" type="presOf" srcId="{CFE3F8F5-9CC4-4477-8B0C-A2043DD18C18}" destId="{62056DBE-2B9E-450E-B206-18D00416536A}" srcOrd="0" destOrd="0" presId="urn:microsoft.com/office/officeart/2005/8/layout/vList5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315919FC-CEA4-4870-8290-592FEBEABFFF}" srcId="{CFE3F8F5-9CC4-4477-8B0C-A2043DD18C18}" destId="{8C6AE78D-F452-428B-BE8D-C14EA746D399}" srcOrd="1" destOrd="0" parTransId="{273427E0-ACDE-4468-876B-14930764D94F}" sibTransId="{F616B3A5-8E47-4720-9845-A23A2B851408}"/>
    <dgm:cxn modelId="{36838A42-B1CD-4D36-9D7C-25714DDB93E1}" type="presParOf" srcId="{81BAF002-85A0-4E09-A0BA-160DCB5399A4}" destId="{FC412727-0701-4A89-A7F4-178A424CD82D}" srcOrd="0" destOrd="0" presId="urn:microsoft.com/office/officeart/2005/8/layout/vList5"/>
    <dgm:cxn modelId="{A01D74C6-9F49-4A93-BC0D-6F8FA9B81040}" type="presParOf" srcId="{FC412727-0701-4A89-A7F4-178A424CD82D}" destId="{62056DBE-2B9E-450E-B206-18D00416536A}" srcOrd="0" destOrd="0" presId="urn:microsoft.com/office/officeart/2005/8/layout/vList5"/>
    <dgm:cxn modelId="{5CFA1466-1E7E-4FEC-BD11-ABC802FC821F}" type="presParOf" srcId="{FC412727-0701-4A89-A7F4-178A424CD82D}" destId="{F069A627-4E67-4967-8B92-C9087C4A6F83}" srcOrd="1" destOrd="0" presId="urn:microsoft.com/office/officeart/2005/8/layout/vList5"/>
    <dgm:cxn modelId="{254E6A06-5F45-4518-96B4-1B6AC55F5597}" type="presParOf" srcId="{81BAF002-85A0-4E09-A0BA-160DCB5399A4}" destId="{818E3029-396A-43D9-97E3-1C614C499969}" srcOrd="1" destOrd="0" presId="urn:microsoft.com/office/officeart/2005/8/layout/vList5"/>
    <dgm:cxn modelId="{E96D8A6E-C739-47CE-B654-E63748ECFD7D}" type="presParOf" srcId="{81BAF002-85A0-4E09-A0BA-160DCB5399A4}" destId="{7E38D1BA-3357-48F1-BE5F-899AC8DFA457}" srcOrd="2" destOrd="0" presId="urn:microsoft.com/office/officeart/2005/8/layout/vList5"/>
    <dgm:cxn modelId="{1FCB479F-8F4C-447C-9367-4901FE93A7F5}" type="presParOf" srcId="{7E38D1BA-3357-48F1-BE5F-899AC8DFA457}" destId="{9D236FC3-00A8-452D-B6F1-150F21CFFA04}" srcOrd="0" destOrd="0" presId="urn:microsoft.com/office/officeart/2005/8/layout/vList5"/>
    <dgm:cxn modelId="{61DBF0FB-A4B3-43A7-86D8-A11ADB1C1393}" type="presParOf" srcId="{7E38D1BA-3357-48F1-BE5F-899AC8DFA457}" destId="{BD70E6F7-64AA-410D-B404-CF9D915BC730}" srcOrd="1" destOrd="0" presId="urn:microsoft.com/office/officeart/2005/8/layout/vList5"/>
    <dgm:cxn modelId="{A78E56D2-8588-41B8-96AB-EA5F87A5A05A}" type="presParOf" srcId="{81BAF002-85A0-4E09-A0BA-160DCB5399A4}" destId="{BF28220A-BF14-45EF-9335-F93589E00974}" srcOrd="3" destOrd="0" presId="urn:microsoft.com/office/officeart/2005/8/layout/vList5"/>
    <dgm:cxn modelId="{47EF4F7F-EA3C-4551-BC35-0B8B31F18EA2}" type="presParOf" srcId="{81BAF002-85A0-4E09-A0BA-160DCB5399A4}" destId="{5F8B406F-07C0-48C2-B558-5E2742D1785B}" srcOrd="4" destOrd="0" presId="urn:microsoft.com/office/officeart/2005/8/layout/vList5"/>
    <dgm:cxn modelId="{516544D6-BDCA-453A-B6AC-52B30C626F47}" type="presParOf" srcId="{5F8B406F-07C0-48C2-B558-5E2742D1785B}" destId="{E997E8B8-72D3-4138-9CDF-AD0FDB01E83D}" srcOrd="0" destOrd="0" presId="urn:microsoft.com/office/officeart/2005/8/layout/vList5"/>
    <dgm:cxn modelId="{0AC0A34B-CC3D-4007-90A6-137900701670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Обмен информацией о последних изменениях в области применения ИТ в сфере казначейских операций в странах-участницах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о ходе реализации проекта внедрения ИСУГФ в Албании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Члены тематической группы – 13 участников из 7 стран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ABD0E58B-D704-464B-B937-77DBC1B1E3D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Обсуждение предложений пот тематике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очередного очного тематического заседания группы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D7E8AC-F79A-477D-AE9A-1A582929DEB0}" type="parTrans" cxnId="{11075297-8B1D-456A-A6E2-849062B26AA6}">
      <dgm:prSet/>
      <dgm:spPr/>
      <dgm:t>
        <a:bodyPr/>
        <a:lstStyle/>
        <a:p>
          <a:endParaRPr lang="en-US"/>
        </a:p>
      </dgm:t>
    </dgm:pt>
    <dgm:pt modelId="{A21198BC-41B0-48E4-B2D7-80BCB39DBF3B}" type="sibTrans" cxnId="{11075297-8B1D-456A-A6E2-849062B26AA6}">
      <dgm:prSet/>
      <dgm:spPr/>
      <dgm:t>
        <a:bodyPr/>
        <a:lstStyle/>
        <a:p>
          <a:endParaRPr lang="en-US"/>
        </a:p>
      </dgm:t>
    </dgm:pt>
    <dgm:pt modelId="{F1B4F007-D071-46E4-99F7-FF8CAC5EA46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Минфина Таджикистана о совершенствовании автоматизации процессов казначейских платежей в 2017-2018 гг. и предстоящем вводе в эксплуатацию модуля среднесрочного планирования расходов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F8AA48BF-E7BF-4845-9C0C-245401930FD0}" type="parTrans" cxnId="{3B18AB36-918D-4FD0-98F9-BC7144AA5ABE}">
      <dgm:prSet/>
      <dgm:spPr/>
      <dgm:t>
        <a:bodyPr/>
        <a:lstStyle/>
        <a:p>
          <a:endParaRPr lang="en-US"/>
        </a:p>
      </dgm:t>
    </dgm:pt>
    <dgm:pt modelId="{C126A73A-463C-4BB7-A79F-0F92D00472EC}" type="sibTrans" cxnId="{3B18AB36-918D-4FD0-98F9-BC7144AA5ABE}">
      <dgm:prSet/>
      <dgm:spPr/>
      <dgm:t>
        <a:bodyPr/>
        <a:lstStyle/>
        <a:p>
          <a:endParaRPr lang="en-US"/>
        </a:p>
      </dgm:t>
    </dgm:pt>
    <dgm:pt modelId="{7410A733-59DE-438B-AA56-998CA3222BF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Беларуси и Азербайджана о перспективах внедрения системы электронных контрактов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897268C-099D-44E8-958C-022A85B42577}" type="parTrans" cxnId="{B3DBD747-65E8-415A-9936-18E7D5778AF6}">
      <dgm:prSet/>
      <dgm:spPr/>
      <dgm:t>
        <a:bodyPr/>
        <a:lstStyle/>
        <a:p>
          <a:endParaRPr lang="en-US"/>
        </a:p>
      </dgm:t>
    </dgm:pt>
    <dgm:pt modelId="{D45F109E-1653-40DF-A630-2B54AE3B984A}" type="sibTrans" cxnId="{B3DBD747-65E8-415A-9936-18E7D5778AF6}">
      <dgm:prSet/>
      <dgm:spPr/>
      <dgm:t>
        <a:bodyPr/>
        <a:lstStyle/>
        <a:p>
          <a:endParaRPr lang="en-US"/>
        </a:p>
      </dgm:t>
    </dgm:pt>
    <dgm:pt modelId="{AEECA767-0318-45A5-979A-87835C966B85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Предложения по концепции очередного очного заседания группы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751CE7EB-8FA2-4668-9C88-DAE86AC3B8FB}" type="parTrans" cxnId="{29AA3B53-F267-4B4A-AE4D-04ACAACB5847}">
      <dgm:prSet/>
      <dgm:spPr/>
      <dgm:t>
        <a:bodyPr/>
        <a:lstStyle/>
        <a:p>
          <a:endParaRPr lang="en-US"/>
        </a:p>
      </dgm:t>
    </dgm:pt>
    <dgm:pt modelId="{AF83240B-D8BC-4AC2-B4C8-6E3589E98E7B}" type="sibTrans" cxnId="{29AA3B53-F267-4B4A-AE4D-04ACAACB5847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60988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84930">
        <dgm:presLayoutVars>
          <dgm:bulletEnabled val="1"/>
        </dgm:presLayoutVars>
      </dgm:prSet>
      <dgm:spPr>
        <a:xfrm rot="5400000">
          <a:off x="3792420" y="-1924490"/>
          <a:ext cx="1766945" cy="5769393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15585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82794">
        <dgm:presLayoutVars>
          <dgm:bulletEnabled val="1"/>
        </dgm:presLayoutVars>
      </dgm:prSet>
      <dgm:spPr>
        <a:xfrm rot="5400000">
          <a:off x="3708676" y="72511"/>
          <a:ext cx="1895063" cy="5807408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4548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46161">
        <dgm:presLayoutVars>
          <dgm:bulletEnabled val="1"/>
        </dgm:presLayoutVars>
      </dgm:prSet>
      <dgm:spPr>
        <a:xfrm rot="5400000">
          <a:off x="3992377" y="1862695"/>
          <a:ext cx="1313239" cy="5821602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3B18AB36-918D-4FD0-98F9-BC7144AA5ABE}" srcId="{F7F93194-955C-4288-BC12-45756203ABA6}" destId="{F1B4F007-D071-46E4-99F7-FF8CAC5EA46C}" srcOrd="1" destOrd="0" parTransId="{F8AA48BF-E7BF-4845-9C0C-245401930FD0}" sibTransId="{C126A73A-463C-4BB7-A79F-0F92D00472EC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B3DBD747-65E8-415A-9936-18E7D5778AF6}" srcId="{F7F93194-955C-4288-BC12-45756203ABA6}" destId="{7410A733-59DE-438B-AA56-998CA3222BF6}" srcOrd="2" destOrd="0" parTransId="{1897268C-099D-44E8-958C-022A85B42577}" sibTransId="{D45F109E-1653-40DF-A630-2B54AE3B984A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29AA3B53-F267-4B4A-AE4D-04ACAACB5847}" srcId="{F7F93194-955C-4288-BC12-45756203ABA6}" destId="{AEECA767-0318-45A5-979A-87835C966B85}" srcOrd="3" destOrd="0" parTransId="{751CE7EB-8FA2-4668-9C88-DAE86AC3B8FB}" sibTransId="{AF83240B-D8BC-4AC2-B4C8-6E3589E98E7B}"/>
    <dgm:cxn modelId="{25E40A58-835D-4D18-86F7-6B04D9A00ED2}" type="presOf" srcId="{F1B4F007-D071-46E4-99F7-FF8CAC5EA46C}" destId="{BD70E6F7-64AA-410D-B404-CF9D915BC730}" srcOrd="0" destOrd="1" presId="urn:microsoft.com/office/officeart/2005/8/layout/vList5"/>
    <dgm:cxn modelId="{6B933785-5D8B-48E4-9F35-CCA212162DC8}" type="presOf" srcId="{AEECA767-0318-45A5-979A-87835C966B85}" destId="{BD70E6F7-64AA-410D-B404-CF9D915BC730}" srcOrd="0" destOrd="3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00145392-1005-4F04-A4FA-E978C9197551}" type="presOf" srcId="{ABD0E58B-D704-464B-B937-77DBC1B1E3DC}" destId="{F069A627-4E67-4967-8B92-C9087C4A6F83}" srcOrd="0" destOrd="1" presId="urn:microsoft.com/office/officeart/2005/8/layout/vList5"/>
    <dgm:cxn modelId="{11075297-8B1D-456A-A6E2-849062B26AA6}" srcId="{CFE3F8F5-9CC4-4477-8B0C-A2043DD18C18}" destId="{ABD0E58B-D704-464B-B937-77DBC1B1E3DC}" srcOrd="1" destOrd="0" parTransId="{2DD7E8AC-F79A-477D-AE9A-1A582929DEB0}" sibTransId="{A21198BC-41B0-48E4-B2D7-80BCB39DBF3B}"/>
    <dgm:cxn modelId="{5DC373A5-9748-40AB-827A-822B6AAE1958}" type="presOf" srcId="{7410A733-59DE-438B-AA56-998CA3222BF6}" destId="{BD70E6F7-64AA-410D-B404-CF9D915BC730}" srcOrd="0" destOrd="2" presId="urn:microsoft.com/office/officeart/2005/8/layout/vList5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предварительную редакцию нового «продукта знаний», посвящённого оптимизации дизайна плана счетов (ПС), над которым, в продолжение выпущенного в 2014 году документа, работает Марк </a:t>
          </a:r>
          <a:r>
            <a:rPr lang="ru-RU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Силинс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Участники подтвердили актуальность и полезность нового «продукта знаний» для своей повседневной деятельности, а также высокую заинтересованность в нём  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Члены тематической группы КС «Бухгалтерский учёт и отчётность в государственном секторе»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 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–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47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участников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</a:t>
          </a:r>
          <a:r>
            <a:rPr lang="ru-RU" sz="1600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включая 8 представителей БС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)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из 9 стран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. 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73C062CD-D439-44D0-8932-7E76B1A0916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>
            <a:buFont typeface="Symbol" panose="05050102010706020507" pitchFamily="18" charset="2"/>
            <a:buChar char=""/>
          </a:pP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Участники обозначили приоритетные аспекты ПС, которые следует осветить более детально 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включая максимальное использование возможностей ИСУГФ,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 учёт требований СГФ,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МСФООС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и статистической отчётности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использование ПС для связи систем казначейства и закупок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600" b="1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D32490A-CE77-4AFE-8763-AA21D86F984B}" type="parTrans" cxnId="{69EEFEEF-61C4-4836-A4B0-A516C20F105A}">
      <dgm:prSet/>
      <dgm:spPr/>
      <dgm:t>
        <a:bodyPr/>
        <a:lstStyle/>
        <a:p>
          <a:endParaRPr lang="en-US"/>
        </a:p>
      </dgm:t>
    </dgm:pt>
    <dgm:pt modelId="{5E4343BB-6E3A-4636-AB69-A06935406A3E}" type="sibTrans" cxnId="{69EEFEEF-61C4-4836-A4B0-A516C20F105A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50559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57586" custLinFactNeighborX="-1029">
        <dgm:presLayoutVars>
          <dgm:bulletEnabled val="1"/>
        </dgm:presLayoutVars>
      </dgm:prSet>
      <dgm:spPr>
        <a:xfrm rot="5400000">
          <a:off x="3876780" y="-1974324"/>
          <a:ext cx="177635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76193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95030" custLinFactNeighborX="7014" custLinFactNeighborY="470">
        <dgm:presLayoutVars>
          <dgm:bulletEnabled val="1"/>
        </dgm:presLayoutVars>
      </dgm:prSet>
      <dgm:spPr>
        <a:xfrm rot="5400000">
          <a:off x="3792320" y="33051"/>
          <a:ext cx="1905155" cy="5918025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5092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60071">
        <dgm:presLayoutVars>
          <dgm:bulletEnabled val="1"/>
        </dgm:presLayoutVars>
      </dgm:prSet>
      <dgm:spPr>
        <a:xfrm rot="5400000">
          <a:off x="4077433" y="1832671"/>
          <a:ext cx="1320233" cy="5932490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06E11B1D-2B1B-4802-95DA-FCA9473AA9BA}" type="presOf" srcId="{73C062CD-D439-44D0-8932-7E76B1A09164}" destId="{BD70E6F7-64AA-410D-B404-CF9D915BC730}" srcOrd="0" destOrd="1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69EEFEEF-61C4-4836-A4B0-A516C20F105A}" srcId="{F7F93194-955C-4288-BC12-45756203ABA6}" destId="{73C062CD-D439-44D0-8932-7E76B1A09164}" srcOrd="1" destOrd="0" parTransId="{0D32490A-CE77-4AFE-8763-AA21D86F984B}" sibTransId="{5E4343BB-6E3A-4636-AB69-A06935406A3E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F4A1-7D81-4749-9BCD-6344E248E1C3}">
      <dsp:nvSpPr>
        <dsp:cNvPr id="0" name=""/>
        <dsp:cNvSpPr/>
      </dsp:nvSpPr>
      <dsp:spPr>
        <a:xfrm rot="5400000">
          <a:off x="-205064" y="205064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Функции казна-</a:t>
          </a:r>
          <a:r>
            <a:rPr lang="ru-RU" sz="1600" kern="1200" dirty="0" err="1"/>
            <a:t>чейства</a:t>
          </a:r>
          <a:endParaRPr lang="en-US" sz="2000" kern="1200" dirty="0"/>
        </a:p>
      </dsp:txBody>
      <dsp:txXfrm rot="-5400000">
        <a:off x="1" y="478484"/>
        <a:ext cx="956967" cy="410129"/>
      </dsp:txXfrm>
    </dsp:sp>
    <dsp:sp modelId="{0D1AD79B-C67C-495B-98B2-886ADCEF7513}">
      <dsp:nvSpPr>
        <dsp:cNvPr id="0" name=""/>
        <dsp:cNvSpPr/>
      </dsp:nvSpPr>
      <dsp:spPr>
        <a:xfrm rot="5400000">
          <a:off x="4174403" y="-3213419"/>
          <a:ext cx="889080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>
              <a:latin typeface="Cambria" panose="02040503050406030204" pitchFamily="18" charset="0"/>
              <a:ea typeface="Cambria" panose="02040503050406030204" pitchFamily="18" charset="0"/>
            </a:rPr>
            <a:t>Эволюция роли и функций казначейства</a:t>
          </a:r>
          <a:endParaRPr lang="en-US" sz="3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56968" y="47417"/>
        <a:ext cx="7280551" cy="802278"/>
      </dsp:txXfrm>
    </dsp:sp>
    <dsp:sp modelId="{6494DFB4-2A22-4D68-92AC-876C31F8DDCF}">
      <dsp:nvSpPr>
        <dsp:cNvPr id="0" name=""/>
        <dsp:cNvSpPr/>
      </dsp:nvSpPr>
      <dsp:spPr>
        <a:xfrm rot="5400000">
          <a:off x="-205064" y="1430890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</a:t>
          </a:r>
        </a:p>
      </dsp:txBody>
      <dsp:txXfrm rot="-5400000">
        <a:off x="1" y="1704310"/>
        <a:ext cx="956967" cy="410129"/>
      </dsp:txXfrm>
    </dsp:sp>
    <dsp:sp modelId="{F2ECB573-55E0-4987-9A32-E394E5AA07AA}">
      <dsp:nvSpPr>
        <dsp:cNvPr id="0" name=""/>
        <dsp:cNvSpPr/>
      </dsp:nvSpPr>
      <dsp:spPr>
        <a:xfrm rot="5400000">
          <a:off x="4174637" y="-1991843"/>
          <a:ext cx="888612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28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Использование информационных технологий в казначейских операциях</a:t>
          </a: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56967" y="1269205"/>
        <a:ext cx="7280574" cy="801856"/>
      </dsp:txXfrm>
    </dsp:sp>
    <dsp:sp modelId="{0EB62167-D0C8-4CFB-B44D-EECB3E96FFA0}">
      <dsp:nvSpPr>
        <dsp:cNvPr id="0" name=""/>
        <dsp:cNvSpPr/>
      </dsp:nvSpPr>
      <dsp:spPr>
        <a:xfrm rot="5400000">
          <a:off x="-153924" y="2652701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Ликвид-ность</a:t>
          </a:r>
          <a:endParaRPr lang="en-US" sz="1600" kern="1200" dirty="0"/>
        </a:p>
      </dsp:txBody>
      <dsp:txXfrm rot="-5400000">
        <a:off x="51141" y="2926121"/>
        <a:ext cx="956967" cy="410129"/>
      </dsp:txXfrm>
    </dsp:sp>
    <dsp:sp modelId="{D3BA68EF-E433-4B7B-A91A-C380F6BBD70E}">
      <dsp:nvSpPr>
        <dsp:cNvPr id="0" name=""/>
        <dsp:cNvSpPr/>
      </dsp:nvSpPr>
      <dsp:spPr>
        <a:xfrm rot="5400000">
          <a:off x="4174637" y="-841406"/>
          <a:ext cx="888612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32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Управление ликвидностью</a:t>
          </a:r>
          <a:endParaRPr lang="en-US" sz="3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3200" kern="1200" dirty="0">
            <a:latin typeface="Calibri" pitchFamily="34" charset="0"/>
            <a:cs typeface="Times New Roman" pitchFamily="18" charset="0"/>
          </a:endParaRPr>
        </a:p>
      </dsp:txBody>
      <dsp:txXfrm rot="-5400000">
        <a:off x="956967" y="2419642"/>
        <a:ext cx="7280574" cy="801856"/>
      </dsp:txXfrm>
    </dsp:sp>
    <dsp:sp modelId="{C295F131-C83E-45E8-8CF0-CBE051E9B18B}">
      <dsp:nvSpPr>
        <dsp:cNvPr id="0" name=""/>
        <dsp:cNvSpPr/>
      </dsp:nvSpPr>
      <dsp:spPr>
        <a:xfrm rot="5400000">
          <a:off x="-205064" y="3874511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Бухучет</a:t>
          </a:r>
          <a:endParaRPr lang="en-US" sz="2000" kern="1200" dirty="0"/>
        </a:p>
      </dsp:txBody>
      <dsp:txXfrm rot="-5400000">
        <a:off x="1" y="4147931"/>
        <a:ext cx="956967" cy="410129"/>
      </dsp:txXfrm>
    </dsp:sp>
    <dsp:sp modelId="{430734FC-AC1F-4007-BF49-F1BE428C4A6F}">
      <dsp:nvSpPr>
        <dsp:cNvPr id="0" name=""/>
        <dsp:cNvSpPr/>
      </dsp:nvSpPr>
      <dsp:spPr>
        <a:xfrm rot="5400000">
          <a:off x="4174637" y="451777"/>
          <a:ext cx="888612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32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Бухгалтерский учет и отчетность в общественном секторе</a:t>
          </a:r>
          <a:r>
            <a:rPr lang="en-US" altLang="en-US" sz="32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 </a:t>
          </a:r>
          <a:endParaRPr lang="en-US" sz="3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56967" y="3712825"/>
        <a:ext cx="7280574" cy="801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05671" y="-2120086"/>
          <a:ext cx="1518574" cy="5879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Обмен информацией между членами группы о последних изменениях роли и функций казначейств в странах-участницах КС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подготовку к пленарному заседанию КС 2019 года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25316" y="134400"/>
        <a:ext cx="5805155" cy="1370312"/>
      </dsp:txXfrm>
    </dsp:sp>
    <dsp:sp modelId="{62056DBE-2B9E-450E-B206-18D00416536A}">
      <dsp:nvSpPr>
        <dsp:cNvPr id="0" name=""/>
        <dsp:cNvSpPr/>
      </dsp:nvSpPr>
      <dsp:spPr>
        <a:xfrm>
          <a:off x="0" y="0"/>
          <a:ext cx="1825060" cy="163532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830" y="79830"/>
        <a:ext cx="1665400" cy="1475667"/>
      </dsp:txXfrm>
    </dsp:sp>
    <dsp:sp modelId="{BD70E6F7-64AA-410D-B404-CF9D915BC730}">
      <dsp:nvSpPr>
        <dsp:cNvPr id="0" name=""/>
        <dsp:cNvSpPr/>
      </dsp:nvSpPr>
      <dsp:spPr>
        <a:xfrm rot="5400000">
          <a:off x="3859893" y="-235221"/>
          <a:ext cx="1770010" cy="59180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Информация об изменениях институциональной структуры в системе УГФ в Турции и обсуждение извлечённых уроков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Участники представили свои предложения по концепции пленарного заседания КС 2019 года, а также обменялись мнениями относительно будущих мероприятий КС  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 rot="-5400000">
        <a:off x="1785886" y="1925191"/>
        <a:ext cx="5831620" cy="1597200"/>
      </dsp:txXfrm>
    </dsp:sp>
    <dsp:sp modelId="{9D236FC3-00A8-452D-B6F1-150F21CFFA04}">
      <dsp:nvSpPr>
        <dsp:cNvPr id="0" name=""/>
        <dsp:cNvSpPr/>
      </dsp:nvSpPr>
      <dsp:spPr>
        <a:xfrm>
          <a:off x="254" y="1736000"/>
          <a:ext cx="1785631" cy="197558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1823167"/>
        <a:ext cx="1611297" cy="1801247"/>
      </dsp:txXfrm>
    </dsp:sp>
    <dsp:sp modelId="{4585A051-3FC3-4C70-93D9-D5FC8AEE33DD}">
      <dsp:nvSpPr>
        <dsp:cNvPr id="0" name=""/>
        <dsp:cNvSpPr/>
      </dsp:nvSpPr>
      <dsp:spPr>
        <a:xfrm rot="5400000">
          <a:off x="4061924" y="1606848"/>
          <a:ext cx="1351250" cy="5932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«Эволюция роли и функций казначейства» и члены Исполкома КС – 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20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участников из 8 стран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71305" y="3963431"/>
        <a:ext cx="5866527" cy="1219324"/>
      </dsp:txXfrm>
    </dsp:sp>
    <dsp:sp modelId="{E997E8B8-72D3-4138-9CDF-AD0FDB01E83D}">
      <dsp:nvSpPr>
        <dsp:cNvPr id="0" name=""/>
        <dsp:cNvSpPr/>
      </dsp:nvSpPr>
      <dsp:spPr>
        <a:xfrm>
          <a:off x="254" y="3810361"/>
          <a:ext cx="1771050" cy="152546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4721" y="3884828"/>
        <a:ext cx="1622116" cy="13765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177415" y="-2285232"/>
          <a:ext cx="1175085" cy="5879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Рассмотреть результаты первого года реализации Стратегии 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PEMPAL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 на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2017-22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 гг.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Ознакомиться с системой УГФ Венгрии 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Принять участие в заседании Координационного комитета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PEMPAL</a:t>
          </a:r>
        </a:p>
      </dsp:txBody>
      <dsp:txXfrm rot="-5400000">
        <a:off x="1825315" y="124231"/>
        <a:ext cx="5821923" cy="1060359"/>
      </dsp:txXfrm>
    </dsp:sp>
    <dsp:sp modelId="{62056DBE-2B9E-450E-B206-18D00416536A}">
      <dsp:nvSpPr>
        <dsp:cNvPr id="0" name=""/>
        <dsp:cNvSpPr/>
      </dsp:nvSpPr>
      <dsp:spPr>
        <a:xfrm>
          <a:off x="0" y="0"/>
          <a:ext cx="1825060" cy="130810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856" y="63856"/>
        <a:ext cx="1697348" cy="1180391"/>
      </dsp:txXfrm>
    </dsp:sp>
    <dsp:sp modelId="{BD70E6F7-64AA-410D-B404-CF9D915BC730}">
      <dsp:nvSpPr>
        <dsp:cNvPr id="0" name=""/>
        <dsp:cNvSpPr/>
      </dsp:nvSpPr>
      <dsp:spPr>
        <a:xfrm rot="5400000">
          <a:off x="3391752" y="-84571"/>
          <a:ext cx="2706291" cy="59180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Рассмотрены факторы успеха программы 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 выводы по итогам реализации первой Стратегии 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, которая успешно завершилась в июне 2017 года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По итогам содержательных и информативных выступлений, посвящённых практике УГФ в Венгрии, руководство КС согласилось продолжить практику приглашения венгерских коллег на мероприятия КС в качестве докладчиков/экспертов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.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Во время визита в Государственное казначейство Венгрии обсуждались формы возможного сотрудничества. 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 rot="-5400000">
        <a:off x="1785885" y="1653406"/>
        <a:ext cx="5785915" cy="2442071"/>
      </dsp:txXfrm>
    </dsp:sp>
    <dsp:sp modelId="{9D236FC3-00A8-452D-B6F1-150F21CFFA04}">
      <dsp:nvSpPr>
        <dsp:cNvPr id="0" name=""/>
        <dsp:cNvSpPr/>
      </dsp:nvSpPr>
      <dsp:spPr>
        <a:xfrm>
          <a:off x="254" y="1439690"/>
          <a:ext cx="1785631" cy="286950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1526857"/>
        <a:ext cx="1611297" cy="2695168"/>
      </dsp:txXfrm>
    </dsp:sp>
    <dsp:sp modelId="{4585A051-3FC3-4C70-93D9-D5FC8AEE33DD}">
      <dsp:nvSpPr>
        <dsp:cNvPr id="0" name=""/>
        <dsp:cNvSpPr/>
      </dsp:nvSpPr>
      <dsp:spPr>
        <a:xfrm rot="5400000">
          <a:off x="4374091" y="1922645"/>
          <a:ext cx="726917" cy="5932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Члены Исполнительного комитета –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8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участников из 8 стран 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 rot="-5400000">
        <a:off x="1771305" y="4560917"/>
        <a:ext cx="5897005" cy="655947"/>
      </dsp:txXfrm>
    </dsp:sp>
    <dsp:sp modelId="{E997E8B8-72D3-4138-9CDF-AD0FDB01E83D}">
      <dsp:nvSpPr>
        <dsp:cNvPr id="0" name=""/>
        <dsp:cNvSpPr/>
      </dsp:nvSpPr>
      <dsp:spPr>
        <a:xfrm>
          <a:off x="254" y="4440419"/>
          <a:ext cx="1771050" cy="8969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4039" y="4484204"/>
        <a:ext cx="1683480" cy="809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645E5-9DF5-412B-9136-B5A133F442BD}">
      <dsp:nvSpPr>
        <dsp:cNvPr id="0" name=""/>
        <dsp:cNvSpPr/>
      </dsp:nvSpPr>
      <dsp:spPr>
        <a:xfrm>
          <a:off x="0" y="15135"/>
          <a:ext cx="7704856" cy="103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Интеграция бюджетной классификации и плана счетов, примеры успешной практики стран КС, 2014г.</a:t>
          </a:r>
          <a:r>
            <a:rPr lang="ru-RU" sz="20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sp:txBody>
      <dsp:txXfrm>
        <a:off x="0" y="15135"/>
        <a:ext cx="7704856" cy="1034878"/>
      </dsp:txXfrm>
    </dsp:sp>
    <dsp:sp modelId="{1B13CDD8-781C-464C-9128-864A119CEE55}">
      <dsp:nvSpPr>
        <dsp:cNvPr id="0" name=""/>
        <dsp:cNvSpPr/>
      </dsp:nvSpPr>
      <dsp:spPr>
        <a:xfrm>
          <a:off x="0" y="1101322"/>
          <a:ext cx="7704856" cy="967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Итоговый отчет о работе тематической группы КС по управлению активами, 2015 г.</a:t>
          </a:r>
          <a:endParaRPr lang="en-US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0" y="1101322"/>
        <a:ext cx="7704856" cy="967105"/>
      </dsp:txXfrm>
    </dsp:sp>
    <dsp:sp modelId="{8A23DCFF-68EF-45BC-8B81-D438CBF64975}">
      <dsp:nvSpPr>
        <dsp:cNvPr id="0" name=""/>
        <dsp:cNvSpPr/>
      </dsp:nvSpPr>
      <dsp:spPr>
        <a:xfrm>
          <a:off x="0" y="2145913"/>
          <a:ext cx="7704856" cy="604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Практическое руководство по консолидации финансовой отчетности, 2016г. </a:t>
          </a:r>
          <a:r>
            <a:rPr lang="en-US" sz="2000" b="1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endParaRPr lang="ru-RU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0" y="2145913"/>
        <a:ext cx="7704856" cy="604798"/>
      </dsp:txXfrm>
    </dsp:sp>
    <dsp:sp modelId="{285FC82F-A689-4270-9D0E-0EB83122CA24}">
      <dsp:nvSpPr>
        <dsp:cNvPr id="0" name=""/>
        <dsp:cNvSpPr/>
      </dsp:nvSpPr>
      <dsp:spPr>
        <a:xfrm>
          <a:off x="0" y="2874350"/>
          <a:ext cx="7704856" cy="789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Отчет о результатах опроса о моделях функционирования Единого казначейского счета в странах-членах PEMPAL, 2016 г.</a:t>
          </a:r>
          <a:endParaRPr lang="en-US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0" y="2874350"/>
        <a:ext cx="7704856" cy="789588"/>
      </dsp:txXfrm>
    </dsp:sp>
    <dsp:sp modelId="{9F5BC38E-AA2C-42D9-A1F1-B448E5C10EDF}">
      <dsp:nvSpPr>
        <dsp:cNvPr id="0" name=""/>
        <dsp:cNvSpPr/>
      </dsp:nvSpPr>
      <dsp:spPr>
        <a:xfrm>
          <a:off x="0" y="3803683"/>
          <a:ext cx="7704856" cy="77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Записка о соглашениях о предоставлении услуг между казначейством / министерством финансов и центральным банком,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2017</a:t>
          </a:r>
          <a:r>
            <a:rPr lang="ru-RU" sz="18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г.</a:t>
          </a:r>
        </a:p>
      </dsp:txBody>
      <dsp:txXfrm>
        <a:off x="0" y="3803683"/>
        <a:ext cx="7704856" cy="773453"/>
      </dsp:txXfrm>
    </dsp:sp>
    <dsp:sp modelId="{55C71566-6689-4620-80F9-2B996D80B289}">
      <dsp:nvSpPr>
        <dsp:cNvPr id="0" name=""/>
        <dsp:cNvSpPr/>
      </dsp:nvSpPr>
      <dsp:spPr>
        <a:xfrm>
          <a:off x="0" y="4679169"/>
          <a:ext cx="7704856" cy="740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Оптимизация дизайна плана счетов</a:t>
          </a:r>
          <a:r>
            <a:rPr lang="en-US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 работе</a:t>
          </a:r>
          <a:r>
            <a:rPr lang="en-US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20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sp:txBody>
      <dsp:txXfrm>
        <a:off x="0" y="4679169"/>
        <a:ext cx="7704856" cy="740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18290"/>
          <a:ext cx="7674595" cy="8880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Мероприятия, проведённые за период с июля 201</a:t>
          </a:r>
          <a:r>
            <a:rPr lang="en-US" sz="23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8</a:t>
          </a:r>
          <a:r>
            <a:rPr lang="ru-RU" sz="23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по июнь 201</a:t>
          </a:r>
          <a:r>
            <a:rPr lang="en-US" sz="23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endParaRPr lang="en-US" sz="23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350" y="61640"/>
        <a:ext cx="7587895" cy="80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604000" y="-1794274"/>
          <a:ext cx="1004949" cy="48060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</a:t>
          </a: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Пленарное заседание КС с участием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38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человек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(Будапешт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,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201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9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)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703428" y="155356"/>
        <a:ext cx="4757036" cy="906833"/>
      </dsp:txXfrm>
    </dsp:sp>
    <dsp:sp modelId="{C314A7ED-A91B-4096-B6ED-5D171C4158DD}">
      <dsp:nvSpPr>
        <dsp:cNvPr id="0" name=""/>
        <dsp:cNvSpPr/>
      </dsp:nvSpPr>
      <dsp:spPr>
        <a:xfrm>
          <a:off x="0" y="443"/>
          <a:ext cx="2703427" cy="124757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Пленарные заседания КС</a:t>
          </a:r>
          <a:endParaRPr lang="en-US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901" y="61344"/>
        <a:ext cx="2581625" cy="1125770"/>
      </dsp:txXfrm>
    </dsp:sp>
    <dsp:sp modelId="{39E8FF0F-EA50-4B9D-AE55-13F14B96B741}">
      <dsp:nvSpPr>
        <dsp:cNvPr id="0" name=""/>
        <dsp:cNvSpPr/>
      </dsp:nvSpPr>
      <dsp:spPr>
        <a:xfrm rot="5400000">
          <a:off x="4500246" y="-416750"/>
          <a:ext cx="1146212" cy="4871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семинара (</a:t>
          </a: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Вена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, 2018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и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Будапешт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, 2019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), с участием 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59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 членов КС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637426" y="1502023"/>
        <a:ext cx="4815900" cy="1034306"/>
      </dsp:txXfrm>
    </dsp:sp>
    <dsp:sp modelId="{F5260018-36B2-4B62-B3D4-6808BD49C051}">
      <dsp:nvSpPr>
        <dsp:cNvPr id="0" name=""/>
        <dsp:cNvSpPr/>
      </dsp:nvSpPr>
      <dsp:spPr>
        <a:xfrm>
          <a:off x="10362" y="1328256"/>
          <a:ext cx="2637426" cy="128436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Семинары малого формата</a:t>
          </a:r>
          <a:endParaRPr lang="en-US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3060" y="1390954"/>
        <a:ext cx="2512030" cy="1158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645818" y="-1558991"/>
          <a:ext cx="958237" cy="47691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4 </a:t>
          </a:r>
          <a:r>
            <a:rPr lang="ru-RU" sz="2000" u="none" kern="1200" dirty="0">
              <a:latin typeface="Cambria" panose="02040503050406030204" pitchFamily="18" charset="0"/>
              <a:ea typeface="Cambria" panose="02040503050406030204" pitchFamily="18" charset="0"/>
            </a:rPr>
            <a:t>видеоконференции с участием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95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членов КС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740353" y="393251"/>
        <a:ext cx="4722391" cy="864683"/>
      </dsp:txXfrm>
    </dsp:sp>
    <dsp:sp modelId="{C314A7ED-A91B-4096-B6ED-5D171C4158DD}">
      <dsp:nvSpPr>
        <dsp:cNvPr id="0" name=""/>
        <dsp:cNvSpPr/>
      </dsp:nvSpPr>
      <dsp:spPr>
        <a:xfrm>
          <a:off x="1193" y="229349"/>
          <a:ext cx="2737965" cy="119480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Тематические видеоконференции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519" y="287675"/>
        <a:ext cx="2621313" cy="1078153"/>
      </dsp:txXfrm>
    </dsp:sp>
    <dsp:sp modelId="{39E8FF0F-EA50-4B9D-AE55-13F14B96B741}">
      <dsp:nvSpPr>
        <dsp:cNvPr id="0" name=""/>
        <dsp:cNvSpPr/>
      </dsp:nvSpPr>
      <dsp:spPr>
        <a:xfrm rot="5400000">
          <a:off x="4591584" y="-258549"/>
          <a:ext cx="940955" cy="48873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заседания Исполнительного комитета (в т. ч. 3 видеоконференции)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618407" y="1760562"/>
        <a:ext cx="4841376" cy="849087"/>
      </dsp:txXfrm>
    </dsp:sp>
    <dsp:sp modelId="{F5260018-36B2-4B62-B3D4-6808BD49C051}">
      <dsp:nvSpPr>
        <dsp:cNvPr id="0" name=""/>
        <dsp:cNvSpPr/>
      </dsp:nvSpPr>
      <dsp:spPr>
        <a:xfrm>
          <a:off x="1193" y="1575224"/>
          <a:ext cx="2617213" cy="121976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Заседания Исполнительного комитета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737" y="1634768"/>
        <a:ext cx="2498125" cy="1100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E91D1-C6A2-423B-A178-9D105BD649ED}">
      <dsp:nvSpPr>
        <dsp:cNvPr id="0" name=""/>
        <dsp:cNvSpPr/>
      </dsp:nvSpPr>
      <dsp:spPr>
        <a:xfrm>
          <a:off x="-6579076" y="-1006141"/>
          <a:ext cx="7830545" cy="7830545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B0BCE-4185-4D80-A46F-C83E4E8F2618}">
      <dsp:nvSpPr>
        <dsp:cNvPr id="0" name=""/>
        <dsp:cNvSpPr/>
      </dsp:nvSpPr>
      <dsp:spPr>
        <a:xfrm>
          <a:off x="734008" y="158134"/>
          <a:ext cx="6967100" cy="11491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1047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u="none" kern="1200" dirty="0">
              <a:solidFill>
                <a:schemeClr val="tx1"/>
              </a:solidFill>
            </a:rPr>
            <a:t>Группа</a:t>
          </a:r>
          <a:r>
            <a:rPr lang="ru-RU" sz="2800" kern="1200" dirty="0">
              <a:solidFill>
                <a:schemeClr val="tx1"/>
              </a:solidFill>
            </a:rPr>
            <a:t> «Управление ликвидностью» 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u-RU" sz="2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(16 стран) </a:t>
          </a:r>
        </a:p>
      </dsp:txBody>
      <dsp:txXfrm>
        <a:off x="734008" y="158134"/>
        <a:ext cx="6967100" cy="1149177"/>
      </dsp:txXfrm>
    </dsp:sp>
    <dsp:sp modelId="{DBF7F9AF-339B-4B88-8091-5F611B224A46}">
      <dsp:nvSpPr>
        <dsp:cNvPr id="0" name=""/>
        <dsp:cNvSpPr/>
      </dsp:nvSpPr>
      <dsp:spPr>
        <a:xfrm>
          <a:off x="0" y="229959"/>
          <a:ext cx="1118851" cy="1118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9FE37E5-4E7D-4B09-A4B0-046A08CD0D5F}">
      <dsp:nvSpPr>
        <dsp:cNvPr id="0" name=""/>
        <dsp:cNvSpPr/>
      </dsp:nvSpPr>
      <dsp:spPr>
        <a:xfrm>
          <a:off x="1168033" y="1790163"/>
          <a:ext cx="6453929" cy="8950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1047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dirty="0">
              <a:solidFill>
                <a:prstClr val="black"/>
              </a:solidFill>
            </a:rPr>
            <a:t>Группа</a:t>
          </a:r>
          <a:r>
            <a:rPr lang="ru-RU" sz="2500" kern="1200" dirty="0">
              <a:solidFill>
                <a:prstClr val="black"/>
              </a:solidFill>
            </a:rPr>
            <a:t> «Использование ИТ в казначейских операциях» </a:t>
          </a:r>
          <a:r>
            <a:rPr lang="ru-RU" sz="2500" kern="1200" dirty="0">
              <a:solidFill>
                <a:schemeClr val="bg1"/>
              </a:solidFill>
            </a:rPr>
            <a:t>(11 стран)</a:t>
          </a:r>
          <a:endParaRPr lang="en-US" sz="2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68033" y="1790163"/>
        <a:ext cx="6453929" cy="895081"/>
      </dsp:txXfrm>
    </dsp:sp>
    <dsp:sp modelId="{7D9DA41F-1504-4840-B945-25A16340B9A7}">
      <dsp:nvSpPr>
        <dsp:cNvPr id="0" name=""/>
        <dsp:cNvSpPr/>
      </dsp:nvSpPr>
      <dsp:spPr>
        <a:xfrm>
          <a:off x="608607" y="1678277"/>
          <a:ext cx="1118851" cy="1118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2B14F17-3369-452E-A712-00FC18351035}">
      <dsp:nvSpPr>
        <dsp:cNvPr id="0" name=""/>
        <dsp:cNvSpPr/>
      </dsp:nvSpPr>
      <dsp:spPr>
        <a:xfrm>
          <a:off x="1168033" y="3133018"/>
          <a:ext cx="6453929" cy="8950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1047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u="none" kern="1200" dirty="0">
              <a:solidFill>
                <a:schemeClr val="tx1"/>
              </a:solidFill>
            </a:rPr>
            <a:t>Группа</a:t>
          </a:r>
          <a:r>
            <a:rPr lang="ru-RU" sz="2500" kern="1200" dirty="0">
              <a:solidFill>
                <a:schemeClr val="tx1"/>
              </a:solidFill>
            </a:rPr>
            <a:t> «Бухгалтерский учёт и отчетность в общественном секторе» </a:t>
          </a:r>
          <a:r>
            <a:rPr lang="ru-RU" sz="2500" kern="1200" dirty="0">
              <a:solidFill>
                <a:schemeClr val="bg1"/>
              </a:solidFill>
            </a:rPr>
            <a:t>(14 стран)</a:t>
          </a:r>
          <a:endParaRPr lang="ru-RU" sz="25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68033" y="3133018"/>
        <a:ext cx="6453929" cy="895081"/>
      </dsp:txXfrm>
    </dsp:sp>
    <dsp:sp modelId="{3F75383A-2384-47BB-BDBC-8F12B2B378ED}">
      <dsp:nvSpPr>
        <dsp:cNvPr id="0" name=""/>
        <dsp:cNvSpPr/>
      </dsp:nvSpPr>
      <dsp:spPr>
        <a:xfrm>
          <a:off x="648069" y="3096342"/>
          <a:ext cx="1118851" cy="1118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E40AD64-75F6-438F-A6AF-9715A6B0584A}">
      <dsp:nvSpPr>
        <dsp:cNvPr id="0" name=""/>
        <dsp:cNvSpPr/>
      </dsp:nvSpPr>
      <dsp:spPr>
        <a:xfrm>
          <a:off x="654862" y="4475873"/>
          <a:ext cx="6967100" cy="8950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1047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dirty="0">
              <a:solidFill>
                <a:schemeClr val="tx1"/>
              </a:solidFill>
            </a:rPr>
            <a:t>Группа</a:t>
          </a:r>
          <a:r>
            <a:rPr lang="ru-RU" sz="2500" kern="1200" dirty="0">
              <a:solidFill>
                <a:schemeClr val="tx1"/>
              </a:solidFill>
            </a:rPr>
            <a:t> «Эволюция роли и функций казначейства» </a:t>
          </a:r>
          <a:r>
            <a:rPr lang="ru-RU" sz="2500" kern="1200" dirty="0">
              <a:solidFill>
                <a:schemeClr val="bg1"/>
              </a:solidFill>
            </a:rPr>
            <a:t>(16 стран)</a:t>
          </a:r>
          <a:endParaRPr lang="en-US" sz="25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54862" y="4475873"/>
        <a:ext cx="6967100" cy="895081"/>
      </dsp:txXfrm>
    </dsp:sp>
    <dsp:sp modelId="{5AF7E48D-6520-4D97-B6CE-26940C6B27F6}">
      <dsp:nvSpPr>
        <dsp:cNvPr id="0" name=""/>
        <dsp:cNvSpPr/>
      </dsp:nvSpPr>
      <dsp:spPr>
        <a:xfrm>
          <a:off x="72007" y="4457725"/>
          <a:ext cx="1118851" cy="1118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125834" y="-2202052"/>
          <a:ext cx="1189183" cy="582434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ход подготовки к заседанию группы в ноябре 2018 года и доработать программу заседания </a:t>
          </a:r>
          <a:endParaRPr kumimoji="0" lang="en-US" sz="2000" b="1" i="0" u="sng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sp:txBody>
      <dsp:txXfrm rot="-5400000">
        <a:off x="1808256" y="173577"/>
        <a:ext cx="5766289" cy="1073081"/>
      </dsp:txXfrm>
    </dsp:sp>
    <dsp:sp modelId="{62056DBE-2B9E-450E-B206-18D00416536A}">
      <dsp:nvSpPr>
        <dsp:cNvPr id="0" name=""/>
        <dsp:cNvSpPr/>
      </dsp:nvSpPr>
      <dsp:spPr>
        <a:xfrm>
          <a:off x="251" y="407"/>
          <a:ext cx="1808004" cy="14194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9541" y="69697"/>
        <a:ext cx="1669424" cy="1280840"/>
      </dsp:txXfrm>
    </dsp:sp>
    <dsp:sp modelId="{BD70E6F7-64AA-410D-B404-CF9D915BC730}">
      <dsp:nvSpPr>
        <dsp:cNvPr id="0" name=""/>
        <dsp:cNvSpPr/>
      </dsp:nvSpPr>
      <dsp:spPr>
        <a:xfrm rot="5400000">
          <a:off x="3452599" y="-137152"/>
          <a:ext cx="2493226" cy="586376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Рассмотрены предложения для «новостной» сессии по теме управления ликвидностью; определены выступающие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Получено подтверждение того, что во время заседания представители казначейств РФ и Турции представят свои подходы к прогнозированию движения денежных средств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Сформулированы задания для работы в малых группах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1767329" y="1669827"/>
        <a:ext cx="5742059" cy="2249808"/>
      </dsp:txXfrm>
    </dsp:sp>
    <dsp:sp modelId="{9D236FC3-00A8-452D-B6F1-150F21CFFA04}">
      <dsp:nvSpPr>
        <dsp:cNvPr id="0" name=""/>
        <dsp:cNvSpPr/>
      </dsp:nvSpPr>
      <dsp:spPr>
        <a:xfrm>
          <a:off x="251" y="1537473"/>
          <a:ext cx="1767076" cy="25145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6513" y="1623735"/>
        <a:ext cx="1594552" cy="2341991"/>
      </dsp:txXfrm>
    </dsp:sp>
    <dsp:sp modelId="{4585A051-3FC3-4C70-93D9-D5FC8AEE33DD}">
      <dsp:nvSpPr>
        <dsp:cNvPr id="0" name=""/>
        <dsp:cNvSpPr/>
      </dsp:nvSpPr>
      <dsp:spPr>
        <a:xfrm rot="5400000">
          <a:off x="3992057" y="2052468"/>
          <a:ext cx="1402432" cy="587704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КС по управлению ликвидностью –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22 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участника из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12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стран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54751" y="4358236"/>
        <a:ext cx="5808585" cy="1265510"/>
      </dsp:txXfrm>
    </dsp:sp>
    <dsp:sp modelId="{E997E8B8-72D3-4138-9CDF-AD0FDB01E83D}">
      <dsp:nvSpPr>
        <dsp:cNvPr id="0" name=""/>
        <dsp:cNvSpPr/>
      </dsp:nvSpPr>
      <dsp:spPr>
        <a:xfrm>
          <a:off x="251" y="4169635"/>
          <a:ext cx="1754498" cy="164271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008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0442" y="4249826"/>
        <a:ext cx="1594116" cy="14823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53624" y="-2050357"/>
          <a:ext cx="1664779" cy="577997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Обменяться идеями и опытом относительно подготовки надёжных и качественных прогнозов движения денежных средств (ПДДС)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Рассмотреть связи между прогнозированием движения денежных средств и исполнением бюджета 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sp:txBody>
      <dsp:txXfrm rot="-5400000">
        <a:off x="1996025" y="88510"/>
        <a:ext cx="5698710" cy="1502243"/>
      </dsp:txXfrm>
    </dsp:sp>
    <dsp:sp modelId="{62056DBE-2B9E-450E-B206-18D00416536A}">
      <dsp:nvSpPr>
        <dsp:cNvPr id="0" name=""/>
        <dsp:cNvSpPr/>
      </dsp:nvSpPr>
      <dsp:spPr>
        <a:xfrm>
          <a:off x="1116" y="0"/>
          <a:ext cx="1995164" cy="16751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2889" y="81773"/>
        <a:ext cx="1831618" cy="1511574"/>
      </dsp:txXfrm>
    </dsp:sp>
    <dsp:sp modelId="{BD70E6F7-64AA-410D-B404-CF9D915BC730}">
      <dsp:nvSpPr>
        <dsp:cNvPr id="0" name=""/>
        <dsp:cNvSpPr/>
      </dsp:nvSpPr>
      <dsp:spPr>
        <a:xfrm rot="5400000">
          <a:off x="3494120" y="216693"/>
          <a:ext cx="2715155" cy="5842239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Проанализирован передовой мировой опыт в области ПДДС, рассмотрены отличия между процессами управления денежными средствами и управления ассигнованиями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Участники познакомились с успешным примером интеграции функций управления долгом и ликвидностью в Венгрии, а также подходами к ПДДС, реализованными в Турции и России. 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Рассмотрено состояние ПДДС в станах-участницах.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930579" y="1912778"/>
        <a:ext cx="5709696" cy="2450069"/>
      </dsp:txXfrm>
    </dsp:sp>
    <dsp:sp modelId="{9D236FC3-00A8-452D-B6F1-150F21CFFA04}">
      <dsp:nvSpPr>
        <dsp:cNvPr id="0" name=""/>
        <dsp:cNvSpPr/>
      </dsp:nvSpPr>
      <dsp:spPr>
        <a:xfrm>
          <a:off x="470" y="1769914"/>
          <a:ext cx="1929717" cy="275640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4671" y="1864115"/>
        <a:ext cx="1741315" cy="2568005"/>
      </dsp:txXfrm>
    </dsp:sp>
    <dsp:sp modelId="{4585A051-3FC3-4C70-93D9-D5FC8AEE33DD}">
      <dsp:nvSpPr>
        <dsp:cNvPr id="0" name=""/>
        <dsp:cNvSpPr/>
      </dsp:nvSpPr>
      <dsp:spPr>
        <a:xfrm rot="5400000">
          <a:off x="4277975" y="2247205"/>
          <a:ext cx="1138294" cy="584284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Члены тематической группы КС по управлению ликвидностью – 33 участника из 16 стран 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925699" y="4655049"/>
        <a:ext cx="5787281" cy="1027160"/>
      </dsp:txXfrm>
    </dsp:sp>
    <dsp:sp modelId="{E997E8B8-72D3-4138-9CDF-AD0FDB01E83D}">
      <dsp:nvSpPr>
        <dsp:cNvPr id="0" name=""/>
        <dsp:cNvSpPr/>
      </dsp:nvSpPr>
      <dsp:spPr>
        <a:xfrm>
          <a:off x="0" y="4587749"/>
          <a:ext cx="1929116" cy="116337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Участники</a:t>
          </a:r>
          <a:endParaRPr lang="en-US" sz="24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56791" y="4644540"/>
        <a:ext cx="1815534" cy="10497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73314" y="-2246801"/>
          <a:ext cx="1383286" cy="587928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Обмен информацией о последних изменениях в области применения ИТ в сфере казначейских операций в странах-участницах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Обсуждение предложений пот тематике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очередного очного тематического заседания группы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25314" y="68725"/>
        <a:ext cx="5811760" cy="1248234"/>
      </dsp:txXfrm>
    </dsp:sp>
    <dsp:sp modelId="{62056DBE-2B9E-450E-B206-18D00416536A}">
      <dsp:nvSpPr>
        <dsp:cNvPr id="0" name=""/>
        <dsp:cNvSpPr/>
      </dsp:nvSpPr>
      <dsp:spPr>
        <a:xfrm>
          <a:off x="254" y="72007"/>
          <a:ext cx="1825060" cy="12416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867" y="132620"/>
        <a:ext cx="1703834" cy="1120442"/>
      </dsp:txXfrm>
    </dsp:sp>
    <dsp:sp modelId="{BD70E6F7-64AA-410D-B404-CF9D915BC730}">
      <dsp:nvSpPr>
        <dsp:cNvPr id="0" name=""/>
        <dsp:cNvSpPr/>
      </dsp:nvSpPr>
      <dsp:spPr>
        <a:xfrm rot="5400000">
          <a:off x="3256281" y="113781"/>
          <a:ext cx="2977234" cy="5918025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о ходе реализации проекта внедрения ИСУГФ в Албании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Минфина Таджикистана о совершенствовании автоматизации процессов казначейских платежей в 2017-2018 гг. и предстоящем вводе в эксплуатацию модуля среднесрочного планирования расходов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Беларуси и Азербайджана о перспективах внедрения системы электронных контрактов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Предложения по концепции очередного очного заседания группы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785886" y="1729514"/>
        <a:ext cx="5772688" cy="2686560"/>
      </dsp:txXfrm>
    </dsp:sp>
    <dsp:sp modelId="{9D236FC3-00A8-452D-B6F1-150F21CFFA04}">
      <dsp:nvSpPr>
        <dsp:cNvPr id="0" name=""/>
        <dsp:cNvSpPr/>
      </dsp:nvSpPr>
      <dsp:spPr>
        <a:xfrm>
          <a:off x="254" y="1486281"/>
          <a:ext cx="1785631" cy="317302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1573448"/>
        <a:ext cx="1611297" cy="2998691"/>
      </dsp:txXfrm>
    </dsp:sp>
    <dsp:sp modelId="{4585A051-3FC3-4C70-93D9-D5FC8AEE33DD}">
      <dsp:nvSpPr>
        <dsp:cNvPr id="0" name=""/>
        <dsp:cNvSpPr/>
      </dsp:nvSpPr>
      <dsp:spPr>
        <a:xfrm rot="5400000">
          <a:off x="4361629" y="2257887"/>
          <a:ext cx="751841" cy="593249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Члены тематической группы – 13 участников из 7 стран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771305" y="4884913"/>
        <a:ext cx="5895788" cy="678437"/>
      </dsp:txXfrm>
    </dsp:sp>
    <dsp:sp modelId="{E997E8B8-72D3-4138-9CDF-AD0FDB01E83D}">
      <dsp:nvSpPr>
        <dsp:cNvPr id="0" name=""/>
        <dsp:cNvSpPr/>
      </dsp:nvSpPr>
      <dsp:spPr>
        <a:xfrm>
          <a:off x="254" y="4761103"/>
          <a:ext cx="1771050" cy="92605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460" y="4806309"/>
        <a:ext cx="1680638" cy="835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60134" y="-2190557"/>
          <a:ext cx="1359419" cy="587928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предварительную редакцию нового «продукта знаний», посвящённого оптимизации дизайна плана счетов (ПС), над которым, в продолжение выпущенного в 2014 году документа, работает Марк </a:t>
          </a:r>
          <a:r>
            <a:rPr lang="ru-RU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Силинс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00201" y="135737"/>
        <a:ext cx="5812925" cy="1226697"/>
      </dsp:txXfrm>
    </dsp:sp>
    <dsp:sp modelId="{62056DBE-2B9E-450E-B206-18D00416536A}">
      <dsp:nvSpPr>
        <dsp:cNvPr id="0" name=""/>
        <dsp:cNvSpPr/>
      </dsp:nvSpPr>
      <dsp:spPr>
        <a:xfrm>
          <a:off x="254" y="3126"/>
          <a:ext cx="1825060" cy="149191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3083" y="75955"/>
        <a:ext cx="1679402" cy="1346260"/>
      </dsp:txXfrm>
    </dsp:sp>
    <dsp:sp modelId="{BD70E6F7-64AA-410D-B404-CF9D915BC730}">
      <dsp:nvSpPr>
        <dsp:cNvPr id="0" name=""/>
        <dsp:cNvSpPr/>
      </dsp:nvSpPr>
      <dsp:spPr>
        <a:xfrm rot="5400000">
          <a:off x="3624167" y="-181160"/>
          <a:ext cx="2243352" cy="5918025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 подтвердили актуальность и полезность нового «продукта знаний» для своей повседневной деятельности, а также высокую заинтересованность в нём  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 обозначили приоритетные аспекты ПС, которые следует осветить более детально 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включая максимальное использование возможностей ИСУГФ,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 учёт требований СГФ,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МСФООС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и статистической отчётности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использование ПС для связи систем казначейства и закупок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86831" y="1765687"/>
        <a:ext cx="5808514" cy="2024330"/>
      </dsp:txXfrm>
    </dsp:sp>
    <dsp:sp modelId="{9D236FC3-00A8-452D-B6F1-150F21CFFA04}">
      <dsp:nvSpPr>
        <dsp:cNvPr id="0" name=""/>
        <dsp:cNvSpPr/>
      </dsp:nvSpPr>
      <dsp:spPr>
        <a:xfrm>
          <a:off x="254" y="1642587"/>
          <a:ext cx="1785631" cy="22483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1729754"/>
        <a:ext cx="1611297" cy="2074004"/>
      </dsp:txXfrm>
    </dsp:sp>
    <dsp:sp modelId="{4585A051-3FC3-4C70-93D9-D5FC8AEE33DD}">
      <dsp:nvSpPr>
        <dsp:cNvPr id="0" name=""/>
        <dsp:cNvSpPr/>
      </dsp:nvSpPr>
      <dsp:spPr>
        <a:xfrm rot="5400000">
          <a:off x="4028508" y="1823598"/>
          <a:ext cx="1418082" cy="593249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Члены тематической группы КС «Бухгалтерский учёт и отчётность в государственном секторе»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 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–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47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участников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</a:t>
          </a:r>
          <a:r>
            <a:rPr lang="ru-RU" sz="1600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включая 8 представителей БС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)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из 9 стран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. 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771305" y="4150027"/>
        <a:ext cx="5863265" cy="1279632"/>
      </dsp:txXfrm>
    </dsp:sp>
    <dsp:sp modelId="{E997E8B8-72D3-4138-9CDF-AD0FDB01E83D}">
      <dsp:nvSpPr>
        <dsp:cNvPr id="0" name=""/>
        <dsp:cNvSpPr/>
      </dsp:nvSpPr>
      <dsp:spPr>
        <a:xfrm>
          <a:off x="254" y="4038469"/>
          <a:ext cx="1771050" cy="150274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3612" y="4111827"/>
        <a:ext cx="1624334" cy="1356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9752B9B-9F62-4880-9F09-E1F3C2CC1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FCC8D2C-7348-469C-BECD-FB23EDBC5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FB27418-3CB7-4775-8777-AA7633070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DC070C-ED54-42BA-83F1-3E203631B971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23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2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4383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FD4FCE0-3374-4146-BD4D-8F6320885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D60AE3F-3302-4FB5-AB58-C22DBA2EE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012B1E4-A9F5-4155-BFF0-D7A2066DF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26BE6A-37A1-4C5B-9C17-686ECCADF319}" type="slidenum">
              <a:rPr lang="ru-RU" altLang="en-US" smtClean="0"/>
              <a:pPr/>
              <a:t>10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993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829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FD4FCE0-3374-4146-BD4D-8F6320885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D60AE3F-3302-4FB5-AB58-C22DBA2EE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012B1E4-A9F5-4155-BFF0-D7A2066DF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26BE6A-37A1-4C5B-9C17-686ECCADF319}" type="slidenum">
              <a:rPr lang="ru-RU" altLang="en-US" smtClean="0"/>
              <a:pPr/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638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C3C5DC8-81D3-4F0E-9B61-4E0D7CEBF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93EA4CA-0B5F-457D-BEAA-196134E5F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F277BDA-A5F2-452E-9C96-219897BFB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AE428-8255-4E15-83A4-A2790B7C2A71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700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A932211-83A2-4C5B-B8CA-334C6E0A3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42240E0-2DA9-45F5-88BD-4B8E2061B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6D80FD9-3E34-4201-BCAE-0B6CEFE94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001D80-6A34-40C4-8654-F197BF5F268B}" type="slidenum">
              <a:rPr lang="ru-RU" altLang="en-US" smtClean="0"/>
              <a:pPr/>
              <a:t>21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632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7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53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22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4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B96-01CE-469D-977A-9992FD5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6B86A-A33E-4CF4-A66E-DFEEA8A3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F7120-BE71-46F7-85A5-6A1CD4B5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F9338-B658-48B9-9B3B-B898A051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7CF810-53B9-4FA5-A487-05D8EDDBC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15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80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79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85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4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0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1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7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4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2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7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87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9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20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8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4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08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82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41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41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24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87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8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28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15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29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2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9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9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66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71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45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9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9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7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0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44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84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D27F39D-8AD6-4A12-BAFC-7561808F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81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74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62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5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92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49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5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28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4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04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17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47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89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0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13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8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69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1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77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98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9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67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5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0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29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24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84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26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48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91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79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27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8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9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0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88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71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3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21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74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49" r:id="rId12"/>
    <p:sldLayoutId id="214748375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6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53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42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61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27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jpg"/><Relationship Id="rId5" Type="http://schemas.openxmlformats.org/officeDocument/2006/relationships/image" Target="../media/image1.emf"/><Relationship Id="rId4" Type="http://schemas.openxmlformats.org/officeDocument/2006/relationships/image" Target="../media/image18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.emf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.emf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Home\Desktop\pempal-flags.jpg">
            <a:extLst>
              <a:ext uri="{FF2B5EF4-FFF2-40B4-BE49-F238E27FC236}">
                <a16:creationId xmlns:a16="http://schemas.microsoft.com/office/drawing/2014/main" id="{3440C0EC-59F1-40AD-A866-CA352EA5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56" y="333375"/>
            <a:ext cx="7315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bs-Latn-BA" sz="4400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F8E707-FDBD-4B53-8F18-2F8ED28E0D3D}"/>
              </a:ext>
            </a:extLst>
          </p:cNvPr>
          <p:cNvSpPr/>
          <p:nvPr/>
        </p:nvSpPr>
        <p:spPr>
          <a:xfrm>
            <a:off x="2936711" y="2120198"/>
            <a:ext cx="4096219" cy="182139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Мероприятия Казначейского сообщества, проведенные в 201</a:t>
            </a:r>
            <a:r>
              <a:rPr lang="en-US" sz="2400" dirty="0"/>
              <a:t>9</a:t>
            </a:r>
            <a:r>
              <a:rPr lang="ru-RU" sz="2400" dirty="0"/>
              <a:t>-м финансовом году</a:t>
            </a:r>
            <a:endParaRPr lang="ru-RU" sz="2400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3E950F-877D-4480-804C-990B56B1B098}"/>
              </a:ext>
            </a:extLst>
          </p:cNvPr>
          <p:cNvSpPr/>
          <p:nvPr/>
        </p:nvSpPr>
        <p:spPr>
          <a:xfrm>
            <a:off x="2664296" y="61085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b="1" dirty="0">
                <a:solidFill>
                  <a:srgbClr val="0070C0"/>
                </a:solidFill>
              </a:rPr>
              <a:t>Будапешт, Венгрия</a:t>
            </a:r>
          </a:p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5</a:t>
            </a:r>
            <a:r>
              <a:rPr lang="ru-RU" altLang="en-US" b="1" dirty="0">
                <a:solidFill>
                  <a:srgbClr val="0070C0"/>
                </a:solidFill>
              </a:rPr>
              <a:t> июня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  <a:r>
              <a:rPr lang="ru-RU" altLang="en-US" b="1" dirty="0">
                <a:solidFill>
                  <a:srgbClr val="0070C0"/>
                </a:solidFill>
              </a:rPr>
              <a:t> г.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9FD60-4C40-4534-AEC2-08A37BD05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995142"/>
            <a:ext cx="146685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D364DC5-4A48-48FA-8E5C-922D0A574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776">
            <a:off x="6292808" y="536779"/>
            <a:ext cx="2583237" cy="288027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710646-D711-4C8B-A61E-CF13A7944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7533"/>
            <a:ext cx="3530376" cy="2203355"/>
          </a:xfrm>
        </p:spPr>
      </p:pic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278D5E4-FE4B-4E0B-BA66-FC2CB400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8E000-37E1-4E58-A52A-D80644CEAD5A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B2C7F57-F13B-4A93-8787-465A7C17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C4B3B1-B899-4067-B4BB-4A6414F46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457">
            <a:off x="1143406" y="596489"/>
            <a:ext cx="2177405" cy="1942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25F22-88C6-4EBC-9E7C-2724823055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2444918"/>
            <a:ext cx="6322477" cy="26402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A28F4-7BBE-40F8-8327-2AA272FC8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691" y="4669464"/>
            <a:ext cx="4133850" cy="2066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99684B-36E5-41BF-AC8C-35FE059363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96" y="4674425"/>
            <a:ext cx="3530376" cy="2066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C1FBB1-1DDD-4331-A8F5-9CD7BC8A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37170"/>
            <a:ext cx="7704856" cy="106642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Группа «Использование ИТ в казначейских операциях»</a:t>
            </a:r>
            <a:endParaRPr lang="en-US" alt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FF8CC6E-6552-43EB-B5DA-8347CB24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268760"/>
            <a:ext cx="7296380" cy="489808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Основана в 2013г.;</a:t>
            </a:r>
            <a:r>
              <a:rPr lang="ru-RU" alt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в настоящее время в её состав </a:t>
            </a:r>
            <a:r>
              <a:rPr lang="ru-RU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входят </a:t>
            </a:r>
            <a:r>
              <a:rPr lang="ru-RU" altLang="en-US" sz="22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стран </a:t>
            </a:r>
            <a:r>
              <a:rPr lang="ru-RU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(Азербайджан, Албания, Беларусь, Грузия, Казахстан, Киргизстан, Молдова, Российская Федерация, Таджикистан, Турция и Украина)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en-US" sz="22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2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момента основания группа провела</a:t>
            </a:r>
            <a:r>
              <a:rPr lang="en-US" sz="22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семинаров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Минск, Тбилиси,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Кишинёв, Баку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Будапешт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200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ознакомительных визита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</a:t>
            </a:r>
            <a:r>
              <a:rPr lang="ru-RU" sz="22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нкара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Сеул, Вена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видеоконференций</a:t>
            </a:r>
            <a:endParaRPr 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en-US" sz="22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2019 фин. году группа провела</a:t>
            </a:r>
            <a:r>
              <a:rPr lang="en-US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мероприятия</a:t>
            </a: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Видеоконференция –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декабря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2018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Тематический семинар в Будапеште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июнь 201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alt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600" i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6C19B92-D953-4E7F-A88A-775543AE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44044" y="6377559"/>
            <a:ext cx="428046" cy="235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998A6813-EFFD-46FC-AA74-A48E8D964D64}" type="slidenum">
              <a:rPr lang="ru-RU" altLang="en-US" sz="825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ru-RU" altLang="en-US" sz="825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5A9F969-ED5E-446C-B80C-A8EB1D2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62F2E-CC54-410E-9423-DD9E02D71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924944"/>
            <a:ext cx="2120653" cy="1698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113"/>
            <a:ext cx="7992887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ru-RU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ематическая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видеоконференция 18 декабря 201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681455"/>
              </p:ext>
            </p:extLst>
          </p:nvPr>
        </p:nvGraphicFramePr>
        <p:xfrm>
          <a:off x="1259632" y="980728"/>
          <a:ext cx="7704856" cy="56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018F2B-71CD-4153-8E47-CB85D9F6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DE7CD39-0199-46FA-9367-97F03D2A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8199"/>
            <a:ext cx="7251642" cy="984251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Группа «Бухгалтерский учёт и отчётность в государственном секторе»</a:t>
            </a:r>
            <a:endParaRPr lang="en-US" alt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F9C91-AC2E-44E2-A85C-1C018454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1226466"/>
            <a:ext cx="7395658" cy="5010846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ru-RU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Группа основана в</a:t>
            </a:r>
            <a:r>
              <a:rPr 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 2013</a:t>
            </a:r>
            <a:r>
              <a:rPr lang="ru-RU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 году;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в настоящее время включает представителей </a:t>
            </a:r>
            <a:r>
              <a:rPr lang="ru-RU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r>
              <a:rPr 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стран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(Азербайджан,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лбания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Беларусь, Грузия, Казахстан, Кыргызстан, Молдова, Российская Федерация, Северная Македония, Таджикистан, Турция, Украина, Хорватия и Черногория)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С момента основания группа провела: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i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семинара   (Подгорица, </a:t>
            </a:r>
          </a:p>
          <a:p>
            <a:pPr marL="457200" lvl="1" indent="0" algn="just">
              <a:buNone/>
              <a:defRPr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Тбилиси, Минск и Баку)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видеоконференции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2019 фин. году группа провела 1 мероприятие</a:t>
            </a:r>
            <a:r>
              <a:rPr 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2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2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Видеоконференция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31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января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2019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</a:p>
          <a:p>
            <a:pPr>
              <a:defRPr/>
            </a:pPr>
            <a:endParaRPr lang="ru-RU" sz="2800" i="1" dirty="0"/>
          </a:p>
          <a:p>
            <a:pPr>
              <a:defRPr/>
            </a:pPr>
            <a:endParaRPr lang="en-US" sz="2800" i="1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3524774-8DC4-48B0-AD93-F4D8071A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BB5B5A-91FD-4A76-9D38-6BC113CBECBB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0B6030-D4A7-471F-AD1C-FB627125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150410"/>
            <a:ext cx="2246106" cy="164674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15545F4-9252-47F9-9813-4CA21841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6525"/>
            <a:ext cx="8460432" cy="98822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видеоконференция 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января 201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</a:t>
            </a:r>
            <a:r>
              <a:rPr lang="ru-RU" altLang="en-US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2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68912"/>
              </p:ext>
            </p:extLst>
          </p:nvPr>
        </p:nvGraphicFramePr>
        <p:xfrm>
          <a:off x="1259632" y="1124745"/>
          <a:ext cx="7704856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1DE24BB-A435-49BE-BADF-07A1EFF7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C1FBB1-1DDD-4331-A8F5-9CD7BC8A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0363"/>
            <a:ext cx="7360592" cy="1143000"/>
          </a:xfr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Группа «Эволюция роли и функций казначейства»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FF8CC6E-6552-43EB-B5DA-8347CB24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223726"/>
            <a:ext cx="7488832" cy="537392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altLang="en-US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Основана в 2016 году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и в настоящее время включает в себя </a:t>
            </a:r>
            <a:r>
              <a:rPr lang="ru-RU" altLang="en-US" sz="20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стран 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(Азербайджан, Албания, </a:t>
            </a:r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alt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рмения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Беларусь, Болгария, Грузия, Казахстан, Косово, Кыргызстан, Молдова, Российская Федерация, Сербия, Таджикистан, Турция, Украина и Хорватия)</a:t>
            </a:r>
          </a:p>
          <a:p>
            <a:pPr marL="0" indent="0" algn="just">
              <a:buNone/>
            </a:pPr>
            <a:endParaRPr lang="ru-RU" altLang="en-US" sz="20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altLang="en-US" sz="1800" u="sng" dirty="0">
                <a:latin typeface="Cambria" panose="02040503050406030204" pitchFamily="18" charset="0"/>
                <a:ea typeface="Cambria" panose="02040503050406030204" pitchFamily="18" charset="0"/>
              </a:rPr>
              <a:t>Предложения группы формировали тематику годовых пленарных заседаний КС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2016г - Эволюция роли и функций казначейства (Кишинев)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2017г – Управление рисками (Вена)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2018г – Измерение и мониторинг эффективности (Тирана)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Трансформация механизмов контроля за расходами 		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Будапешт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just">
              <a:buNone/>
            </a:pPr>
            <a:endParaRPr lang="ru-RU" altLang="en-US" sz="20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altLang="en-US" sz="20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2019 фин. году группа провела 1 мероприятие</a:t>
            </a:r>
            <a:r>
              <a:rPr lang="en-US" altLang="en-US" sz="20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Видеоконференция </a:t>
            </a:r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– 14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марта 201</a:t>
            </a:r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г. </a:t>
            </a:r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совместно с заседанием Исполнительного комитета КС)</a:t>
            </a:r>
          </a:p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6C19B92-D953-4E7F-A88A-775543AE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8A6813-EFFD-46FC-AA74-A48E8D964D64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58B4775-A022-4CD6-AB84-5F0FE4A8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9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704856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ru-RU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ематическая</a:t>
            </a: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видеоконференция 14 марта 201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alt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135"/>
              </p:ext>
            </p:extLst>
          </p:nvPr>
        </p:nvGraphicFramePr>
        <p:xfrm>
          <a:off x="1259632" y="1331640"/>
          <a:ext cx="7704856" cy="533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1B669ED4-0042-407D-9D03-6EBBFCDE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7704856" cy="13316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Руководство КС приняло участие в заседании руководящих органов 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PEMPAL </a:t>
            </a:r>
            <a:b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4-6 июля 2018 года в Будапеште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735760"/>
              </p:ext>
            </p:extLst>
          </p:nvPr>
        </p:nvGraphicFramePr>
        <p:xfrm>
          <a:off x="1259632" y="1331640"/>
          <a:ext cx="7704856" cy="533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1B669ED4-0042-407D-9D03-6EBBFCDE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9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A37061-C588-4D39-B5C5-C5B7076E5650}"/>
              </a:ext>
            </a:extLst>
          </p:cNvPr>
          <p:cNvPicPr/>
          <p:nvPr/>
        </p:nvPicPr>
        <p:blipFill rotWithShape="1">
          <a:blip r:embed="rId3"/>
          <a:srcRect t="5391" r="10230"/>
          <a:stretch/>
        </p:blipFill>
        <p:spPr bwMode="auto">
          <a:xfrm rot="20861087">
            <a:off x="1156666" y="718751"/>
            <a:ext cx="3190833" cy="2277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04CD88-27ED-475C-B68F-A1FB947A4C0D}"/>
              </a:ext>
            </a:extLst>
          </p:cNvPr>
          <p:cNvPicPr/>
          <p:nvPr/>
        </p:nvPicPr>
        <p:blipFill rotWithShape="1">
          <a:blip r:embed="rId4"/>
          <a:srcRect t="21420" r="186"/>
          <a:stretch/>
        </p:blipFill>
        <p:spPr bwMode="auto">
          <a:xfrm>
            <a:off x="3347864" y="1531818"/>
            <a:ext cx="3436868" cy="2185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1620F-07F3-4DB8-AB5E-C3D3F7F89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03" y="764704"/>
            <a:ext cx="3207385" cy="4276513"/>
          </a:xfrm>
          <a:prstGeom prst="rect">
            <a:avLst/>
          </a:prstGeom>
        </p:spPr>
      </p:pic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278D5E4-FE4B-4E0B-BA66-FC2CB400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8E000-37E1-4E58-A52A-D80644CEAD5A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B2C7F57-F13B-4A93-8787-465A7C17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E8A3A-55EE-48DC-9CBF-1A0DEC3CD7D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15616" y="3642275"/>
            <a:ext cx="7090608" cy="30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86F3A2F-1787-47D5-86DE-73F39252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12" y="148404"/>
            <a:ext cx="7499176" cy="633413"/>
          </a:xfrm>
        </p:spPr>
        <p:txBody>
          <a:bodyPr/>
          <a:lstStyle/>
          <a:p>
            <a:br>
              <a:rPr lang="en-US" altLang="en-US" u="sng" dirty="0"/>
            </a:br>
            <a:endParaRPr lang="en-US" alt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594F432-0E6F-4189-9DC6-989F21D3E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320525"/>
              </p:ext>
            </p:extLst>
          </p:nvPr>
        </p:nvGraphicFramePr>
        <p:xfrm>
          <a:off x="1187624" y="968847"/>
          <a:ext cx="7704856" cy="570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D1A8A98-23A3-4D6E-954C-D1ED72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3F2B-C23E-4D78-B397-C46B26DD40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sp>
        <p:nvSpPr>
          <p:cNvPr id="27654" name="Title 1">
            <a:extLst>
              <a:ext uri="{FF2B5EF4-FFF2-40B4-BE49-F238E27FC236}">
                <a16:creationId xmlns:a16="http://schemas.microsoft.com/office/drawing/2014/main" id="{161830F9-91C7-48F9-9809-D3BC7351EBE2}"/>
              </a:ext>
            </a:extLst>
          </p:cNvPr>
          <p:cNvSpPr txBox="1">
            <a:spLocks/>
          </p:cNvSpPr>
          <p:nvPr/>
        </p:nvSpPr>
        <p:spPr bwMode="auto">
          <a:xfrm>
            <a:off x="1331640" y="116632"/>
            <a:ext cx="7416824" cy="73997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«Продукты знаний», разработанные в рамках КС</a:t>
            </a:r>
            <a:endParaRPr lang="en-US" alt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4FDC665-AF21-4441-A10E-58479326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8F86-B949-4EFD-AC87-33A37B9B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256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EF7BE916-FA59-49CB-B767-FE4185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5524348" y="63527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4BBFD-5E80-4D77-9935-C157ABE8EB0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8EBD4E3-FBF9-436C-B77F-BE0C22764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4258" r="7015" b="-4258"/>
          <a:stretch/>
        </p:blipFill>
        <p:spPr bwMode="auto">
          <a:xfrm>
            <a:off x="3731812" y="4149080"/>
            <a:ext cx="1272236" cy="176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935133EC-DB37-4E92-B986-060E78EA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9308"/>
            <a:ext cx="1247319" cy="15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ACD413C-2DF4-47E5-B677-A2A4D48C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17" y="3908785"/>
            <a:ext cx="1403155" cy="17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5" name="Title 1">
            <a:extLst>
              <a:ext uri="{FF2B5EF4-FFF2-40B4-BE49-F238E27FC236}">
                <a16:creationId xmlns:a16="http://schemas.microsoft.com/office/drawing/2014/main" id="{71D52503-195C-4D01-8E57-89ED78298163}"/>
              </a:ext>
            </a:extLst>
          </p:cNvPr>
          <p:cNvSpPr txBox="1">
            <a:spLocks/>
          </p:cNvSpPr>
          <p:nvPr/>
        </p:nvSpPr>
        <p:spPr bwMode="auto">
          <a:xfrm>
            <a:off x="1547664" y="3004815"/>
            <a:ext cx="5696635" cy="784225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Исполнительный Комитет </a:t>
            </a:r>
            <a:endParaRPr lang="en-US" altLang="en-US" sz="2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Казначейского Сообщества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6156" name="Rectangle 4">
            <a:extLst>
              <a:ext uri="{FF2B5EF4-FFF2-40B4-BE49-F238E27FC236}">
                <a16:creationId xmlns:a16="http://schemas.microsoft.com/office/drawing/2014/main" id="{E593CFF2-DD57-434B-8D03-C7948FA4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563" y="2055912"/>
            <a:ext cx="1554044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en-US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Илиас</a:t>
            </a:r>
            <a:r>
              <a:rPr lang="ru-RU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Туфан</a:t>
            </a:r>
            <a:r>
              <a:rPr lang="en-US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Вице-председатель КС,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Руководитель Департамента, Казначейство</a:t>
            </a:r>
            <a:r>
              <a:rPr lang="en-US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endParaRPr lang="ru-RU" altLang="en-US" sz="1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Турция</a:t>
            </a:r>
            <a:endParaRPr lang="ru-RU" altLang="en-US" sz="10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altLang="en-US" sz="7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6157" name="TextBox 1">
            <a:extLst>
              <a:ext uri="{FF2B5EF4-FFF2-40B4-BE49-F238E27FC236}">
                <a16:creationId xmlns:a16="http://schemas.microsoft.com/office/drawing/2014/main" id="{F7396C0B-55F8-496A-B9DE-9EBC6915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1844824"/>
            <a:ext cx="15986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Анжела Воронин,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КС </a:t>
            </a:r>
            <a:r>
              <a:rPr lang="ru-RU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Государственного Казначейства,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</a:t>
            </a:r>
          </a:p>
        </p:txBody>
      </p:sp>
      <p:sp>
        <p:nvSpPr>
          <p:cNvPr id="6158" name="TextBox 1">
            <a:extLst>
              <a:ext uri="{FF2B5EF4-FFF2-40B4-BE49-F238E27FC236}">
                <a16:creationId xmlns:a16="http://schemas.microsoft.com/office/drawing/2014/main" id="{FFA7342E-5D0C-48B8-8703-EAB0E39B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349441"/>
            <a:ext cx="1314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     Назим </a:t>
            </a:r>
            <a:r>
              <a:rPr lang="ru-RU" altLang="en-US" sz="1000" b="1" dirty="0" err="1">
                <a:latin typeface="Cambria" panose="02040503050406030204" pitchFamily="18" charset="0"/>
              </a:rPr>
              <a:t>Касумзаде</a:t>
            </a:r>
            <a:endParaRPr lang="ru-RU" altLang="en-US" sz="1000" b="1" dirty="0">
              <a:latin typeface="Cambria" panose="02040503050406030204" pitchFamily="18" charset="0"/>
            </a:endParaRPr>
          </a:p>
          <a:p>
            <a:pPr algn="ctr"/>
            <a:r>
              <a:rPr lang="ru-RU" altLang="en-US" sz="1000" dirty="0">
                <a:latin typeface="Cambria" panose="02040503050406030204" pitchFamily="18" charset="0"/>
              </a:rPr>
              <a:t>Руководитель Департамента, Государственное казначейское агентство,</a:t>
            </a:r>
          </a:p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Азербайджан</a:t>
            </a:r>
          </a:p>
        </p:txBody>
      </p:sp>
      <p:pic>
        <p:nvPicPr>
          <p:cNvPr id="6159" name="Picture 3">
            <a:extLst>
              <a:ext uri="{FF2B5EF4-FFF2-40B4-BE49-F238E27FC236}">
                <a16:creationId xmlns:a16="http://schemas.microsoft.com/office/drawing/2014/main" id="{BDC24DDF-A555-43EB-8A76-9F95B487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72" y="1677706"/>
            <a:ext cx="1223478" cy="161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29">
            <a:extLst>
              <a:ext uri="{FF2B5EF4-FFF2-40B4-BE49-F238E27FC236}">
                <a16:creationId xmlns:a16="http://schemas.microsoft.com/office/drawing/2014/main" id="{46AADB38-FF93-40B7-8D73-4120F715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5781744"/>
            <a:ext cx="1419043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Зайфун</a:t>
            </a: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Ерназарова</a:t>
            </a:r>
            <a:endParaRPr lang="ru-RU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департамента, Министерство Финансов,</a:t>
            </a: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</a:p>
          <a:p>
            <a:pPr algn="ctr"/>
            <a:endParaRPr lang="ru-RU" altLang="en-US" sz="700" b="1" dirty="0">
              <a:latin typeface="Cambria" panose="02040503050406030204" pitchFamily="18" charset="0"/>
            </a:endParaRPr>
          </a:p>
        </p:txBody>
      </p:sp>
      <p:sp>
        <p:nvSpPr>
          <p:cNvPr id="6164" name="TextBox 7">
            <a:extLst>
              <a:ext uri="{FF2B5EF4-FFF2-40B4-BE49-F238E27FC236}">
                <a16:creationId xmlns:a16="http://schemas.microsoft.com/office/drawing/2014/main" id="{47214B99-E642-475B-B0C0-1FF26465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542" y="2132856"/>
            <a:ext cx="16867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Людмила Гурьянова</a:t>
            </a: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Вице-председатель КС,</a:t>
            </a:r>
          </a:p>
          <a:p>
            <a:pPr algn="ctr"/>
            <a:r>
              <a:rPr lang="ru-RU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en-US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руководителя</a:t>
            </a:r>
          </a:p>
          <a:p>
            <a:pPr algn="ctr"/>
            <a:r>
              <a:rPr lang="ru-RU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Государственного Казначейства</a:t>
            </a: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Беларусь</a:t>
            </a:r>
            <a:endParaRPr lang="en-US" altLang="en-US" sz="10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6380EF8-965F-4650-8801-5EB6FB5E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774" y="5673442"/>
            <a:ext cx="1314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Леван Тодуа</a:t>
            </a:r>
          </a:p>
          <a:p>
            <a:pPr algn="ctr"/>
            <a:r>
              <a:rPr lang="ru-RU" altLang="en-US" sz="1000" dirty="0">
                <a:latin typeface="Cambria" panose="02040503050406030204" pitchFamily="18" charset="0"/>
              </a:rPr>
              <a:t>Руководитель департамента, Государственное казначейство,</a:t>
            </a:r>
          </a:p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Грузия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66B81-FBEB-4BC3-A1B0-D635A898A83A}"/>
              </a:ext>
            </a:extLst>
          </p:cNvPr>
          <p:cNvSpPr txBox="1"/>
          <p:nvPr/>
        </p:nvSpPr>
        <p:spPr>
          <a:xfrm>
            <a:off x="987257" y="2420888"/>
            <a:ext cx="12804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Мимоза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Пилкати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Руководитель департамента, Госказначейство,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лбания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EA259-3021-41A9-8431-DCCF7ED83AEC}"/>
              </a:ext>
            </a:extLst>
          </p:cNvPr>
          <p:cNvSpPr txBox="1"/>
          <p:nvPr/>
        </p:nvSpPr>
        <p:spPr>
          <a:xfrm>
            <a:off x="1970770" y="5661248"/>
            <a:ext cx="1521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лександр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 Демидов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Заместитель руководителя, Федеральное Казначейство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Россия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DB3DF0-9124-4DC6-84E9-DF2D011A6108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812360" y="131893"/>
            <a:ext cx="1170820" cy="16409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9C2DF4-54B4-4713-BC0F-90112EC865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360" y="4744387"/>
            <a:ext cx="1208764" cy="1642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5DB34-8431-4ADA-8C76-24E7D00F05E5}"/>
              </a:ext>
            </a:extLst>
          </p:cNvPr>
          <p:cNvSpPr txBox="1"/>
          <p:nvPr/>
        </p:nvSpPr>
        <p:spPr>
          <a:xfrm>
            <a:off x="7758659" y="1772817"/>
            <a:ext cx="1205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лена Никулина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программы 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PEMPAL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FFABF0-234D-4C28-8F5D-43158E52615D}"/>
              </a:ext>
            </a:extLst>
          </p:cNvPr>
          <p:cNvSpPr txBox="1"/>
          <p:nvPr/>
        </p:nvSpPr>
        <p:spPr>
          <a:xfrm>
            <a:off x="7587394" y="4298550"/>
            <a:ext cx="1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Елена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Слижевская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Ресурсная команда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1BA5B-E236-495E-97DB-C50BE442283B}"/>
              </a:ext>
            </a:extLst>
          </p:cNvPr>
          <p:cNvSpPr txBox="1"/>
          <p:nvPr/>
        </p:nvSpPr>
        <p:spPr>
          <a:xfrm>
            <a:off x="7572508" y="6388738"/>
            <a:ext cx="1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катерина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Залеева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Секретариат 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PEMPAL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FDC88-C831-47FD-9E0D-35ABEE682E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t="10368" r="-5058"/>
          <a:stretch/>
        </p:blipFill>
        <p:spPr>
          <a:xfrm>
            <a:off x="7821895" y="2608802"/>
            <a:ext cx="1214601" cy="1653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3A513-78D3-466B-8D36-6DC9C2783D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072" y="491931"/>
            <a:ext cx="1170822" cy="1640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B3567D-42E4-4811-B247-A1259D6363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912" y="161089"/>
            <a:ext cx="1229105" cy="1694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2ED56-9BC8-40E0-8BB3-ACB153D20C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1760" y="476672"/>
            <a:ext cx="1170821" cy="1669211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033C9360-6EBC-4147-A1AD-7BD33A07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1F5D7D-8338-4810-8716-419BA730DF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2080" y="3949564"/>
            <a:ext cx="1255235" cy="1711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5A2B549A-FB0E-4303-A646-2E0D7382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74148"/>
            <a:ext cx="6929438" cy="5842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Дальнейшие шаги</a:t>
            </a:r>
            <a:endParaRPr lang="en-US" alt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C70FF3E-520E-47F9-9BB7-33B436D2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106735"/>
            <a:ext cx="6929438" cy="477053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Подтвердить тематические приоритеты КС на предстоящий период и собрать предложения по дальнейшим мероприятиям КС </a:t>
            </a:r>
            <a:r>
              <a:rPr lang="en-US" alt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alt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тематический опрос</a:t>
            </a:r>
            <a:r>
              <a:rPr lang="en-US" alt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!)</a:t>
            </a:r>
            <a:endParaRPr lang="ru-RU" altLang="en-US" sz="2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Подготовить План действий на </a:t>
            </a:r>
            <a:r>
              <a:rPr lang="en-US" alt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2020</a:t>
            </a:r>
            <a:r>
              <a:rPr lang="ru-RU" alt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фин. год</a:t>
            </a:r>
            <a:r>
              <a:rPr lang="en-US" alt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altLang="en-US" sz="2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определить темы мероприятий следующего года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определить место и время проведения мероприятий, включая для пленарного заседание КС 2020 года</a:t>
            </a:r>
          </a:p>
          <a:p>
            <a:pPr marL="0" lvl="1" indent="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ru-RU" alt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Расширить состав лидерской группы КС    	</a:t>
            </a:r>
            <a:r>
              <a:rPr lang="ru-RU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(вакансия в исполнительном комитете)</a:t>
            </a:r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alt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lvl="1" indent="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ru-RU" alt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ADE7AD26-9835-4FF1-B6CF-A85F909E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A0B3A0-6CD2-4430-BE57-449CD4B8154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EDF0A48-0CF5-412B-AA70-08AE72B1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281AA-C5BF-4B9B-9461-9EE1270DC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082" y="4581128"/>
            <a:ext cx="853294" cy="1004077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7E6075B-A662-43F7-853D-577479F4B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8" y="4725144"/>
            <a:ext cx="6130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?</a:t>
            </a:r>
            <a:endParaRPr lang="ru-RU" altLang="en-US" sz="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24F9BE4-F03B-474C-AC96-01E1C38A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3" y="188640"/>
            <a:ext cx="7135961" cy="9543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 мероприятиях КС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1706F4-014B-4991-905F-80DD87307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1695723"/>
            <a:ext cx="7433018" cy="4037341"/>
          </a:xfrm>
          <a:prstGeom prst="rect">
            <a:avLst/>
          </a:prstGeom>
        </p:spPr>
      </p:pic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1B11D847-DED8-4116-B75D-2CADFA47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9592D-17A0-45D5-93D5-56AE53102330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5C8915-7FB1-4272-B34E-7EFD1B24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9BE839-DE99-41C9-A547-240D876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93475"/>
            <a:ext cx="7283152" cy="101808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br>
              <a:rPr lang="ru-RU" altLang="en-US" sz="2800" dirty="0">
                <a:solidFill>
                  <a:schemeClr val="tx1"/>
                </a:solidFill>
              </a:rPr>
            </a:b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 деятельности КС на 20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фин. год</a:t>
            </a:r>
            <a:b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alt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июль 201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alt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июнь 20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r>
              <a:rPr lang="ru-RU" alt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en-US" alt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5C8270-49C8-4AB9-A0A0-F653C840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124743"/>
            <a:ext cx="7776864" cy="547260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en-US" sz="20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Был разработан в соответствии</a:t>
            </a:r>
            <a:r>
              <a:rPr lang="ru-RU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Со Стратегией 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PEMPAL 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на 201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-2022 годы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С учетом результатов опроса членов Казначейского сообщества, в том числе в Тиране в мае 2018 г. </a:t>
            </a:r>
            <a:endParaRPr lang="ru-RU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altLang="en-US" sz="20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Призван обеспечить </a:t>
            </a:r>
            <a:r>
              <a:rPr lang="ru-RU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достижение стратегических целей КС 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PEMPAL:</a:t>
            </a:r>
            <a:endParaRPr lang="ru-RU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Содействие продвижению приоритетных </a:t>
            </a: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для членов КС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реформ УГФ</a:t>
            </a: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с акцентом на реформирование национальных казначейств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Предоставление членам КС </a:t>
            </a: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ресурсов и услуг по формированию знаний высокого качества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Формирование в странах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КС </a:t>
            </a: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высокопрофессионального сообщества казначейских специалистов</a:t>
            </a:r>
            <a:endParaRPr lang="en-US" altLang="en-US" sz="1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Формирование поддержки деятельности КС и сети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PEMPAL </a:t>
            </a: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в целом со стороны </a:t>
            </a: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высшего руководства казначейств стран-участниц</a:t>
            </a: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929DC2-6554-45DE-BC82-5242C8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213B7-9E50-4E08-8C8A-4FFC372B389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C1A490D-2148-40D9-BF22-0E37E86C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68843F6-8B5B-41B7-A80C-C233E9BC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3775"/>
          </a:xfrm>
        </p:spPr>
        <p:txBody>
          <a:bodyPr/>
          <a:lstStyle/>
          <a:p>
            <a:r>
              <a:rPr lang="ru-RU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Деятельность КС продолжает осуществляться по  4-м основным тематическим направлениям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CD9651-2E68-448D-B464-3F2E333B9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488393"/>
              </p:ext>
            </p:extLst>
          </p:nvPr>
        </p:nvGraphicFramePr>
        <p:xfrm>
          <a:off x="683568" y="155679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291A98B-AD39-42C3-AF2E-1B57E4F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452BA5-3400-411A-9BC6-1C9CB187C99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ED64FF66-AD08-466D-9A14-5DF60204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53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F3B3F5-49DC-4037-ACA1-BF86F2B5B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024886"/>
              </p:ext>
            </p:extLst>
          </p:nvPr>
        </p:nvGraphicFramePr>
        <p:xfrm>
          <a:off x="1187623" y="136524"/>
          <a:ext cx="7674595" cy="92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7FA788-1DB1-4E62-9D08-137115235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96702"/>
              </p:ext>
            </p:extLst>
          </p:nvPr>
        </p:nvGraphicFramePr>
        <p:xfrm>
          <a:off x="1177278" y="908720"/>
          <a:ext cx="7509522" cy="2655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A455AD6-926A-409C-B8C3-A43CAFA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E6DC1-82BA-4659-98FF-701DB59964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60361A4-D586-47CF-97CC-F517578E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149619"/>
              </p:ext>
            </p:extLst>
          </p:nvPr>
        </p:nvGraphicFramePr>
        <p:xfrm>
          <a:off x="1177279" y="3514576"/>
          <a:ext cx="7509521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2F50BB1F-3835-4C2B-A2BA-76145E27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906D435-A0E4-4332-A5C6-EE680154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00025"/>
            <a:ext cx="7566510" cy="63341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Тематические группы в составе КС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608D2E-9016-436E-AF63-95214F8F1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868747"/>
              </p:ext>
            </p:extLst>
          </p:nvPr>
        </p:nvGraphicFramePr>
        <p:xfrm>
          <a:off x="1115616" y="1052736"/>
          <a:ext cx="7704856" cy="581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6F58F6B-1EB3-4358-907A-799BE931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68292-96B0-41D9-B37A-5513FE2B70EF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5AC2072-0DB5-489E-A33A-90F9AA56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87F586C-82B4-49D4-91FB-F9488B22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76" y="116632"/>
            <a:ext cx="7450996" cy="100811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en-US" sz="3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Группа «Управление ликвидностью»</a:t>
            </a:r>
            <a:endParaRPr lang="en-US" altLang="en-US" sz="3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93" name="Content Placeholder 5">
            <a:extLst>
              <a:ext uri="{FF2B5EF4-FFF2-40B4-BE49-F238E27FC236}">
                <a16:creationId xmlns:a16="http://schemas.microsoft.com/office/drawing/2014/main" id="{331569A1-5ABE-481E-98F5-B7703BB3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468" y="1124744"/>
            <a:ext cx="7523004" cy="523160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Основана в </a:t>
            </a:r>
            <a:r>
              <a:rPr lang="en-US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2015</a:t>
            </a:r>
            <a:r>
              <a:rPr lang="ru-RU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 году</a:t>
            </a:r>
            <a:r>
              <a:rPr lang="ru-RU" alt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; в настоящее время в состав входят </a:t>
            </a:r>
            <a:r>
              <a:rPr lang="en-US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ru-RU" altLang="en-US" sz="2200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</a:t>
            </a:r>
            <a:r>
              <a:rPr lang="en-US" alt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Азербайджан, Албания, </a:t>
            </a:r>
            <a:r>
              <a:rPr lang="en-US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alt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рмения</a:t>
            </a:r>
            <a:r>
              <a:rPr lang="ru-RU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Беларусь, Грузия, Казахстан, Косово, Кыргызстан, Молдова, Российская Федерация, Северная Македония, Таджикистан, Турция, Украина, Хорватия и Черногория</a:t>
            </a:r>
            <a:r>
              <a:rPr lang="en-US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2200" b="1" i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С момента основания группа провела: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тематических семинара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alt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(Анкара, Москва, Кишинёв, Вена) 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видеоконференций</a:t>
            </a:r>
            <a:endParaRPr lang="en-US" alt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тематический опрос</a:t>
            </a:r>
            <a:endParaRPr lang="ru-RU" altLang="en-US" sz="2200" b="1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2019 фин. году группа провела два мероприятия: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Видеоконференция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18 сентября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2018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Тематический семинар в Вене – ноябрь 201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0513B45-C57E-4426-8D55-FD30415B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69138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92D74B7C-61B3-4097-BB16-E4C5C6B65DFE}" type="slidenum">
              <a:rPr lang="ru-RU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7</a:t>
            </a:fld>
            <a:endParaRPr lang="ru-RU" altLang="en-US" sz="180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0B4F5B5-D675-47A6-9890-77944163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76644-3729-49FF-9DEA-3F84B2A05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3212976"/>
            <a:ext cx="2369710" cy="1579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014"/>
            <a:ext cx="8100392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видеоконференция 18 сентября 201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 </a:t>
            </a:r>
            <a:endParaRPr lang="en-US" alt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6515"/>
              </p:ext>
            </p:extLst>
          </p:nvPr>
        </p:nvGraphicFramePr>
        <p:xfrm>
          <a:off x="1187624" y="908720"/>
          <a:ext cx="7632848" cy="581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E8710B6-972E-4894-8522-835045A3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82AFB77-1140-471A-8F72-CAAEEEB7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-27384"/>
            <a:ext cx="6768752" cy="108086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Семинар в Вене, 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7-9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ноября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2018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alt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79A4D6E-1C2A-43A6-BE1B-39C7B10B5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05336"/>
              </p:ext>
            </p:extLst>
          </p:nvPr>
        </p:nvGraphicFramePr>
        <p:xfrm>
          <a:off x="1187624" y="908720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F70A349-94EF-4CAD-AA28-A1B5496D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180FC-2FC1-4E78-AF37-55214C480649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1A4DD0E-7532-476C-B8C6-D12EF947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1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62E732-01BF-4C3B-87E1-EA2A51BC582F}" vid="{C0D52903-F4C7-476D-BB9C-B69B6F39568F}"/>
    </a:ext>
  </a:extLst>
</a:theme>
</file>

<file path=ppt/theme/theme2.xml><?xml version="1.0" encoding="utf-8"?>
<a:theme xmlns:a="http://schemas.openxmlformats.org/drawingml/2006/main" name="1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heme2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BFF5BC5E-2B52-47B8-B274-003260379418}" vid="{802F6FD2-7257-492E-A048-B01F86A6C526}"/>
    </a:ext>
  </a:extLst>
</a:theme>
</file>

<file path=ppt/theme/theme5.xml><?xml version="1.0" encoding="utf-8"?>
<a:theme xmlns:a="http://schemas.openxmlformats.org/drawingml/2006/main" name="3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4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1547</Words>
  <Application>Microsoft Office PowerPoint</Application>
  <PresentationFormat>On-screen Show (4:3)</PresentationFormat>
  <Paragraphs>222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Theme1</vt:lpstr>
      <vt:lpstr>1_Facet</vt:lpstr>
      <vt:lpstr>2_Facet</vt:lpstr>
      <vt:lpstr>Theme2</vt:lpstr>
      <vt:lpstr>3_Facet</vt:lpstr>
      <vt:lpstr>4_Facet</vt:lpstr>
      <vt:lpstr>PowerPoint Presentation</vt:lpstr>
      <vt:lpstr>PowerPoint Presentation</vt:lpstr>
      <vt:lpstr> План деятельности КС на 2019  фин. год (июль 2018 – июнь 2019) </vt:lpstr>
      <vt:lpstr> Деятельность КС продолжает осуществляться по  4-м основным тематическим направлениям</vt:lpstr>
      <vt:lpstr>PowerPoint Presentation</vt:lpstr>
      <vt:lpstr>Тематические группы в составе КС</vt:lpstr>
      <vt:lpstr>Группа «Управление ликвидностью»</vt:lpstr>
      <vt:lpstr>Тематическая видеоконференция 18 сентября 2018 г. </vt:lpstr>
      <vt:lpstr>Семинар в Вене, 7-9 ноября 2018 г.</vt:lpstr>
      <vt:lpstr>PowerPoint Presentation</vt:lpstr>
      <vt:lpstr>Группа «Использование ИТ в казначейских операциях»</vt:lpstr>
      <vt:lpstr>Tематическая видеоконференция 18 декабря 2018 г.</vt:lpstr>
      <vt:lpstr>Группа «Бухгалтерский учёт и отчётность в государственном секторе»</vt:lpstr>
      <vt:lpstr>Тематическая видеоконференция 31 января 2019 г.</vt:lpstr>
      <vt:lpstr>Группа «Эволюция роли и функций казначейства»</vt:lpstr>
      <vt:lpstr>Tематическая видеоконференция 14 марта 2019 г.</vt:lpstr>
      <vt:lpstr>Руководство КС приняло участие в заседании руководящих органов PEMPAL  4-6 июля 2018 года в Будапеште</vt:lpstr>
      <vt:lpstr>PowerPoint Presentation</vt:lpstr>
      <vt:lpstr> </vt:lpstr>
      <vt:lpstr>PowerPoint Presentation</vt:lpstr>
      <vt:lpstr>Информация о мероприятиях КС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A Zaleeva</dc:creator>
  <cp:lastModifiedBy>Yelena Slizhevskaya</cp:lastModifiedBy>
  <cp:revision>74</cp:revision>
  <dcterms:created xsi:type="dcterms:W3CDTF">2019-04-09T18:04:18Z</dcterms:created>
  <dcterms:modified xsi:type="dcterms:W3CDTF">2019-05-27T20:44:02Z</dcterms:modified>
</cp:coreProperties>
</file>