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notesMasterIdLst>
    <p:notesMasterId r:id="rId23"/>
  </p:notesMasterIdLst>
  <p:handoutMasterIdLst>
    <p:handoutMasterId r:id="rId24"/>
  </p:handoutMasterIdLst>
  <p:sldIdLst>
    <p:sldId id="256" r:id="rId2"/>
    <p:sldId id="258" r:id="rId3"/>
    <p:sldId id="278" r:id="rId4"/>
    <p:sldId id="277" r:id="rId5"/>
    <p:sldId id="259" r:id="rId6"/>
    <p:sldId id="260" r:id="rId7"/>
    <p:sldId id="266" r:id="rId8"/>
    <p:sldId id="269" r:id="rId9"/>
    <p:sldId id="268" r:id="rId10"/>
    <p:sldId id="261" r:id="rId11"/>
    <p:sldId id="271" r:id="rId12"/>
    <p:sldId id="262" r:id="rId13"/>
    <p:sldId id="267" r:id="rId14"/>
    <p:sldId id="263" r:id="rId15"/>
    <p:sldId id="264" r:id="rId16"/>
    <p:sldId id="270" r:id="rId17"/>
    <p:sldId id="265" r:id="rId18"/>
    <p:sldId id="272" r:id="rId19"/>
    <p:sldId id="274" r:id="rId20"/>
    <p:sldId id="276" r:id="rId21"/>
    <p:sldId id="27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64" y="-8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375A07-E136-4D2A-A08D-8CB3106EC5B8}" type="datetimeFigureOut">
              <a:rPr lang="en-US" smtClean="0"/>
              <a:pPr/>
              <a:t>6/6/2012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7D1FB8-C885-4F76-B0F6-5A3D48E7053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206E8D-89F6-4728-9535-53FB4684A698}" type="datetimeFigureOut">
              <a:rPr lang="ru-RU" smtClean="0"/>
              <a:pPr/>
              <a:t>06.06.2012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84BF1-81B5-4C22-8563-4B24A53966C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F584BF1-81B5-4C22-8563-4B24A53966C9}"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0A60684C-04A9-431F-A77A-585AFA587C46}" type="datetime1">
              <a:rPr lang="ru-RU" smtClean="0"/>
              <a:pPr/>
              <a:t>06.06.2012</a:t>
            </a:fld>
            <a:endParaRPr lang="ru-RU"/>
          </a:p>
        </p:txBody>
      </p:sp>
      <p:sp>
        <p:nvSpPr>
          <p:cNvPr id="5" name="Footer Placeholder 4"/>
          <p:cNvSpPr>
            <a:spLocks noGrp="1"/>
          </p:cNvSpPr>
          <p:nvPr>
            <p:ph type="ftr" sz="quarter" idx="11"/>
          </p:nvPr>
        </p:nvSpPr>
        <p:spPr/>
        <p:txBody>
          <a:bodyPr/>
          <a:lstStyle/>
          <a:p>
            <a:r>
              <a:rPr lang="ru-RU" smtClean="0"/>
              <a:t>Министерство финансов Республики Таджикистан</a:t>
            </a:r>
            <a:endParaRPr lang="ru-RU"/>
          </a:p>
        </p:txBody>
      </p:sp>
      <p:sp>
        <p:nvSpPr>
          <p:cNvPr id="6" name="Slide Number Placeholder 5"/>
          <p:cNvSpPr>
            <a:spLocks noGrp="1"/>
          </p:cNvSpPr>
          <p:nvPr>
            <p:ph type="sldNum" sz="quarter" idx="12"/>
          </p:nvPr>
        </p:nvSpPr>
        <p:spPr/>
        <p:txBody>
          <a:bodyPr/>
          <a:lstStyle/>
          <a:p>
            <a:fld id="{C3DF6E1D-F846-4C4F-BD15-1A2B7CF0462A}" type="slidenum">
              <a:rPr lang="ru-RU" smtClean="0"/>
              <a:pPr/>
              <a:t>‹#›</a:t>
            </a:fld>
            <a:endParaRPr lang="ru-RU"/>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0A60684C-04A9-431F-A77A-585AFA587C46}" type="datetime1">
              <a:rPr lang="ru-RU" smtClean="0"/>
              <a:pPr/>
              <a:t>06.06.2012</a:t>
            </a:fld>
            <a:endParaRPr lang="ru-RU"/>
          </a:p>
        </p:txBody>
      </p:sp>
      <p:sp>
        <p:nvSpPr>
          <p:cNvPr id="5" name="Footer Placeholder 4"/>
          <p:cNvSpPr>
            <a:spLocks noGrp="1"/>
          </p:cNvSpPr>
          <p:nvPr>
            <p:ph type="ftr" sz="quarter" idx="11"/>
          </p:nvPr>
        </p:nvSpPr>
        <p:spPr/>
        <p:txBody>
          <a:bodyPr/>
          <a:lstStyle/>
          <a:p>
            <a:r>
              <a:rPr lang="ru-RU" smtClean="0"/>
              <a:t>Министерство финансов Республики Таджикистан</a:t>
            </a:r>
            <a:endParaRPr lang="ru-RU"/>
          </a:p>
        </p:txBody>
      </p:sp>
      <p:sp>
        <p:nvSpPr>
          <p:cNvPr id="6" name="Slide Number Placeholder 5"/>
          <p:cNvSpPr>
            <a:spLocks noGrp="1"/>
          </p:cNvSpPr>
          <p:nvPr>
            <p:ph type="sldNum" sz="quarter" idx="12"/>
          </p:nvPr>
        </p:nvSpPr>
        <p:spPr/>
        <p:txBody>
          <a:bodyPr/>
          <a:lstStyle/>
          <a:p>
            <a:fld id="{C3DF6E1D-F846-4C4F-BD15-1A2B7CF0462A}" type="slidenum">
              <a:rPr lang="ru-RU" smtClean="0"/>
              <a:pPr/>
              <a:t>‹#›</a:t>
            </a:fld>
            <a:endParaRPr lang="ru-RU"/>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0A60684C-04A9-431F-A77A-585AFA587C46}" type="datetime1">
              <a:rPr lang="ru-RU" smtClean="0"/>
              <a:pPr/>
              <a:t>06.06.2012</a:t>
            </a:fld>
            <a:endParaRPr lang="ru-RU"/>
          </a:p>
        </p:txBody>
      </p:sp>
      <p:sp>
        <p:nvSpPr>
          <p:cNvPr id="5" name="Footer Placeholder 4"/>
          <p:cNvSpPr>
            <a:spLocks noGrp="1"/>
          </p:cNvSpPr>
          <p:nvPr>
            <p:ph type="ftr" sz="quarter" idx="11"/>
          </p:nvPr>
        </p:nvSpPr>
        <p:spPr/>
        <p:txBody>
          <a:bodyPr/>
          <a:lstStyle/>
          <a:p>
            <a:r>
              <a:rPr lang="ru-RU" smtClean="0"/>
              <a:t>Министерство финансов Республики Таджикистан</a:t>
            </a:r>
            <a:endParaRPr lang="ru-RU"/>
          </a:p>
        </p:txBody>
      </p:sp>
      <p:sp>
        <p:nvSpPr>
          <p:cNvPr id="6" name="Slide Number Placeholder 5"/>
          <p:cNvSpPr>
            <a:spLocks noGrp="1"/>
          </p:cNvSpPr>
          <p:nvPr>
            <p:ph type="sldNum" sz="quarter" idx="12"/>
          </p:nvPr>
        </p:nvSpPr>
        <p:spPr/>
        <p:txBody>
          <a:bodyPr/>
          <a:lstStyle/>
          <a:p>
            <a:fld id="{C3DF6E1D-F846-4C4F-BD15-1A2B7CF0462A}" type="slidenum">
              <a:rPr lang="ru-RU" smtClean="0"/>
              <a:pPr/>
              <a:t>‹#›</a:t>
            </a:fld>
            <a:endParaRPr lang="ru-RU"/>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0A60684C-04A9-431F-A77A-585AFA587C46}" type="datetime1">
              <a:rPr lang="ru-RU" smtClean="0"/>
              <a:pPr/>
              <a:t>06.06.2012</a:t>
            </a:fld>
            <a:endParaRPr lang="ru-RU"/>
          </a:p>
        </p:txBody>
      </p:sp>
      <p:sp>
        <p:nvSpPr>
          <p:cNvPr id="5" name="Footer Placeholder 4"/>
          <p:cNvSpPr>
            <a:spLocks noGrp="1"/>
          </p:cNvSpPr>
          <p:nvPr>
            <p:ph type="ftr" sz="quarter" idx="11"/>
          </p:nvPr>
        </p:nvSpPr>
        <p:spPr/>
        <p:txBody>
          <a:bodyPr/>
          <a:lstStyle/>
          <a:p>
            <a:r>
              <a:rPr lang="ru-RU" smtClean="0"/>
              <a:t>Министерство финансов Республики Таджикистан</a:t>
            </a:r>
            <a:endParaRPr lang="ru-RU"/>
          </a:p>
        </p:txBody>
      </p:sp>
      <p:sp>
        <p:nvSpPr>
          <p:cNvPr id="6" name="Slide Number Placeholder 5"/>
          <p:cNvSpPr>
            <a:spLocks noGrp="1"/>
          </p:cNvSpPr>
          <p:nvPr>
            <p:ph type="sldNum" sz="quarter" idx="12"/>
          </p:nvPr>
        </p:nvSpPr>
        <p:spPr/>
        <p:txBody>
          <a:bodyPr/>
          <a:lstStyle/>
          <a:p>
            <a:fld id="{C3DF6E1D-F846-4C4F-BD15-1A2B7CF0462A}" type="slidenum">
              <a:rPr lang="ru-RU" smtClean="0"/>
              <a:pPr/>
              <a:t>‹#›</a:t>
            </a:fld>
            <a:endParaRPr lang="ru-RU"/>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60684C-04A9-431F-A77A-585AFA587C46}" type="datetime1">
              <a:rPr lang="ru-RU" smtClean="0"/>
              <a:pPr/>
              <a:t>06.06.2012</a:t>
            </a:fld>
            <a:endParaRPr lang="ru-RU"/>
          </a:p>
        </p:txBody>
      </p:sp>
      <p:sp>
        <p:nvSpPr>
          <p:cNvPr id="5" name="Footer Placeholder 4"/>
          <p:cNvSpPr>
            <a:spLocks noGrp="1"/>
          </p:cNvSpPr>
          <p:nvPr>
            <p:ph type="ftr" sz="quarter" idx="11"/>
          </p:nvPr>
        </p:nvSpPr>
        <p:spPr/>
        <p:txBody>
          <a:bodyPr/>
          <a:lstStyle/>
          <a:p>
            <a:r>
              <a:rPr lang="ru-RU" smtClean="0"/>
              <a:t>Министерство финансов Республики Таджикистан</a:t>
            </a:r>
            <a:endParaRPr lang="ru-RU"/>
          </a:p>
        </p:txBody>
      </p:sp>
      <p:sp>
        <p:nvSpPr>
          <p:cNvPr id="6" name="Slide Number Placeholder 5"/>
          <p:cNvSpPr>
            <a:spLocks noGrp="1"/>
          </p:cNvSpPr>
          <p:nvPr>
            <p:ph type="sldNum" sz="quarter" idx="12"/>
          </p:nvPr>
        </p:nvSpPr>
        <p:spPr/>
        <p:txBody>
          <a:bodyPr/>
          <a:lstStyle/>
          <a:p>
            <a:fld id="{C3DF6E1D-F846-4C4F-BD15-1A2B7CF0462A}" type="slidenum">
              <a:rPr lang="ru-RU" smtClean="0"/>
              <a:pPr/>
              <a:t>‹#›</a:t>
            </a:fld>
            <a:endParaRPr lang="ru-RU"/>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0A60684C-04A9-431F-A77A-585AFA587C46}" type="datetime1">
              <a:rPr lang="ru-RU" smtClean="0"/>
              <a:pPr/>
              <a:t>06.06.2012</a:t>
            </a:fld>
            <a:endParaRPr lang="ru-RU"/>
          </a:p>
        </p:txBody>
      </p:sp>
      <p:sp>
        <p:nvSpPr>
          <p:cNvPr id="6" name="Footer Placeholder 5"/>
          <p:cNvSpPr>
            <a:spLocks noGrp="1"/>
          </p:cNvSpPr>
          <p:nvPr>
            <p:ph type="ftr" sz="quarter" idx="11"/>
          </p:nvPr>
        </p:nvSpPr>
        <p:spPr/>
        <p:txBody>
          <a:bodyPr/>
          <a:lstStyle/>
          <a:p>
            <a:r>
              <a:rPr lang="ru-RU" smtClean="0"/>
              <a:t>Министерство финансов Республики Таджикистан</a:t>
            </a:r>
            <a:endParaRPr lang="ru-RU"/>
          </a:p>
        </p:txBody>
      </p:sp>
      <p:sp>
        <p:nvSpPr>
          <p:cNvPr id="7" name="Slide Number Placeholder 6"/>
          <p:cNvSpPr>
            <a:spLocks noGrp="1"/>
          </p:cNvSpPr>
          <p:nvPr>
            <p:ph type="sldNum" sz="quarter" idx="12"/>
          </p:nvPr>
        </p:nvSpPr>
        <p:spPr/>
        <p:txBody>
          <a:bodyPr/>
          <a:lstStyle/>
          <a:p>
            <a:fld id="{C3DF6E1D-F846-4C4F-BD15-1A2B7CF0462A}" type="slidenum">
              <a:rPr lang="ru-RU" smtClean="0"/>
              <a:pPr/>
              <a:t>‹#›</a:t>
            </a:fld>
            <a:endParaRPr lang="ru-RU"/>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0A60684C-04A9-431F-A77A-585AFA587C46}" type="datetime1">
              <a:rPr lang="ru-RU" smtClean="0"/>
              <a:pPr/>
              <a:t>06.06.2012</a:t>
            </a:fld>
            <a:endParaRPr lang="ru-RU"/>
          </a:p>
        </p:txBody>
      </p:sp>
      <p:sp>
        <p:nvSpPr>
          <p:cNvPr id="8" name="Footer Placeholder 7"/>
          <p:cNvSpPr>
            <a:spLocks noGrp="1"/>
          </p:cNvSpPr>
          <p:nvPr>
            <p:ph type="ftr" sz="quarter" idx="11"/>
          </p:nvPr>
        </p:nvSpPr>
        <p:spPr/>
        <p:txBody>
          <a:bodyPr/>
          <a:lstStyle/>
          <a:p>
            <a:r>
              <a:rPr lang="ru-RU" smtClean="0"/>
              <a:t>Министерство финансов Республики Таджикистан</a:t>
            </a:r>
            <a:endParaRPr lang="ru-RU"/>
          </a:p>
        </p:txBody>
      </p:sp>
      <p:sp>
        <p:nvSpPr>
          <p:cNvPr id="9" name="Slide Number Placeholder 8"/>
          <p:cNvSpPr>
            <a:spLocks noGrp="1"/>
          </p:cNvSpPr>
          <p:nvPr>
            <p:ph type="sldNum" sz="quarter" idx="12"/>
          </p:nvPr>
        </p:nvSpPr>
        <p:spPr/>
        <p:txBody>
          <a:bodyPr/>
          <a:lstStyle/>
          <a:p>
            <a:fld id="{C3DF6E1D-F846-4C4F-BD15-1A2B7CF0462A}" type="slidenum">
              <a:rPr lang="ru-RU" smtClean="0"/>
              <a:pPr/>
              <a:t>‹#›</a:t>
            </a:fld>
            <a:endParaRPr lang="ru-RU"/>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0A60684C-04A9-431F-A77A-585AFA587C46}" type="datetime1">
              <a:rPr lang="ru-RU" smtClean="0"/>
              <a:pPr/>
              <a:t>06.06.2012</a:t>
            </a:fld>
            <a:endParaRPr lang="ru-RU"/>
          </a:p>
        </p:txBody>
      </p:sp>
      <p:sp>
        <p:nvSpPr>
          <p:cNvPr id="4" name="Footer Placeholder 3"/>
          <p:cNvSpPr>
            <a:spLocks noGrp="1"/>
          </p:cNvSpPr>
          <p:nvPr>
            <p:ph type="ftr" sz="quarter" idx="11"/>
          </p:nvPr>
        </p:nvSpPr>
        <p:spPr/>
        <p:txBody>
          <a:bodyPr/>
          <a:lstStyle/>
          <a:p>
            <a:r>
              <a:rPr lang="ru-RU" smtClean="0"/>
              <a:t>Министерство финансов Республики Таджикистан</a:t>
            </a:r>
            <a:endParaRPr lang="ru-RU"/>
          </a:p>
        </p:txBody>
      </p:sp>
      <p:sp>
        <p:nvSpPr>
          <p:cNvPr id="5" name="Slide Number Placeholder 4"/>
          <p:cNvSpPr>
            <a:spLocks noGrp="1"/>
          </p:cNvSpPr>
          <p:nvPr>
            <p:ph type="sldNum" sz="quarter" idx="12"/>
          </p:nvPr>
        </p:nvSpPr>
        <p:spPr/>
        <p:txBody>
          <a:bodyPr/>
          <a:lstStyle/>
          <a:p>
            <a:fld id="{C3DF6E1D-F846-4C4F-BD15-1A2B7CF0462A}" type="slidenum">
              <a:rPr lang="ru-RU" smtClean="0"/>
              <a:pPr/>
              <a:t>‹#›</a:t>
            </a:fld>
            <a:endParaRPr lang="ru-RU"/>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0684C-04A9-431F-A77A-585AFA587C46}" type="datetime1">
              <a:rPr lang="ru-RU" smtClean="0"/>
              <a:pPr/>
              <a:t>06.06.2012</a:t>
            </a:fld>
            <a:endParaRPr lang="ru-RU"/>
          </a:p>
        </p:txBody>
      </p:sp>
      <p:sp>
        <p:nvSpPr>
          <p:cNvPr id="3" name="Footer Placeholder 2"/>
          <p:cNvSpPr>
            <a:spLocks noGrp="1"/>
          </p:cNvSpPr>
          <p:nvPr>
            <p:ph type="ftr" sz="quarter" idx="11"/>
          </p:nvPr>
        </p:nvSpPr>
        <p:spPr/>
        <p:txBody>
          <a:bodyPr/>
          <a:lstStyle/>
          <a:p>
            <a:r>
              <a:rPr lang="ru-RU" smtClean="0"/>
              <a:t>Министерство финансов Республики Таджикистан</a:t>
            </a:r>
            <a:endParaRPr lang="ru-RU"/>
          </a:p>
        </p:txBody>
      </p:sp>
      <p:sp>
        <p:nvSpPr>
          <p:cNvPr id="4" name="Slide Number Placeholder 3"/>
          <p:cNvSpPr>
            <a:spLocks noGrp="1"/>
          </p:cNvSpPr>
          <p:nvPr>
            <p:ph type="sldNum" sz="quarter" idx="12"/>
          </p:nvPr>
        </p:nvSpPr>
        <p:spPr/>
        <p:txBody>
          <a:bodyPr/>
          <a:lstStyle/>
          <a:p>
            <a:fld id="{C3DF6E1D-F846-4C4F-BD15-1A2B7CF0462A}" type="slidenum">
              <a:rPr lang="ru-RU" smtClean="0"/>
              <a:pPr/>
              <a:t>‹#›</a:t>
            </a:fld>
            <a:endParaRPr lang="ru-RU"/>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0684C-04A9-431F-A77A-585AFA587C46}" type="datetime1">
              <a:rPr lang="ru-RU" smtClean="0"/>
              <a:pPr/>
              <a:t>06.06.2012</a:t>
            </a:fld>
            <a:endParaRPr lang="ru-RU"/>
          </a:p>
        </p:txBody>
      </p:sp>
      <p:sp>
        <p:nvSpPr>
          <p:cNvPr id="6" name="Footer Placeholder 5"/>
          <p:cNvSpPr>
            <a:spLocks noGrp="1"/>
          </p:cNvSpPr>
          <p:nvPr>
            <p:ph type="ftr" sz="quarter" idx="11"/>
          </p:nvPr>
        </p:nvSpPr>
        <p:spPr/>
        <p:txBody>
          <a:bodyPr/>
          <a:lstStyle/>
          <a:p>
            <a:r>
              <a:rPr lang="ru-RU" smtClean="0"/>
              <a:t>Министерство финансов Республики Таджикистан</a:t>
            </a:r>
            <a:endParaRPr lang="ru-RU"/>
          </a:p>
        </p:txBody>
      </p:sp>
      <p:sp>
        <p:nvSpPr>
          <p:cNvPr id="7" name="Slide Number Placeholder 6"/>
          <p:cNvSpPr>
            <a:spLocks noGrp="1"/>
          </p:cNvSpPr>
          <p:nvPr>
            <p:ph type="sldNum" sz="quarter" idx="12"/>
          </p:nvPr>
        </p:nvSpPr>
        <p:spPr/>
        <p:txBody>
          <a:bodyPr/>
          <a:lstStyle/>
          <a:p>
            <a:fld id="{C3DF6E1D-F846-4C4F-BD15-1A2B7CF0462A}" type="slidenum">
              <a:rPr lang="ru-RU" smtClean="0"/>
              <a:pPr/>
              <a:t>‹#›</a:t>
            </a:fld>
            <a:endParaRPr lang="ru-RU"/>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0684C-04A9-431F-A77A-585AFA587C46}" type="datetime1">
              <a:rPr lang="ru-RU" smtClean="0"/>
              <a:pPr/>
              <a:t>06.06.2012</a:t>
            </a:fld>
            <a:endParaRPr lang="ru-RU"/>
          </a:p>
        </p:txBody>
      </p:sp>
      <p:sp>
        <p:nvSpPr>
          <p:cNvPr id="6" name="Footer Placeholder 5"/>
          <p:cNvSpPr>
            <a:spLocks noGrp="1"/>
          </p:cNvSpPr>
          <p:nvPr>
            <p:ph type="ftr" sz="quarter" idx="11"/>
          </p:nvPr>
        </p:nvSpPr>
        <p:spPr/>
        <p:txBody>
          <a:bodyPr/>
          <a:lstStyle/>
          <a:p>
            <a:r>
              <a:rPr lang="ru-RU" smtClean="0"/>
              <a:t>Министерство финансов Республики Таджикистан</a:t>
            </a:r>
            <a:endParaRPr lang="ru-RU"/>
          </a:p>
        </p:txBody>
      </p:sp>
      <p:sp>
        <p:nvSpPr>
          <p:cNvPr id="7" name="Slide Number Placeholder 6"/>
          <p:cNvSpPr>
            <a:spLocks noGrp="1"/>
          </p:cNvSpPr>
          <p:nvPr>
            <p:ph type="sldNum" sz="quarter" idx="12"/>
          </p:nvPr>
        </p:nvSpPr>
        <p:spPr/>
        <p:txBody>
          <a:bodyPr/>
          <a:lstStyle/>
          <a:p>
            <a:fld id="{C3DF6E1D-F846-4C4F-BD15-1A2B7CF0462A}" type="slidenum">
              <a:rPr lang="ru-RU" smtClean="0"/>
              <a:pPr/>
              <a:t>‹#›</a:t>
            </a:fld>
            <a:endParaRPr lang="ru-RU"/>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0684C-04A9-431F-A77A-585AFA587C46}" type="datetime1">
              <a:rPr lang="ru-RU" smtClean="0"/>
              <a:pPr/>
              <a:t>06.06.2012</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Министерство финансов Республики Таджикистан</a:t>
            </a: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F6E1D-F846-4C4F-BD15-1A2B7CF0462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901697917-43.jpg"/>
          <p:cNvPicPr>
            <a:picLocks noChangeAspect="1"/>
          </p:cNvPicPr>
          <p:nvPr/>
        </p:nvPicPr>
        <p:blipFill>
          <a:blip r:embed="rId2" cstate="print"/>
          <a:stretch>
            <a:fillRect/>
          </a:stretch>
        </p:blipFill>
        <p:spPr>
          <a:xfrm>
            <a:off x="-33828" y="432048"/>
            <a:ext cx="9144000" cy="6381328"/>
          </a:xfrm>
          <a:prstGeom prst="rect">
            <a:avLst/>
          </a:prstGeom>
          <a:ln>
            <a:noFill/>
          </a:ln>
          <a:effectLst>
            <a:softEdge rad="112500"/>
          </a:effectLst>
        </p:spPr>
      </p:pic>
      <p:sp>
        <p:nvSpPr>
          <p:cNvPr id="2" name="Номер слайда 1"/>
          <p:cNvSpPr>
            <a:spLocks noGrp="1"/>
          </p:cNvSpPr>
          <p:nvPr>
            <p:ph type="sldNum" sz="quarter" idx="12"/>
          </p:nvPr>
        </p:nvSpPr>
        <p:spPr/>
        <p:txBody>
          <a:bodyPr/>
          <a:lstStyle/>
          <a:p>
            <a:fld id="{C3DF6E1D-F846-4C4F-BD15-1A2B7CF0462A}" type="slidenum">
              <a:rPr lang="ru-RU" smtClean="0"/>
              <a:pPr/>
              <a:t>1</a:t>
            </a:fld>
            <a:endParaRPr lang="ru-RU"/>
          </a:p>
        </p:txBody>
      </p:sp>
      <p:sp>
        <p:nvSpPr>
          <p:cNvPr id="11265" name="Rectangle 1"/>
          <p:cNvSpPr>
            <a:spLocks noChangeArrowheads="1"/>
          </p:cNvSpPr>
          <p:nvPr/>
        </p:nvSpPr>
        <p:spPr bwMode="auto">
          <a:xfrm>
            <a:off x="251520" y="3789041"/>
            <a:ext cx="878497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4000" b="1" dirty="0" smtClean="0">
                <a:latin typeface="Arial" pitchFamily="34" charset="0"/>
                <a:ea typeface="Times New Roman" pitchFamily="18" charset="0"/>
                <a:cs typeface="Arial" pitchFamily="34" charset="0"/>
              </a:rPr>
              <a:t>Strategic Development Plan  of  Treasury system of the Republic of Tajikistan </a:t>
            </a:r>
            <a:endParaRPr lang="en-GB" sz="4000" b="1" dirty="0" smtClean="0">
              <a:latin typeface="Arial Rounded MT Bold" pitchFamily="34" charset="0"/>
              <a:ea typeface="Times New Roman" pitchFamily="18" charset="0"/>
              <a:cs typeface="Arial" pitchFamily="34" charset="0"/>
            </a:endParaRPr>
          </a:p>
          <a:p>
            <a:pPr lvl="0" algn="ctr" eaLnBrk="0" fontAlgn="base" hangingPunct="0">
              <a:spcBef>
                <a:spcPct val="0"/>
              </a:spcBef>
              <a:spcAft>
                <a:spcPct val="0"/>
              </a:spcAft>
            </a:pPr>
            <a:r>
              <a:rPr lang="en-GB" sz="4000" b="1" dirty="0" smtClean="0">
                <a:latin typeface="Arial Rounded MT Bold" pitchFamily="34" charset="0"/>
                <a:ea typeface="Times New Roman" pitchFamily="18" charset="0"/>
                <a:cs typeface="Arial" pitchFamily="34" charset="0"/>
              </a:rPr>
              <a:t>(2011-2016 </a:t>
            </a:r>
            <a:r>
              <a:rPr lang="ru-RU" sz="4000" b="1" dirty="0" smtClean="0">
                <a:latin typeface="Arial" pitchFamily="34" charset="0"/>
                <a:ea typeface="Times New Roman" pitchFamily="18" charset="0"/>
                <a:cs typeface="Arial" pitchFamily="34" charset="0"/>
              </a:rPr>
              <a:t>)</a:t>
            </a:r>
            <a:endParaRPr kumimoji="0" lang="ru-RU" sz="4000" b="1" i="0" u="none" strike="noStrike" cap="none" normalizeH="0" baseline="0" dirty="0" smtClean="0">
              <a:ln>
                <a:noFill/>
              </a:ln>
              <a:effectLst/>
              <a:latin typeface="Arial" pitchFamily="34" charset="0"/>
              <a:cs typeface="Arial" pitchFamily="34" charset="0"/>
            </a:endParaRPr>
          </a:p>
        </p:txBody>
      </p:sp>
      <p:sp>
        <p:nvSpPr>
          <p:cNvPr id="5" name="Rectangle 1"/>
          <p:cNvSpPr>
            <a:spLocks noChangeArrowheads="1"/>
          </p:cNvSpPr>
          <p:nvPr/>
        </p:nvSpPr>
        <p:spPr bwMode="auto">
          <a:xfrm>
            <a:off x="0" y="142852"/>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49263" algn="l"/>
              </a:tabLst>
            </a:pPr>
            <a:r>
              <a:rPr lang="en-US" sz="1400" b="1" dirty="0" smtClean="0">
                <a:solidFill>
                  <a:srgbClr val="002060"/>
                </a:solidFill>
                <a:latin typeface="Arial" pitchFamily="34" charset="0"/>
                <a:ea typeface="Times New Roman" pitchFamily="18" charset="0"/>
                <a:cs typeface="Arial" pitchFamily="34" charset="0"/>
              </a:rPr>
              <a:t>Ministry of Finance of the Republic of Tajikistan  </a:t>
            </a:r>
            <a:endParaRPr kumimoji="0" lang="en-GB" sz="1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6885"/>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US" sz="1400" b="1" dirty="0" smtClean="0">
                <a:solidFill>
                  <a:srgbClr val="002060"/>
                </a:solidFill>
                <a:latin typeface="Arial" pitchFamily="34" charset="0"/>
                <a:cs typeface="Arial" pitchFamily="34" charset="0"/>
              </a:rPr>
              <a:t>Proposed operational development  </a:t>
            </a:r>
            <a:endParaRPr lang="ru-RU" sz="1400" b="1" dirty="0">
              <a:solidFill>
                <a:srgbClr val="002060"/>
              </a:solidFill>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fld id="{C3DF6E1D-F846-4C4F-BD15-1A2B7CF0462A}" type="slidenum">
              <a:rPr lang="ru-RU" smtClean="0"/>
              <a:pPr/>
              <a:t>10</a:t>
            </a:fld>
            <a:endParaRPr lang="ru-RU"/>
          </a:p>
        </p:txBody>
      </p:sp>
      <p:pic>
        <p:nvPicPr>
          <p:cNvPr id="4098" name="Picture 2"/>
          <p:cNvPicPr>
            <a:picLocks noChangeAspect="1" noChangeArrowheads="1"/>
          </p:cNvPicPr>
          <p:nvPr/>
        </p:nvPicPr>
        <p:blipFill>
          <a:blip r:embed="rId2" cstate="print"/>
          <a:srcRect/>
          <a:stretch>
            <a:fillRect/>
          </a:stretch>
        </p:blipFill>
        <p:spPr bwMode="auto">
          <a:xfrm>
            <a:off x="250034" y="500042"/>
            <a:ext cx="8251055" cy="6357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US" sz="1400" b="1" dirty="0" smtClean="0">
                <a:solidFill>
                  <a:srgbClr val="002060"/>
                </a:solidFill>
                <a:latin typeface="Arial" pitchFamily="34" charset="0"/>
                <a:cs typeface="Arial" pitchFamily="34" charset="0"/>
              </a:rPr>
              <a:t>Proposed operational development  </a:t>
            </a:r>
            <a:endParaRPr lang="ru-RU" sz="1400" b="1" dirty="0">
              <a:solidFill>
                <a:srgbClr val="002060"/>
              </a:solidFill>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fld id="{C3DF6E1D-F846-4C4F-BD15-1A2B7CF0462A}" type="slidenum">
              <a:rPr lang="ru-RU" smtClean="0"/>
              <a:pPr/>
              <a:t>11</a:t>
            </a:fld>
            <a:endParaRPr lang="ru-RU"/>
          </a:p>
        </p:txBody>
      </p:sp>
      <p:pic>
        <p:nvPicPr>
          <p:cNvPr id="3074" name="Picture 2"/>
          <p:cNvPicPr>
            <a:picLocks noChangeAspect="1" noChangeArrowheads="1"/>
          </p:cNvPicPr>
          <p:nvPr/>
        </p:nvPicPr>
        <p:blipFill>
          <a:blip r:embed="rId2" cstate="print"/>
          <a:srcRect/>
          <a:stretch>
            <a:fillRect/>
          </a:stretch>
        </p:blipFill>
        <p:spPr bwMode="auto">
          <a:xfrm>
            <a:off x="148152" y="500043"/>
            <a:ext cx="8785194" cy="5929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6885"/>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US" sz="1400" b="1" dirty="0" smtClean="0">
                <a:solidFill>
                  <a:srgbClr val="002060"/>
                </a:solidFill>
                <a:latin typeface="Arial" pitchFamily="34" charset="0"/>
                <a:cs typeface="Arial" pitchFamily="34" charset="0"/>
              </a:rPr>
              <a:t>Organizational development  </a:t>
            </a:r>
            <a:endParaRPr lang="ru-RU" sz="1400" b="1" dirty="0">
              <a:solidFill>
                <a:srgbClr val="002060"/>
              </a:solidFill>
              <a:latin typeface="Arial" pitchFamily="34" charset="0"/>
              <a:cs typeface="Arial" pitchFamily="34" charset="0"/>
            </a:endParaRPr>
          </a:p>
        </p:txBody>
      </p:sp>
      <p:sp>
        <p:nvSpPr>
          <p:cNvPr id="3" name="Прямоугольник 2"/>
          <p:cNvSpPr/>
          <p:nvPr/>
        </p:nvSpPr>
        <p:spPr>
          <a:xfrm>
            <a:off x="285720" y="1571612"/>
            <a:ext cx="8568952" cy="769441"/>
          </a:xfrm>
          <a:prstGeom prst="rect">
            <a:avLst/>
          </a:prstGeom>
        </p:spPr>
        <p:txBody>
          <a:bodyPr wrap="square">
            <a:spAutoFit/>
          </a:bodyPr>
          <a:lstStyle/>
          <a:p>
            <a:pPr indent="-457200" algn="just"/>
            <a:r>
              <a:rPr lang="ru-RU" sz="2400" b="1" dirty="0" smtClean="0"/>
              <a:t>2. </a:t>
            </a:r>
            <a:r>
              <a:rPr lang="en-GB" sz="2400" b="1" i="1" dirty="0" smtClean="0"/>
              <a:t>Create MDCT Cash Operations Department</a:t>
            </a:r>
            <a:endParaRPr lang="ru-RU" sz="2400" b="1" dirty="0" smtClean="0"/>
          </a:p>
          <a:p>
            <a:r>
              <a:rPr lang="en-GB" sz="1000" dirty="0" smtClean="0"/>
              <a:t>The objective of creating a MDCT Treasury Operations department is to address the new additional and specific functionality required surrounding cash, the management thereof and forecasting and planning of cash.</a:t>
            </a:r>
            <a:endParaRPr lang="ru-RU" sz="1000" dirty="0"/>
          </a:p>
        </p:txBody>
      </p:sp>
      <p:sp>
        <p:nvSpPr>
          <p:cNvPr id="4" name="Прямоугольник 3"/>
          <p:cNvSpPr/>
          <p:nvPr/>
        </p:nvSpPr>
        <p:spPr>
          <a:xfrm>
            <a:off x="357158" y="2500306"/>
            <a:ext cx="8568952" cy="769441"/>
          </a:xfrm>
          <a:prstGeom prst="rect">
            <a:avLst/>
          </a:prstGeom>
        </p:spPr>
        <p:txBody>
          <a:bodyPr wrap="square">
            <a:spAutoFit/>
          </a:bodyPr>
          <a:lstStyle/>
          <a:p>
            <a:pPr indent="-457200" algn="just"/>
            <a:r>
              <a:rPr lang="ru-RU" sz="2400" b="1" dirty="0" smtClean="0"/>
              <a:t>3. </a:t>
            </a:r>
            <a:r>
              <a:rPr lang="en-GB" sz="2400" b="1" i="1" dirty="0" smtClean="0"/>
              <a:t>Create MDCT Accounting Department</a:t>
            </a:r>
            <a:endParaRPr lang="ru-RU" sz="2400" b="1" dirty="0" smtClean="0"/>
          </a:p>
          <a:p>
            <a:r>
              <a:rPr lang="en-GB" sz="1000" dirty="0" smtClean="0"/>
              <a:t>The objective of creating an MDCT Accounting Department is to address the re-organised functionality to be provided by MDCT in respect of the accounting needs of Treasury management.</a:t>
            </a:r>
            <a:endParaRPr lang="ru-RU" sz="1000" dirty="0"/>
          </a:p>
        </p:txBody>
      </p:sp>
      <p:sp>
        <p:nvSpPr>
          <p:cNvPr id="6" name="Прямоугольник 5"/>
          <p:cNvSpPr/>
          <p:nvPr/>
        </p:nvSpPr>
        <p:spPr>
          <a:xfrm>
            <a:off x="357158" y="3357562"/>
            <a:ext cx="8496944" cy="923330"/>
          </a:xfrm>
          <a:prstGeom prst="rect">
            <a:avLst/>
          </a:prstGeom>
        </p:spPr>
        <p:txBody>
          <a:bodyPr wrap="square">
            <a:spAutoFit/>
          </a:bodyPr>
          <a:lstStyle/>
          <a:p>
            <a:pPr indent="-457200" algn="just"/>
            <a:r>
              <a:rPr lang="ru-RU" sz="2400" b="1" dirty="0" smtClean="0"/>
              <a:t>4. </a:t>
            </a:r>
            <a:r>
              <a:rPr lang="en-GB" sz="2400" b="1" i="1" dirty="0" smtClean="0"/>
              <a:t>Create MDCT Performance Reporting Department</a:t>
            </a:r>
            <a:endParaRPr lang="ru-RU" sz="2400" b="1" dirty="0" smtClean="0"/>
          </a:p>
          <a:p>
            <a:r>
              <a:rPr lang="en-GB" sz="1000" dirty="0" smtClean="0"/>
              <a:t>The objective of creating a Performance Reporting Department is to support the new focus given to performance output reporting within the newly defined functionality of MDCT. The emphasis here is that BOs are responsible for delivery of outputs having been given scarce resources and therefore have to be independently accountable for the resources they have consumed versus the outputs they have delivered.</a:t>
            </a:r>
            <a:endParaRPr lang="ru-RU" sz="1000" dirty="0"/>
          </a:p>
        </p:txBody>
      </p:sp>
      <p:sp>
        <p:nvSpPr>
          <p:cNvPr id="7" name="Прямоугольник 6"/>
          <p:cNvSpPr/>
          <p:nvPr/>
        </p:nvSpPr>
        <p:spPr>
          <a:xfrm>
            <a:off x="357158" y="4357694"/>
            <a:ext cx="8568952" cy="1446550"/>
          </a:xfrm>
          <a:prstGeom prst="rect">
            <a:avLst/>
          </a:prstGeom>
        </p:spPr>
        <p:txBody>
          <a:bodyPr wrap="square">
            <a:spAutoFit/>
          </a:bodyPr>
          <a:lstStyle/>
          <a:p>
            <a:pPr indent="-457200" algn="just"/>
            <a:r>
              <a:rPr lang="ru-RU" sz="2400" b="1" dirty="0" smtClean="0"/>
              <a:t>5. </a:t>
            </a:r>
            <a:r>
              <a:rPr lang="en-GB" sz="2400" b="1" i="1" dirty="0" smtClean="0"/>
              <a:t>Create Project Support Unit</a:t>
            </a:r>
            <a:endParaRPr lang="ru-RU" sz="2400" b="1" dirty="0" smtClean="0"/>
          </a:p>
          <a:p>
            <a:pPr indent="-457200" algn="just"/>
            <a:r>
              <a:rPr lang="ru-RU" sz="1000" dirty="0" smtClean="0"/>
              <a:t>Цель создания отдела поддержки проекта состоит в предоставлении технических ресурсов для оказания помощи Казначейству во внедрении компьютерной системы поддержки.</a:t>
            </a:r>
            <a:r>
              <a:rPr lang="en-US" sz="1000" dirty="0" smtClean="0"/>
              <a:t> </a:t>
            </a:r>
            <a:r>
              <a:rPr lang="en-GB" sz="1000" dirty="0" smtClean="0"/>
              <a:t>The objective of creating a Project Support Unit is to provide technical resources to help MDCT implement computer support system.</a:t>
            </a:r>
            <a:endParaRPr lang="ru-RU" sz="1000" dirty="0" smtClean="0"/>
          </a:p>
          <a:p>
            <a:pPr indent="-457200" algn="just"/>
            <a:endParaRPr lang="ru-RU" sz="1000" dirty="0" smtClean="0"/>
          </a:p>
          <a:p>
            <a:pPr indent="-457200" algn="just"/>
            <a:r>
              <a:rPr lang="ru-RU" sz="2400" b="1" dirty="0" smtClean="0"/>
              <a:t> </a:t>
            </a:r>
          </a:p>
        </p:txBody>
      </p:sp>
      <p:sp>
        <p:nvSpPr>
          <p:cNvPr id="8" name="Прямоугольник 7"/>
          <p:cNvSpPr/>
          <p:nvPr/>
        </p:nvSpPr>
        <p:spPr>
          <a:xfrm>
            <a:off x="357158" y="5357826"/>
            <a:ext cx="8496944" cy="769441"/>
          </a:xfrm>
          <a:prstGeom prst="rect">
            <a:avLst/>
          </a:prstGeom>
        </p:spPr>
        <p:txBody>
          <a:bodyPr wrap="square">
            <a:spAutoFit/>
          </a:bodyPr>
          <a:lstStyle/>
          <a:p>
            <a:pPr indent="-457200" algn="just"/>
            <a:r>
              <a:rPr lang="ru-RU" sz="2400" b="1" dirty="0" smtClean="0"/>
              <a:t>6. </a:t>
            </a:r>
            <a:r>
              <a:rPr lang="en-GB" sz="2400" b="1" i="1" dirty="0" smtClean="0"/>
              <a:t>Annual Review of Duties of MDCT</a:t>
            </a:r>
            <a:endParaRPr lang="ru-RU" sz="2400" b="1" dirty="0" smtClean="0"/>
          </a:p>
          <a:p>
            <a:pPr indent="-457200" algn="just"/>
            <a:r>
              <a:rPr lang="en-GB" sz="1000" dirty="0" smtClean="0"/>
              <a:t>The objective of an annual review of the duties of the MDCT is to ensure the continuous efficient operation of the Treasury.</a:t>
            </a:r>
            <a:endParaRPr lang="ru-RU" sz="1000" dirty="0" smtClean="0"/>
          </a:p>
          <a:p>
            <a:pPr indent="-457200" algn="just"/>
            <a:endParaRPr lang="ru-RU" sz="1000" dirty="0" smtClean="0"/>
          </a:p>
        </p:txBody>
      </p:sp>
      <p:sp>
        <p:nvSpPr>
          <p:cNvPr id="9" name="Прямоугольник 8"/>
          <p:cNvSpPr/>
          <p:nvPr/>
        </p:nvSpPr>
        <p:spPr>
          <a:xfrm>
            <a:off x="323528" y="690635"/>
            <a:ext cx="8640960" cy="769441"/>
          </a:xfrm>
          <a:prstGeom prst="rect">
            <a:avLst/>
          </a:prstGeom>
        </p:spPr>
        <p:txBody>
          <a:bodyPr wrap="square">
            <a:spAutoFit/>
          </a:bodyPr>
          <a:lstStyle/>
          <a:p>
            <a:pPr indent="-457200" algn="just"/>
            <a:r>
              <a:rPr lang="ru-RU" sz="2400" b="1" dirty="0" smtClean="0"/>
              <a:t>1. </a:t>
            </a:r>
            <a:r>
              <a:rPr lang="en-GB" sz="2400" b="1" dirty="0" smtClean="0"/>
              <a:t>MDCT Re-organisation based on new Functions </a:t>
            </a:r>
            <a:endParaRPr lang="ru-RU" sz="2400" b="1" dirty="0" smtClean="0"/>
          </a:p>
          <a:p>
            <a:r>
              <a:rPr lang="en-GB" sz="1000" dirty="0" smtClean="0"/>
              <a:t>The objective of re-organising MDCT based on the new functions required of MDCT is to ensure that the full focus of MDCT is on undertaking the new functions and delivering the benefits associated with the functions, whilst at the same time removing all redundant functionality. </a:t>
            </a:r>
            <a:endParaRPr lang="ru-RU" sz="1000" dirty="0"/>
          </a:p>
        </p:txBody>
      </p:sp>
      <p:sp>
        <p:nvSpPr>
          <p:cNvPr id="10" name="Номер слайда 9"/>
          <p:cNvSpPr>
            <a:spLocks noGrp="1"/>
          </p:cNvSpPr>
          <p:nvPr>
            <p:ph type="sldNum" sz="quarter" idx="12"/>
          </p:nvPr>
        </p:nvSpPr>
        <p:spPr/>
        <p:txBody>
          <a:bodyPr/>
          <a:lstStyle/>
          <a:p>
            <a:fld id="{C3DF6E1D-F846-4C4F-BD15-1A2B7CF0462A}"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6885"/>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US" sz="1400" b="1" dirty="0" smtClean="0">
                <a:solidFill>
                  <a:srgbClr val="002060"/>
                </a:solidFill>
                <a:latin typeface="Arial" pitchFamily="34" charset="0"/>
                <a:cs typeface="Arial" pitchFamily="34" charset="0"/>
              </a:rPr>
              <a:t>Organizational development </a:t>
            </a:r>
            <a:endParaRPr lang="ru-RU" sz="1400" b="1" dirty="0">
              <a:solidFill>
                <a:srgbClr val="002060"/>
              </a:solidFill>
              <a:latin typeface="Arial" pitchFamily="34" charset="0"/>
              <a:cs typeface="Arial" pitchFamily="34" charset="0"/>
            </a:endParaRPr>
          </a:p>
        </p:txBody>
      </p:sp>
      <p:sp>
        <p:nvSpPr>
          <p:cNvPr id="10" name="Номер слайда 9"/>
          <p:cNvSpPr>
            <a:spLocks noGrp="1"/>
          </p:cNvSpPr>
          <p:nvPr>
            <p:ph type="sldNum" sz="quarter" idx="12"/>
          </p:nvPr>
        </p:nvSpPr>
        <p:spPr/>
        <p:txBody>
          <a:bodyPr/>
          <a:lstStyle/>
          <a:p>
            <a:fld id="{C3DF6E1D-F846-4C4F-BD15-1A2B7CF0462A}" type="slidenum">
              <a:rPr lang="ru-RU" smtClean="0"/>
              <a:pPr/>
              <a:t>13</a:t>
            </a:fld>
            <a:endParaRPr lang="ru-RU"/>
          </a:p>
        </p:txBody>
      </p:sp>
      <p:pic>
        <p:nvPicPr>
          <p:cNvPr id="1029" name="Picture 5"/>
          <p:cNvPicPr>
            <a:picLocks noChangeAspect="1" noChangeArrowheads="1"/>
          </p:cNvPicPr>
          <p:nvPr/>
        </p:nvPicPr>
        <p:blipFill>
          <a:blip r:embed="rId2" cstate="print"/>
          <a:srcRect/>
          <a:stretch>
            <a:fillRect/>
          </a:stretch>
        </p:blipFill>
        <p:spPr bwMode="auto">
          <a:xfrm>
            <a:off x="96558" y="571480"/>
            <a:ext cx="8950881" cy="6000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0836"/>
            <a:ext cx="9144000" cy="523220"/>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US" sz="1400" b="1" dirty="0" smtClean="0">
                <a:solidFill>
                  <a:srgbClr val="002060"/>
                </a:solidFill>
                <a:latin typeface="Arial" pitchFamily="34" charset="0"/>
                <a:cs typeface="Arial" pitchFamily="34" charset="0"/>
              </a:rPr>
              <a:t>MDCT </a:t>
            </a:r>
            <a:r>
              <a:rPr lang="en-GB" sz="1400" b="1" dirty="0" smtClean="0">
                <a:solidFill>
                  <a:srgbClr val="002060"/>
                </a:solidFill>
                <a:latin typeface="Arial" pitchFamily="34" charset="0"/>
                <a:cs typeface="Arial" pitchFamily="34" charset="0"/>
              </a:rPr>
              <a:t>Staff Capacity Development</a:t>
            </a:r>
            <a:endParaRPr lang="ru-RU" sz="1400" b="1" dirty="0" smtClean="0">
              <a:solidFill>
                <a:srgbClr val="002060"/>
              </a:solidFill>
              <a:latin typeface="Arial" pitchFamily="34" charset="0"/>
              <a:cs typeface="Arial" pitchFamily="34" charset="0"/>
            </a:endParaRPr>
          </a:p>
          <a:p>
            <a:pPr algn="just" fontAlgn="base">
              <a:spcBef>
                <a:spcPct val="0"/>
              </a:spcBef>
              <a:spcAft>
                <a:spcPct val="0"/>
              </a:spcAft>
              <a:tabLst>
                <a:tab pos="449263" algn="l"/>
              </a:tabLst>
            </a:pPr>
            <a:r>
              <a:rPr lang="en-US" sz="1400" b="1" dirty="0" smtClean="0">
                <a:solidFill>
                  <a:srgbClr val="002060"/>
                </a:solidFill>
                <a:latin typeface="Arial" pitchFamily="34" charset="0"/>
                <a:cs typeface="Arial" pitchFamily="34" charset="0"/>
              </a:rPr>
              <a:t> </a:t>
            </a:r>
            <a:endParaRPr lang="ru-RU" sz="1400" b="1" dirty="0">
              <a:solidFill>
                <a:srgbClr val="002060"/>
              </a:solidFill>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C3DF6E1D-F846-4C4F-BD15-1A2B7CF0462A}" type="slidenum">
              <a:rPr lang="ru-RU" smtClean="0"/>
              <a:pPr/>
              <a:t>14</a:t>
            </a:fld>
            <a:endParaRPr lang="ru-RU"/>
          </a:p>
        </p:txBody>
      </p:sp>
      <p:sp>
        <p:nvSpPr>
          <p:cNvPr id="5" name="Rectangle 4"/>
          <p:cNvSpPr/>
          <p:nvPr/>
        </p:nvSpPr>
        <p:spPr>
          <a:xfrm>
            <a:off x="251520" y="777478"/>
            <a:ext cx="8640960" cy="769441"/>
          </a:xfrm>
          <a:prstGeom prst="rect">
            <a:avLst/>
          </a:prstGeom>
        </p:spPr>
        <p:txBody>
          <a:bodyPr wrap="square">
            <a:spAutoFit/>
          </a:bodyPr>
          <a:lstStyle/>
          <a:p>
            <a:pPr indent="-457200" algn="just"/>
            <a:r>
              <a:rPr lang="ru-RU" sz="2400" b="1" dirty="0" smtClean="0"/>
              <a:t>1. </a:t>
            </a:r>
            <a:r>
              <a:rPr lang="en-GB" sz="2400" b="1" i="1" dirty="0" smtClean="0"/>
              <a:t>Capacity Review of MDCT</a:t>
            </a:r>
            <a:endParaRPr lang="ru-RU" sz="2400" b="1" dirty="0" smtClean="0"/>
          </a:p>
          <a:p>
            <a:r>
              <a:rPr lang="en-GB" sz="1000" dirty="0" smtClean="0"/>
              <a:t>The objective of having a capacity review of MDCT is to establish and document the existing skills sets that are available within MDCT in order to identify missing skill sets required to achieve the new functionality required.</a:t>
            </a:r>
            <a:endParaRPr lang="ru-RU" sz="1000" dirty="0"/>
          </a:p>
        </p:txBody>
      </p:sp>
      <p:sp>
        <p:nvSpPr>
          <p:cNvPr id="3073" name="Rectangle 1"/>
          <p:cNvSpPr>
            <a:spLocks noChangeArrowheads="1"/>
          </p:cNvSpPr>
          <p:nvPr/>
        </p:nvSpPr>
        <p:spPr bwMode="auto">
          <a:xfrm>
            <a:off x="251520" y="1713582"/>
            <a:ext cx="8640960" cy="769441"/>
          </a:xfrm>
          <a:prstGeom prst="rect">
            <a:avLst/>
          </a:prstGeom>
        </p:spPr>
        <p:txBody>
          <a:bodyPr wrap="square">
            <a:spAutoFit/>
          </a:bodyPr>
          <a:lstStyle/>
          <a:p>
            <a:pPr marL="0" lvl="4" indent="-457200" algn="just" fontAlgn="base">
              <a:spcBef>
                <a:spcPct val="0"/>
              </a:spcBef>
              <a:spcAft>
                <a:spcPct val="0"/>
              </a:spcAft>
            </a:pPr>
            <a:r>
              <a:rPr lang="ru-RU" sz="2400" b="1" dirty="0" smtClean="0"/>
              <a:t>2. </a:t>
            </a:r>
            <a:r>
              <a:rPr lang="en-GB" sz="2400" b="1" i="1" dirty="0" smtClean="0"/>
              <a:t>Training Needs Assessment (TNA) for MDCT</a:t>
            </a:r>
            <a:endParaRPr lang="en-GB" sz="2400" b="1" dirty="0" smtClean="0"/>
          </a:p>
          <a:p>
            <a:r>
              <a:rPr lang="en-GB" sz="1000" dirty="0" smtClean="0"/>
              <a:t>The objective of carrying out a TNA is to identify the type, quantity and quality of training that will be required to be undertaken by the existing workforce of MDCT in order that they will then have the necessary skills to be able to undertake and deliver the new functionality required. </a:t>
            </a:r>
            <a:endParaRPr lang="ru-RU" sz="1000" dirty="0"/>
          </a:p>
        </p:txBody>
      </p:sp>
      <p:sp>
        <p:nvSpPr>
          <p:cNvPr id="3075" name="Rectangle 3"/>
          <p:cNvSpPr>
            <a:spLocks noChangeArrowheads="1"/>
          </p:cNvSpPr>
          <p:nvPr/>
        </p:nvSpPr>
        <p:spPr bwMode="auto">
          <a:xfrm>
            <a:off x="264399" y="3945830"/>
            <a:ext cx="8712968" cy="769441"/>
          </a:xfrm>
          <a:prstGeom prst="rect">
            <a:avLst/>
          </a:prstGeom>
        </p:spPr>
        <p:txBody>
          <a:bodyPr wrap="square">
            <a:spAutoFit/>
          </a:bodyPr>
          <a:lstStyle/>
          <a:p>
            <a:pPr marL="0" lvl="4" indent="-457200" algn="just" fontAlgn="base">
              <a:spcBef>
                <a:spcPct val="0"/>
              </a:spcBef>
              <a:spcAft>
                <a:spcPct val="0"/>
              </a:spcAft>
            </a:pPr>
            <a:r>
              <a:rPr lang="ru-RU" sz="2400" b="1" dirty="0" smtClean="0"/>
              <a:t>4. </a:t>
            </a:r>
            <a:r>
              <a:rPr lang="en-GB" sz="2400" b="1" i="1" dirty="0" smtClean="0"/>
              <a:t>Accounting Policy Training</a:t>
            </a:r>
            <a:endParaRPr lang="en-GB" sz="2400" b="1" dirty="0" smtClean="0"/>
          </a:p>
          <a:p>
            <a:pPr lvl="0" indent="-457200" algn="just" fontAlgn="base">
              <a:spcBef>
                <a:spcPct val="0"/>
              </a:spcBef>
              <a:spcAft>
                <a:spcPct val="0"/>
              </a:spcAft>
              <a:buFontTx/>
              <a:buNone/>
            </a:pPr>
            <a:r>
              <a:rPr lang="en-GB" sz="1000" dirty="0" smtClean="0"/>
              <a:t>The objective of training staff in the accounting policy of the </a:t>
            </a:r>
            <a:r>
              <a:rPr lang="en-GB" sz="1000" dirty="0" err="1" smtClean="0"/>
              <a:t>GoT</a:t>
            </a:r>
            <a:r>
              <a:rPr lang="en-GB" sz="1000" dirty="0" smtClean="0"/>
              <a:t> is to ensure that there is a consistent application of the policy across all areas of Government and that the Government benefits from improved quality of accounting and controls through standard policy application</a:t>
            </a:r>
            <a:endParaRPr lang="ru-RU" sz="1000" dirty="0" smtClean="0"/>
          </a:p>
        </p:txBody>
      </p:sp>
      <p:sp>
        <p:nvSpPr>
          <p:cNvPr id="11" name="Rectangle 3"/>
          <p:cNvSpPr>
            <a:spLocks noChangeArrowheads="1"/>
          </p:cNvSpPr>
          <p:nvPr/>
        </p:nvSpPr>
        <p:spPr bwMode="auto">
          <a:xfrm>
            <a:off x="251520" y="2721694"/>
            <a:ext cx="8712968" cy="830997"/>
          </a:xfrm>
          <a:prstGeom prst="rect">
            <a:avLst/>
          </a:prstGeom>
        </p:spPr>
        <p:txBody>
          <a:bodyPr wrap="square">
            <a:spAutoFit/>
          </a:bodyPr>
          <a:lstStyle/>
          <a:p>
            <a:pPr marL="0" lvl="4" indent="-457200" algn="just" fontAlgn="base">
              <a:spcBef>
                <a:spcPct val="0"/>
              </a:spcBef>
              <a:spcAft>
                <a:spcPct val="0"/>
              </a:spcAft>
            </a:pPr>
            <a:r>
              <a:rPr lang="ru-RU" sz="2400" b="1" dirty="0" smtClean="0"/>
              <a:t>3. </a:t>
            </a:r>
            <a:r>
              <a:rPr lang="en-US" sz="2400" b="1" dirty="0" smtClean="0"/>
              <a:t>Training on New MDCT Functions </a:t>
            </a:r>
            <a:endParaRPr lang="en-GB" sz="2400" b="1" dirty="0" smtClean="0"/>
          </a:p>
          <a:p>
            <a:pPr lvl="0" indent="-457200" algn="just" fontAlgn="base">
              <a:spcBef>
                <a:spcPct val="0"/>
              </a:spcBef>
              <a:spcAft>
                <a:spcPct val="0"/>
              </a:spcAft>
              <a:buFontTx/>
              <a:buNone/>
            </a:pPr>
            <a:r>
              <a:rPr lang="en-US" sz="1200" dirty="0" smtClean="0"/>
              <a:t>The </a:t>
            </a:r>
            <a:r>
              <a:rPr lang="en-US" sz="1200" dirty="0" smtClean="0"/>
              <a:t>purpose of training  </a:t>
            </a:r>
            <a:r>
              <a:rPr lang="en-US" sz="1200" dirty="0" smtClean="0"/>
              <a:t>on new functions introduced </a:t>
            </a:r>
            <a:r>
              <a:rPr lang="en-US" sz="1200" dirty="0" smtClean="0"/>
              <a:t>in </a:t>
            </a:r>
            <a:r>
              <a:rPr lang="en-US" sz="1200" dirty="0" smtClean="0"/>
              <a:t> </a:t>
            </a:r>
            <a:r>
              <a:rPr lang="en-US" sz="1200" dirty="0" smtClean="0"/>
              <a:t>Treasury, is to provide quality services to </a:t>
            </a:r>
            <a:r>
              <a:rPr lang="en-US" sz="1200" dirty="0" smtClean="0"/>
              <a:t>Budget organizations and that  </a:t>
            </a:r>
            <a:r>
              <a:rPr lang="en-US" sz="1200" dirty="0" smtClean="0"/>
              <a:t>Government benefits from improved quality and control.</a:t>
            </a:r>
            <a:endParaRPr lang="ru-RU" sz="1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523220"/>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GB" sz="1400" b="1" dirty="0" smtClean="0">
                <a:solidFill>
                  <a:srgbClr val="002060"/>
                </a:solidFill>
                <a:latin typeface="Arial" pitchFamily="34" charset="0"/>
                <a:cs typeface="Arial" pitchFamily="34" charset="0"/>
              </a:rPr>
              <a:t>Computer Support Applications </a:t>
            </a:r>
            <a:r>
              <a:rPr lang="en-GB" sz="1400" b="1" dirty="0" smtClean="0">
                <a:solidFill>
                  <a:srgbClr val="002060"/>
                </a:solidFill>
                <a:latin typeface="Arial" pitchFamily="34" charset="0"/>
                <a:cs typeface="Arial" pitchFamily="34" charset="0"/>
              </a:rPr>
              <a:t>Development</a:t>
            </a:r>
            <a:endParaRPr lang="ru-RU" sz="1400" b="1" dirty="0" smtClean="0">
              <a:solidFill>
                <a:srgbClr val="002060"/>
              </a:solidFill>
              <a:latin typeface="Arial" pitchFamily="34" charset="0"/>
              <a:cs typeface="Arial" pitchFamily="34" charset="0"/>
            </a:endParaRPr>
          </a:p>
          <a:p>
            <a:pPr algn="just" fontAlgn="base">
              <a:spcBef>
                <a:spcPct val="0"/>
              </a:spcBef>
              <a:spcAft>
                <a:spcPct val="0"/>
              </a:spcAft>
              <a:tabLst>
                <a:tab pos="449263" algn="l"/>
              </a:tabLst>
            </a:pPr>
            <a:r>
              <a:rPr lang="ru-RU" sz="1400" b="1" dirty="0" smtClean="0">
                <a:solidFill>
                  <a:srgbClr val="002060"/>
                </a:solidFill>
                <a:latin typeface="Arial" pitchFamily="34" charset="0"/>
                <a:cs typeface="Arial" pitchFamily="34" charset="0"/>
              </a:rPr>
              <a:t> </a:t>
            </a:r>
            <a:endParaRPr lang="ru-RU" sz="1400" b="1" dirty="0">
              <a:solidFill>
                <a:srgbClr val="002060"/>
              </a:solidFill>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C3DF6E1D-F846-4C4F-BD15-1A2B7CF0462A}" type="slidenum">
              <a:rPr lang="ru-RU" smtClean="0"/>
              <a:pPr/>
              <a:t>15</a:t>
            </a:fld>
            <a:endParaRPr lang="ru-RU"/>
          </a:p>
        </p:txBody>
      </p:sp>
      <p:sp>
        <p:nvSpPr>
          <p:cNvPr id="2049" name="Rectangle 1"/>
          <p:cNvSpPr>
            <a:spLocks noChangeArrowheads="1"/>
          </p:cNvSpPr>
          <p:nvPr/>
        </p:nvSpPr>
        <p:spPr bwMode="auto">
          <a:xfrm>
            <a:off x="179512" y="692696"/>
            <a:ext cx="8784976" cy="615553"/>
          </a:xfrm>
          <a:prstGeom prst="rect">
            <a:avLst/>
          </a:prstGeom>
        </p:spPr>
        <p:txBody>
          <a:bodyPr wrap="square">
            <a:spAutoFit/>
          </a:bodyPr>
          <a:lstStyle/>
          <a:p>
            <a:pPr marL="0" lvl="4" indent="-457200" fontAlgn="base">
              <a:spcBef>
                <a:spcPct val="0"/>
              </a:spcBef>
              <a:spcAft>
                <a:spcPct val="0"/>
              </a:spcAft>
            </a:pPr>
            <a:r>
              <a:rPr lang="ru-RU" sz="2400" b="1" dirty="0" smtClean="0"/>
              <a:t>1. </a:t>
            </a:r>
            <a:r>
              <a:rPr lang="en-GB" sz="2400" b="1" i="1" dirty="0" smtClean="0"/>
              <a:t>Replace </a:t>
            </a:r>
            <a:r>
              <a:rPr lang="en-GB" sz="2400" b="1" i="1" dirty="0" err="1" smtClean="0"/>
              <a:t>Komplex</a:t>
            </a:r>
            <a:r>
              <a:rPr lang="en-GB" sz="2400" b="1" i="1" dirty="0" smtClean="0"/>
              <a:t> with TMIS 2</a:t>
            </a:r>
            <a:endParaRPr lang="en-GB" sz="2400" b="1" dirty="0" smtClean="0"/>
          </a:p>
          <a:p>
            <a:r>
              <a:rPr lang="en-GB" sz="1000" dirty="0" smtClean="0"/>
              <a:t>The objective of replacing </a:t>
            </a:r>
            <a:r>
              <a:rPr lang="en-GB" sz="1000" dirty="0" err="1" smtClean="0"/>
              <a:t>Komplex</a:t>
            </a:r>
            <a:r>
              <a:rPr lang="en-GB" sz="1000" dirty="0" smtClean="0"/>
              <a:t> with TMIS 2 is to include all revenue in the TMIS 2 system so that management reports can be produced directly from one system.</a:t>
            </a:r>
            <a:endParaRPr lang="ru-RU" sz="1000" dirty="0"/>
          </a:p>
        </p:txBody>
      </p:sp>
      <p:sp>
        <p:nvSpPr>
          <p:cNvPr id="6" name="Rectangle 5"/>
          <p:cNvSpPr/>
          <p:nvPr/>
        </p:nvSpPr>
        <p:spPr>
          <a:xfrm>
            <a:off x="192391" y="1569566"/>
            <a:ext cx="8640960" cy="615553"/>
          </a:xfrm>
          <a:prstGeom prst="rect">
            <a:avLst/>
          </a:prstGeom>
        </p:spPr>
        <p:txBody>
          <a:bodyPr wrap="square">
            <a:spAutoFit/>
          </a:bodyPr>
          <a:lstStyle/>
          <a:p>
            <a:pPr indent="-457200" algn="just" fontAlgn="base">
              <a:spcBef>
                <a:spcPct val="0"/>
              </a:spcBef>
              <a:spcAft>
                <a:spcPct val="0"/>
              </a:spcAft>
            </a:pPr>
            <a:r>
              <a:rPr lang="ru-RU" sz="2400" b="1" dirty="0" smtClean="0"/>
              <a:t>2. </a:t>
            </a:r>
            <a:r>
              <a:rPr lang="en-GB" sz="2400" b="1" i="1" dirty="0" smtClean="0"/>
              <a:t>TMIS 2 Roll Out</a:t>
            </a:r>
            <a:endParaRPr lang="ru-RU" sz="2400" b="1" i="1" dirty="0" smtClean="0"/>
          </a:p>
          <a:p>
            <a:r>
              <a:rPr lang="en-GB" sz="1000" dirty="0" smtClean="0"/>
              <a:t>The objective of the TMIS 2 roll out is to automate sub-Treasuries with a standard application, which could be interfaced to the central system.</a:t>
            </a:r>
            <a:endParaRPr lang="ru-RU" sz="1000" dirty="0"/>
          </a:p>
        </p:txBody>
      </p:sp>
      <p:sp>
        <p:nvSpPr>
          <p:cNvPr id="2050" name="Rectangle 2"/>
          <p:cNvSpPr>
            <a:spLocks noChangeArrowheads="1"/>
          </p:cNvSpPr>
          <p:nvPr/>
        </p:nvSpPr>
        <p:spPr bwMode="auto">
          <a:xfrm>
            <a:off x="179512" y="2433662"/>
            <a:ext cx="8712968" cy="769441"/>
          </a:xfrm>
          <a:prstGeom prst="rect">
            <a:avLst/>
          </a:prstGeom>
        </p:spPr>
        <p:txBody>
          <a:bodyPr wrap="square">
            <a:spAutoFit/>
          </a:bodyPr>
          <a:lstStyle/>
          <a:p>
            <a:pPr marL="0" marR="0" lvl="4" indent="-457200" algn="just" fontAlgn="base">
              <a:lnSpc>
                <a:spcPct val="100000"/>
              </a:lnSpc>
              <a:spcBef>
                <a:spcPct val="0"/>
              </a:spcBef>
              <a:spcAft>
                <a:spcPct val="0"/>
              </a:spcAft>
              <a:buClrTx/>
              <a:buSzTx/>
              <a:tabLst/>
            </a:pPr>
            <a:r>
              <a:rPr lang="ru-RU" sz="2400" b="1" dirty="0" smtClean="0"/>
              <a:t>3. </a:t>
            </a:r>
            <a:r>
              <a:rPr lang="en-GB" sz="2400" b="1" i="1" dirty="0" smtClean="0"/>
              <a:t>Interface Sub-Treasuries into TMIS 2</a:t>
            </a:r>
            <a:endParaRPr lang="en-GB" sz="2400" b="1" dirty="0" smtClean="0"/>
          </a:p>
          <a:p>
            <a:r>
              <a:rPr lang="en-GB" sz="1000" dirty="0" smtClean="0"/>
              <a:t>The objective of interfacing sub-Treasuries into TMIS 2 is to improve efficiency in sub-Treasuries, reduce keying errors in sub-Treasuries and to continue to introduce computerisation facilities to remote locations.</a:t>
            </a:r>
            <a:endParaRPr lang="ru-RU" sz="1000" dirty="0"/>
          </a:p>
        </p:txBody>
      </p:sp>
      <p:sp>
        <p:nvSpPr>
          <p:cNvPr id="2051" name="Rectangle 3"/>
          <p:cNvSpPr>
            <a:spLocks noChangeArrowheads="1"/>
          </p:cNvSpPr>
          <p:nvPr/>
        </p:nvSpPr>
        <p:spPr bwMode="auto">
          <a:xfrm>
            <a:off x="205270" y="3657798"/>
            <a:ext cx="8712968" cy="923330"/>
          </a:xfrm>
          <a:prstGeom prst="rect">
            <a:avLst/>
          </a:prstGeom>
        </p:spPr>
        <p:txBody>
          <a:bodyPr wrap="square">
            <a:spAutoFit/>
          </a:bodyPr>
          <a:lstStyle/>
          <a:p>
            <a:pPr marL="0" lvl="4" indent="-457200" algn="just" fontAlgn="base">
              <a:spcBef>
                <a:spcPct val="0"/>
              </a:spcBef>
              <a:spcAft>
                <a:spcPct val="0"/>
              </a:spcAft>
            </a:pPr>
            <a:r>
              <a:rPr lang="ru-RU" sz="2400" b="1" dirty="0" smtClean="0"/>
              <a:t>4. </a:t>
            </a:r>
            <a:r>
              <a:rPr lang="en-GB" sz="2400" b="1" i="1" dirty="0" err="1" smtClean="0"/>
              <a:t>SGB.Net</a:t>
            </a:r>
            <a:r>
              <a:rPr lang="en-GB" sz="2400" b="1" i="1" dirty="0" smtClean="0"/>
              <a:t> Test System</a:t>
            </a:r>
            <a:endParaRPr lang="en-GB" sz="2400" b="1" dirty="0" smtClean="0"/>
          </a:p>
          <a:p>
            <a:pPr marL="0" lvl="4" indent="-457200" algn="just" fontAlgn="base">
              <a:spcBef>
                <a:spcPct val="0"/>
              </a:spcBef>
              <a:spcAft>
                <a:spcPct val="0"/>
              </a:spcAft>
            </a:pPr>
            <a:r>
              <a:rPr lang="ru-RU" sz="1000" dirty="0" smtClean="0"/>
              <a:t> </a:t>
            </a:r>
            <a:r>
              <a:rPr lang="en-GB" sz="1000" dirty="0" smtClean="0"/>
              <a:t>The objective of testing </a:t>
            </a:r>
            <a:r>
              <a:rPr lang="en-GB" sz="1000" dirty="0" err="1" smtClean="0"/>
              <a:t>SGB.Net</a:t>
            </a:r>
            <a:r>
              <a:rPr lang="en-GB" sz="1000" dirty="0" smtClean="0"/>
              <a:t> is initially to make sure that all the current functionality required by MDCT is available, secondly to practice working with the system and thirdly to establish processes and procedures to be used with </a:t>
            </a:r>
            <a:r>
              <a:rPr lang="en-GB" sz="1000" dirty="0" err="1" smtClean="0"/>
              <a:t>SGB.Net</a:t>
            </a:r>
            <a:r>
              <a:rPr lang="en-GB" sz="1000" dirty="0" smtClean="0"/>
              <a:t> to satisfy MDCT needs.</a:t>
            </a:r>
            <a:endParaRPr lang="ru-RU" sz="1000" dirty="0" smtClean="0"/>
          </a:p>
          <a:p>
            <a:pPr marL="0" lvl="2" indent="-457200" algn="just" fontAlgn="base">
              <a:spcBef>
                <a:spcPct val="0"/>
              </a:spcBef>
              <a:spcAft>
                <a:spcPct val="0"/>
              </a:spcAft>
            </a:pPr>
            <a:endParaRPr lang="ru-RU" sz="1000" dirty="0" smtClean="0"/>
          </a:p>
        </p:txBody>
      </p:sp>
      <p:sp>
        <p:nvSpPr>
          <p:cNvPr id="2053" name="Rectangle 5"/>
          <p:cNvSpPr>
            <a:spLocks noChangeArrowheads="1"/>
          </p:cNvSpPr>
          <p:nvPr/>
        </p:nvSpPr>
        <p:spPr bwMode="auto">
          <a:xfrm>
            <a:off x="205270" y="4593902"/>
            <a:ext cx="8784976" cy="923330"/>
          </a:xfrm>
          <a:prstGeom prst="rect">
            <a:avLst/>
          </a:prstGeom>
        </p:spPr>
        <p:txBody>
          <a:bodyPr wrap="square">
            <a:spAutoFit/>
          </a:bodyPr>
          <a:lstStyle/>
          <a:p>
            <a:pPr marL="0" lvl="4" indent="-457200" algn="just" fontAlgn="base">
              <a:spcBef>
                <a:spcPct val="0"/>
              </a:spcBef>
              <a:spcAft>
                <a:spcPct val="0"/>
              </a:spcAft>
            </a:pPr>
            <a:r>
              <a:rPr lang="ru-RU" sz="2400" b="1" dirty="0" smtClean="0"/>
              <a:t>5. </a:t>
            </a:r>
            <a:r>
              <a:rPr lang="en-GB" sz="2400" b="1" i="1" dirty="0" err="1" smtClean="0"/>
              <a:t>SGB.Net</a:t>
            </a:r>
            <a:r>
              <a:rPr lang="en-GB" sz="2400" b="1" i="1" dirty="0" smtClean="0"/>
              <a:t> Live System</a:t>
            </a:r>
            <a:endParaRPr lang="en-GB" sz="2400" b="1" dirty="0" smtClean="0"/>
          </a:p>
          <a:p>
            <a:pPr indent="-457200" algn="just" fontAlgn="base">
              <a:spcBef>
                <a:spcPct val="0"/>
              </a:spcBef>
              <a:spcAft>
                <a:spcPct val="0"/>
              </a:spcAft>
            </a:pPr>
            <a:r>
              <a:rPr lang="en-GB" sz="1000" dirty="0" smtClean="0"/>
              <a:t>The objective of installing </a:t>
            </a:r>
            <a:r>
              <a:rPr lang="en-GB" sz="1000" dirty="0" err="1" smtClean="0"/>
              <a:t>SGB.Net</a:t>
            </a:r>
            <a:r>
              <a:rPr lang="en-GB" sz="1000" dirty="0" smtClean="0"/>
              <a:t> is to replace TIMS 2 with a ‘next step’ budget and accounting application that will provide additional functionality compared to TMIS 2 and move MDCT another stage closer to be able to operate a full blown COTS.</a:t>
            </a:r>
            <a:endParaRPr lang="ru-RU" sz="1000" dirty="0" smtClean="0"/>
          </a:p>
          <a:p>
            <a:pPr marR="0" lvl="0" indent="-457200" algn="just" fontAlgn="base">
              <a:lnSpc>
                <a:spcPct val="100000"/>
              </a:lnSpc>
              <a:spcBef>
                <a:spcPct val="0"/>
              </a:spcBef>
              <a:spcAft>
                <a:spcPct val="0"/>
              </a:spcAft>
              <a:buClrTx/>
              <a:buSzTx/>
              <a:buFontTx/>
              <a:buNone/>
              <a:tabLst/>
            </a:pPr>
            <a:endParaRPr lang="ru-RU" sz="1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6884"/>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GB" sz="1400" b="1" dirty="0" smtClean="0">
                <a:solidFill>
                  <a:srgbClr val="002060"/>
                </a:solidFill>
                <a:latin typeface="Arial" pitchFamily="34" charset="0"/>
                <a:cs typeface="Arial" pitchFamily="34" charset="0"/>
              </a:rPr>
              <a:t>Computer Support Applications Development</a:t>
            </a:r>
            <a:endParaRPr lang="ru-RU" sz="1400" b="1" dirty="0" smtClean="0">
              <a:solidFill>
                <a:srgbClr val="002060"/>
              </a:solidFill>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C3DF6E1D-F846-4C4F-BD15-1A2B7CF0462A}" type="slidenum">
              <a:rPr lang="ru-RU" smtClean="0"/>
              <a:pPr/>
              <a:t>16</a:t>
            </a:fld>
            <a:endParaRPr lang="ru-RU"/>
          </a:p>
        </p:txBody>
      </p:sp>
      <p:sp>
        <p:nvSpPr>
          <p:cNvPr id="11" name="Rectangle 10"/>
          <p:cNvSpPr/>
          <p:nvPr/>
        </p:nvSpPr>
        <p:spPr>
          <a:xfrm>
            <a:off x="323528" y="4581128"/>
            <a:ext cx="8568952" cy="769441"/>
          </a:xfrm>
          <a:prstGeom prst="rect">
            <a:avLst/>
          </a:prstGeom>
        </p:spPr>
        <p:txBody>
          <a:bodyPr wrap="square">
            <a:spAutoFit/>
          </a:bodyPr>
          <a:lstStyle/>
          <a:p>
            <a:pPr indent="-457200" fontAlgn="base">
              <a:spcBef>
                <a:spcPct val="0"/>
              </a:spcBef>
              <a:spcAft>
                <a:spcPct val="0"/>
              </a:spcAft>
            </a:pPr>
            <a:r>
              <a:rPr lang="ru-RU" sz="2400" b="1" dirty="0" smtClean="0"/>
              <a:t>9. </a:t>
            </a:r>
            <a:r>
              <a:rPr lang="en-GB" sz="2400" b="1" i="1" dirty="0" smtClean="0"/>
              <a:t>IFMIS</a:t>
            </a:r>
            <a:endParaRPr lang="ru-RU" sz="2400" b="1" i="1" dirty="0" smtClean="0"/>
          </a:p>
          <a:p>
            <a:pPr indent="-457200" fontAlgn="base">
              <a:spcBef>
                <a:spcPct val="0"/>
              </a:spcBef>
              <a:spcAft>
                <a:spcPct val="0"/>
              </a:spcAft>
            </a:pPr>
            <a:r>
              <a:rPr lang="en-GB" sz="1000" dirty="0" smtClean="0"/>
              <a:t>The objective of purchasing and implementing a IFMIS is to provide MDCT with all the functionality (and more than currently required and available) they require to operate a high quality, international standard Treasury operation</a:t>
            </a:r>
            <a:r>
              <a:rPr lang="ru-RU" sz="1000" dirty="0" smtClean="0"/>
              <a:t>.</a:t>
            </a:r>
          </a:p>
        </p:txBody>
      </p:sp>
      <p:sp>
        <p:nvSpPr>
          <p:cNvPr id="28673" name="Rectangle 1"/>
          <p:cNvSpPr>
            <a:spLocks noChangeArrowheads="1"/>
          </p:cNvSpPr>
          <p:nvPr/>
        </p:nvSpPr>
        <p:spPr bwMode="auto">
          <a:xfrm>
            <a:off x="323528" y="2132856"/>
            <a:ext cx="8568952" cy="769441"/>
          </a:xfrm>
          <a:prstGeom prst="rect">
            <a:avLst/>
          </a:prstGeom>
        </p:spPr>
        <p:txBody>
          <a:bodyPr wrap="square">
            <a:spAutoFit/>
          </a:bodyPr>
          <a:lstStyle/>
          <a:p>
            <a:pPr marL="0" lvl="4" indent="-457200" fontAlgn="base">
              <a:spcBef>
                <a:spcPct val="0"/>
              </a:spcBef>
              <a:spcAft>
                <a:spcPct val="0"/>
              </a:spcAft>
            </a:pPr>
            <a:r>
              <a:rPr lang="ru-RU" sz="2400" b="1" dirty="0" smtClean="0"/>
              <a:t>7. </a:t>
            </a:r>
            <a:r>
              <a:rPr lang="en-GB" sz="2400" b="1" i="1" dirty="0" smtClean="0"/>
              <a:t>Asset Management System Considered</a:t>
            </a:r>
            <a:endParaRPr lang="ru-RU" sz="2400" b="1" i="1" dirty="0" smtClean="0"/>
          </a:p>
          <a:p>
            <a:r>
              <a:rPr lang="en-GB" sz="1000" dirty="0" smtClean="0"/>
              <a:t>The objective of considering an Asset Management system is to identify a technical solution to the challenges within </a:t>
            </a:r>
            <a:r>
              <a:rPr lang="en-GB" sz="1000" dirty="0" err="1" smtClean="0"/>
              <a:t>GoT</a:t>
            </a:r>
            <a:r>
              <a:rPr lang="en-GB" sz="1000" dirty="0" smtClean="0"/>
              <a:t> of managing, protecting and utilising assets owned by </a:t>
            </a:r>
            <a:r>
              <a:rPr lang="en-GB" sz="1000" dirty="0" err="1" smtClean="0"/>
              <a:t>GoT</a:t>
            </a:r>
            <a:r>
              <a:rPr lang="en-GB" sz="1000" dirty="0" smtClean="0"/>
              <a:t>.</a:t>
            </a:r>
            <a:endParaRPr lang="ru-RU" sz="1000" dirty="0"/>
          </a:p>
        </p:txBody>
      </p:sp>
      <p:sp>
        <p:nvSpPr>
          <p:cNvPr id="28674" name="Rectangle 2"/>
          <p:cNvSpPr>
            <a:spLocks noChangeArrowheads="1"/>
          </p:cNvSpPr>
          <p:nvPr/>
        </p:nvSpPr>
        <p:spPr bwMode="auto">
          <a:xfrm>
            <a:off x="323528" y="3118321"/>
            <a:ext cx="8712968" cy="769441"/>
          </a:xfrm>
          <a:prstGeom prst="rect">
            <a:avLst/>
          </a:prstGeom>
        </p:spPr>
        <p:txBody>
          <a:bodyPr wrap="square">
            <a:spAutoFit/>
          </a:bodyPr>
          <a:lstStyle/>
          <a:p>
            <a:pPr marL="0" lvl="4" indent="-457200" fontAlgn="base">
              <a:spcBef>
                <a:spcPct val="0"/>
              </a:spcBef>
              <a:spcAft>
                <a:spcPct val="0"/>
              </a:spcAft>
            </a:pPr>
            <a:r>
              <a:rPr lang="ru-RU" sz="2400" b="1" dirty="0" smtClean="0"/>
              <a:t>8. </a:t>
            </a:r>
            <a:r>
              <a:rPr lang="en-GB" sz="2400" b="1" i="1" dirty="0" smtClean="0"/>
              <a:t>Payroll &amp; HR Combined System Considered</a:t>
            </a:r>
            <a:endParaRPr lang="ru-RU" sz="2400" b="1" i="1" dirty="0" smtClean="0"/>
          </a:p>
          <a:p>
            <a:r>
              <a:rPr lang="en-GB" sz="1000" dirty="0" smtClean="0"/>
              <a:t>The objective of considering a Payroll and Human Resource system is to identify a technical and integrated solution to the challenges within </a:t>
            </a:r>
            <a:r>
              <a:rPr lang="en-GB" sz="1000" dirty="0" err="1" smtClean="0"/>
              <a:t>GoT</a:t>
            </a:r>
            <a:r>
              <a:rPr lang="en-GB" sz="1000" dirty="0" smtClean="0"/>
              <a:t> of paying, tracking, promoting, training and developing employees of </a:t>
            </a:r>
            <a:r>
              <a:rPr lang="en-GB" sz="1000" dirty="0" err="1" smtClean="0"/>
              <a:t>GoT</a:t>
            </a:r>
            <a:r>
              <a:rPr lang="en-GB" sz="1000" dirty="0" smtClean="0"/>
              <a:t> across all levels of the Government.</a:t>
            </a:r>
            <a:endParaRPr lang="ru-RU" sz="1000" dirty="0"/>
          </a:p>
        </p:txBody>
      </p:sp>
      <p:sp>
        <p:nvSpPr>
          <p:cNvPr id="14" name="Rectangle 6"/>
          <p:cNvSpPr>
            <a:spLocks noChangeArrowheads="1"/>
          </p:cNvSpPr>
          <p:nvPr/>
        </p:nvSpPr>
        <p:spPr bwMode="auto">
          <a:xfrm>
            <a:off x="323528" y="836712"/>
            <a:ext cx="8640960" cy="769441"/>
          </a:xfrm>
          <a:prstGeom prst="rect">
            <a:avLst/>
          </a:prstGeom>
        </p:spPr>
        <p:txBody>
          <a:bodyPr wrap="square">
            <a:spAutoFit/>
          </a:bodyPr>
          <a:lstStyle/>
          <a:p>
            <a:pPr marL="0" lvl="4" indent="-457200" algn="just" fontAlgn="base">
              <a:spcBef>
                <a:spcPct val="0"/>
              </a:spcBef>
              <a:spcAft>
                <a:spcPct val="0"/>
              </a:spcAft>
            </a:pPr>
            <a:r>
              <a:rPr lang="ru-RU" sz="2400" b="1" dirty="0" smtClean="0"/>
              <a:t>6. </a:t>
            </a:r>
            <a:r>
              <a:rPr lang="en-GB" sz="2400" b="1" i="1" dirty="0" smtClean="0"/>
              <a:t>Hardware &amp; Infrastructure Purchase &amp; Installation</a:t>
            </a:r>
            <a:endParaRPr lang="ru-RU" sz="2400" b="1" i="1" dirty="0" smtClean="0"/>
          </a:p>
          <a:p>
            <a:r>
              <a:rPr lang="en-GB" sz="1000" dirty="0" smtClean="0"/>
              <a:t>The objective of purchasing and installing hardware and creating a communications infrastructure is to support the installation of </a:t>
            </a:r>
            <a:r>
              <a:rPr lang="en-GB" sz="1000" dirty="0" err="1" smtClean="0"/>
              <a:t>SGB.Net</a:t>
            </a:r>
            <a:r>
              <a:rPr lang="en-GB" sz="1000" dirty="0" smtClean="0"/>
              <a:t> and any future IFMIS purchase. </a:t>
            </a:r>
            <a:endParaRPr lang="ru-RU"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523220"/>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GB" sz="1400" b="1" dirty="0" smtClean="0">
                <a:solidFill>
                  <a:srgbClr val="002060"/>
                </a:solidFill>
                <a:latin typeface="Arial" pitchFamily="34" charset="0"/>
                <a:cs typeface="Arial" pitchFamily="34" charset="0"/>
              </a:rPr>
              <a:t>Risks</a:t>
            </a:r>
            <a:r>
              <a:rPr lang="en-GB" sz="1400" b="1" dirty="0" smtClean="0">
                <a:solidFill>
                  <a:srgbClr val="002060"/>
                </a:solidFill>
                <a:latin typeface="Arial" pitchFamily="34" charset="0"/>
                <a:cs typeface="Arial" pitchFamily="34" charset="0"/>
              </a:rPr>
              <a:t>, Benefits and Key Challenges</a:t>
            </a:r>
            <a:endParaRPr lang="ru-RU" sz="1400" b="1" dirty="0" smtClean="0">
              <a:solidFill>
                <a:srgbClr val="002060"/>
              </a:solidFill>
              <a:latin typeface="Arial" pitchFamily="34" charset="0"/>
              <a:cs typeface="Arial" pitchFamily="34" charset="0"/>
            </a:endParaRPr>
          </a:p>
          <a:p>
            <a:pPr algn="just" fontAlgn="base">
              <a:spcBef>
                <a:spcPct val="0"/>
              </a:spcBef>
              <a:spcAft>
                <a:spcPct val="0"/>
              </a:spcAft>
              <a:tabLst>
                <a:tab pos="449263" algn="l"/>
              </a:tabLst>
            </a:pPr>
            <a:r>
              <a:rPr lang="ru-RU" sz="1400" b="1" dirty="0" smtClean="0">
                <a:solidFill>
                  <a:srgbClr val="002060"/>
                </a:solidFill>
                <a:latin typeface="Arial" pitchFamily="34" charset="0"/>
                <a:cs typeface="Arial" pitchFamily="34" charset="0"/>
              </a:rPr>
              <a:t> </a:t>
            </a:r>
            <a:endParaRPr lang="ru-RU" sz="1400" b="1" dirty="0">
              <a:solidFill>
                <a:srgbClr val="002060"/>
              </a:solidFill>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C3DF6E1D-F846-4C4F-BD15-1A2B7CF0462A}" type="slidenum">
              <a:rPr lang="ru-RU" smtClean="0"/>
              <a:pPr/>
              <a:t>17</a:t>
            </a:fld>
            <a:endParaRPr lang="ru-RU"/>
          </a:p>
        </p:txBody>
      </p:sp>
      <p:sp>
        <p:nvSpPr>
          <p:cNvPr id="2" name="Rectangle 1"/>
          <p:cNvSpPr>
            <a:spLocks noChangeArrowheads="1"/>
          </p:cNvSpPr>
          <p:nvPr/>
        </p:nvSpPr>
        <p:spPr bwMode="auto">
          <a:xfrm>
            <a:off x="323528" y="434221"/>
            <a:ext cx="8496944" cy="5678405"/>
          </a:xfrm>
          <a:prstGeom prst="rect">
            <a:avLst/>
          </a:prstGeom>
          <a:noFill/>
          <a:ln w="9525">
            <a:noFill/>
            <a:miter lim="800000"/>
            <a:headEnd/>
            <a:tailEnd/>
          </a:ln>
          <a:effectLst/>
        </p:spPr>
        <p:txBody>
          <a:bodyPr vert="horz" wrap="square" lIns="91440" tIns="152352" rIns="91440" bIns="76176" numCol="1" anchor="ctr" anchorCtr="0" compatLnSpc="1">
            <a:prstTxWarp prst="textNoShape">
              <a:avLst/>
            </a:prstTxWarp>
            <a:spAutoFit/>
          </a:bodyPr>
          <a:lstStyle/>
          <a:p>
            <a:r>
              <a:rPr lang="en-GB" sz="2800" b="1" dirty="0" smtClean="0">
                <a:solidFill>
                  <a:srgbClr val="0000FF"/>
                </a:solidFill>
                <a:latin typeface="Times New Roman" pitchFamily="18" charset="0"/>
                <a:cs typeface="Arial" pitchFamily="34" charset="0"/>
              </a:rPr>
              <a:t>Strategic Risks</a:t>
            </a:r>
            <a:endParaRPr lang="ru-RU" sz="2800" b="1" dirty="0" smtClean="0">
              <a:solidFill>
                <a:srgbClr val="0000FF"/>
              </a:solidFill>
              <a:latin typeface="Times New Roman" pitchFamily="18" charset="0"/>
              <a:cs typeface="Arial" pitchFamily="34" charset="0"/>
            </a:endParaRPr>
          </a:p>
          <a:p>
            <a:pPr marL="1371600" marR="0" lvl="3" indent="0" defTabSz="914400" rtl="0" eaLnBrk="1" fontAlgn="base" latinLnBrk="0" hangingPunct="1">
              <a:lnSpc>
                <a:spcPct val="100000"/>
              </a:lnSpc>
              <a:spcBef>
                <a:spcPct val="0"/>
              </a:spcBef>
              <a:spcAft>
                <a:spcPct val="0"/>
              </a:spcAft>
              <a:buClrTx/>
              <a:buSzTx/>
              <a:tabLst>
                <a:tab pos="449263" algn="l"/>
                <a:tab pos="703263" algn="l"/>
              </a:tabLst>
            </a:pPr>
            <a:r>
              <a:rPr kumimoji="0" lang="ru-RU" sz="2800" b="1" u="none" strike="noStrike" cap="none" normalizeH="0" baseline="0" dirty="0" smtClean="0">
                <a:ln>
                  <a:noFill/>
                </a:ln>
                <a:solidFill>
                  <a:srgbClr val="0000FF"/>
                </a:solidFill>
                <a:effectLst/>
                <a:latin typeface="Times New Roman" pitchFamily="18" charset="0"/>
                <a:cs typeface="Arial" pitchFamily="34" charset="0"/>
              </a:rPr>
              <a:t> </a:t>
            </a:r>
            <a:endParaRPr kumimoji="0" lang="en-GB" sz="2800" b="1" u="none" strike="noStrike" cap="none" normalizeH="0" baseline="0" dirty="0" smtClean="0">
              <a:ln>
                <a:noFill/>
              </a:ln>
              <a:solidFill>
                <a:srgbClr val="0000FF"/>
              </a:solidFill>
              <a:effectLst/>
              <a:latin typeface="Times New Roman" pitchFamily="18" charset="0"/>
              <a:cs typeface="Arial" pitchFamily="34" charset="0"/>
            </a:endParaRPr>
          </a:p>
          <a:p>
            <a:pPr algn="justLow" eaLnBrk="0" fontAlgn="base" hangingPunct="0">
              <a:spcBef>
                <a:spcPct val="0"/>
              </a:spcBef>
              <a:spcAft>
                <a:spcPct val="0"/>
              </a:spcAft>
              <a:tabLst>
                <a:tab pos="449263" algn="l"/>
                <a:tab pos="703263" algn="l"/>
              </a:tabLst>
            </a:pPr>
            <a:r>
              <a:rPr lang="en-GB" sz="2400" dirty="0" smtClean="0"/>
              <a:t>The following strategic risks have been identified in relation to this development strategy</a:t>
            </a:r>
            <a:r>
              <a:rPr lang="en-GB" sz="2400" dirty="0" smtClean="0"/>
              <a:t>:-</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1" algn="justLow" eaLnBrk="0" fontAlgn="base" hangingPunct="0">
              <a:spcBef>
                <a:spcPts val="1800"/>
              </a:spcBef>
              <a:spcAft>
                <a:spcPct val="0"/>
              </a:spcAft>
              <a:buFontTx/>
              <a:buChar char="•"/>
              <a:tabLst>
                <a:tab pos="449263" algn="l"/>
                <a:tab pos="703263" algn="l"/>
              </a:tabLst>
            </a:pPr>
            <a:r>
              <a:rPr lang="en-GB" sz="2000" dirty="0" smtClean="0"/>
              <a:t>The </a:t>
            </a:r>
            <a:r>
              <a:rPr lang="en-GB" sz="2000" dirty="0" smtClean="0"/>
              <a:t>MDCT Development Plan is over </a:t>
            </a:r>
            <a:r>
              <a:rPr lang="en-GB" sz="2000" dirty="0" smtClean="0"/>
              <a:t>ambitious</a:t>
            </a:r>
          </a:p>
          <a:p>
            <a:pPr lvl="1" algn="justLow" eaLnBrk="0" fontAlgn="base" hangingPunct="0">
              <a:spcBef>
                <a:spcPts val="1800"/>
              </a:spcBef>
              <a:spcAft>
                <a:spcPct val="0"/>
              </a:spcAft>
              <a:buFontTx/>
              <a:buChar char="•"/>
              <a:tabLst>
                <a:tab pos="449263" algn="l"/>
                <a:tab pos="703263" algn="l"/>
              </a:tabLst>
            </a:pPr>
            <a:r>
              <a:rPr lang="en-GB" sz="2000" dirty="0" smtClean="0"/>
              <a:t>MDCT </a:t>
            </a:r>
            <a:r>
              <a:rPr lang="en-GB" sz="2000" dirty="0" smtClean="0"/>
              <a:t>staff do not embrace the change in working required</a:t>
            </a:r>
            <a:endParaRPr lang="ru-RU" sz="2000" dirty="0" smtClean="0"/>
          </a:p>
          <a:p>
            <a:pPr lvl="1" algn="justLow" eaLnBrk="0" fontAlgn="base" hangingPunct="0">
              <a:spcBef>
                <a:spcPts val="1800"/>
              </a:spcBef>
              <a:spcAft>
                <a:spcPct val="0"/>
              </a:spcAft>
              <a:buFontTx/>
              <a:buChar char="•"/>
              <a:tabLst>
                <a:tab pos="449263" algn="l"/>
                <a:tab pos="703263" algn="l"/>
              </a:tabLst>
            </a:pPr>
            <a:r>
              <a:rPr lang="en-GB" sz="2000" dirty="0" smtClean="0"/>
              <a:t>The </a:t>
            </a:r>
            <a:r>
              <a:rPr lang="en-GB" sz="2000" dirty="0" smtClean="0"/>
              <a:t>Skill Sets required for the new functionality are not available in the </a:t>
            </a:r>
            <a:r>
              <a:rPr lang="en-GB" sz="2000" dirty="0" smtClean="0"/>
              <a:t>market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lvl="1" algn="justLow" eaLnBrk="0" fontAlgn="base" hangingPunct="0">
              <a:spcBef>
                <a:spcPts val="1800"/>
              </a:spcBef>
              <a:spcAft>
                <a:spcPct val="0"/>
              </a:spcAft>
              <a:buFontTx/>
              <a:buChar char="•"/>
              <a:tabLst>
                <a:tab pos="449263" algn="l"/>
                <a:tab pos="703263" algn="l"/>
              </a:tabLst>
            </a:pPr>
            <a:r>
              <a:rPr lang="en-GB" sz="2000" dirty="0" smtClean="0"/>
              <a:t>Financing </a:t>
            </a:r>
            <a:r>
              <a:rPr lang="en-GB" sz="2000" dirty="0" smtClean="0"/>
              <a:t>is removed by Aid Partners</a:t>
            </a:r>
            <a:endParaRPr lang="ru-RU" sz="2000" dirty="0" smtClean="0"/>
          </a:p>
          <a:p>
            <a:pPr lvl="1" algn="justLow" eaLnBrk="0" fontAlgn="base" hangingPunct="0">
              <a:spcBef>
                <a:spcPts val="1800"/>
              </a:spcBef>
              <a:spcAft>
                <a:spcPct val="0"/>
              </a:spcAft>
              <a:buFontTx/>
              <a:buChar char="•"/>
              <a:tabLst>
                <a:tab pos="449263" algn="l"/>
                <a:tab pos="703263" algn="l"/>
              </a:tabLst>
            </a:pPr>
            <a:r>
              <a:rPr lang="en-GB" sz="2000" dirty="0" smtClean="0"/>
              <a:t>Sufficient </a:t>
            </a:r>
            <a:r>
              <a:rPr lang="en-GB" sz="2000" dirty="0" smtClean="0"/>
              <a:t>Project Management skills and experience are not available to the project</a:t>
            </a:r>
            <a:endParaRPr lang="ru-RU" sz="2000" dirty="0" smtClean="0"/>
          </a:p>
          <a:p>
            <a:pPr lvl="1" algn="justLow" eaLnBrk="0" fontAlgn="base" hangingPunct="0">
              <a:spcBef>
                <a:spcPts val="1800"/>
              </a:spcBef>
              <a:spcAft>
                <a:spcPct val="0"/>
              </a:spcAft>
              <a:buFontTx/>
              <a:buChar char="•"/>
              <a:tabLst>
                <a:tab pos="449263" algn="l"/>
                <a:tab pos="703263" algn="l"/>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6883"/>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GB" sz="1400" b="1" dirty="0" smtClean="0">
                <a:solidFill>
                  <a:srgbClr val="002060"/>
                </a:solidFill>
                <a:latin typeface="Arial" pitchFamily="34" charset="0"/>
                <a:cs typeface="Arial" pitchFamily="34" charset="0"/>
              </a:rPr>
              <a:t>Risks, Benefits and Key Challenges</a:t>
            </a:r>
            <a:endParaRPr lang="ru-RU" sz="1400" b="1" dirty="0" smtClean="0">
              <a:solidFill>
                <a:srgbClr val="002060"/>
              </a:solidFill>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C3DF6E1D-F846-4C4F-BD15-1A2B7CF0462A}" type="slidenum">
              <a:rPr lang="ru-RU" smtClean="0"/>
              <a:pPr/>
              <a:t>18</a:t>
            </a:fld>
            <a:endParaRPr lang="ru-RU"/>
          </a:p>
        </p:txBody>
      </p:sp>
      <p:sp>
        <p:nvSpPr>
          <p:cNvPr id="30721" name="Rectangle 1"/>
          <p:cNvSpPr>
            <a:spLocks noChangeArrowheads="1"/>
          </p:cNvSpPr>
          <p:nvPr/>
        </p:nvSpPr>
        <p:spPr bwMode="auto">
          <a:xfrm>
            <a:off x="251520" y="496998"/>
            <a:ext cx="8712968" cy="5401406"/>
          </a:xfrm>
          <a:prstGeom prst="rect">
            <a:avLst/>
          </a:prstGeom>
          <a:noFill/>
          <a:ln w="9525">
            <a:noFill/>
            <a:miter lim="800000"/>
            <a:headEnd/>
            <a:tailEnd/>
          </a:ln>
          <a:effectLst/>
        </p:spPr>
        <p:txBody>
          <a:bodyPr vert="horz" wrap="square" lIns="91440" tIns="152352" rIns="91440" bIns="76176" numCol="1" anchor="ctr" anchorCtr="0" compatLnSpc="1">
            <a:prstTxWarp prst="textNoShape">
              <a:avLst/>
            </a:prstTxWarp>
            <a:spAutoFit/>
          </a:bodyPr>
          <a:lstStyle/>
          <a:p>
            <a:pPr lvl="2" fontAlgn="base">
              <a:spcBef>
                <a:spcPct val="0"/>
              </a:spcBef>
              <a:spcAft>
                <a:spcPct val="0"/>
              </a:spcAft>
              <a:tabLst>
                <a:tab pos="449263" algn="l"/>
                <a:tab pos="703263" algn="l"/>
              </a:tabLst>
            </a:pPr>
            <a:endParaRPr lang="en-GB" sz="2800" b="1" dirty="0" smtClean="0">
              <a:solidFill>
                <a:srgbClr val="0000FF"/>
              </a:solidFill>
              <a:latin typeface="Times New Roman" pitchFamily="18" charset="0"/>
              <a:cs typeface="Arial" pitchFamily="34" charset="0"/>
            </a:endParaRPr>
          </a:p>
          <a:p>
            <a:pPr lvl="2" fontAlgn="base">
              <a:spcBef>
                <a:spcPct val="0"/>
              </a:spcBef>
              <a:spcAft>
                <a:spcPct val="0"/>
              </a:spcAft>
              <a:tabLst>
                <a:tab pos="449263" algn="l"/>
                <a:tab pos="703263" algn="l"/>
              </a:tabLst>
            </a:pPr>
            <a:r>
              <a:rPr lang="en-GB" sz="2800" b="1" dirty="0" smtClean="0">
                <a:solidFill>
                  <a:srgbClr val="0000FF"/>
                </a:solidFill>
                <a:latin typeface="Times New Roman" pitchFamily="18" charset="0"/>
                <a:cs typeface="Arial" pitchFamily="34" charset="0"/>
              </a:rPr>
              <a:t>Major Benefits</a:t>
            </a:r>
            <a:endParaRPr lang="en-GB" sz="2800" b="1" dirty="0" smtClean="0">
              <a:solidFill>
                <a:srgbClr val="0000FF"/>
              </a:solidFill>
              <a:latin typeface="Times New Roman" pitchFamily="18" charset="0"/>
              <a:cs typeface="Arial" pitchFamily="34" charset="0"/>
            </a:endParaRPr>
          </a:p>
          <a:p>
            <a:r>
              <a:rPr lang="en-GB" sz="2000" dirty="0" smtClean="0"/>
              <a:t>The following major benefits are considered to be available following the full implementation of this MDCT development strategy:-</a:t>
            </a:r>
            <a:endParaRPr lang="ru-RU" sz="2000" dirty="0" smtClean="0"/>
          </a:p>
          <a:p>
            <a:pPr lvl="1" eaLnBrk="0" fontAlgn="base" hangingPunct="0">
              <a:spcBef>
                <a:spcPts val="1200"/>
              </a:spcBef>
              <a:spcAft>
                <a:spcPct val="0"/>
              </a:spcAft>
              <a:buFontTx/>
              <a:buChar char="•"/>
              <a:tabLst>
                <a:tab pos="449263" algn="l"/>
                <a:tab pos="703263" algn="l"/>
              </a:tabLst>
            </a:pPr>
            <a:r>
              <a:rPr lang="en-GB" dirty="0" smtClean="0"/>
              <a:t>Budget </a:t>
            </a:r>
            <a:r>
              <a:rPr lang="en-GB" dirty="0" smtClean="0"/>
              <a:t>execution should be substantially improved due to continuous and full BO funding </a:t>
            </a:r>
            <a:r>
              <a:rPr lang="en-GB" dirty="0" smtClean="0"/>
              <a:t>availability</a:t>
            </a:r>
            <a:endParaRPr lang="ru-RU" dirty="0" smtClean="0">
              <a:latin typeface="Arial" pitchFamily="34" charset="0"/>
              <a:cs typeface="Arial" pitchFamily="34" charset="0"/>
            </a:endParaRPr>
          </a:p>
          <a:p>
            <a:pPr lvl="1" eaLnBrk="0" fontAlgn="base" hangingPunct="0">
              <a:spcBef>
                <a:spcPts val="1200"/>
              </a:spcBef>
              <a:spcAft>
                <a:spcPct val="0"/>
              </a:spcAft>
              <a:buFontTx/>
              <a:buChar char="•"/>
              <a:tabLst>
                <a:tab pos="449263" algn="l"/>
                <a:tab pos="703263" algn="l"/>
              </a:tabLst>
            </a:pPr>
            <a:r>
              <a:rPr lang="en-GB" dirty="0" smtClean="0"/>
              <a:t>The </a:t>
            </a:r>
            <a:r>
              <a:rPr lang="en-GB" dirty="0" smtClean="0"/>
              <a:t>financial performance of BOs will be far more transparent and open leading to greater accountability for </a:t>
            </a:r>
            <a:r>
              <a:rPr lang="en-GB" dirty="0" smtClean="0"/>
              <a:t>BOs</a:t>
            </a:r>
            <a:endParaRPr lang="ru-RU" dirty="0" smtClean="0">
              <a:latin typeface="Arial" pitchFamily="34" charset="0"/>
              <a:cs typeface="Arial" pitchFamily="34" charset="0"/>
            </a:endParaRPr>
          </a:p>
          <a:p>
            <a:pPr lvl="1" eaLnBrk="0" fontAlgn="base" hangingPunct="0">
              <a:spcBef>
                <a:spcPts val="1200"/>
              </a:spcBef>
              <a:spcAft>
                <a:spcPct val="0"/>
              </a:spcAft>
              <a:buFontTx/>
              <a:buChar char="•"/>
              <a:tabLst>
                <a:tab pos="449263" algn="l"/>
                <a:tab pos="703263" algn="l"/>
              </a:tabLst>
            </a:pPr>
            <a:r>
              <a:rPr lang="en-GB" dirty="0" smtClean="0"/>
              <a:t>Value-for-Money </a:t>
            </a:r>
            <a:r>
              <a:rPr lang="en-GB" dirty="0" smtClean="0"/>
              <a:t>(VFM) </a:t>
            </a:r>
            <a:r>
              <a:rPr lang="en-GB" dirty="0" smtClean="0"/>
              <a:t>through </a:t>
            </a:r>
            <a:r>
              <a:rPr lang="en-GB" dirty="0" smtClean="0"/>
              <a:t>better and more comprehensive cash management.</a:t>
            </a:r>
            <a:endParaRPr lang="ru-RU" dirty="0" smtClean="0"/>
          </a:p>
          <a:p>
            <a:pPr lvl="1" eaLnBrk="0" fontAlgn="base" hangingPunct="0">
              <a:spcBef>
                <a:spcPts val="1200"/>
              </a:spcBef>
              <a:spcAft>
                <a:spcPct val="0"/>
              </a:spcAft>
              <a:buFontTx/>
              <a:buChar char="•"/>
              <a:tabLst>
                <a:tab pos="449263" algn="l"/>
                <a:tab pos="703263" algn="l"/>
              </a:tabLst>
            </a:pPr>
            <a:r>
              <a:rPr lang="en-GB" dirty="0" smtClean="0"/>
              <a:t>Greater </a:t>
            </a:r>
            <a:r>
              <a:rPr lang="en-GB" dirty="0" smtClean="0"/>
              <a:t>functionality of the Treasury operations bringing the </a:t>
            </a:r>
            <a:r>
              <a:rPr lang="en-GB" dirty="0" err="1" smtClean="0"/>
              <a:t>GoT</a:t>
            </a:r>
            <a:r>
              <a:rPr lang="en-GB" dirty="0" smtClean="0"/>
              <a:t> closer to international accounting </a:t>
            </a:r>
            <a:r>
              <a:rPr lang="en-GB" dirty="0" smtClean="0"/>
              <a:t>standards</a:t>
            </a:r>
            <a:endParaRPr lang="ru-RU" dirty="0" smtClean="0">
              <a:latin typeface="Arial" pitchFamily="34" charset="0"/>
              <a:cs typeface="Arial" pitchFamily="34" charset="0"/>
            </a:endParaRPr>
          </a:p>
          <a:p>
            <a:pPr lvl="1" eaLnBrk="0" fontAlgn="base" hangingPunct="0">
              <a:spcBef>
                <a:spcPts val="1200"/>
              </a:spcBef>
              <a:spcAft>
                <a:spcPct val="0"/>
              </a:spcAft>
              <a:buFontTx/>
              <a:buChar char="•"/>
              <a:tabLst>
                <a:tab pos="449263" algn="l"/>
                <a:tab pos="703263" algn="l"/>
              </a:tabLst>
            </a:pPr>
            <a:r>
              <a:rPr lang="en-GB" dirty="0" smtClean="0"/>
              <a:t>Improved </a:t>
            </a:r>
            <a:r>
              <a:rPr lang="en-GB" dirty="0" smtClean="0"/>
              <a:t>and more widespread financial controls introduced leading to reduced opportunities for graft, misappropriations and fraud</a:t>
            </a:r>
            <a:r>
              <a:rPr lang="en-GB" dirty="0" smtClean="0"/>
              <a:t>.</a:t>
            </a:r>
            <a:endParaRPr lang="ru-RU" dirty="0" smtClean="0">
              <a:latin typeface="Arial" pitchFamily="34" charset="0"/>
              <a:cs typeface="Arial" pitchFamily="34" charset="0"/>
            </a:endParaRPr>
          </a:p>
          <a:p>
            <a:pPr lvl="1" eaLnBrk="0" fontAlgn="base" hangingPunct="0">
              <a:spcBef>
                <a:spcPts val="1200"/>
              </a:spcBef>
              <a:spcAft>
                <a:spcPct val="0"/>
              </a:spcAft>
              <a:buFontTx/>
              <a:buChar char="•"/>
              <a:tabLst>
                <a:tab pos="449263" algn="l"/>
                <a:tab pos="703263" algn="l"/>
              </a:tabLst>
            </a:pPr>
            <a:r>
              <a:rPr lang="en-GB" dirty="0" smtClean="0"/>
              <a:t>Improved </a:t>
            </a:r>
            <a:r>
              <a:rPr lang="en-GB" dirty="0" smtClean="0"/>
              <a:t>efficiency of the MDCT through the use of more up to date </a:t>
            </a:r>
            <a:r>
              <a:rPr lang="en-GB" dirty="0" smtClean="0"/>
              <a:t>technology</a:t>
            </a:r>
            <a:endParaRPr lang="ru-RU"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6883"/>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US" sz="1400" b="1" dirty="0" smtClean="0">
                <a:solidFill>
                  <a:srgbClr val="002060"/>
                </a:solidFill>
                <a:latin typeface="Arial" pitchFamily="34" charset="0"/>
                <a:cs typeface="Arial" pitchFamily="34" charset="0"/>
              </a:rPr>
              <a:t> </a:t>
            </a:r>
            <a:r>
              <a:rPr lang="en-GB" sz="1400" b="1" dirty="0" smtClean="0">
                <a:solidFill>
                  <a:srgbClr val="002060"/>
                </a:solidFill>
                <a:latin typeface="Arial" pitchFamily="34" charset="0"/>
                <a:cs typeface="Arial" pitchFamily="34" charset="0"/>
              </a:rPr>
              <a:t>Implementation</a:t>
            </a:r>
            <a:r>
              <a:rPr lang="en-GB" sz="1400" dirty="0" smtClean="0"/>
              <a:t> </a:t>
            </a:r>
            <a:r>
              <a:rPr lang="en-GB" sz="1400" b="1" dirty="0" smtClean="0">
                <a:solidFill>
                  <a:srgbClr val="002060"/>
                </a:solidFill>
                <a:latin typeface="Arial" pitchFamily="34" charset="0"/>
                <a:cs typeface="Arial" pitchFamily="34" charset="0"/>
              </a:rPr>
              <a:t>Plan</a:t>
            </a:r>
            <a:r>
              <a:rPr lang="en-GB" sz="1400" dirty="0" smtClean="0"/>
              <a:t> </a:t>
            </a:r>
            <a:r>
              <a:rPr lang="ru-RU" sz="1400" b="1" dirty="0" smtClean="0">
                <a:solidFill>
                  <a:srgbClr val="002060"/>
                </a:solidFill>
                <a:latin typeface="Arial" pitchFamily="34" charset="0"/>
                <a:cs typeface="Arial" pitchFamily="34" charset="0"/>
              </a:rPr>
              <a:t> </a:t>
            </a:r>
            <a:endParaRPr lang="ru-RU" sz="1400" b="1" dirty="0">
              <a:solidFill>
                <a:srgbClr val="002060"/>
              </a:solidFill>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C3DF6E1D-F846-4C4F-BD15-1A2B7CF0462A}" type="slidenum">
              <a:rPr lang="ru-RU" smtClean="0"/>
              <a:pPr/>
              <a:t>19</a:t>
            </a:fld>
            <a:endParaRPr lang="ru-RU"/>
          </a:p>
        </p:txBody>
      </p:sp>
      <p:pic>
        <p:nvPicPr>
          <p:cNvPr id="7" name="Picture 6"/>
          <p:cNvPicPr/>
          <p:nvPr/>
        </p:nvPicPr>
        <p:blipFill>
          <a:blip r:embed="rId2" cstate="print"/>
          <a:srcRect/>
          <a:stretch>
            <a:fillRect/>
          </a:stretch>
        </p:blipFill>
        <p:spPr bwMode="auto">
          <a:xfrm>
            <a:off x="52387" y="700087"/>
            <a:ext cx="9039225" cy="54578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04015"/>
            <a:ext cx="9144000" cy="584775"/>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GB" sz="1400" b="1" dirty="0" smtClean="0">
                <a:solidFill>
                  <a:srgbClr val="002060"/>
                </a:solidFill>
                <a:latin typeface="Arial" pitchFamily="34" charset="0"/>
                <a:cs typeface="Arial" pitchFamily="34" charset="0"/>
              </a:rPr>
              <a:t>Background</a:t>
            </a:r>
            <a:r>
              <a:rPr lang="en-GB" sz="1400" b="1" dirty="0" smtClean="0"/>
              <a:t> </a:t>
            </a:r>
            <a:endParaRPr lang="ru-RU" sz="1400" dirty="0" smtClean="0"/>
          </a:p>
          <a:p>
            <a:pPr marL="0" marR="0" lvl="0" indent="0" algn="just" defTabSz="914400" rtl="0" eaLnBrk="1" fontAlgn="base" latinLnBrk="0" hangingPunct="1">
              <a:lnSpc>
                <a:spcPct val="100000"/>
              </a:lnSpc>
              <a:spcBef>
                <a:spcPct val="0"/>
              </a:spcBef>
              <a:spcAft>
                <a:spcPct val="0"/>
              </a:spcAft>
              <a:buClrTx/>
              <a:buSzTx/>
              <a:tabLst>
                <a:tab pos="449263" algn="l"/>
              </a:tabLst>
            </a:pPr>
            <a:endParaRPr kumimoji="0" lang="en-GB" sz="1800" b="0" i="0" u="none" strike="noStrike" cap="none" normalizeH="0" baseline="0" dirty="0" smtClean="0">
              <a:ln>
                <a:noFill/>
              </a:ln>
              <a:solidFill>
                <a:srgbClr val="002060"/>
              </a:solidFill>
              <a:effectLst/>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fld id="{C3DF6E1D-F846-4C4F-BD15-1A2B7CF0462A}" type="slidenum">
              <a:rPr lang="ru-RU" smtClean="0"/>
              <a:pPr/>
              <a:t>2</a:t>
            </a:fld>
            <a:endParaRPr lang="ru-RU"/>
          </a:p>
        </p:txBody>
      </p:sp>
      <p:sp>
        <p:nvSpPr>
          <p:cNvPr id="4" name="Прямоугольник 3"/>
          <p:cNvSpPr/>
          <p:nvPr/>
        </p:nvSpPr>
        <p:spPr>
          <a:xfrm>
            <a:off x="179512" y="476672"/>
            <a:ext cx="8784976" cy="1754326"/>
          </a:xfrm>
          <a:prstGeom prst="rect">
            <a:avLst/>
          </a:prstGeom>
        </p:spPr>
        <p:txBody>
          <a:bodyPr wrap="square">
            <a:spAutoFit/>
          </a:bodyPr>
          <a:lstStyle/>
          <a:p>
            <a:pPr algn="just"/>
            <a:r>
              <a:rPr lang="ru-RU" dirty="0" smtClean="0"/>
              <a:t>1. </a:t>
            </a:r>
            <a:r>
              <a:rPr lang="en-US" dirty="0" smtClean="0"/>
              <a:t>The </a:t>
            </a:r>
            <a:r>
              <a:rPr lang="en-US" dirty="0" smtClean="0"/>
              <a:t>implementation process of the treasury system of budget execution began in 1996 in accordance with the Government of </a:t>
            </a:r>
            <a:r>
              <a:rPr lang="en-US" dirty="0" smtClean="0"/>
              <a:t>RT Regulation  </a:t>
            </a:r>
            <a:r>
              <a:rPr lang="en-US" dirty="0" smtClean="0"/>
              <a:t>"On establishment of the </a:t>
            </a:r>
            <a:r>
              <a:rPr lang="en-US" dirty="0" smtClean="0"/>
              <a:t>Treasury </a:t>
            </a:r>
            <a:r>
              <a:rPr lang="en-US" dirty="0" smtClean="0"/>
              <a:t>system of budget execution." Government Resolution on January 15, 1997 </a:t>
            </a:r>
            <a:r>
              <a:rPr lang="en-US" dirty="0" smtClean="0"/>
              <a:t>approved </a:t>
            </a:r>
            <a:r>
              <a:rPr lang="en-US" dirty="0" smtClean="0"/>
              <a:t>the Regulation "On </a:t>
            </a:r>
            <a:r>
              <a:rPr lang="en-US" dirty="0" smtClean="0"/>
              <a:t> </a:t>
            </a:r>
            <a:r>
              <a:rPr lang="en-US" dirty="0" smtClean="0"/>
              <a:t>central management of the </a:t>
            </a:r>
            <a:r>
              <a:rPr lang="en-US" dirty="0" smtClean="0"/>
              <a:t>Treasury</a:t>
            </a:r>
            <a:r>
              <a:rPr lang="en-US" dirty="0" smtClean="0"/>
              <a:t>," which were defined structure, functions, powers and authority of the Central Treasury of the Ministry of Finance of the Republic of </a:t>
            </a:r>
            <a:r>
              <a:rPr lang="en-US" dirty="0" smtClean="0"/>
              <a:t>Tajikistan.</a:t>
            </a:r>
            <a:endParaRPr lang="ru-RU" dirty="0"/>
          </a:p>
        </p:txBody>
      </p:sp>
      <p:sp>
        <p:nvSpPr>
          <p:cNvPr id="5" name="Прямоугольник 4"/>
          <p:cNvSpPr/>
          <p:nvPr/>
        </p:nvSpPr>
        <p:spPr>
          <a:xfrm>
            <a:off x="0" y="2214554"/>
            <a:ext cx="8776600" cy="369332"/>
          </a:xfrm>
          <a:prstGeom prst="rect">
            <a:avLst/>
          </a:prstGeom>
        </p:spPr>
        <p:txBody>
          <a:bodyPr wrap="square">
            <a:spAutoFit/>
          </a:bodyPr>
          <a:lstStyle/>
          <a:p>
            <a:pPr algn="just"/>
            <a:r>
              <a:rPr lang="ru-RU" dirty="0" smtClean="0"/>
              <a:t>2. </a:t>
            </a:r>
            <a:r>
              <a:rPr lang="en-US" dirty="0" smtClean="0"/>
              <a:t>In 2000 the Ministry of Finance began </a:t>
            </a:r>
            <a:r>
              <a:rPr lang="en-US" dirty="0" smtClean="0"/>
              <a:t>automatization</a:t>
            </a:r>
            <a:r>
              <a:rPr lang="en-US" dirty="0" smtClean="0"/>
              <a:t> of Treasury operations</a:t>
            </a:r>
            <a:endParaRPr lang="ru-RU" dirty="0"/>
          </a:p>
        </p:txBody>
      </p:sp>
      <p:sp>
        <p:nvSpPr>
          <p:cNvPr id="6" name="Прямоугольник 5"/>
          <p:cNvSpPr/>
          <p:nvPr/>
        </p:nvSpPr>
        <p:spPr>
          <a:xfrm>
            <a:off x="142844" y="3071810"/>
            <a:ext cx="8741104" cy="646331"/>
          </a:xfrm>
          <a:prstGeom prst="rect">
            <a:avLst/>
          </a:prstGeom>
        </p:spPr>
        <p:txBody>
          <a:bodyPr wrap="square">
            <a:spAutoFit/>
          </a:bodyPr>
          <a:lstStyle/>
          <a:p>
            <a:pPr algn="just">
              <a:defRPr/>
            </a:pPr>
            <a:r>
              <a:rPr lang="ru-RU" dirty="0" smtClean="0"/>
              <a:t>3. </a:t>
            </a:r>
            <a:r>
              <a:rPr lang="en-US" dirty="0" smtClean="0"/>
              <a:t>In 2001 there was a  transformation from  Soviet-style  Budget classification to the new format.</a:t>
            </a:r>
            <a:endParaRPr lang="ru-RU" dirty="0" smtClean="0"/>
          </a:p>
        </p:txBody>
      </p:sp>
      <p:sp>
        <p:nvSpPr>
          <p:cNvPr id="7" name="Прямоугольник 6"/>
          <p:cNvSpPr/>
          <p:nvPr/>
        </p:nvSpPr>
        <p:spPr>
          <a:xfrm>
            <a:off x="0" y="3786190"/>
            <a:ext cx="8742772" cy="369332"/>
          </a:xfrm>
          <a:prstGeom prst="rect">
            <a:avLst/>
          </a:prstGeom>
        </p:spPr>
        <p:txBody>
          <a:bodyPr wrap="square">
            <a:spAutoFit/>
          </a:bodyPr>
          <a:lstStyle/>
          <a:p>
            <a:pPr algn="just"/>
            <a:r>
              <a:rPr lang="ru-RU" dirty="0" smtClean="0"/>
              <a:t>4. </a:t>
            </a:r>
            <a:r>
              <a:rPr lang="en-US" dirty="0" smtClean="0"/>
              <a:t>In </a:t>
            </a:r>
            <a:r>
              <a:rPr lang="en-US" dirty="0" smtClean="0"/>
              <a:t>2005, implemented a new budget classification that is compatible with GFS 1986</a:t>
            </a:r>
            <a:endParaRPr lang="ru-RU" dirty="0"/>
          </a:p>
        </p:txBody>
      </p:sp>
      <p:sp>
        <p:nvSpPr>
          <p:cNvPr id="9" name="Прямоугольник 8"/>
          <p:cNvSpPr/>
          <p:nvPr/>
        </p:nvSpPr>
        <p:spPr>
          <a:xfrm>
            <a:off x="163356" y="4510861"/>
            <a:ext cx="8742772" cy="369332"/>
          </a:xfrm>
          <a:prstGeom prst="rect">
            <a:avLst/>
          </a:prstGeom>
        </p:spPr>
        <p:txBody>
          <a:bodyPr wrap="square">
            <a:spAutoFit/>
          </a:bodyPr>
          <a:lstStyle/>
          <a:p>
            <a:pPr algn="just"/>
            <a:r>
              <a:rPr lang="ru-RU" dirty="0" smtClean="0"/>
              <a:t>5. </a:t>
            </a:r>
            <a:r>
              <a:rPr lang="en-US" dirty="0" smtClean="0"/>
              <a:t>In 2007 PEFA assessment has been conducted</a:t>
            </a:r>
            <a:endParaRPr lang="ru-RU" dirty="0"/>
          </a:p>
        </p:txBody>
      </p:sp>
      <p:sp>
        <p:nvSpPr>
          <p:cNvPr id="10" name="Прямоугольник 9"/>
          <p:cNvSpPr/>
          <p:nvPr/>
        </p:nvSpPr>
        <p:spPr>
          <a:xfrm>
            <a:off x="152217" y="4941168"/>
            <a:ext cx="8798623" cy="646331"/>
          </a:xfrm>
          <a:prstGeom prst="rect">
            <a:avLst/>
          </a:prstGeom>
        </p:spPr>
        <p:txBody>
          <a:bodyPr wrap="square">
            <a:spAutoFit/>
          </a:bodyPr>
          <a:lstStyle/>
          <a:p>
            <a:pPr algn="just"/>
            <a:r>
              <a:rPr lang="en-US" b="1" dirty="0" smtClean="0"/>
              <a:t>6. </a:t>
            </a:r>
            <a:r>
              <a:rPr lang="en-US" b="1" dirty="0" smtClean="0"/>
              <a:t>In February 2009 the implementation of Public Financial Management Modernization Project (PFMMP) was launched .</a:t>
            </a:r>
            <a:endParaRPr lang="ru-RU" b="1" dirty="0"/>
          </a:p>
        </p:txBody>
      </p:sp>
      <p:sp>
        <p:nvSpPr>
          <p:cNvPr id="11" name="Прямоугольник 10"/>
          <p:cNvSpPr/>
          <p:nvPr/>
        </p:nvSpPr>
        <p:spPr>
          <a:xfrm>
            <a:off x="152217" y="5589240"/>
            <a:ext cx="8798623" cy="923330"/>
          </a:xfrm>
          <a:prstGeom prst="rect">
            <a:avLst/>
          </a:prstGeom>
        </p:spPr>
        <p:txBody>
          <a:bodyPr wrap="square">
            <a:spAutoFit/>
          </a:bodyPr>
          <a:lstStyle/>
          <a:p>
            <a:pPr algn="just"/>
            <a:r>
              <a:rPr lang="ru-RU" dirty="0" smtClean="0"/>
              <a:t>7</a:t>
            </a:r>
            <a:r>
              <a:rPr lang="en-US" dirty="0" smtClean="0"/>
              <a:t>. </a:t>
            </a:r>
            <a:r>
              <a:rPr lang="en-US" dirty="0" smtClean="0"/>
              <a:t>In </a:t>
            </a:r>
            <a:r>
              <a:rPr lang="en-US" dirty="0" smtClean="0"/>
              <a:t>March 2009, </a:t>
            </a:r>
            <a:r>
              <a:rPr lang="en-US" dirty="0" smtClean="0"/>
              <a:t>by the Presidential  </a:t>
            </a:r>
            <a:r>
              <a:rPr lang="en-US" dirty="0" smtClean="0"/>
              <a:t>Decree </a:t>
            </a:r>
            <a:r>
              <a:rPr lang="en-US" dirty="0" smtClean="0"/>
              <a:t># 639 </a:t>
            </a:r>
            <a:r>
              <a:rPr lang="en-US" dirty="0" smtClean="0"/>
              <a:t>of March 20, 2009, </a:t>
            </a:r>
            <a:r>
              <a:rPr lang="en-US" dirty="0" smtClean="0"/>
              <a:t>the </a:t>
            </a:r>
            <a:r>
              <a:rPr lang="en-US" dirty="0" smtClean="0"/>
              <a:t>Coordinating </a:t>
            </a:r>
            <a:r>
              <a:rPr lang="en-US" dirty="0" smtClean="0"/>
              <a:t>PFM Council had been created  </a:t>
            </a:r>
            <a:r>
              <a:rPr lang="en-US" dirty="0" smtClean="0"/>
              <a:t>and the </a:t>
            </a:r>
            <a:r>
              <a:rPr lang="en-US" dirty="0" smtClean="0"/>
              <a:t>Public </a:t>
            </a:r>
            <a:r>
              <a:rPr lang="en-US" dirty="0" smtClean="0"/>
              <a:t>Finance Management (</a:t>
            </a:r>
            <a:r>
              <a:rPr lang="en-US" dirty="0" smtClean="0"/>
              <a:t>PFM) Strategy </a:t>
            </a:r>
            <a:r>
              <a:rPr lang="en-US" dirty="0" smtClean="0"/>
              <a:t>was </a:t>
            </a:r>
            <a:r>
              <a:rPr lang="en-US" dirty="0" smtClean="0"/>
              <a:t>approved.</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6883"/>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US" sz="1400" b="1" dirty="0" smtClean="0">
                <a:solidFill>
                  <a:srgbClr val="002060"/>
                </a:solidFill>
                <a:latin typeface="Arial" pitchFamily="34" charset="0"/>
                <a:cs typeface="Arial" pitchFamily="34" charset="0"/>
              </a:rPr>
              <a:t> </a:t>
            </a:r>
            <a:r>
              <a:rPr lang="en-GB" sz="1400" b="1" dirty="0" smtClean="0">
                <a:solidFill>
                  <a:srgbClr val="002060"/>
                </a:solidFill>
                <a:latin typeface="Arial" pitchFamily="34" charset="0"/>
                <a:cs typeface="Arial" pitchFamily="34" charset="0"/>
              </a:rPr>
              <a:t>Implementation</a:t>
            </a:r>
            <a:r>
              <a:rPr lang="en-GB" sz="1400" dirty="0" smtClean="0"/>
              <a:t> </a:t>
            </a:r>
            <a:r>
              <a:rPr lang="en-GB" sz="1400" b="1" dirty="0" smtClean="0">
                <a:solidFill>
                  <a:srgbClr val="002060"/>
                </a:solidFill>
                <a:latin typeface="Arial" pitchFamily="34" charset="0"/>
                <a:cs typeface="Arial" pitchFamily="34" charset="0"/>
              </a:rPr>
              <a:t>Plan</a:t>
            </a:r>
            <a:r>
              <a:rPr lang="en-GB" sz="1400" dirty="0" smtClean="0"/>
              <a:t> </a:t>
            </a:r>
            <a:r>
              <a:rPr lang="ru-RU" sz="1400" b="1" dirty="0" smtClean="0">
                <a:solidFill>
                  <a:srgbClr val="002060"/>
                </a:solidFill>
                <a:latin typeface="Arial" pitchFamily="34" charset="0"/>
                <a:cs typeface="Arial" pitchFamily="34" charset="0"/>
              </a:rPr>
              <a:t> </a:t>
            </a:r>
            <a:endParaRPr lang="ru-RU" sz="1400" b="1" dirty="0">
              <a:solidFill>
                <a:srgbClr val="002060"/>
              </a:solidFill>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C3DF6E1D-F846-4C4F-BD15-1A2B7CF0462A}" type="slidenum">
              <a:rPr lang="ru-RU" smtClean="0"/>
              <a:pPr/>
              <a:t>20</a:t>
            </a:fld>
            <a:endParaRPr lang="ru-RU"/>
          </a:p>
        </p:txBody>
      </p:sp>
      <p:pic>
        <p:nvPicPr>
          <p:cNvPr id="6" name="Picture 7"/>
          <p:cNvPicPr/>
          <p:nvPr/>
        </p:nvPicPr>
        <p:blipFill>
          <a:blip r:embed="rId2" cstate="print"/>
          <a:srcRect/>
          <a:stretch>
            <a:fillRect/>
          </a:stretch>
        </p:blipFill>
        <p:spPr bwMode="auto">
          <a:xfrm>
            <a:off x="23812" y="747712"/>
            <a:ext cx="9096375" cy="53625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Рисунок 5" descr="901697917-43.jpg"/>
          <p:cNvPicPr>
            <a:picLocks noChangeAspect="1"/>
          </p:cNvPicPr>
          <p:nvPr/>
        </p:nvPicPr>
        <p:blipFill>
          <a:blip r:embed="rId2" cstate="print"/>
          <a:stretch>
            <a:fillRect/>
          </a:stretch>
        </p:blipFill>
        <p:spPr>
          <a:xfrm>
            <a:off x="-33828" y="432048"/>
            <a:ext cx="9144000" cy="6381328"/>
          </a:xfrm>
          <a:prstGeom prst="rect">
            <a:avLst/>
          </a:prstGeom>
          <a:ln>
            <a:noFill/>
          </a:ln>
          <a:effectLst>
            <a:softEdge rad="112500"/>
          </a:effectLst>
        </p:spPr>
      </p:pic>
      <p:sp>
        <p:nvSpPr>
          <p:cNvPr id="1025" name="Rectangle 1"/>
          <p:cNvSpPr>
            <a:spLocks noChangeArrowheads="1"/>
          </p:cNvSpPr>
          <p:nvPr/>
        </p:nvSpPr>
        <p:spPr bwMode="auto">
          <a:xfrm>
            <a:off x="0" y="96883"/>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ru-RU" sz="1400" b="1" dirty="0" smtClean="0">
                <a:solidFill>
                  <a:srgbClr val="002060"/>
                </a:solidFill>
                <a:latin typeface="Arial" pitchFamily="34" charset="0"/>
                <a:cs typeface="Arial" pitchFamily="34" charset="0"/>
              </a:rPr>
              <a:t> </a:t>
            </a:r>
            <a:endParaRPr lang="ru-RU" sz="1400" b="1" dirty="0">
              <a:solidFill>
                <a:srgbClr val="002060"/>
              </a:solidFill>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C3DF6E1D-F846-4C4F-BD15-1A2B7CF0462A}" type="slidenum">
              <a:rPr lang="ru-RU" smtClean="0"/>
              <a:pPr/>
              <a:t>21</a:t>
            </a:fld>
            <a:endParaRPr lang="ru-RU"/>
          </a:p>
        </p:txBody>
      </p:sp>
      <p:sp>
        <p:nvSpPr>
          <p:cNvPr id="5" name="Rectangle 6"/>
          <p:cNvSpPr>
            <a:spLocks noChangeArrowheads="1"/>
          </p:cNvSpPr>
          <p:nvPr/>
        </p:nvSpPr>
        <p:spPr bwMode="auto">
          <a:xfrm>
            <a:off x="251520" y="2204864"/>
            <a:ext cx="8640960" cy="1754326"/>
          </a:xfrm>
          <a:prstGeom prst="rect">
            <a:avLst/>
          </a:prstGeom>
        </p:spPr>
        <p:txBody>
          <a:bodyPr wrap="square">
            <a:spAutoFit/>
          </a:bodyPr>
          <a:lstStyle/>
          <a:p>
            <a:pPr marL="0" lvl="4" indent="-457200" algn="ctr" fontAlgn="base">
              <a:spcBef>
                <a:spcPct val="0"/>
              </a:spcBef>
              <a:spcAft>
                <a:spcPct val="0"/>
              </a:spcAft>
            </a:pPr>
            <a:r>
              <a:rPr lang="en-US" sz="5400" b="1" dirty="0" smtClean="0"/>
              <a:t>Thank you for </a:t>
            </a:r>
            <a:r>
              <a:rPr lang="en-US" sz="5400" b="1" dirty="0" smtClean="0"/>
              <a:t> your attention</a:t>
            </a:r>
            <a:r>
              <a:rPr lang="en-US" sz="5400" b="1" dirty="0" smtClean="0"/>
              <a:t>!</a:t>
            </a:r>
            <a:endParaRPr lang="ru-RU" sz="5400"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6110"/>
            <a:ext cx="9144000" cy="369332"/>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449263" algn="l"/>
              </a:tabLst>
            </a:pPr>
            <a:r>
              <a:rPr lang="en-GB" sz="1400" b="1" dirty="0" smtClean="0">
                <a:solidFill>
                  <a:srgbClr val="002060"/>
                </a:solidFill>
                <a:latin typeface="Arial" pitchFamily="34" charset="0"/>
                <a:cs typeface="Arial" pitchFamily="34" charset="0"/>
              </a:rPr>
              <a:t>Background</a:t>
            </a:r>
            <a:r>
              <a:rPr lang="en-GB" b="1" dirty="0" smtClean="0"/>
              <a:t> </a:t>
            </a:r>
            <a:endParaRPr kumimoji="0" lang="en-GB" sz="1800" b="0" i="0" u="none" strike="noStrike" cap="none" normalizeH="0" baseline="0" dirty="0" smtClean="0">
              <a:ln>
                <a:noFill/>
              </a:ln>
              <a:solidFill>
                <a:srgbClr val="002060"/>
              </a:solidFill>
              <a:effectLst/>
              <a:latin typeface="Arial" pitchFamily="34" charset="0"/>
              <a:cs typeface="Arial" pitchFamily="34" charset="0"/>
            </a:endParaRPr>
          </a:p>
        </p:txBody>
      </p:sp>
      <p:sp>
        <p:nvSpPr>
          <p:cNvPr id="12" name="Прямоугольник 11"/>
          <p:cNvSpPr/>
          <p:nvPr/>
        </p:nvSpPr>
        <p:spPr>
          <a:xfrm>
            <a:off x="152217" y="548680"/>
            <a:ext cx="8798623" cy="923330"/>
          </a:xfrm>
          <a:prstGeom prst="rect">
            <a:avLst/>
          </a:prstGeom>
        </p:spPr>
        <p:txBody>
          <a:bodyPr wrap="square">
            <a:spAutoFit/>
          </a:bodyPr>
          <a:lstStyle/>
          <a:p>
            <a:pPr algn="just"/>
            <a:r>
              <a:rPr lang="ru-RU" dirty="0" smtClean="0"/>
              <a:t>8</a:t>
            </a:r>
            <a:r>
              <a:rPr lang="en-US" dirty="0" smtClean="0"/>
              <a:t>. </a:t>
            </a:r>
            <a:r>
              <a:rPr lang="en-US" dirty="0" smtClean="0"/>
              <a:t>In </a:t>
            </a:r>
            <a:r>
              <a:rPr lang="en-US" dirty="0" smtClean="0"/>
              <a:t>2010, as a part (segment) of the budget classification was introduced classification of sources of </a:t>
            </a:r>
            <a:r>
              <a:rPr lang="en-US" dirty="0" smtClean="0"/>
              <a:t>finance </a:t>
            </a:r>
            <a:r>
              <a:rPr lang="en-US" dirty="0" smtClean="0"/>
              <a:t>and administrative classification of </a:t>
            </a:r>
            <a:r>
              <a:rPr lang="en-US" dirty="0" smtClean="0"/>
              <a:t>Republican Budget, </a:t>
            </a:r>
            <a:r>
              <a:rPr lang="en-US" dirty="0" smtClean="0"/>
              <a:t>and in 2011 was implemented </a:t>
            </a:r>
            <a:r>
              <a:rPr lang="en-US" dirty="0" smtClean="0"/>
              <a:t>Administrative </a:t>
            </a:r>
            <a:r>
              <a:rPr lang="en-US" dirty="0" smtClean="0"/>
              <a:t>classification of </a:t>
            </a:r>
            <a:r>
              <a:rPr lang="en-US" dirty="0" smtClean="0"/>
              <a:t>Local </a:t>
            </a:r>
            <a:r>
              <a:rPr lang="en-US" dirty="0" smtClean="0"/>
              <a:t>budget.</a:t>
            </a:r>
            <a:endParaRPr lang="ru-RU" dirty="0"/>
          </a:p>
        </p:txBody>
      </p:sp>
      <p:sp>
        <p:nvSpPr>
          <p:cNvPr id="13" name="Прямоугольник 12"/>
          <p:cNvSpPr/>
          <p:nvPr/>
        </p:nvSpPr>
        <p:spPr>
          <a:xfrm>
            <a:off x="141542" y="1643050"/>
            <a:ext cx="8776600" cy="646331"/>
          </a:xfrm>
          <a:prstGeom prst="rect">
            <a:avLst/>
          </a:prstGeom>
        </p:spPr>
        <p:txBody>
          <a:bodyPr wrap="square">
            <a:spAutoFit/>
          </a:bodyPr>
          <a:lstStyle/>
          <a:p>
            <a:pPr algn="just"/>
            <a:r>
              <a:rPr lang="ru-RU" dirty="0" smtClean="0"/>
              <a:t>10. </a:t>
            </a:r>
            <a:r>
              <a:rPr lang="en-US" dirty="0" smtClean="0"/>
              <a:t>In </a:t>
            </a:r>
            <a:r>
              <a:rPr lang="en-US" dirty="0" smtClean="0"/>
              <a:t>2010, the Ministry of Finance has </a:t>
            </a:r>
            <a:r>
              <a:rPr lang="en-US" dirty="0" smtClean="0"/>
              <a:t>improved the  </a:t>
            </a:r>
            <a:r>
              <a:rPr lang="en-US" dirty="0" smtClean="0"/>
              <a:t>existing information systems in connection with the changes in the processes of budget preparation and execution.</a:t>
            </a:r>
            <a:endParaRPr lang="ru-RU" dirty="0"/>
          </a:p>
        </p:txBody>
      </p:sp>
      <p:sp>
        <p:nvSpPr>
          <p:cNvPr id="14" name="Прямоугольник 13"/>
          <p:cNvSpPr/>
          <p:nvPr/>
        </p:nvSpPr>
        <p:spPr>
          <a:xfrm>
            <a:off x="134800" y="2357431"/>
            <a:ext cx="8776600" cy="1754326"/>
          </a:xfrm>
          <a:prstGeom prst="rect">
            <a:avLst/>
          </a:prstGeom>
        </p:spPr>
        <p:txBody>
          <a:bodyPr wrap="square">
            <a:spAutoFit/>
          </a:bodyPr>
          <a:lstStyle/>
          <a:p>
            <a:pPr algn="just"/>
            <a:r>
              <a:rPr lang="ru-RU" dirty="0" smtClean="0"/>
              <a:t>11. </a:t>
            </a:r>
            <a:r>
              <a:rPr lang="en-US" dirty="0" smtClean="0"/>
              <a:t>In </a:t>
            </a:r>
            <a:r>
              <a:rPr lang="en-US" dirty="0" smtClean="0"/>
              <a:t>2011, </a:t>
            </a:r>
            <a:r>
              <a:rPr lang="en-US" dirty="0" smtClean="0"/>
              <a:t>the PFM Council </a:t>
            </a:r>
            <a:r>
              <a:rPr lang="en-US" dirty="0" smtClean="0"/>
              <a:t>Coordination </a:t>
            </a:r>
            <a:r>
              <a:rPr lang="en-US" dirty="0" smtClean="0"/>
              <a:t>approved</a:t>
            </a:r>
            <a:r>
              <a:rPr lang="en-US" dirty="0" smtClean="0"/>
              <a:t>:</a:t>
            </a:r>
          </a:p>
          <a:p>
            <a:pPr algn="just"/>
            <a:r>
              <a:rPr lang="en-US" dirty="0" smtClean="0"/>
              <a:t> a) </a:t>
            </a:r>
            <a:r>
              <a:rPr lang="en-US" dirty="0" smtClean="0"/>
              <a:t>Strategy </a:t>
            </a:r>
            <a:r>
              <a:rPr lang="en-US" dirty="0" smtClean="0"/>
              <a:t>of </a:t>
            </a:r>
            <a:r>
              <a:rPr lang="en-US" dirty="0" smtClean="0"/>
              <a:t>reforming  public sector accounting </a:t>
            </a:r>
            <a:r>
              <a:rPr lang="en-US" dirty="0" smtClean="0"/>
              <a:t>system </a:t>
            </a:r>
            <a:r>
              <a:rPr lang="en-US" dirty="0" smtClean="0"/>
              <a:t> (</a:t>
            </a:r>
            <a:r>
              <a:rPr lang="en-US" dirty="0" smtClean="0"/>
              <a:t>2011-18 </a:t>
            </a:r>
            <a:r>
              <a:rPr lang="en-US" dirty="0" smtClean="0"/>
              <a:t>)</a:t>
            </a:r>
            <a:endParaRPr lang="en-US" dirty="0" smtClean="0"/>
          </a:p>
          <a:p>
            <a:pPr algn="just"/>
            <a:r>
              <a:rPr lang="en-US" dirty="0" smtClean="0"/>
              <a:t> b) Strategic Development </a:t>
            </a:r>
            <a:r>
              <a:rPr lang="en-US" dirty="0" smtClean="0"/>
              <a:t>Plan </a:t>
            </a:r>
            <a:r>
              <a:rPr lang="en-US" dirty="0" smtClean="0"/>
              <a:t>for </a:t>
            </a:r>
            <a:r>
              <a:rPr lang="en-US" dirty="0" smtClean="0"/>
              <a:t>the Treasury system  </a:t>
            </a:r>
            <a:r>
              <a:rPr lang="en-US" dirty="0" smtClean="0"/>
              <a:t>of the Republic of Tajikistan (</a:t>
            </a:r>
            <a:r>
              <a:rPr lang="en-US" dirty="0" smtClean="0"/>
              <a:t>2011-16)</a:t>
            </a:r>
            <a:endParaRPr lang="en-US" dirty="0" smtClean="0"/>
          </a:p>
          <a:p>
            <a:pPr algn="just"/>
            <a:r>
              <a:rPr lang="en-US" dirty="0" smtClean="0"/>
              <a:t> c) The investment plan for </a:t>
            </a:r>
            <a:r>
              <a:rPr lang="en-US" dirty="0" smtClean="0"/>
              <a:t>tax </a:t>
            </a:r>
            <a:r>
              <a:rPr lang="en-US" dirty="0" smtClean="0"/>
              <a:t>administration development </a:t>
            </a:r>
            <a:r>
              <a:rPr lang="en-US" dirty="0" smtClean="0"/>
              <a:t>(</a:t>
            </a:r>
            <a:r>
              <a:rPr lang="en-US" dirty="0" smtClean="0"/>
              <a:t>2012-14 </a:t>
            </a:r>
            <a:r>
              <a:rPr lang="en-US" dirty="0" smtClean="0"/>
              <a:t>)</a:t>
            </a:r>
            <a:endParaRPr lang="en-US" dirty="0" smtClean="0"/>
          </a:p>
          <a:p>
            <a:pPr algn="just"/>
            <a:r>
              <a:rPr lang="en-US" dirty="0" smtClean="0"/>
              <a:t> d) </a:t>
            </a:r>
            <a:r>
              <a:rPr lang="en-US" dirty="0" smtClean="0"/>
              <a:t> Training Strategy of </a:t>
            </a:r>
            <a:r>
              <a:rPr lang="en-US" dirty="0" smtClean="0"/>
              <a:t>the Ministry of Finance.</a:t>
            </a:r>
            <a:endParaRPr lang="ru-RU" dirty="0"/>
          </a:p>
        </p:txBody>
      </p:sp>
      <p:sp>
        <p:nvSpPr>
          <p:cNvPr id="15" name="Прямоугольник 14"/>
          <p:cNvSpPr/>
          <p:nvPr/>
        </p:nvSpPr>
        <p:spPr>
          <a:xfrm>
            <a:off x="0" y="4714884"/>
            <a:ext cx="8776600" cy="646331"/>
          </a:xfrm>
          <a:prstGeom prst="rect">
            <a:avLst/>
          </a:prstGeom>
        </p:spPr>
        <p:txBody>
          <a:bodyPr wrap="square">
            <a:spAutoFit/>
          </a:bodyPr>
          <a:lstStyle/>
          <a:p>
            <a:pPr algn="just"/>
            <a:r>
              <a:rPr lang="ru-RU" dirty="0" smtClean="0"/>
              <a:t>13. </a:t>
            </a:r>
            <a:r>
              <a:rPr lang="en-US" dirty="0" smtClean="0"/>
              <a:t>In </a:t>
            </a:r>
            <a:r>
              <a:rPr lang="en-US" dirty="0" smtClean="0"/>
              <a:t>June 2012 the Ministry of Finance </a:t>
            </a:r>
            <a:r>
              <a:rPr lang="en-US" dirty="0" smtClean="0"/>
              <a:t>will approve Budget  </a:t>
            </a:r>
            <a:r>
              <a:rPr lang="en-US" dirty="0" smtClean="0"/>
              <a:t>classification (6 segments), consistent with the GFS </a:t>
            </a:r>
            <a:r>
              <a:rPr lang="en-US" dirty="0" smtClean="0"/>
              <a:t> </a:t>
            </a:r>
            <a:r>
              <a:rPr lang="en-US" dirty="0" smtClean="0"/>
              <a:t>2001 and the </a:t>
            </a:r>
            <a:r>
              <a:rPr lang="en-US" dirty="0" smtClean="0"/>
              <a:t>Unified  </a:t>
            </a:r>
            <a:r>
              <a:rPr lang="en-US" dirty="0" smtClean="0"/>
              <a:t>Chart of Accounts </a:t>
            </a:r>
            <a:r>
              <a:rPr lang="en-US" dirty="0" smtClean="0"/>
              <a:t>(UCoA).</a:t>
            </a:r>
            <a:endParaRPr lang="ru-RU" dirty="0"/>
          </a:p>
        </p:txBody>
      </p:sp>
      <p:sp>
        <p:nvSpPr>
          <p:cNvPr id="16" name="Прямоугольник 15"/>
          <p:cNvSpPr/>
          <p:nvPr/>
        </p:nvSpPr>
        <p:spPr>
          <a:xfrm>
            <a:off x="0" y="4214818"/>
            <a:ext cx="8776600" cy="369332"/>
          </a:xfrm>
          <a:prstGeom prst="rect">
            <a:avLst/>
          </a:prstGeom>
        </p:spPr>
        <p:txBody>
          <a:bodyPr wrap="square">
            <a:spAutoFit/>
          </a:bodyPr>
          <a:lstStyle/>
          <a:p>
            <a:pPr algn="just"/>
            <a:r>
              <a:rPr lang="ru-RU" dirty="0" smtClean="0"/>
              <a:t>12. </a:t>
            </a:r>
            <a:r>
              <a:rPr lang="en-US" dirty="0" smtClean="0"/>
              <a:t>At the moment the PEFA  assessment is conducting. </a:t>
            </a:r>
            <a:endParaRPr lang="ru-RU" dirty="0"/>
          </a:p>
        </p:txBody>
      </p:sp>
      <p:sp>
        <p:nvSpPr>
          <p:cNvPr id="8" name="Номер слайда 7"/>
          <p:cNvSpPr>
            <a:spLocks noGrp="1"/>
          </p:cNvSpPr>
          <p:nvPr>
            <p:ph type="sldNum" sz="quarter" idx="12"/>
          </p:nvPr>
        </p:nvSpPr>
        <p:spPr>
          <a:xfrm>
            <a:off x="6553200" y="6356350"/>
            <a:ext cx="2133600" cy="365125"/>
          </a:xfrm>
        </p:spPr>
        <p:txBody>
          <a:bodyPr/>
          <a:lstStyle/>
          <a:p>
            <a:fld id="{C3DF6E1D-F846-4C4F-BD15-1A2B7CF0462A}" type="slidenum">
              <a:rPr lang="ru-RU" smtClean="0"/>
              <a:pPr/>
              <a:t>3</a:t>
            </a:fld>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6887"/>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400" b="1" dirty="0" smtClean="0">
                <a:solidFill>
                  <a:srgbClr val="002060"/>
                </a:solidFill>
                <a:latin typeface="Arial" pitchFamily="34" charset="0"/>
                <a:cs typeface="Arial" pitchFamily="34" charset="0"/>
              </a:rPr>
              <a:t>MDCT </a:t>
            </a:r>
            <a:r>
              <a:rPr lang="en-GB" sz="1400" b="1" dirty="0" smtClean="0">
                <a:solidFill>
                  <a:srgbClr val="002060"/>
                </a:solidFill>
                <a:latin typeface="Arial" pitchFamily="34" charset="0"/>
                <a:cs typeface="Arial" pitchFamily="34" charset="0"/>
              </a:rPr>
              <a:t>Strategic Objectives </a:t>
            </a:r>
            <a:endParaRPr lang="ru-RU" sz="1400" b="1" dirty="0" smtClean="0">
              <a:solidFill>
                <a:srgbClr val="002060"/>
              </a:solidFill>
              <a:latin typeface="Arial" pitchFamily="34" charset="0"/>
              <a:cs typeface="Arial" pitchFamily="34" charset="0"/>
            </a:endParaRPr>
          </a:p>
        </p:txBody>
      </p:sp>
      <p:sp>
        <p:nvSpPr>
          <p:cNvPr id="3" name="Прямоугольник 2"/>
          <p:cNvSpPr/>
          <p:nvPr/>
        </p:nvSpPr>
        <p:spPr>
          <a:xfrm>
            <a:off x="251520" y="836712"/>
            <a:ext cx="8568952" cy="707886"/>
          </a:xfrm>
          <a:prstGeom prst="rect">
            <a:avLst/>
          </a:prstGeom>
        </p:spPr>
        <p:txBody>
          <a:bodyPr wrap="square">
            <a:spAutoFit/>
          </a:bodyPr>
          <a:lstStyle/>
          <a:p>
            <a:pPr marL="457200" indent="-457200" algn="just">
              <a:buAutoNum type="arabicPeriod"/>
            </a:pPr>
            <a:r>
              <a:rPr lang="en-GB" sz="2000" dirty="0" smtClean="0"/>
              <a:t>To manage the cash and banking activities of the </a:t>
            </a:r>
            <a:r>
              <a:rPr lang="en-GB" sz="2000" dirty="0" err="1" smtClean="0"/>
              <a:t>GoT</a:t>
            </a:r>
            <a:r>
              <a:rPr lang="en-GB" sz="2000" dirty="0" smtClean="0"/>
              <a:t> to international best practice standards </a:t>
            </a:r>
            <a:endParaRPr lang="ru-RU" sz="2000" dirty="0"/>
          </a:p>
        </p:txBody>
      </p:sp>
      <p:sp>
        <p:nvSpPr>
          <p:cNvPr id="4" name="Прямоугольник 3"/>
          <p:cNvSpPr/>
          <p:nvPr/>
        </p:nvSpPr>
        <p:spPr>
          <a:xfrm>
            <a:off x="265588" y="1916832"/>
            <a:ext cx="8499564" cy="1446550"/>
          </a:xfrm>
          <a:prstGeom prst="rect">
            <a:avLst/>
          </a:prstGeom>
        </p:spPr>
        <p:txBody>
          <a:bodyPr wrap="square">
            <a:spAutoFit/>
          </a:bodyPr>
          <a:lstStyle/>
          <a:p>
            <a:pPr marL="457200" indent="-457200" algn="just">
              <a:spcBef>
                <a:spcPts val="1200"/>
              </a:spcBef>
              <a:buFont typeface="+mj-lt"/>
              <a:buAutoNum type="arabicPeriod" startAt="2"/>
            </a:pPr>
            <a:r>
              <a:rPr lang="en-GB" sz="2000" dirty="0" smtClean="0"/>
              <a:t>To improve the Budget Execution through the provision of accurate, timely, meaningful  and targeted management information </a:t>
            </a:r>
            <a:endParaRPr lang="en-US" sz="2000" dirty="0" smtClean="0"/>
          </a:p>
          <a:p>
            <a:pPr algn="just"/>
            <a:endParaRPr lang="en-US" sz="2400" dirty="0" smtClean="0"/>
          </a:p>
          <a:p>
            <a:pPr algn="just"/>
            <a:endParaRPr lang="ru-RU" sz="2400" dirty="0"/>
          </a:p>
        </p:txBody>
      </p:sp>
      <p:sp>
        <p:nvSpPr>
          <p:cNvPr id="5" name="Прямоугольник 4"/>
          <p:cNvSpPr/>
          <p:nvPr/>
        </p:nvSpPr>
        <p:spPr>
          <a:xfrm>
            <a:off x="267256" y="3140968"/>
            <a:ext cx="8499564" cy="1384995"/>
          </a:xfrm>
          <a:prstGeom prst="rect">
            <a:avLst/>
          </a:prstGeom>
        </p:spPr>
        <p:txBody>
          <a:bodyPr wrap="square">
            <a:spAutoFit/>
          </a:bodyPr>
          <a:lstStyle/>
          <a:p>
            <a:pPr marL="457200" indent="-457200" algn="just">
              <a:buFont typeface="+mj-lt"/>
              <a:buAutoNum type="arabicPeriod" startAt="3"/>
            </a:pPr>
            <a:r>
              <a:rPr lang="en-GB" sz="2000" dirty="0" smtClean="0"/>
              <a:t>To always ensure available funding to meet annual budget demands as approved by Parliament.</a:t>
            </a:r>
            <a:endParaRPr lang="ru-RU" sz="2000" dirty="0" smtClean="0"/>
          </a:p>
          <a:p>
            <a:pPr marL="457200" indent="-457200" algn="just">
              <a:buFont typeface="+mj-lt"/>
              <a:buAutoNum type="arabicPeriod" startAt="3"/>
            </a:pPr>
            <a:endParaRPr lang="en-US" sz="2000" dirty="0" smtClean="0"/>
          </a:p>
          <a:p>
            <a:pPr algn="just"/>
            <a:endParaRPr lang="ru-RU" sz="2400" dirty="0"/>
          </a:p>
        </p:txBody>
      </p:sp>
      <p:sp>
        <p:nvSpPr>
          <p:cNvPr id="6" name="Прямоугольник 5"/>
          <p:cNvSpPr/>
          <p:nvPr/>
        </p:nvSpPr>
        <p:spPr>
          <a:xfrm>
            <a:off x="323528" y="4077072"/>
            <a:ext cx="8499564" cy="1015663"/>
          </a:xfrm>
          <a:prstGeom prst="rect">
            <a:avLst/>
          </a:prstGeom>
        </p:spPr>
        <p:txBody>
          <a:bodyPr wrap="square">
            <a:spAutoFit/>
          </a:bodyPr>
          <a:lstStyle/>
          <a:p>
            <a:pPr marL="457200" indent="-457200" algn="just">
              <a:buFont typeface="+mj-lt"/>
              <a:buAutoNum type="arabicPeriod" startAt="4"/>
            </a:pPr>
            <a:r>
              <a:rPr lang="en-GB" sz="2000" dirty="0" smtClean="0"/>
              <a:t>To provide a central operation on behalf of all BOs to pay all expenditures subject to budget provision on behalf of all BOs</a:t>
            </a:r>
            <a:endParaRPr lang="ru-RU" sz="2000" dirty="0" smtClean="0"/>
          </a:p>
          <a:p>
            <a:pPr marL="457200" indent="-457200" algn="just">
              <a:buFont typeface="+mj-lt"/>
              <a:buAutoNum type="arabicPeriod" startAt="4"/>
            </a:pPr>
            <a:endParaRPr lang="ru-RU" sz="2000" dirty="0"/>
          </a:p>
        </p:txBody>
      </p:sp>
      <p:sp>
        <p:nvSpPr>
          <p:cNvPr id="7" name="Прямоугольник 6"/>
          <p:cNvSpPr/>
          <p:nvPr/>
        </p:nvSpPr>
        <p:spPr>
          <a:xfrm>
            <a:off x="357158" y="4929198"/>
            <a:ext cx="8506656" cy="1015663"/>
          </a:xfrm>
          <a:prstGeom prst="rect">
            <a:avLst/>
          </a:prstGeom>
        </p:spPr>
        <p:txBody>
          <a:bodyPr wrap="square">
            <a:spAutoFit/>
          </a:bodyPr>
          <a:lstStyle/>
          <a:p>
            <a:pPr marL="457200" indent="-457200" algn="just">
              <a:buFont typeface="+mj-lt"/>
              <a:buAutoNum type="arabicPeriod" startAt="5"/>
            </a:pPr>
            <a:r>
              <a:rPr lang="en-GB" sz="2000" dirty="0" smtClean="0"/>
              <a:t>To ensure comprehensive accounting controls are applied to all financial transactions originated by BOs </a:t>
            </a:r>
            <a:endParaRPr lang="ru-RU" sz="2000" dirty="0" smtClean="0"/>
          </a:p>
          <a:p>
            <a:pPr marL="457200" indent="-457200" algn="just">
              <a:buFont typeface="+mj-lt"/>
              <a:buAutoNum type="arabicPeriod" startAt="5"/>
            </a:pPr>
            <a:endParaRPr lang="ru-RU" sz="2000" dirty="0"/>
          </a:p>
        </p:txBody>
      </p:sp>
      <p:sp>
        <p:nvSpPr>
          <p:cNvPr id="8" name="Номер слайда 7"/>
          <p:cNvSpPr>
            <a:spLocks noGrp="1"/>
          </p:cNvSpPr>
          <p:nvPr>
            <p:ph type="sldNum" sz="quarter" idx="12"/>
          </p:nvPr>
        </p:nvSpPr>
        <p:spPr/>
        <p:txBody>
          <a:bodyPr/>
          <a:lstStyle/>
          <a:p>
            <a:fld id="{C3DF6E1D-F846-4C4F-BD15-1A2B7CF0462A}" type="slidenum">
              <a:rPr lang="ru-RU" smtClean="0"/>
              <a:pPr/>
              <a:t>4</a:t>
            </a:fld>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51391"/>
            <a:ext cx="9144000" cy="523220"/>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GB" sz="1400" b="1" dirty="0" smtClean="0">
                <a:solidFill>
                  <a:srgbClr val="002060"/>
                </a:solidFill>
                <a:latin typeface="Arial" pitchFamily="34" charset="0"/>
                <a:cs typeface="Arial" pitchFamily="34" charset="0"/>
              </a:rPr>
              <a:t>Strategic </a:t>
            </a:r>
            <a:r>
              <a:rPr lang="en-GB" sz="1400" b="1" dirty="0" smtClean="0">
                <a:solidFill>
                  <a:srgbClr val="002060"/>
                </a:solidFill>
                <a:latin typeface="Arial" pitchFamily="34" charset="0"/>
                <a:cs typeface="Arial" pitchFamily="34" charset="0"/>
              </a:rPr>
              <a:t>Functional Areas of Concentration</a:t>
            </a:r>
            <a:endParaRPr lang="ru-RU" sz="1400" b="1" dirty="0" smtClean="0">
              <a:solidFill>
                <a:srgbClr val="002060"/>
              </a:solidFill>
              <a:latin typeface="Arial" pitchFamily="34" charset="0"/>
              <a:cs typeface="Arial" pitchFamily="34" charset="0"/>
            </a:endParaRPr>
          </a:p>
          <a:p>
            <a:pPr algn="just" fontAlgn="base">
              <a:spcBef>
                <a:spcPct val="0"/>
              </a:spcBef>
              <a:spcAft>
                <a:spcPct val="0"/>
              </a:spcAft>
              <a:tabLst>
                <a:tab pos="449263" algn="l"/>
              </a:tabLst>
            </a:pPr>
            <a:endParaRPr lang="en-GB" sz="1400" b="1" dirty="0">
              <a:solidFill>
                <a:srgbClr val="002060"/>
              </a:solidFill>
              <a:latin typeface="Arial" pitchFamily="34" charset="0"/>
              <a:cs typeface="Arial" pitchFamily="34" charset="0"/>
            </a:endParaRPr>
          </a:p>
        </p:txBody>
      </p:sp>
      <p:sp>
        <p:nvSpPr>
          <p:cNvPr id="3" name="Прямоугольник 2"/>
          <p:cNvSpPr/>
          <p:nvPr/>
        </p:nvSpPr>
        <p:spPr>
          <a:xfrm>
            <a:off x="179512" y="620688"/>
            <a:ext cx="8712968" cy="923330"/>
          </a:xfrm>
          <a:prstGeom prst="rect">
            <a:avLst/>
          </a:prstGeom>
        </p:spPr>
        <p:txBody>
          <a:bodyPr wrap="square">
            <a:spAutoFit/>
          </a:bodyPr>
          <a:lstStyle/>
          <a:p>
            <a:pPr marL="342900" indent="-342900" algn="just">
              <a:buFont typeface="Wingdings" pitchFamily="2" charset="2"/>
              <a:buChar char="§"/>
            </a:pPr>
            <a:r>
              <a:rPr lang="en-GB" dirty="0" smtClean="0"/>
              <a:t>In </a:t>
            </a:r>
            <a:r>
              <a:rPr lang="en-GB" dirty="0" smtClean="0"/>
              <a:t>order to achieve </a:t>
            </a:r>
            <a:r>
              <a:rPr lang="en-GB" dirty="0" smtClean="0"/>
              <a:t>the </a:t>
            </a:r>
            <a:r>
              <a:rPr lang="en-GB" dirty="0" smtClean="0"/>
              <a:t>strategic objectives, it will be necessary to undertake some root and branch reforms within MDCT, moving it from predominantly an accounting control function </a:t>
            </a:r>
            <a:r>
              <a:rPr lang="en-GB" dirty="0" smtClean="0"/>
              <a:t>to </a:t>
            </a:r>
            <a:r>
              <a:rPr lang="en-GB" dirty="0" smtClean="0"/>
              <a:t>a service provider </a:t>
            </a:r>
            <a:r>
              <a:rPr lang="en-GB" dirty="0" smtClean="0"/>
              <a:t>.</a:t>
            </a:r>
            <a:endParaRPr lang="ru-RU" dirty="0"/>
          </a:p>
        </p:txBody>
      </p:sp>
      <p:sp>
        <p:nvSpPr>
          <p:cNvPr id="4" name="Прямоугольник 3"/>
          <p:cNvSpPr/>
          <p:nvPr/>
        </p:nvSpPr>
        <p:spPr>
          <a:xfrm>
            <a:off x="214282" y="1643050"/>
            <a:ext cx="8570694" cy="646331"/>
          </a:xfrm>
          <a:prstGeom prst="rect">
            <a:avLst/>
          </a:prstGeom>
        </p:spPr>
        <p:txBody>
          <a:bodyPr wrap="square">
            <a:spAutoFit/>
          </a:bodyPr>
          <a:lstStyle/>
          <a:p>
            <a:pPr algn="just">
              <a:buFont typeface="Wingdings" pitchFamily="2" charset="2"/>
              <a:buChar char="§"/>
            </a:pPr>
            <a:r>
              <a:rPr lang="en-GB" dirty="0" smtClean="0"/>
              <a:t> It </a:t>
            </a:r>
            <a:r>
              <a:rPr lang="en-GB" dirty="0" smtClean="0"/>
              <a:t>is recognised that the transition required will not be easy and will take some considerable time to achieve.</a:t>
            </a:r>
            <a:endParaRPr lang="ru-RU" dirty="0"/>
          </a:p>
        </p:txBody>
      </p:sp>
      <p:sp>
        <p:nvSpPr>
          <p:cNvPr id="7169" name="Rectangle 1"/>
          <p:cNvSpPr>
            <a:spLocks noChangeArrowheads="1"/>
          </p:cNvSpPr>
          <p:nvPr/>
        </p:nvSpPr>
        <p:spPr bwMode="auto">
          <a:xfrm>
            <a:off x="179512" y="2544089"/>
            <a:ext cx="8784976"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Wingdings" pitchFamily="2" charset="2"/>
              <a:buChar char="§"/>
              <a:tabLst>
                <a:tab pos="449263" algn="l"/>
                <a:tab pos="703263" algn="l"/>
              </a:tabLst>
            </a:pPr>
            <a:r>
              <a:rPr lang="en-US" dirty="0" smtClean="0"/>
              <a:t>      </a:t>
            </a:r>
            <a:r>
              <a:rPr lang="en-GB" dirty="0" smtClean="0"/>
              <a:t>A critical factor during the design of the project cycle and covering the ‘How, Who and Where’ questions will be the use of an internationally recognised Project Management Methodology such as PRINCE 2 and the need for first-rate experience in delivering major projects to be within or even lead the implementation team. The choices for </a:t>
            </a:r>
            <a:r>
              <a:rPr lang="en-GB" dirty="0" err="1" smtClean="0"/>
              <a:t>GoT</a:t>
            </a:r>
            <a:r>
              <a:rPr lang="en-GB" dirty="0" smtClean="0"/>
              <a:t> seem to be:-</a:t>
            </a:r>
            <a:endParaRPr lang="ru-RU" dirty="0" smtClean="0"/>
          </a:p>
          <a:p>
            <a:pPr lvl="1" algn="just" eaLnBrk="0" fontAlgn="base" hangingPunct="0">
              <a:spcBef>
                <a:spcPts val="600"/>
              </a:spcBef>
              <a:spcAft>
                <a:spcPct val="0"/>
              </a:spcAft>
              <a:buFontTx/>
              <a:buChar char="•"/>
              <a:tabLst>
                <a:tab pos="449263" algn="l"/>
                <a:tab pos="703263" algn="l"/>
              </a:tabLst>
            </a:pPr>
            <a:r>
              <a:rPr lang="en-US" dirty="0" smtClean="0"/>
              <a:t> </a:t>
            </a:r>
            <a:r>
              <a:rPr lang="en-GB" dirty="0" smtClean="0"/>
              <a:t>PFMMP </a:t>
            </a:r>
            <a:r>
              <a:rPr lang="en-GB" dirty="0" smtClean="0"/>
              <a:t>take the lead in delivering the </a:t>
            </a:r>
            <a:r>
              <a:rPr lang="en-GB" dirty="0" smtClean="0"/>
              <a:t>project</a:t>
            </a:r>
            <a:endParaRPr lang="ru-RU" dirty="0" smtClean="0"/>
          </a:p>
          <a:p>
            <a:pPr lvl="1" algn="just" eaLnBrk="0" fontAlgn="base" hangingPunct="0">
              <a:spcBef>
                <a:spcPts val="600"/>
              </a:spcBef>
              <a:spcAft>
                <a:spcPct val="0"/>
              </a:spcAft>
              <a:buFontTx/>
              <a:buChar char="•"/>
              <a:tabLst>
                <a:tab pos="449263" algn="l"/>
                <a:tab pos="703263" algn="l"/>
              </a:tabLst>
            </a:pPr>
            <a:r>
              <a:rPr lang="ru-RU" dirty="0" smtClean="0"/>
              <a:t> </a:t>
            </a:r>
            <a:r>
              <a:rPr lang="en-US" dirty="0" smtClean="0"/>
              <a:t>O</a:t>
            </a:r>
            <a:r>
              <a:rPr lang="en-GB" dirty="0" smtClean="0"/>
              <a:t>ne </a:t>
            </a:r>
            <a:r>
              <a:rPr lang="en-GB" dirty="0" smtClean="0"/>
              <a:t>of the DDRs in MDCT to be responsible for delivering the new functionality whilst the other DDR continues to deliver existing </a:t>
            </a:r>
            <a:r>
              <a:rPr lang="en-GB" dirty="0" smtClean="0"/>
              <a:t>functionality</a:t>
            </a:r>
            <a:endParaRPr lang="ru-RU" dirty="0" smtClean="0"/>
          </a:p>
          <a:p>
            <a:pPr lvl="1" algn="just" eaLnBrk="0" fontAlgn="base" hangingPunct="0">
              <a:spcBef>
                <a:spcPts val="600"/>
              </a:spcBef>
              <a:spcAft>
                <a:spcPct val="0"/>
              </a:spcAft>
              <a:buFontTx/>
              <a:buChar char="•"/>
              <a:tabLst>
                <a:tab pos="449263" algn="l"/>
                <a:tab pos="703263" algn="l"/>
              </a:tabLst>
            </a:pPr>
            <a:r>
              <a:rPr lang="en-US" dirty="0" smtClean="0"/>
              <a:t> </a:t>
            </a:r>
            <a:r>
              <a:rPr lang="en-GB" dirty="0" smtClean="0"/>
              <a:t>Contract with external suppliers/individuals to provide project management skills either in an advisory capacity or as the actual Project Manager of the project leading an in-house team in order for the necessary skills transfers to take place.</a:t>
            </a:r>
            <a:endParaRPr lang="ru-RU" dirty="0" smtClean="0"/>
          </a:p>
          <a:p>
            <a:pPr lvl="1" algn="just" eaLnBrk="0" fontAlgn="base" hangingPunct="0">
              <a:spcBef>
                <a:spcPts val="600"/>
              </a:spcBef>
              <a:spcAft>
                <a:spcPct val="0"/>
              </a:spcAft>
              <a:tabLst>
                <a:tab pos="449263" algn="l"/>
                <a:tab pos="703263" algn="l"/>
              </a:tabLst>
            </a:pPr>
            <a:endParaRPr lang="ru-RU" dirty="0" smtClean="0"/>
          </a:p>
        </p:txBody>
      </p:sp>
      <p:sp>
        <p:nvSpPr>
          <p:cNvPr id="6" name="Номер слайда 5"/>
          <p:cNvSpPr>
            <a:spLocks noGrp="1"/>
          </p:cNvSpPr>
          <p:nvPr>
            <p:ph type="sldNum" sz="quarter" idx="12"/>
          </p:nvPr>
        </p:nvSpPr>
        <p:spPr/>
        <p:txBody>
          <a:bodyPr/>
          <a:lstStyle/>
          <a:p>
            <a:fld id="{C3DF6E1D-F846-4C4F-BD15-1A2B7CF0462A}" type="slidenum">
              <a:rPr lang="ru-RU" smtClean="0"/>
              <a:pPr/>
              <a:t>5</a:t>
            </a:fld>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6885"/>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US" sz="1400" b="1" dirty="0" smtClean="0">
                <a:solidFill>
                  <a:srgbClr val="002060"/>
                </a:solidFill>
                <a:latin typeface="Arial" pitchFamily="34" charset="0"/>
                <a:cs typeface="Arial" pitchFamily="34" charset="0"/>
              </a:rPr>
              <a:t>Supposed Treasury Development Timeline </a:t>
            </a:r>
            <a:endParaRPr lang="en-GB" sz="1400" b="1"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C3DF6E1D-F846-4C4F-BD15-1A2B7CF0462A}" type="slidenum">
              <a:rPr lang="ru-RU" smtClean="0"/>
              <a:pPr/>
              <a:t>6</a:t>
            </a:fld>
            <a:endParaRPr lang="ru-RU"/>
          </a:p>
        </p:txBody>
      </p:sp>
      <p:pic>
        <p:nvPicPr>
          <p:cNvPr id="2051" name="Picture 3"/>
          <p:cNvPicPr>
            <a:picLocks noChangeAspect="1" noChangeArrowheads="1"/>
          </p:cNvPicPr>
          <p:nvPr/>
        </p:nvPicPr>
        <p:blipFill>
          <a:blip r:embed="rId2" cstate="print"/>
          <a:srcRect/>
          <a:stretch>
            <a:fillRect/>
          </a:stretch>
        </p:blipFill>
        <p:spPr bwMode="auto">
          <a:xfrm>
            <a:off x="214282" y="571480"/>
            <a:ext cx="8786874"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6885"/>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US" sz="1400" b="1" dirty="0" smtClean="0">
                <a:solidFill>
                  <a:srgbClr val="002060"/>
                </a:solidFill>
                <a:latin typeface="Arial" pitchFamily="34" charset="0"/>
                <a:cs typeface="Arial" pitchFamily="34" charset="0"/>
              </a:rPr>
              <a:t>Proposed operational development  </a:t>
            </a:r>
            <a:endParaRPr lang="ru-RU" sz="1400" b="1" dirty="0">
              <a:solidFill>
                <a:srgbClr val="002060"/>
              </a:solidFill>
              <a:latin typeface="Arial" pitchFamily="34" charset="0"/>
              <a:cs typeface="Arial" pitchFamily="34" charset="0"/>
            </a:endParaRPr>
          </a:p>
        </p:txBody>
      </p:sp>
      <p:sp>
        <p:nvSpPr>
          <p:cNvPr id="3" name="Прямоугольник 2"/>
          <p:cNvSpPr/>
          <p:nvPr/>
        </p:nvSpPr>
        <p:spPr>
          <a:xfrm>
            <a:off x="251520" y="836712"/>
            <a:ext cx="8712968" cy="1077218"/>
          </a:xfrm>
          <a:prstGeom prst="rect">
            <a:avLst/>
          </a:prstGeom>
        </p:spPr>
        <p:txBody>
          <a:bodyPr wrap="square">
            <a:spAutoFit/>
          </a:bodyPr>
          <a:lstStyle/>
          <a:p>
            <a:pPr indent="-457200" algn="just"/>
            <a:r>
              <a:rPr lang="ru-RU" sz="2400" b="1" dirty="0" smtClean="0"/>
              <a:t>1. </a:t>
            </a:r>
            <a:r>
              <a:rPr lang="en-GB" sz="2400" b="1" i="1" dirty="0" smtClean="0"/>
              <a:t>Cash Management including TSA</a:t>
            </a:r>
            <a:endParaRPr lang="ru-RU" sz="2400" b="1" i="1" dirty="0" smtClean="0"/>
          </a:p>
          <a:p>
            <a:pPr indent="-457200" algn="just"/>
            <a:r>
              <a:rPr lang="ru-RU" sz="1000" dirty="0" smtClean="0"/>
              <a:t>.</a:t>
            </a:r>
            <a:r>
              <a:rPr lang="en-GB" sz="1000" dirty="0" smtClean="0"/>
              <a:t>The objective of the cash management function is to ensure that there is sufficient cash made available to BOs at the required time in order that they can execute their budgets without interruption and deliver on promises made and committed to in their medium term strategic development plans, from which annual budgets are prepared.</a:t>
            </a:r>
            <a:endParaRPr lang="ru-RU" sz="1000" dirty="0" smtClean="0"/>
          </a:p>
          <a:p>
            <a:pPr indent="-457200" algn="just"/>
            <a:endParaRPr lang="ru-RU" sz="1000" dirty="0" smtClean="0"/>
          </a:p>
        </p:txBody>
      </p:sp>
      <p:sp>
        <p:nvSpPr>
          <p:cNvPr id="4" name="Прямоугольник 3"/>
          <p:cNvSpPr/>
          <p:nvPr/>
        </p:nvSpPr>
        <p:spPr>
          <a:xfrm>
            <a:off x="251520" y="1867471"/>
            <a:ext cx="8640960" cy="923330"/>
          </a:xfrm>
          <a:prstGeom prst="rect">
            <a:avLst/>
          </a:prstGeom>
        </p:spPr>
        <p:txBody>
          <a:bodyPr wrap="square">
            <a:spAutoFit/>
          </a:bodyPr>
          <a:lstStyle/>
          <a:p>
            <a:pPr algn="just"/>
            <a:r>
              <a:rPr lang="ru-RU" sz="2400" b="1" dirty="0" smtClean="0"/>
              <a:t>2. </a:t>
            </a:r>
            <a:r>
              <a:rPr lang="en-GB" sz="2400" b="1" i="1" dirty="0" smtClean="0"/>
              <a:t>Cash Planning and Forecasting</a:t>
            </a:r>
            <a:endParaRPr lang="ru-RU" sz="2400" b="1" i="1" dirty="0" smtClean="0"/>
          </a:p>
          <a:p>
            <a:r>
              <a:rPr lang="en-GB" sz="1000" dirty="0" smtClean="0"/>
              <a:t>The objective of cash forecasting is to identify as early as possible the ‘supply’ side of the cash equation to fund the Medium Term Expenditure Framework (MTEF) of the Government.</a:t>
            </a:r>
            <a:endParaRPr lang="ru-RU" sz="1000" dirty="0" smtClean="0"/>
          </a:p>
          <a:p>
            <a:pPr algn="just"/>
            <a:endParaRPr lang="ru-RU" sz="1000" b="1" dirty="0" smtClean="0"/>
          </a:p>
        </p:txBody>
      </p:sp>
      <p:sp>
        <p:nvSpPr>
          <p:cNvPr id="5" name="Прямоугольник 4"/>
          <p:cNvSpPr/>
          <p:nvPr/>
        </p:nvSpPr>
        <p:spPr>
          <a:xfrm>
            <a:off x="265588" y="2845966"/>
            <a:ext cx="8770908" cy="1077218"/>
          </a:xfrm>
          <a:prstGeom prst="rect">
            <a:avLst/>
          </a:prstGeom>
        </p:spPr>
        <p:txBody>
          <a:bodyPr wrap="square">
            <a:spAutoFit/>
          </a:bodyPr>
          <a:lstStyle/>
          <a:p>
            <a:r>
              <a:rPr lang="ru-RU" sz="2400" b="1" dirty="0" smtClean="0"/>
              <a:t>3. </a:t>
            </a:r>
            <a:r>
              <a:rPr lang="en-GB" sz="2400" b="1" i="1" dirty="0" smtClean="0"/>
              <a:t>Unified Chart of Accounts (UCoA) Implementation</a:t>
            </a:r>
            <a:endParaRPr lang="ru-RU" sz="2400" b="1" i="1" dirty="0" smtClean="0"/>
          </a:p>
          <a:p>
            <a:pPr algn="just"/>
            <a:r>
              <a:rPr lang="en-GB" sz="1000" dirty="0" smtClean="0"/>
              <a:t>The objective of implementing a Unified Chart of Accounts is to bring together the analysis used for budgeting with the analysis used for accounting so that performance reporting by BOs and at consolidated levels can be easily undertaken to provide comparative financial statistics. It also allows for additional analysis dimensions and for Assets and Liabilities to be easily identified.</a:t>
            </a:r>
            <a:endParaRPr lang="ru-RU" sz="1000" dirty="0" smtClean="0"/>
          </a:p>
          <a:p>
            <a:pPr algn="just"/>
            <a:endParaRPr lang="ru-RU" sz="1000" b="1" dirty="0" smtClean="0"/>
          </a:p>
        </p:txBody>
      </p:sp>
      <p:sp>
        <p:nvSpPr>
          <p:cNvPr id="6" name="Прямоугольник 5"/>
          <p:cNvSpPr/>
          <p:nvPr/>
        </p:nvSpPr>
        <p:spPr>
          <a:xfrm>
            <a:off x="279656" y="4041966"/>
            <a:ext cx="8612824" cy="923330"/>
          </a:xfrm>
          <a:prstGeom prst="rect">
            <a:avLst/>
          </a:prstGeom>
        </p:spPr>
        <p:txBody>
          <a:bodyPr wrap="square">
            <a:spAutoFit/>
          </a:bodyPr>
          <a:lstStyle/>
          <a:p>
            <a:r>
              <a:rPr lang="ru-RU" sz="2400" b="1" dirty="0" smtClean="0"/>
              <a:t>4. </a:t>
            </a:r>
            <a:r>
              <a:rPr lang="en-GB" sz="2400" b="1" i="1" dirty="0" smtClean="0"/>
              <a:t>Budget Execution Reporting Development</a:t>
            </a:r>
            <a:endParaRPr lang="ru-RU" sz="2400" b="1" i="1" dirty="0" smtClean="0"/>
          </a:p>
          <a:p>
            <a:r>
              <a:rPr lang="en-GB" sz="1000" dirty="0" smtClean="0"/>
              <a:t>The objective of budget execution reporting development is to give output focus (rather than input) and emphasis to the reason for undertaking budgeting and financial accounting in the first place. Improvement in PFM operations including aggregate fiscal discipline, policy prioritisation of budgets and value for money will all be improved through better performance reporting.</a:t>
            </a:r>
            <a:endParaRPr lang="ru-RU" sz="1000" dirty="0"/>
          </a:p>
        </p:txBody>
      </p:sp>
      <p:sp>
        <p:nvSpPr>
          <p:cNvPr id="7" name="Прямоугольник 6"/>
          <p:cNvSpPr/>
          <p:nvPr/>
        </p:nvSpPr>
        <p:spPr>
          <a:xfrm>
            <a:off x="279656" y="5179839"/>
            <a:ext cx="8684832" cy="769441"/>
          </a:xfrm>
          <a:prstGeom prst="rect">
            <a:avLst/>
          </a:prstGeom>
        </p:spPr>
        <p:txBody>
          <a:bodyPr wrap="square">
            <a:spAutoFit/>
          </a:bodyPr>
          <a:lstStyle/>
          <a:p>
            <a:r>
              <a:rPr lang="ru-RU" sz="2400" b="1" dirty="0" smtClean="0"/>
              <a:t>5. </a:t>
            </a:r>
            <a:r>
              <a:rPr lang="en-GB" sz="2400" b="1" i="1" dirty="0" smtClean="0"/>
              <a:t>Commitment Control (Prototype)</a:t>
            </a:r>
            <a:endParaRPr lang="ru-RU" sz="2400" b="1" dirty="0" smtClean="0"/>
          </a:p>
          <a:p>
            <a:r>
              <a:rPr lang="en-GB" sz="1000" dirty="0" smtClean="0"/>
              <a:t>The objective of the Commitment Control (prototype) is to establish and prove the concept of commitment control in BOs with specific reference to the </a:t>
            </a:r>
            <a:r>
              <a:rPr lang="en-GB" sz="1000" dirty="0" err="1" smtClean="0"/>
              <a:t>GoT</a:t>
            </a:r>
            <a:r>
              <a:rPr lang="en-GB" sz="1000" dirty="0" smtClean="0"/>
              <a:t>. It will attempt to earmark budgetary funds and reduce the availability of budget at BOs at the earliest possible time in the payment cycle.</a:t>
            </a:r>
            <a:endParaRPr lang="ru-RU" sz="1000" dirty="0"/>
          </a:p>
        </p:txBody>
      </p:sp>
      <p:sp>
        <p:nvSpPr>
          <p:cNvPr id="8" name="Номер слайда 7"/>
          <p:cNvSpPr>
            <a:spLocks noGrp="1"/>
          </p:cNvSpPr>
          <p:nvPr>
            <p:ph type="sldNum" sz="quarter" idx="12"/>
          </p:nvPr>
        </p:nvSpPr>
        <p:spPr/>
        <p:txBody>
          <a:bodyPr/>
          <a:lstStyle/>
          <a:p>
            <a:fld id="{C3DF6E1D-F846-4C4F-BD15-1A2B7CF0462A}" type="slidenum">
              <a:rPr lang="ru-RU" smtClean="0"/>
              <a:pPr/>
              <a:t>7</a:t>
            </a:fld>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6885"/>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US" sz="1400" b="1" dirty="0" smtClean="0">
                <a:solidFill>
                  <a:srgbClr val="002060"/>
                </a:solidFill>
                <a:latin typeface="Arial" pitchFamily="34" charset="0"/>
                <a:cs typeface="Arial" pitchFamily="34" charset="0"/>
              </a:rPr>
              <a:t>Proposed operational development  </a:t>
            </a:r>
            <a:endParaRPr lang="ru-RU" sz="1400" b="1" dirty="0">
              <a:solidFill>
                <a:srgbClr val="002060"/>
              </a:solidFill>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fld id="{C3DF6E1D-F846-4C4F-BD15-1A2B7CF0462A}" type="slidenum">
              <a:rPr lang="ru-RU" smtClean="0"/>
              <a:pPr/>
              <a:t>8</a:t>
            </a:fld>
            <a:endParaRPr lang="ru-RU"/>
          </a:p>
        </p:txBody>
      </p:sp>
      <p:pic>
        <p:nvPicPr>
          <p:cNvPr id="6146" name="Picture 2"/>
          <p:cNvPicPr>
            <a:picLocks noChangeAspect="1" noChangeArrowheads="1"/>
          </p:cNvPicPr>
          <p:nvPr/>
        </p:nvPicPr>
        <p:blipFill>
          <a:blip r:embed="rId2" cstate="print"/>
          <a:srcRect/>
          <a:stretch>
            <a:fillRect/>
          </a:stretch>
        </p:blipFill>
        <p:spPr bwMode="auto">
          <a:xfrm>
            <a:off x="116129" y="714356"/>
            <a:ext cx="8813590" cy="59293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42852"/>
            <a:ext cx="9144000" cy="307777"/>
          </a:xfrm>
          <a:prstGeom prst="rect">
            <a:avLst/>
          </a:prstGeom>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449263" algn="l"/>
              </a:tabLst>
            </a:pPr>
            <a:r>
              <a:rPr lang="en-US" sz="1400" b="1" dirty="0" smtClean="0">
                <a:solidFill>
                  <a:srgbClr val="002060"/>
                </a:solidFill>
                <a:latin typeface="Arial" pitchFamily="34" charset="0"/>
                <a:cs typeface="Arial" pitchFamily="34" charset="0"/>
              </a:rPr>
              <a:t>Proposed operational development  </a:t>
            </a:r>
            <a:endParaRPr lang="ru-RU" sz="1400" b="1" dirty="0">
              <a:solidFill>
                <a:srgbClr val="002060"/>
              </a:solidFill>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fld id="{C3DF6E1D-F846-4C4F-BD15-1A2B7CF0462A}" type="slidenum">
              <a:rPr lang="ru-RU" smtClean="0"/>
              <a:pPr/>
              <a:t>9</a:t>
            </a:fld>
            <a:endParaRPr lang="ru-RU"/>
          </a:p>
        </p:txBody>
      </p:sp>
      <p:pic>
        <p:nvPicPr>
          <p:cNvPr id="5122" name="Picture 2"/>
          <p:cNvPicPr>
            <a:picLocks noChangeAspect="1" noChangeArrowheads="1"/>
          </p:cNvPicPr>
          <p:nvPr/>
        </p:nvPicPr>
        <p:blipFill>
          <a:blip r:embed="rId2" cstate="print"/>
          <a:srcRect/>
          <a:stretch>
            <a:fillRect/>
          </a:stretch>
        </p:blipFill>
        <p:spPr bwMode="auto">
          <a:xfrm>
            <a:off x="500034" y="714356"/>
            <a:ext cx="8213792" cy="5786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1382</TotalTime>
  <Words>2079</Words>
  <Application>Microsoft Office PowerPoint</Application>
  <PresentationFormat>Экран (4:3)</PresentationFormat>
  <Paragraphs>143</Paragraphs>
  <Slides>21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Nap2</cp:lastModifiedBy>
  <cp:revision>111</cp:revision>
  <dcterms:created xsi:type="dcterms:W3CDTF">2012-05-22T18:54:58Z</dcterms:created>
  <dcterms:modified xsi:type="dcterms:W3CDTF">2012-06-06T05:09:02Z</dcterms:modified>
</cp:coreProperties>
</file>