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78" r:id="rId4"/>
    <p:sldId id="277" r:id="rId5"/>
    <p:sldId id="259" r:id="rId6"/>
    <p:sldId id="260" r:id="rId7"/>
    <p:sldId id="266" r:id="rId8"/>
    <p:sldId id="269" r:id="rId9"/>
    <p:sldId id="268" r:id="rId10"/>
    <p:sldId id="261" r:id="rId11"/>
    <p:sldId id="271" r:id="rId12"/>
    <p:sldId id="262" r:id="rId13"/>
    <p:sldId id="267" r:id="rId14"/>
    <p:sldId id="263" r:id="rId15"/>
    <p:sldId id="264" r:id="rId16"/>
    <p:sldId id="270" r:id="rId17"/>
    <p:sldId id="265" r:id="rId18"/>
    <p:sldId id="272" r:id="rId19"/>
    <p:sldId id="274" r:id="rId20"/>
    <p:sldId id="276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5A07-E136-4D2A-A08D-8CB3106EC5B8}" type="datetimeFigureOut">
              <a:rPr lang="en-US" smtClean="0"/>
              <a:pPr/>
              <a:t>6/2/2012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D1FB8-C885-4F76-B0F6-5A3D48E70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06E8D-89F6-4728-9535-53FB4684A698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84BF1-81B5-4C22-8563-4B24A5396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84BF1-81B5-4C22-8563-4B24A53966C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684C-04A9-431F-A77A-585AFA587C46}" type="datetime1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финансов Республики Таджикистан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684C-04A9-431F-A77A-585AFA587C46}" type="datetime1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финансов Республики Таджикистан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684C-04A9-431F-A77A-585AFA587C46}" type="datetime1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финансов Республики Таджикистан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684C-04A9-431F-A77A-585AFA587C46}" type="datetime1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финансов Республики Таджикистан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684C-04A9-431F-A77A-585AFA587C46}" type="datetime1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финансов Республики Таджикистан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684C-04A9-431F-A77A-585AFA587C46}" type="datetime1">
              <a:rPr lang="ru-RU" smtClean="0"/>
              <a:pPr/>
              <a:t>02.06.2012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финансов Республики Таджикистан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684C-04A9-431F-A77A-585AFA587C46}" type="datetime1">
              <a:rPr lang="ru-RU" smtClean="0"/>
              <a:pPr/>
              <a:t>02.06.2012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финансов Республики Таджикистан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684C-04A9-431F-A77A-585AFA587C46}" type="datetime1">
              <a:rPr lang="ru-RU" smtClean="0"/>
              <a:pPr/>
              <a:t>02.06.2012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финансов Республики Таджикистан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684C-04A9-431F-A77A-585AFA587C46}" type="datetime1">
              <a:rPr lang="ru-RU" smtClean="0"/>
              <a:pPr/>
              <a:t>02.06.2012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финансов Республики Таджикистан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684C-04A9-431F-A77A-585AFA587C46}" type="datetime1">
              <a:rPr lang="ru-RU" smtClean="0"/>
              <a:pPr/>
              <a:t>02.06.2012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финансов Республики Таджикистан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684C-04A9-431F-A77A-585AFA587C46}" type="datetime1">
              <a:rPr lang="ru-RU" smtClean="0"/>
              <a:pPr/>
              <a:t>02.06.2012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финансов Республики Таджикистан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0684C-04A9-431F-A77A-585AFA587C46}" type="datetime1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Министерство финансов Республики Таджикистан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F6E1D-F846-4C4F-BD15-1A2B7CF046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901697917-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3828" y="432048"/>
            <a:ext cx="9144000" cy="638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51520" y="3789040"/>
            <a:ext cx="878497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Стратегический план развития  системы Казначейства Республики  Таджикистан </a:t>
            </a:r>
            <a:endParaRPr lang="en-GB" sz="4000" b="1" dirty="0" smtClean="0">
              <a:latin typeface="Arial Rounded MT Bold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(2011-2016 </a:t>
            </a:r>
            <a:r>
              <a:rPr lang="ru-RU" sz="4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года)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96887"/>
            <a:ext cx="9144000" cy="30777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49263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Министерство финансов Республики Таджикистан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6885"/>
            <a:ext cx="9144000" cy="30777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Предполагаемые операционные улучшения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56317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6885"/>
            <a:ext cx="9144000" cy="30777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Предполагаемые операционные улучшения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707" y="473770"/>
            <a:ext cx="8771781" cy="58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6885"/>
            <a:ext cx="9144000" cy="30777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Организационные улучшения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93402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/>
            <a:r>
              <a:rPr lang="ru-RU" sz="2400" b="1" dirty="0" smtClean="0"/>
              <a:t>2. Создание Управления Кассовых Операций  Казначейства</a:t>
            </a:r>
          </a:p>
          <a:p>
            <a:pPr indent="-457200" algn="just"/>
            <a:r>
              <a:rPr lang="ru-RU" sz="1000" dirty="0" smtClean="0"/>
              <a:t>Цель создания управления кассовых операций ГУЦК состоит в решении вопроса новой дополнительной и определенной функции относящейся к денежным средствам, управлению и прогнозированию и планированию денежных средств.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25559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/>
            <a:r>
              <a:rPr lang="ru-RU" sz="2400" b="1" dirty="0" smtClean="0"/>
              <a:t>3. Создание управления бухгалтерского учета ГУЦК</a:t>
            </a:r>
          </a:p>
          <a:p>
            <a:pPr indent="-457200" algn="just"/>
            <a:r>
              <a:rPr lang="ru-RU" sz="1000" dirty="0" smtClean="0"/>
              <a:t>Цель создания управления бухучета ГУЦК состоит в решении вопроса реорганизации функций, выполняемых ГУЦК в отношении потребностей бухучета управления Казначейства.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7596" y="3429000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/>
            <a:r>
              <a:rPr lang="ru-RU" sz="2400" b="1" dirty="0" smtClean="0"/>
              <a:t>4. Создание управления исполнительной отчетности ГУЦК</a:t>
            </a:r>
          </a:p>
          <a:p>
            <a:pPr indent="-457200" algn="just"/>
            <a:r>
              <a:rPr lang="ru-RU" sz="1000" dirty="0" smtClean="0"/>
              <a:t>Цель создания управления исполнительной отчетности состоит в поддержке нового фокуса, направленного на отчетность, основанную на эффективности результатов, в рамках новой функции ГУЦК. Акцент в донном случае на том, чтобы БО отвечали за осуществление мероприятий, имея ограниченные ресурсы и, следовательно, должны быть независимо подотчетными за ресурсы, которые они использовали в сравнении с достигнутыми результатами.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1664" y="4437112"/>
            <a:ext cx="85689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/>
            <a:r>
              <a:rPr lang="ru-RU" sz="2400" b="1" dirty="0" smtClean="0"/>
              <a:t>5. Создание Отдела поддержки Проекта</a:t>
            </a:r>
          </a:p>
          <a:p>
            <a:pPr indent="-457200" algn="just"/>
            <a:r>
              <a:rPr lang="ru-RU" sz="1000" dirty="0" smtClean="0"/>
              <a:t>Цель создания отдела поддержки проекта состоит в предоставлении технических ресурсов для оказания помощи Казначейству во внедрении компьютерной системы поддержки.</a:t>
            </a:r>
          </a:p>
          <a:p>
            <a:pPr indent="-457200" algn="just"/>
            <a:r>
              <a:rPr lang="ru-RU" sz="2400" b="1" dirty="0" smtClean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1468" y="5229200"/>
            <a:ext cx="849694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/>
            <a:r>
              <a:rPr lang="ru-RU" sz="2400" b="1" dirty="0" smtClean="0"/>
              <a:t>6. Годовой обзор обязательств Казначейства</a:t>
            </a:r>
          </a:p>
          <a:p>
            <a:pPr indent="-457200" algn="just"/>
            <a:r>
              <a:rPr lang="ru-RU" sz="1000" dirty="0" smtClean="0"/>
              <a:t>Цель годового обзора обязанностей Казначейства состоит в обеспечении непрерывной эффективности функционирования Казначейства.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690635"/>
            <a:ext cx="864096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/>
            <a:r>
              <a:rPr lang="ru-RU" sz="2400" b="1" dirty="0" smtClean="0"/>
              <a:t>1. Реорганизация Казначейства, основанная на новых функциях</a:t>
            </a:r>
          </a:p>
          <a:p>
            <a:pPr indent="-457200" algn="just"/>
            <a:r>
              <a:rPr lang="ru-RU" sz="1000" dirty="0" smtClean="0"/>
              <a:t>Цель реорганизации ГУЦК, на основе новых функций ГУЦК, состоит в обеспечении полной направленности фокуса ГУЦК на принятии новых функций и предоставлении преимуществ связанных с функциями, с одновременным устранением излишних функций.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6885"/>
            <a:ext cx="9144000" cy="30777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Организационные улучшения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76672"/>
            <a:ext cx="896615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6885"/>
            <a:ext cx="9144000" cy="30777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Усиление потенциала сотрудников Казначейства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Rectangle 4"/>
          <p:cNvSpPr/>
          <p:nvPr/>
        </p:nvSpPr>
        <p:spPr>
          <a:xfrm>
            <a:off x="251520" y="777478"/>
            <a:ext cx="8640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/>
            <a:r>
              <a:rPr lang="ru-RU" sz="2400" b="1" dirty="0" smtClean="0"/>
              <a:t>1. Обзор потенциала ГУЦК</a:t>
            </a:r>
          </a:p>
          <a:p>
            <a:pPr indent="-457200" algn="just"/>
            <a:r>
              <a:rPr lang="ru-RU" sz="1000" dirty="0" smtClean="0"/>
              <a:t>Цель проведения обзора потенциала ГУЦК состоит в создании и документировании существующих навыков, которые имеются в Казначействе, для того чтобы определить отсутствующие навыки, необходимые для достижения новых функциональных возможностей.</a:t>
            </a:r>
            <a:endParaRPr lang="ru-RU" sz="2400" b="1" dirty="0" smtClean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51520" y="1713582"/>
            <a:ext cx="8640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4" indent="-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/>
              <a:t>2. Оценка потребностей в обучении (ОПО) для Казначейства</a:t>
            </a:r>
            <a:endParaRPr lang="en-GB" sz="2400" b="1" dirty="0" smtClean="0"/>
          </a:p>
          <a:p>
            <a:pPr marR="0" lvl="0" indent="-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dirty="0" smtClean="0"/>
              <a:t>Цель проведения ОПО состоит в определении типа, количества и качества обучения, которое потребуется для существующего персонала Казначейства, так чтобы создать необходимые навыки для осуществления и выполнения новых необходимых функций. 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64399" y="3945830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4. Обучение по политике бухгалтерского учета</a:t>
            </a:r>
            <a:endParaRPr lang="en-GB" sz="2400" b="1" dirty="0" smtClean="0"/>
          </a:p>
          <a:p>
            <a:pPr lvl="0" indent="-457200"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000" dirty="0" smtClean="0"/>
              <a:t>Цель обучения персонала по политики бухгалтерского учета ПРТ состоит в обеспечении последовательного применения политики во всех областях Правительства и что Правительство получает преимущества от улучшенного качества бухучета и контроля посредством стандартного применения политики. 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51520" y="2721694"/>
            <a:ext cx="871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3. Обучение новым функциям, внедряемых в Казначействе</a:t>
            </a:r>
            <a:endParaRPr lang="en-GB" sz="2400" b="1" dirty="0" smtClean="0"/>
          </a:p>
          <a:p>
            <a:pPr lvl="0" indent="-457200"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000" dirty="0" smtClean="0"/>
              <a:t>Цель обучения персонала новым функциям, внедряемых в Казначействе, состоит в обеспечении качественных услуг бюджетным учреждениям и что Правительство получает преимущества от улучшенного качества  и контроля.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6884"/>
            <a:ext cx="9144000" cy="30777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Улучшение информационных систем для поддержки улучшений 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692696"/>
            <a:ext cx="87849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4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/>
              <a:t>1. Замена программы «Комплекс» на ИСУК -2 </a:t>
            </a:r>
            <a:endParaRPr lang="en-GB" sz="2400" b="1" dirty="0" smtClean="0"/>
          </a:p>
          <a:p>
            <a:pPr marR="0" lvl="0" indent="-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dirty="0" smtClean="0"/>
              <a:t>Цель замены программы «Комплекс» на ИСУК - 2 состоит в том, чтобы включить все доходы в систему ИСУК-2, таким образом, чтобы отчеты для руководства можно было создавать непосредственно в одной системе.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92391" y="1569566"/>
            <a:ext cx="8640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2. Развертывание ИСУК-2</a:t>
            </a:r>
          </a:p>
          <a:p>
            <a:pPr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/>
              <a:t>Цель развертывания ИСУК-2 состоит в том, чтобы провести автоматизацию в организациях, подведомственных Казначейству, имеющих стандартную программу, которая могла бы быть подсоединена к центральной системе.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79512" y="2433662"/>
            <a:ext cx="871296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4" indent="-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/>
              <a:t>3.Соединение на базе интерфейса организаций,</a:t>
            </a:r>
          </a:p>
          <a:p>
            <a:pPr marL="0" marR="0" lvl="4" indent="-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/>
              <a:t> подведомственных Казначейству</a:t>
            </a:r>
            <a:endParaRPr lang="en-GB" sz="2400" b="1" dirty="0" smtClean="0"/>
          </a:p>
          <a:p>
            <a:pPr marR="0" lvl="0" indent="-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dirty="0" smtClean="0"/>
              <a:t>Цель соединения интерфейсом организаций, подведомственных казначейству заключается в улучшении эффективности организаций, подведомственных Казначейству, сокращении ключевых ошибок в данных организациях и продолжении внедрения средств информатизации в удаленных территориях. 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05270" y="3657798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4. Тестирование системы </a:t>
            </a:r>
            <a:r>
              <a:rPr lang="en-GB" sz="2400" b="1" dirty="0" smtClean="0"/>
              <a:t>SGB</a:t>
            </a:r>
            <a:r>
              <a:rPr lang="ru-RU" sz="2400" b="1" dirty="0" smtClean="0"/>
              <a:t>.</a:t>
            </a:r>
            <a:r>
              <a:rPr lang="en-GB" sz="2400" b="1" dirty="0" smtClean="0"/>
              <a:t>Net </a:t>
            </a:r>
          </a:p>
          <a:p>
            <a:pPr marL="0" lvl="2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/>
              <a:t>Изначально цель тестирования </a:t>
            </a:r>
            <a:r>
              <a:rPr lang="en-GB" sz="1000" dirty="0" smtClean="0"/>
              <a:t>SGB</a:t>
            </a:r>
            <a:r>
              <a:rPr lang="ru-RU" sz="1000" dirty="0" smtClean="0"/>
              <a:t>.</a:t>
            </a:r>
            <a:r>
              <a:rPr lang="en-GB" sz="1000" dirty="0" smtClean="0"/>
              <a:t>Net</a:t>
            </a:r>
            <a:r>
              <a:rPr lang="ru-RU" sz="1000" dirty="0" smtClean="0"/>
              <a:t> состоит в том, чтобы убедиться, что все существующие функции необходимые Казначейству доступны, во-вторых, применить на практике систему и, в-третьих, установить процессы и правила использования системы </a:t>
            </a:r>
            <a:r>
              <a:rPr lang="en-GB" sz="1000" dirty="0" smtClean="0"/>
              <a:t>SGB</a:t>
            </a:r>
            <a:r>
              <a:rPr lang="ru-RU" sz="1000" dirty="0" smtClean="0"/>
              <a:t>.</a:t>
            </a:r>
            <a:r>
              <a:rPr lang="en-GB" sz="1000" dirty="0" smtClean="0"/>
              <a:t>Net</a:t>
            </a:r>
            <a:r>
              <a:rPr lang="ru-RU" sz="1000" dirty="0" smtClean="0"/>
              <a:t>, с целью соответствия потребностям Казначейства. 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05270" y="4593902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4" indent="-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/>
              <a:t>5. Система </a:t>
            </a:r>
            <a:r>
              <a:rPr lang="en-GB" sz="2400" b="1" dirty="0" smtClean="0"/>
              <a:t>SGB</a:t>
            </a:r>
            <a:r>
              <a:rPr lang="ru-RU" sz="2400" b="1" dirty="0" smtClean="0"/>
              <a:t>.</a:t>
            </a:r>
            <a:r>
              <a:rPr lang="en-GB" sz="2400" b="1" dirty="0" smtClean="0"/>
              <a:t>Net </a:t>
            </a:r>
            <a:r>
              <a:rPr lang="ru-RU" sz="2400" b="1" dirty="0" smtClean="0"/>
              <a:t>в рабочем состоянии</a:t>
            </a:r>
            <a:endParaRPr lang="en-GB" sz="2400" b="1" dirty="0" smtClean="0"/>
          </a:p>
          <a:p>
            <a:pPr marR="0" lvl="0" indent="-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dirty="0" smtClean="0"/>
              <a:t>Цель установки </a:t>
            </a:r>
            <a:r>
              <a:rPr lang="en-GB" sz="1000" dirty="0" smtClean="0"/>
              <a:t>SGB</a:t>
            </a:r>
            <a:r>
              <a:rPr lang="ru-RU" sz="1000" dirty="0" smtClean="0"/>
              <a:t>.</a:t>
            </a:r>
            <a:r>
              <a:rPr lang="en-GB" sz="1000" dirty="0" smtClean="0"/>
              <a:t>Net</a:t>
            </a:r>
            <a:r>
              <a:rPr lang="ru-RU" sz="1000" dirty="0" smtClean="0"/>
              <a:t> состоит в замене ИСУК-2 на последующую систему по бюджету и бухгалтерскому учету, которая по сравнению с ИСУК-2 обеспечит дополнительную функцию и приблизит Казначейство на один шаг ближе к возможности использования полномасштабного ГПО (готовое программное обеспечение).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6884"/>
            <a:ext cx="9144000" cy="30777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Улучшение информационных систем для поддержки улучшений 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323528" y="4581128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9. ИСУФ</a:t>
            </a:r>
          </a:p>
          <a:p>
            <a:pPr indent="-457200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/>
              <a:t>Цель закупки и внедрения ИСУФ состоит в обеспечении ГУЦК всеми функциями, которые ему требуются (больше чем существующие в настоящий момент и требуемые) для осуществления деятельности в соответствии с высоким уровнем международных стандартов функционирования Казначейства.</a:t>
            </a: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23528" y="2132856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4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/>
              <a:t>7. Система управления активами проанализирована </a:t>
            </a:r>
            <a:endParaRPr lang="en-GB" sz="2400" b="1" dirty="0" smtClean="0"/>
          </a:p>
          <a:p>
            <a:pPr marR="0" lvl="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dirty="0" smtClean="0"/>
              <a:t>Цель  анализа  системы управления активами состоит в том, чтобы определить техническое решение по проблемам Государственного сектора Таджикистана (ГСТ) в управлении, защите и использовании активов, принадлежащих ГСТ. 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23528" y="3118321"/>
            <a:ext cx="871296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indent="-4572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8. Комбинированная система расчета заработной платы и управления кадрами проанализирована </a:t>
            </a:r>
            <a:endParaRPr lang="en-GB" sz="2400" b="1" dirty="0" smtClean="0"/>
          </a:p>
          <a:p>
            <a:pPr lvl="0" indent="-4572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000" dirty="0" smtClean="0"/>
              <a:t>Цель проведения анализа системы расчета заработной платы и управления кадрами состоит в том, чтобы определить техническое и интегрированное приложение для решения сложных задач в ГСТ по оплате, ведению учета, продвижению, подготовке и повышению квалификации сотрудников ГСТ на всех уровнях Государственного сектора. 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23528" y="836712"/>
            <a:ext cx="864096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6. Аппаратное обеспечение, инфраструктура, закупка и установка </a:t>
            </a:r>
            <a:endParaRPr lang="en-GB" sz="2400" b="1" dirty="0" smtClean="0"/>
          </a:p>
          <a:p>
            <a:pPr lvl="0" indent="-457200"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000" dirty="0" smtClean="0"/>
              <a:t>Цель закупки и установки аппаратного обеспечения и создания инфраструктуры средств связи состоит в том, чтобы поддержать установку </a:t>
            </a:r>
            <a:r>
              <a:rPr lang="en-GB" sz="1000" dirty="0" smtClean="0"/>
              <a:t>SGB</a:t>
            </a:r>
            <a:r>
              <a:rPr lang="ru-RU" sz="1000" dirty="0" smtClean="0"/>
              <a:t>.</a:t>
            </a:r>
            <a:r>
              <a:rPr lang="en-GB" sz="1000" dirty="0" smtClean="0"/>
              <a:t>Net</a:t>
            </a:r>
            <a:r>
              <a:rPr lang="ru-RU" sz="1000" dirty="0" smtClean="0"/>
              <a:t> и закупку будущей ИСУФ.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6883"/>
            <a:ext cx="9144000" cy="30777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Риски, преимущества и основные проблемы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3528" y="453556"/>
            <a:ext cx="8496944" cy="563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1371600" marR="0" lvl="3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49263" algn="l"/>
                <a:tab pos="703263" algn="l"/>
              </a:tabLst>
            </a:pP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        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С</a:t>
            </a:r>
            <a:r>
              <a:rPr kumimoji="0" lang="ru-RU" sz="2800" b="1" u="none" strike="noStrike" cap="none" normalizeH="0" baseline="0" dirty="0" smtClean="0" bmk="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тратегические риски</a:t>
            </a:r>
            <a:endParaRPr kumimoji="0" lang="en-US" sz="2800" b="1" u="none" strike="noStrike" cap="none" normalizeH="0" baseline="0" dirty="0" smtClean="0" bmk="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1371600" marR="0" lvl="3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49263" algn="l"/>
                <a:tab pos="703263" algn="l"/>
              </a:tabLs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en-GB" sz="2800" b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49263" algn="l"/>
                <a:tab pos="70326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Следующие стратегические риски были определены в отношении стратегического развития: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Low" eaLnBrk="0" fontAlgn="base" hangingPunct="0">
              <a:spcBef>
                <a:spcPts val="1800"/>
              </a:spcBef>
              <a:spcAft>
                <a:spcPct val="0"/>
              </a:spcAft>
              <a:buFontTx/>
              <a:buChar char="•"/>
              <a:tabLst>
                <a:tab pos="449263" algn="l"/>
                <a:tab pos="70326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 развития Казначейства - слишком амбициозный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Low" eaLnBrk="0" fontAlgn="base" hangingPunct="0">
              <a:spcBef>
                <a:spcPts val="1800"/>
              </a:spcBef>
              <a:spcAft>
                <a:spcPct val="0"/>
              </a:spcAft>
              <a:buFontTx/>
              <a:buChar char="•"/>
              <a:tabLst>
                <a:tab pos="449263" algn="l"/>
                <a:tab pos="70326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Сотрудники Казначейства не воспринимают необходимые изменения в работе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Low" eaLnBrk="0" fontAlgn="base" hangingPunct="0">
              <a:spcBef>
                <a:spcPts val="1800"/>
              </a:spcBef>
              <a:spcAft>
                <a:spcPct val="0"/>
              </a:spcAft>
              <a:buFontTx/>
              <a:buChar char="•"/>
              <a:tabLst>
                <a:tab pos="449263" algn="l"/>
                <a:tab pos="70326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Квалификации, требуемые по новым функциям не имеются в наличии на рынке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Low" eaLnBrk="0" fontAlgn="base" hangingPunct="0">
              <a:spcBef>
                <a:spcPts val="1800"/>
              </a:spcBef>
              <a:spcAft>
                <a:spcPct val="0"/>
              </a:spcAft>
              <a:buFontTx/>
              <a:buChar char="•"/>
              <a:tabLst>
                <a:tab pos="449263" algn="l"/>
                <a:tab pos="70326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Финансирование перенаправлено донорами  в другую сферу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Low" eaLnBrk="0" fontAlgn="base" hangingPunct="0">
              <a:spcBef>
                <a:spcPts val="1800"/>
              </a:spcBef>
              <a:spcAft>
                <a:spcPct val="0"/>
              </a:spcAft>
              <a:buFontTx/>
              <a:buChar char="•"/>
              <a:tabLst>
                <a:tab pos="449263" algn="l"/>
                <a:tab pos="70326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Надлежащие навыки по управлению проектом и опыт не имеются в наличии по данному проекту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6883"/>
            <a:ext cx="9144000" cy="30777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Риски, преимущества и основные проблемы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1520" y="219998"/>
            <a:ext cx="8712968" cy="595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49263" algn="l"/>
                <a:tab pos="703263" algn="l"/>
              </a:tabLst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           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Основные преимущества</a:t>
            </a:r>
            <a:endParaRPr lang="en-GB" sz="2800" b="1" dirty="0" smtClean="0">
              <a:solidFill>
                <a:srgbClr val="0000FF"/>
              </a:solidFill>
              <a:latin typeface="Times New Roman" pitchFamily="18" charset="0"/>
              <a:cs typeface="Arial" pitchFamily="34" charset="0"/>
            </a:endParaRPr>
          </a:p>
          <a:p>
            <a:pPr marL="0" marR="0" lvl="0" indent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>
                <a:tab pos="449263" algn="l"/>
                <a:tab pos="703263" algn="l"/>
              </a:tabLs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Считается, что следующие основные преимущества будут доступны после полной реализации данной Стратегии развития ГУЦК:</a:t>
            </a:r>
          </a:p>
          <a:p>
            <a:pPr lvl="1" eaLnBrk="0" fontAlgn="base" hangingPunct="0">
              <a:spcBef>
                <a:spcPts val="1200"/>
              </a:spcBef>
              <a:spcAft>
                <a:spcPct val="0"/>
              </a:spcAft>
              <a:buFontTx/>
              <a:buChar char="•"/>
              <a:tabLst>
                <a:tab pos="449263" algn="l"/>
                <a:tab pos="703263" algn="l"/>
              </a:tabLs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Исполнение бюджета значительно улучшено в связи с непрерывным и полным обеспечением финансирования БО</a:t>
            </a:r>
          </a:p>
          <a:p>
            <a:pPr lvl="1" eaLnBrk="0" fontAlgn="base" hangingPunct="0">
              <a:spcBef>
                <a:spcPts val="1200"/>
              </a:spcBef>
              <a:spcAft>
                <a:spcPct val="0"/>
              </a:spcAft>
              <a:buFontTx/>
              <a:buChar char="•"/>
              <a:tabLst>
                <a:tab pos="449263" algn="l"/>
                <a:tab pos="703263" algn="l"/>
              </a:tabLs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Финансовые результаты деятельности БО будут более прозрачными и открытыми, что приведет к большей подотчетности БО</a:t>
            </a:r>
          </a:p>
          <a:p>
            <a:pPr lvl="1" eaLnBrk="0" fontAlgn="base" hangingPunct="0">
              <a:spcBef>
                <a:spcPts val="1200"/>
              </a:spcBef>
              <a:spcAft>
                <a:spcPct val="0"/>
              </a:spcAft>
              <a:buFontTx/>
              <a:buChar char="•"/>
              <a:tabLst>
                <a:tab pos="449263" algn="l"/>
                <a:tab pos="703263" algn="l"/>
              </a:tabLs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Более совершенная экономичность, посредством улучшенного и более всеобъемлющего кассового управления</a:t>
            </a:r>
          </a:p>
          <a:p>
            <a:pPr lvl="1" eaLnBrk="0" fontAlgn="base" hangingPunct="0">
              <a:spcBef>
                <a:spcPts val="1200"/>
              </a:spcBef>
              <a:spcAft>
                <a:spcPct val="0"/>
              </a:spcAft>
              <a:buFontTx/>
              <a:buChar char="•"/>
              <a:tabLst>
                <a:tab pos="449263" algn="l"/>
                <a:tab pos="703263" algn="l"/>
              </a:tabLs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Более лучшая функциональная деятельность Казначейства, приближающая  к международным стандартам бухгалтерского учета </a:t>
            </a:r>
          </a:p>
          <a:p>
            <a:pPr lvl="1" eaLnBrk="0" fontAlgn="base" hangingPunct="0">
              <a:spcBef>
                <a:spcPts val="1200"/>
              </a:spcBef>
              <a:spcAft>
                <a:spcPct val="0"/>
              </a:spcAft>
              <a:buFontTx/>
              <a:buChar char="•"/>
              <a:tabLst>
                <a:tab pos="449263" algn="l"/>
                <a:tab pos="703263" algn="l"/>
              </a:tabLs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Улучшенный и более повсеместный финансовый контроль внедрен, что приведет к сокращению возможностей казнокрадства, незаконного присвоения средств и мошенничества</a:t>
            </a:r>
          </a:p>
          <a:p>
            <a:pPr lvl="1" eaLnBrk="0" fontAlgn="base" hangingPunct="0">
              <a:spcBef>
                <a:spcPts val="1200"/>
              </a:spcBef>
              <a:spcAft>
                <a:spcPct val="0"/>
              </a:spcAft>
              <a:buFontTx/>
              <a:buChar char="•"/>
              <a:tabLst>
                <a:tab pos="449263" algn="l"/>
                <a:tab pos="703263" algn="l"/>
              </a:tabLs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Улучшенная эффективность Казначейства посредством использования более современной  технологии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6883"/>
            <a:ext cx="9144000" cy="30777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 реализации 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6" name="Рисунок 5" descr="L:\Tajikistan\документ(а,ов)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71296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6887"/>
            <a:ext cx="9144000" cy="30777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49263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Предыстория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76672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1. Процесс внедрения казначейской системы исполнения бюджета начался в 1996 году в соответствии с Постановлением Правительства РТ «О создании казначейской системы исполнения бюджета». Постановлением Правительства от 15 января 1997 года было утверждено Положение «О центральном управлении казначейства», в котором были определены структура, функции, права и полномочия Центрального казначейства Министерства Финансов РТ.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8838" y="2278613"/>
            <a:ext cx="877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2. В 2000 году Министерство финансов РТ начало автоматизацию операций Центрального Казначейства.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6198" y="3070701"/>
            <a:ext cx="8741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 smtClean="0"/>
              <a:t>3. В 2001 году был осуществлен переход с бюджетной классификации советского образца на новый формат.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4091" y="3846980"/>
            <a:ext cx="8742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4. В 2005 году была внедрена новая бюджетная классификация, совместимая с </a:t>
            </a:r>
            <a:r>
              <a:rPr lang="en-US" dirty="0" smtClean="0"/>
              <a:t>GFS 1986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3356" y="4510861"/>
            <a:ext cx="8742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5. В 2007 году была проведена оценка </a:t>
            </a:r>
            <a:r>
              <a:rPr lang="en-US" dirty="0" smtClean="0"/>
              <a:t>PEFA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2217" y="4941168"/>
            <a:ext cx="8798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6. </a:t>
            </a:r>
            <a:r>
              <a:rPr lang="ru-RU" b="1" dirty="0" smtClean="0"/>
              <a:t>В феврале 2009 года началась реализация Проекта модернизации управления государственными финансами (ПМУГФ).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217" y="5589240"/>
            <a:ext cx="87986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7</a:t>
            </a:r>
            <a:r>
              <a:rPr lang="en-US" dirty="0" smtClean="0"/>
              <a:t>. </a:t>
            </a:r>
            <a:r>
              <a:rPr lang="ru-RU" dirty="0" smtClean="0"/>
              <a:t>В марте 2009 года, Указом Президента РТ, за № 639 от 20 марта 2009 года, был создан Координационный Совет в области УГФ и была утверждена Стратегия управления государственными финансами (УГФ).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6883"/>
            <a:ext cx="9144000" cy="30777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 реализации 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7" name="Рисунок 6" descr="L:\Tajikistan\документ(а,ов)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56895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01697917-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3828" y="432048"/>
            <a:ext cx="9144000" cy="638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6883"/>
            <a:ext cx="9144000" cy="30777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1520" y="2204864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/>
              <a:t>Спасибо за внимание</a:t>
            </a:r>
            <a:endParaRPr lang="ru-RU" sz="54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6887"/>
            <a:ext cx="9144000" cy="30777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49263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Предыстория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217" y="548680"/>
            <a:ext cx="87986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8</a:t>
            </a:r>
            <a:r>
              <a:rPr lang="en-US" dirty="0" smtClean="0"/>
              <a:t>. </a:t>
            </a:r>
            <a:r>
              <a:rPr lang="ru-RU" dirty="0" smtClean="0"/>
              <a:t>В 2010 году, как часть (сегмент) бюджетной классификации, была внедрена Классификация источников финансирования и  Административная классификация республиканского бюджета, а в 2011 года была внедрена Административная классификация местного бюджета.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1542" y="1786464"/>
            <a:ext cx="877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10. В 2010 году Министерство финансов РТ произвело улучшение существующих информационных систем в связи с внесенными изменениями в процессы подготовки и исполнения бюджета.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34800" y="2909843"/>
            <a:ext cx="8776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11. В 2011 году, решением Координационного совета УГФ были утверждены:</a:t>
            </a:r>
          </a:p>
          <a:p>
            <a:pPr algn="just"/>
            <a:r>
              <a:rPr lang="ru-RU" dirty="0" smtClean="0"/>
              <a:t>а) Стратегия совершенствования системы бухгалтерского учета государственного сектора (2011-18 гг.);</a:t>
            </a:r>
          </a:p>
          <a:p>
            <a:pPr algn="just"/>
            <a:r>
              <a:rPr lang="ru-RU" b="1" dirty="0" smtClean="0"/>
              <a:t>б) Стратегический план развития системы казначейства Республики Таджикистан (2011-16 гг.)</a:t>
            </a:r>
          </a:p>
          <a:p>
            <a:pPr algn="just"/>
            <a:r>
              <a:rPr lang="ru-RU" dirty="0" smtClean="0"/>
              <a:t>в) Инвестиционный план развития налогового администрирования (2012-14 гг.); </a:t>
            </a:r>
          </a:p>
          <a:p>
            <a:pPr algn="just"/>
            <a:r>
              <a:rPr lang="ru-RU" dirty="0" smtClean="0"/>
              <a:t>г) Стратегия управления обучением Министерства финансов РТ.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34800" y="5590981"/>
            <a:ext cx="877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13. В июне 2012 года Министерство финансов РТ утвердит Бюджетную классификацию (6 сегментов), совместимую с </a:t>
            </a:r>
            <a:r>
              <a:rPr lang="en-US" dirty="0" smtClean="0"/>
              <a:t>GFS 2001 </a:t>
            </a:r>
            <a:r>
              <a:rPr lang="ru-RU" dirty="0" smtClean="0"/>
              <a:t>года и Единый План Счетов (ЕПС).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34800" y="5013176"/>
            <a:ext cx="87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12. В настоящее время проводится оценка </a:t>
            </a:r>
            <a:r>
              <a:rPr lang="en-US" dirty="0" smtClean="0"/>
              <a:t>PEFA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3DF6E1D-F846-4C4F-BD15-1A2B7CF0462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6887"/>
            <a:ext cx="9144000" cy="30777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49263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Стратегические цели модернизации Казначейства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836712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000" dirty="0" smtClean="0"/>
              <a:t>Осуществлять управление </a:t>
            </a:r>
            <a:r>
              <a:rPr lang="ru-RU" sz="2000" dirty="0"/>
              <a:t>денежными средствами и банковскими операциями </a:t>
            </a:r>
            <a:r>
              <a:rPr lang="ru-RU" sz="2000" dirty="0" smtClean="0"/>
              <a:t>по </a:t>
            </a:r>
            <a:r>
              <a:rPr lang="ru-RU" sz="2000" dirty="0"/>
              <a:t>международным показателям передового </a:t>
            </a:r>
            <a:r>
              <a:rPr lang="ru-RU" sz="2000" dirty="0" smtClean="0"/>
              <a:t>уровня.</a:t>
            </a:r>
            <a:endParaRPr lang="en-US" sz="2000" dirty="0" smtClean="0"/>
          </a:p>
          <a:p>
            <a:pPr marL="457200" indent="-457200" algn="just">
              <a:buAutoNum type="arabicPeriod"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5588" y="1916832"/>
            <a:ext cx="84995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buFont typeface="+mj-lt"/>
              <a:buAutoNum type="arabicPeriod" startAt="2"/>
            </a:pPr>
            <a:r>
              <a:rPr lang="ru-RU" sz="2000" dirty="0" smtClean="0"/>
              <a:t>Улучшить </a:t>
            </a:r>
            <a:r>
              <a:rPr lang="ru-RU" sz="2000" dirty="0"/>
              <a:t>исполнение </a:t>
            </a:r>
            <a:r>
              <a:rPr lang="ru-RU" sz="2000" dirty="0" smtClean="0"/>
              <a:t>бюджета посредством предоставления </a:t>
            </a:r>
            <a:r>
              <a:rPr lang="ru-RU" sz="2000" dirty="0"/>
              <a:t>аккуратной, своевременной, значимой и запланированной управленческой </a:t>
            </a:r>
            <a:r>
              <a:rPr lang="ru-RU" sz="2000" dirty="0" smtClean="0"/>
              <a:t>информации.</a:t>
            </a:r>
            <a:endParaRPr lang="en-US" sz="2000" dirty="0" smtClean="0"/>
          </a:p>
          <a:p>
            <a:pPr algn="just"/>
            <a:endParaRPr lang="en-US" sz="2400" dirty="0" smtClean="0"/>
          </a:p>
          <a:p>
            <a:pPr algn="just"/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7256" y="3140968"/>
            <a:ext cx="84995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ru-RU" sz="2000" dirty="0" smtClean="0"/>
              <a:t>Обеспечить своевременное </a:t>
            </a:r>
            <a:r>
              <a:rPr lang="ru-RU" sz="2000" dirty="0"/>
              <a:t>финансирование </a:t>
            </a:r>
            <a:r>
              <a:rPr lang="ru-RU" sz="2000" dirty="0" smtClean="0"/>
              <a:t> в соответствии с бюджетными ассигнованиями, утвержденными Парламентом.</a:t>
            </a:r>
            <a:endParaRPr lang="en-US" sz="2000" dirty="0" smtClean="0"/>
          </a:p>
          <a:p>
            <a:pPr algn="just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077072"/>
            <a:ext cx="84995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4"/>
            </a:pPr>
            <a:r>
              <a:rPr lang="ru-RU" sz="2000" dirty="0" smtClean="0"/>
              <a:t>Предоставлять центральное управление в интересах всех бюджетных учреждений и обеспечивать оплату всех расходов с условием бюджетного обеспечения со стороны всех бюджетных учреждений.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445224"/>
            <a:ext cx="8506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5"/>
            </a:pPr>
            <a:r>
              <a:rPr lang="ru-RU" sz="2000" dirty="0" smtClean="0"/>
              <a:t>Обеспечить, чтобы контроль применялся ко всем финансовым операциям бюджетных учреждений. </a:t>
            </a:r>
            <a:endParaRPr lang="ru-RU" sz="20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6886"/>
            <a:ext cx="9144000" cy="30777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Концентрация на стратегических функциональных областях</a:t>
            </a:r>
            <a:endParaRPr lang="en-GB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20688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ru-RU" dirty="0" smtClean="0"/>
              <a:t>Для достижения стратегических целей необходимо начать радикальные реформы в Казначействе, для того, чтобы переориентировать его от преимущественно функции контроля к представлению  услуг.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62880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/>
              <a:t>     </a:t>
            </a:r>
            <a:r>
              <a:rPr lang="ru-RU" dirty="0" smtClean="0"/>
              <a:t>Переход от преимущественно функций контроля к предоставлению услуг не будет легким и потребуется значительное время для реализации.</a:t>
            </a:r>
            <a:endParaRPr lang="ru-RU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79512" y="2305562"/>
            <a:ext cx="8784976" cy="42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49263" algn="l"/>
                <a:tab pos="703263" algn="l"/>
              </a:tabLst>
            </a:pPr>
            <a:r>
              <a:rPr lang="en-US" dirty="0" smtClean="0"/>
              <a:t>      </a:t>
            </a:r>
            <a:r>
              <a:rPr lang="ru-RU" dirty="0" smtClean="0"/>
              <a:t>Решающим фактором в проектной стадии проектного цикла и освещения вопросов </a:t>
            </a:r>
            <a:r>
              <a:rPr lang="en-US" dirty="0" smtClean="0"/>
              <a:t> </a:t>
            </a:r>
            <a:r>
              <a:rPr lang="ru-RU" dirty="0" smtClean="0"/>
              <a:t>«как, кто и где» будет использование международной признанной Методологии Управления Проектами, такой как </a:t>
            </a:r>
            <a:r>
              <a:rPr lang="en-GB" dirty="0" smtClean="0"/>
              <a:t>PRINCE</a:t>
            </a:r>
            <a:r>
              <a:rPr lang="ru-RU" dirty="0" smtClean="0"/>
              <a:t> 2 и международные консультанты с первоклассным опытом реализации крупных проектов должны быть в группе реализации или даже возглавлять группу реализации. Предполагается следующий вариант: </a:t>
            </a:r>
          </a:p>
          <a:p>
            <a:pPr lvl="1" algn="just"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  <a:tabLst>
                <a:tab pos="449263" algn="l"/>
                <a:tab pos="703263" algn="l"/>
              </a:tabLst>
            </a:pPr>
            <a:r>
              <a:rPr lang="en-US" dirty="0" smtClean="0"/>
              <a:t> </a:t>
            </a:r>
            <a:r>
              <a:rPr lang="ru-RU" dirty="0" smtClean="0"/>
              <a:t>ПМУГФ возглавляет выполнение проекта.</a:t>
            </a:r>
          </a:p>
          <a:p>
            <a:pPr lvl="1" algn="just"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  <a:tabLst>
                <a:tab pos="449263" algn="l"/>
                <a:tab pos="703263" algn="l"/>
              </a:tabLst>
            </a:pPr>
            <a:r>
              <a:rPr lang="en-US" dirty="0" smtClean="0"/>
              <a:t> </a:t>
            </a:r>
            <a:r>
              <a:rPr lang="ru-RU" dirty="0" smtClean="0"/>
              <a:t>Один из заместителей директора Казначейства ответственен за выполнение нового функционирования, в то время как другой заместитель директора Казначейства продолжает осуществление существующего функционирования. </a:t>
            </a:r>
          </a:p>
          <a:p>
            <a:pPr lvl="1" algn="just"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  <a:tabLst>
                <a:tab pos="449263" algn="l"/>
                <a:tab pos="703263" algn="l"/>
              </a:tabLst>
            </a:pPr>
            <a:r>
              <a:rPr lang="en-US" dirty="0" smtClean="0"/>
              <a:t> </a:t>
            </a:r>
            <a:r>
              <a:rPr lang="ru-RU" dirty="0" smtClean="0"/>
              <a:t>Заключить контракт с внешними поставщиками/частными лицами по предоставлению навыков управления проектом или в качестве консультанта, или в роли действующего Проектного Менеджер проекта, руководящего рабочей группой с тем, чтобы происходил необходимый обмен навыками.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6885"/>
            <a:ext cx="9144000" cy="30777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Предполагаемый график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развития Казначейства </a:t>
            </a:r>
            <a:endParaRPr lang="en-GB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8820471" cy="586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6885"/>
            <a:ext cx="9144000" cy="30777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Предполагаемые операционные улучшения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836712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/>
            <a:r>
              <a:rPr lang="ru-RU" sz="2400" b="1" dirty="0" smtClean="0"/>
              <a:t>1. Управление кассой, включая ЕКС</a:t>
            </a:r>
          </a:p>
          <a:p>
            <a:pPr indent="-457200" algn="just"/>
            <a:r>
              <a:rPr lang="ru-RU" sz="1000" dirty="0" smtClean="0"/>
              <a:t>Целью функции управления денежными средствами является обеспечение достаточного количества денежных средств в распоряжение БО в необходимый период времени, так чтобы они могли исполнять свои бюджеты без задержки и в рамках обещаний и обязательств, указанных в их среднесрочных планах стратегического развития, на основе которых подготавливаются годовые бюджеты.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67471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2. Планирование и прогнозирование денежных средств</a:t>
            </a:r>
          </a:p>
          <a:p>
            <a:pPr algn="just"/>
            <a:r>
              <a:rPr lang="ru-RU" sz="1000" dirty="0" smtClean="0"/>
              <a:t>Цель прогнозирования денежных средств состоит в скором определении ‘поставки’ денежных средств для финансирования  Среднесрочной                  программы государственных расходов (СПГР) Правительства.</a:t>
            </a:r>
          </a:p>
          <a:p>
            <a:pPr algn="just"/>
            <a:endParaRPr lang="ru-RU" sz="10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65588" y="2845966"/>
            <a:ext cx="87709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3. Внедрение Единого Плана Счетов (ЕПС)</a:t>
            </a:r>
          </a:p>
          <a:p>
            <a:pPr algn="just"/>
            <a:r>
              <a:rPr lang="ru-RU" sz="1000" dirty="0" smtClean="0"/>
              <a:t>Цель введения Единого Плана Счетов состоит в объединении анализа, </a:t>
            </a:r>
            <a:r>
              <a:rPr lang="ru-RU" sz="1000" dirty="0" err="1" smtClean="0"/>
              <a:t>бюджетирования</a:t>
            </a:r>
            <a:r>
              <a:rPr lang="ru-RU" sz="1000" dirty="0" smtClean="0"/>
              <a:t> с анализом, применяемым для бухгалтерского учета, так                  чтобы процесс подготовки отчетов БО по эффективности был более облегченным и на консолидированном уровне для предоставления                  сравнительной финансовой статистики. Также предоставляется возможность более легкого определения дополнительного направления анализа и                  активов и обязательств.</a:t>
            </a:r>
            <a:endParaRPr lang="ru-RU" sz="1000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79656" y="4041966"/>
            <a:ext cx="8612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4. Отчетность по исполнению бюджета</a:t>
            </a:r>
          </a:p>
          <a:p>
            <a:pPr algn="just"/>
            <a:r>
              <a:rPr lang="ru-RU" sz="1000" dirty="0" smtClean="0"/>
              <a:t>Задачей разработки отчетности по исполнению бюджета является акцентирование на результат, а не на затраты. Улучшение в области УГФ, включая агрегированную фискальную дисциплину, стратегическую </a:t>
            </a:r>
            <a:r>
              <a:rPr lang="ru-RU" sz="1000" dirty="0" err="1" smtClean="0"/>
              <a:t>приоритезацию</a:t>
            </a:r>
            <a:r>
              <a:rPr lang="ru-RU" sz="1000" dirty="0" smtClean="0"/>
              <a:t> бюджета и эффективное расходование средств будут усовершенствованы посредством лучшей отчетности по исполнению.</a:t>
            </a:r>
            <a:endParaRPr lang="ru-RU" sz="1000" b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79656" y="5179839"/>
            <a:ext cx="8684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5. Контроль обязательств </a:t>
            </a:r>
            <a:r>
              <a:rPr lang="en-GB" sz="2400" b="1" dirty="0" smtClean="0"/>
              <a:t>(</a:t>
            </a:r>
            <a:r>
              <a:rPr lang="ru-RU" sz="2400" b="1" dirty="0" smtClean="0"/>
              <a:t>Прототип</a:t>
            </a:r>
            <a:r>
              <a:rPr lang="en-GB" sz="2400" b="1" dirty="0" smtClean="0"/>
              <a:t>)</a:t>
            </a:r>
            <a:endParaRPr lang="ru-RU" sz="2400" b="1" dirty="0" smtClean="0"/>
          </a:p>
          <a:p>
            <a:r>
              <a:rPr lang="ru-RU" sz="1000" dirty="0" smtClean="0"/>
              <a:t>Цель контроля обязательств (прототип) состоит в создании и подтверждении концепции контроля обязательств в БО с определенной ссылкой на ПРТ, которое попытается выделить бюджетные средства и сократить доступность бюджета в БО на ранней стадии платежного периода.</a:t>
            </a:r>
            <a:endParaRPr lang="ru-RU" sz="1000" b="1" dirty="0" smtClean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6885"/>
            <a:ext cx="9144000" cy="30777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Предполагаемые операционные улучшения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76672"/>
            <a:ext cx="8964488" cy="590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6885"/>
            <a:ext cx="9144000" cy="30777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Предполагаемые операционные улучшения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6E1D-F846-4C4F-BD15-1A2B7CF0462A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4" y="476672"/>
            <a:ext cx="882047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</TotalTime>
  <Words>1857</Words>
  <Application>Microsoft Office PowerPoint</Application>
  <PresentationFormat>Экран (4:3)</PresentationFormat>
  <Paragraphs>139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60</cp:revision>
  <dcterms:created xsi:type="dcterms:W3CDTF">2012-05-22T18:54:58Z</dcterms:created>
  <dcterms:modified xsi:type="dcterms:W3CDTF">2012-06-02T06:09:35Z</dcterms:modified>
</cp:coreProperties>
</file>