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8" r:id="rId4"/>
    <p:sldId id="277" r:id="rId5"/>
    <p:sldId id="259" r:id="rId6"/>
    <p:sldId id="260" r:id="rId7"/>
    <p:sldId id="266" r:id="rId8"/>
    <p:sldId id="269" r:id="rId9"/>
    <p:sldId id="268" r:id="rId10"/>
    <p:sldId id="261" r:id="rId11"/>
    <p:sldId id="271" r:id="rId12"/>
    <p:sldId id="262" r:id="rId13"/>
    <p:sldId id="267" r:id="rId14"/>
    <p:sldId id="263" r:id="rId15"/>
    <p:sldId id="264" r:id="rId16"/>
    <p:sldId id="270" r:id="rId17"/>
    <p:sldId id="265" r:id="rId18"/>
    <p:sldId id="272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5A07-E136-4D2A-A08D-8CB3106EC5B8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D1FB8-C885-4F76-B0F6-5A3D48E70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06E8D-89F6-4728-9535-53FB4684A698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84BF1-81B5-4C22-8563-4B24A539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84BF1-81B5-4C22-8563-4B24A53966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684C-04A9-431F-A77A-585AFA587C46}" type="datetime1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1697917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28" y="432048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3789041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Strate</a:t>
            </a:r>
            <a:r>
              <a:rPr lang="sr-Latn-C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ški razvojni p</a:t>
            </a:r>
            <a:r>
              <a:rPr lang="en-U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lan  </a:t>
            </a:r>
            <a:r>
              <a:rPr lang="sr-Latn-C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trezorskog sistema</a:t>
            </a:r>
            <a:r>
              <a:rPr lang="en-U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Republi</a:t>
            </a:r>
            <a:r>
              <a:rPr lang="sr-Latn-C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ke </a:t>
            </a:r>
            <a:r>
              <a:rPr lang="en-U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</a:t>
            </a:r>
            <a:r>
              <a:rPr lang="sr-Latn-C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džikistan</a:t>
            </a:r>
            <a:r>
              <a:rPr lang="en-US" sz="4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sz="4000" b="1" dirty="0" smtClean="0">
              <a:latin typeface="Arial Rounded MT Bold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(2011-2016 </a:t>
            </a:r>
            <a:r>
              <a:rPr lang="ru-RU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Minist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arstvo f</a:t>
            </a: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inan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sija </a:t>
            </a: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Republi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Ta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dž</a:t>
            </a: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ikistan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edloženi operativni razvoj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4" y="500042"/>
            <a:ext cx="825105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edloženi operativni razvoj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52" y="500043"/>
            <a:ext cx="878519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cioni razvoj</a:t>
            </a: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2</a:t>
            </a:r>
            <a:r>
              <a:rPr lang="ru-RU" sz="2400" b="1" smtClean="0"/>
              <a:t>. </a:t>
            </a:r>
            <a:r>
              <a:rPr lang="sr-Latn-CS" sz="2400" b="1" i="1" smtClean="0"/>
              <a:t>Formiranje Odeljenja za gotovinske operacije u </a:t>
            </a:r>
            <a:r>
              <a:rPr lang="en-GB" sz="2400" b="1" i="1" smtClean="0"/>
              <a:t>MDCT</a:t>
            </a:r>
            <a:endParaRPr lang="ru-RU" sz="2400" b="1" dirty="0" smtClean="0"/>
          </a:p>
          <a:p>
            <a:r>
              <a:rPr lang="sr-Latn-CS" sz="1000" smtClean="0"/>
              <a:t>Cilj formiranja Odeljenja za trezorsko poslovanje u M</a:t>
            </a:r>
            <a:r>
              <a:rPr lang="en-GB" sz="1000" smtClean="0"/>
              <a:t>DCT </a:t>
            </a:r>
            <a:r>
              <a:rPr lang="sr-Latn-CS" sz="1000" smtClean="0"/>
              <a:t> je da se pozabavi novom dodatnom i posebnom funkcionalnošću koja se traži u vezi sa gotovinom, upravljanjem gotovinom i projektovanjem i planiranjem gotovine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0030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3</a:t>
            </a:r>
            <a:r>
              <a:rPr lang="ru-RU" sz="2400" b="1" smtClean="0"/>
              <a:t>. </a:t>
            </a:r>
            <a:r>
              <a:rPr lang="sr-Latn-CS" sz="2400" b="1" i="1" smtClean="0"/>
              <a:t>Formiranje Odeljenja za računovodstvo u M</a:t>
            </a:r>
            <a:r>
              <a:rPr lang="en-GB" sz="2400" b="1" i="1" smtClean="0"/>
              <a:t>DCT</a:t>
            </a:r>
            <a:endParaRPr lang="ru-RU" sz="2400" b="1" dirty="0" smtClean="0"/>
          </a:p>
          <a:p>
            <a:r>
              <a:rPr lang="sr-Latn-CS" sz="1000" smtClean="0"/>
              <a:t>Cilj formiranja Odeljenja za računovodstvo u</a:t>
            </a:r>
            <a:r>
              <a:rPr lang="en-GB" sz="1000" smtClean="0"/>
              <a:t> MDCT</a:t>
            </a:r>
            <a:r>
              <a:rPr lang="sr-Latn-CS" sz="1000" smtClean="0"/>
              <a:t> je da se pozabavi reorganizovanom funkcionalnošću  koju treba da pruži</a:t>
            </a:r>
            <a:r>
              <a:rPr lang="en-GB" sz="1000" smtClean="0"/>
              <a:t> </a:t>
            </a:r>
            <a:r>
              <a:rPr lang="en-GB" sz="1000" smtClean="0"/>
              <a:t>MDCT </a:t>
            </a:r>
            <a:r>
              <a:rPr lang="sr-Latn-CS" sz="1000" smtClean="0"/>
              <a:t>u pogledu računovodstvenih potreba upravljanja trezorom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35756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4</a:t>
            </a:r>
            <a:r>
              <a:rPr lang="ru-RU" sz="2400" b="1" smtClean="0"/>
              <a:t>. </a:t>
            </a:r>
            <a:r>
              <a:rPr lang="sr-Latn-CS" sz="2400" b="1" i="1" smtClean="0"/>
              <a:t>Formiranje Odeljenja za izveštavanje o učinku u </a:t>
            </a:r>
            <a:r>
              <a:rPr lang="en-GB" sz="2400" b="1" i="1" smtClean="0"/>
              <a:t>MDCT</a:t>
            </a:r>
            <a:endParaRPr lang="ru-RU" sz="2400" b="1" dirty="0" smtClean="0"/>
          </a:p>
          <a:p>
            <a:r>
              <a:rPr lang="sr-Latn-CS" sz="1000" smtClean="0"/>
              <a:t>Cilj formiranja Odeljenja za izveštavanje o učinku je da se podrži nov akcenat na</a:t>
            </a:r>
            <a:r>
              <a:rPr lang="en-GB" sz="1000" smtClean="0"/>
              <a:t> </a:t>
            </a:r>
            <a:r>
              <a:rPr lang="sr-Latn-CS" sz="1000" smtClean="0"/>
              <a:t>izveštavanju o učinku uz pomoć novodefinisane funkcionalnosti </a:t>
            </a:r>
            <a:r>
              <a:rPr lang="en-GB" sz="1000" smtClean="0"/>
              <a:t>MDCT</a:t>
            </a:r>
            <a:r>
              <a:rPr lang="en-GB" sz="1000" smtClean="0"/>
              <a:t>. </a:t>
            </a:r>
            <a:r>
              <a:rPr lang="sr-Latn-CS" sz="1000" smtClean="0"/>
              <a:t>Ovde je akcenat na tome da su budžetski korisnici odgovorni za autpute, s obzirom na to da su resursi oskudni, te stoga moraju da budu nezavisno odgovorni za resurse koje su potrošili u odnosu na autpute koje su proizveli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357694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5</a:t>
            </a:r>
            <a:r>
              <a:rPr lang="ru-RU" sz="2400" b="1" smtClean="0"/>
              <a:t>. </a:t>
            </a:r>
            <a:r>
              <a:rPr lang="sr-Latn-CS" sz="2400" b="1" i="1" smtClean="0"/>
              <a:t>Formiranje Službe za projektnu podršku</a:t>
            </a:r>
            <a:endParaRPr lang="ru-RU" sz="2400" b="1" dirty="0" smtClean="0"/>
          </a:p>
          <a:p>
            <a:pPr indent="-457200" algn="just"/>
            <a:r>
              <a:rPr lang="sr-Latn-CS" sz="1000" smtClean="0"/>
              <a:t>Cilj formiranja Službe za projektnu podršku je obezbeđivanje tehničkih resursa  da bi se pomoglo</a:t>
            </a:r>
            <a:r>
              <a:rPr lang="en-GB" sz="1000" smtClean="0"/>
              <a:t> </a:t>
            </a:r>
            <a:r>
              <a:rPr lang="en-GB" sz="1000" smtClean="0"/>
              <a:t>MDCT </a:t>
            </a:r>
            <a:r>
              <a:rPr lang="sr-Latn-CS" sz="1000" smtClean="0"/>
              <a:t>u </a:t>
            </a:r>
            <a:r>
              <a:rPr lang="en-GB" sz="1000" smtClean="0"/>
              <a:t>implement</a:t>
            </a:r>
            <a:r>
              <a:rPr lang="sr-Latn-CS" sz="1000" smtClean="0"/>
              <a:t>aciji sistema računarske podrške</a:t>
            </a:r>
            <a:r>
              <a:rPr lang="en-GB" sz="1000" smtClean="0"/>
              <a:t>.</a:t>
            </a:r>
            <a:endParaRPr lang="ru-RU" sz="1000" dirty="0" smtClean="0"/>
          </a:p>
          <a:p>
            <a:pPr indent="-457200" algn="just"/>
            <a:endParaRPr lang="ru-RU" sz="1000" dirty="0" smtClean="0"/>
          </a:p>
          <a:p>
            <a:pPr indent="-457200" algn="just"/>
            <a:r>
              <a:rPr lang="ru-RU" sz="2400" b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357826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6</a:t>
            </a:r>
            <a:r>
              <a:rPr lang="ru-RU" sz="2400" b="1" smtClean="0"/>
              <a:t>. </a:t>
            </a:r>
            <a:r>
              <a:rPr lang="sr-Latn-CS" sz="2400" b="1" i="1" smtClean="0"/>
              <a:t>Godišnja analiza zaduženja </a:t>
            </a:r>
            <a:r>
              <a:rPr lang="en-GB" sz="2400" b="1" i="1" smtClean="0"/>
              <a:t>MDCT</a:t>
            </a:r>
            <a:endParaRPr lang="ru-RU" sz="2400" b="1" dirty="0" smtClean="0"/>
          </a:p>
          <a:p>
            <a:pPr indent="-457200" algn="just"/>
            <a:r>
              <a:rPr lang="sr-Latn-CS" sz="1000" smtClean="0"/>
              <a:t>Cilj godišnje analize zaduženja </a:t>
            </a:r>
            <a:r>
              <a:rPr lang="en-GB" sz="1000" smtClean="0"/>
              <a:t>MDCT </a:t>
            </a:r>
            <a:r>
              <a:rPr lang="sr-Latn-CS" sz="1000" smtClean="0"/>
              <a:t>je da s eobezbedi </a:t>
            </a:r>
            <a:r>
              <a:rPr lang="en-GB" sz="1000" smtClean="0"/>
              <a:t>ef</a:t>
            </a:r>
            <a:r>
              <a:rPr lang="sr-Latn-CS" sz="1000" smtClean="0"/>
              <a:t>ikasan rad Trezora</a:t>
            </a:r>
            <a:r>
              <a:rPr lang="en-GB" sz="1000" smtClean="0"/>
              <a:t>.</a:t>
            </a:r>
            <a:endParaRPr lang="ru-RU" sz="1000" dirty="0" smtClean="0"/>
          </a:p>
          <a:p>
            <a:pPr indent="-457200" algn="just"/>
            <a:endParaRPr lang="ru-RU" sz="1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90635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1</a:t>
            </a:r>
            <a:r>
              <a:rPr lang="ru-RU" sz="2400" b="1" smtClean="0"/>
              <a:t>. </a:t>
            </a:r>
            <a:r>
              <a:rPr lang="sr-Latn-CS" sz="2400" b="1" smtClean="0"/>
              <a:t>Reorganizacija </a:t>
            </a:r>
            <a:r>
              <a:rPr lang="en-GB" sz="2400" b="1" smtClean="0"/>
              <a:t>MDCT </a:t>
            </a:r>
            <a:r>
              <a:rPr lang="sr-Latn-CS" sz="2400" b="1" smtClean="0"/>
              <a:t>na osnovu novih funkcija</a:t>
            </a:r>
            <a:r>
              <a:rPr lang="en-GB" sz="2400" b="1" smtClean="0"/>
              <a:t> </a:t>
            </a:r>
            <a:endParaRPr lang="ru-RU" sz="2400" b="1" dirty="0" smtClean="0"/>
          </a:p>
          <a:p>
            <a:r>
              <a:rPr lang="sr-Latn-CS" sz="1000" smtClean="0"/>
              <a:t>Cilj reorganizacije </a:t>
            </a:r>
            <a:r>
              <a:rPr lang="en-GB" sz="1000" smtClean="0"/>
              <a:t>MDCT </a:t>
            </a:r>
            <a:r>
              <a:rPr lang="sr-Latn-CS" sz="1000" smtClean="0"/>
              <a:t>na osnovu novih funkcija </a:t>
            </a:r>
            <a:r>
              <a:rPr lang="en-GB" sz="1000" smtClean="0"/>
              <a:t> </a:t>
            </a:r>
            <a:r>
              <a:rPr lang="sr-Latn-CS" sz="1000" smtClean="0"/>
              <a:t>koje se zahtevaju od</a:t>
            </a:r>
            <a:r>
              <a:rPr lang="en-GB" sz="1000" smtClean="0"/>
              <a:t> </a:t>
            </a:r>
            <a:r>
              <a:rPr lang="en-GB" sz="1000" smtClean="0"/>
              <a:t>MDCT </a:t>
            </a:r>
            <a:r>
              <a:rPr lang="sr-Latn-CS" sz="1000" smtClean="0"/>
              <a:t>je da se obezbedi da se </a:t>
            </a:r>
            <a:r>
              <a:rPr lang="en-GB" sz="1000" smtClean="0"/>
              <a:t>MDCT </a:t>
            </a:r>
            <a:r>
              <a:rPr lang="sr-Latn-CS" sz="1000" smtClean="0"/>
              <a:t>maksimalno koncentriše na obavljenje novih funkcija i realizaciju prednosti povezanih sa funkcijama</a:t>
            </a:r>
            <a:r>
              <a:rPr lang="en-GB" sz="1000" smtClean="0"/>
              <a:t>, </a:t>
            </a:r>
            <a:r>
              <a:rPr lang="sr-Latn-CS" sz="1000" smtClean="0"/>
              <a:t>uz istovremeno uklanjanje svih suvišnih funkcionalnosti</a:t>
            </a:r>
            <a:r>
              <a:rPr lang="en-GB" sz="1000" smtClean="0"/>
              <a:t>. </a:t>
            </a:r>
            <a:endParaRPr lang="ru-RU" sz="10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Organizacioni 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razvoj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58" y="571480"/>
            <a:ext cx="895088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0836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Razvoj kapaciteta zaposlenih u </a:t>
            </a: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MDCT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251520" y="777478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1</a:t>
            </a:r>
            <a:r>
              <a:rPr lang="ru-RU" sz="2400" b="1" smtClean="0"/>
              <a:t>. </a:t>
            </a:r>
            <a:r>
              <a:rPr lang="sr-Latn-CS" sz="2400" b="1" i="1" smtClean="0"/>
              <a:t>Analiza kapaciteta M</a:t>
            </a:r>
            <a:r>
              <a:rPr lang="en-GB" sz="2400" b="1" i="1" smtClean="0"/>
              <a:t>DCT</a:t>
            </a:r>
            <a:endParaRPr lang="ru-RU" sz="2400" b="1" dirty="0" smtClean="0"/>
          </a:p>
          <a:p>
            <a:r>
              <a:rPr lang="sr-Latn-CS" sz="1000" smtClean="0"/>
              <a:t>Cilj analize kapaciteta </a:t>
            </a:r>
            <a:r>
              <a:rPr lang="en-GB" sz="1000" smtClean="0"/>
              <a:t>MDCT </a:t>
            </a:r>
            <a:r>
              <a:rPr lang="sr-Latn-CS" sz="1000" smtClean="0"/>
              <a:t>je utvrđivanje i dokumentovanje postojećih veština koje su na raspolaganju u </a:t>
            </a:r>
            <a:r>
              <a:rPr lang="en-GB" sz="1000" smtClean="0"/>
              <a:t>MDCT </a:t>
            </a:r>
            <a:r>
              <a:rPr lang="sr-Latn-CS" sz="1000" smtClean="0"/>
              <a:t>da bi se utvrdilo koje veštine nedostaju a koje su potrebne za realizaciju nove funkcionalnosti koja se traži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71358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2</a:t>
            </a:r>
            <a:r>
              <a:rPr lang="ru-RU" sz="2400" b="1" smtClean="0"/>
              <a:t>. </a:t>
            </a:r>
            <a:r>
              <a:rPr lang="sr-Latn-CS" sz="2400" b="1" i="1" smtClean="0"/>
              <a:t>Procena potreba za obukom</a:t>
            </a:r>
            <a:r>
              <a:rPr lang="en-GB" sz="2400" b="1" i="1" smtClean="0"/>
              <a:t> </a:t>
            </a:r>
            <a:r>
              <a:rPr lang="en-GB" sz="2400" b="1" i="1" dirty="0" smtClean="0"/>
              <a:t>(TNA</a:t>
            </a:r>
            <a:r>
              <a:rPr lang="en-GB" sz="2400" b="1" i="1" smtClean="0"/>
              <a:t>) </a:t>
            </a:r>
            <a:r>
              <a:rPr lang="sr-Latn-CS" sz="2400" b="1" i="1" smtClean="0"/>
              <a:t>za</a:t>
            </a:r>
            <a:r>
              <a:rPr lang="en-GB" sz="2400" b="1" i="1" smtClean="0"/>
              <a:t> </a:t>
            </a:r>
            <a:r>
              <a:rPr lang="en-GB" sz="2400" b="1" i="1" dirty="0" smtClean="0"/>
              <a:t>MDCT</a:t>
            </a:r>
            <a:endParaRPr lang="en-GB" sz="2400" b="1" dirty="0" smtClean="0"/>
          </a:p>
          <a:p>
            <a:r>
              <a:rPr lang="sr-Latn-CS" sz="1000" smtClean="0"/>
              <a:t>Cilj sprovođenja ove procene je identifikacija </a:t>
            </a:r>
            <a:r>
              <a:rPr lang="en-GB" sz="1000" smtClean="0"/>
              <a:t>t</a:t>
            </a:r>
            <a:r>
              <a:rPr lang="sr-Latn-CS" sz="1000" smtClean="0"/>
              <a:t>ipa</a:t>
            </a:r>
            <a:r>
              <a:rPr lang="en-GB" sz="1000" smtClean="0"/>
              <a:t>, </a:t>
            </a:r>
            <a:r>
              <a:rPr lang="sr-Latn-CS" sz="1000" smtClean="0"/>
              <a:t>kvantiteta i kvaliteta obuke koja će biti potrebna za postojeće zaposlene u </a:t>
            </a:r>
            <a:r>
              <a:rPr lang="en-GB" sz="1000" smtClean="0"/>
              <a:t>MDCT </a:t>
            </a:r>
            <a:r>
              <a:rPr lang="sr-Latn-CS" sz="1000" smtClean="0"/>
              <a:t>da bi potom oni imali potrebne veštine za sprovođenje i pružanje nove funkcionalnosti koja se traži</a:t>
            </a:r>
            <a:r>
              <a:rPr lang="en-GB" sz="1000" smtClean="0"/>
              <a:t>. </a:t>
            </a:r>
            <a:endParaRPr lang="ru-RU" sz="10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4399" y="394583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4</a:t>
            </a:r>
            <a:r>
              <a:rPr lang="ru-RU" sz="2400" b="1" smtClean="0"/>
              <a:t>. </a:t>
            </a:r>
            <a:r>
              <a:rPr lang="sr-Latn-CS" sz="2400" b="1" i="1" smtClean="0"/>
              <a:t>Obuka o računovodstvenoj politici</a:t>
            </a:r>
            <a:endParaRPr lang="en-GB" sz="2400" b="1" dirty="0" smtClean="0"/>
          </a:p>
          <a:p>
            <a:pPr lvl="0" indent="-45720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CS" sz="1000" smtClean="0"/>
              <a:t>Cilj obuke zaposlenih u vezi sa računovodstvenom politikom VT</a:t>
            </a:r>
            <a:r>
              <a:rPr lang="en-GB" sz="1000" smtClean="0"/>
              <a:t> </a:t>
            </a:r>
            <a:r>
              <a:rPr lang="sr-Latn-CS" sz="1000" smtClean="0"/>
              <a:t>je obezbeđenje dosledne primene p</a:t>
            </a:r>
            <a:r>
              <a:rPr lang="en-GB" sz="1000" smtClean="0"/>
              <a:t>oli</a:t>
            </a:r>
            <a:r>
              <a:rPr lang="sr-Latn-CS" sz="1000" smtClean="0"/>
              <a:t>tike u svim oblastima državne uprave i korist za državu od unapređenog kvaliteta računovodstva i kontrola putem standardizovane primene politika.</a:t>
            </a:r>
            <a:endParaRPr lang="ru-RU" sz="10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20" y="272169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3</a:t>
            </a:r>
            <a:r>
              <a:rPr lang="ru-RU" sz="2400" b="1" smtClean="0"/>
              <a:t>. </a:t>
            </a:r>
            <a:r>
              <a:rPr lang="sr-Latn-CS" sz="2400" b="1" smtClean="0"/>
              <a:t>Obuka u vezi sa novim funkcijama </a:t>
            </a:r>
            <a:r>
              <a:rPr lang="en-US" sz="2400" b="1" smtClean="0"/>
              <a:t>MDCT </a:t>
            </a:r>
            <a:endParaRPr lang="en-GB" sz="2400" b="1" dirty="0" smtClean="0"/>
          </a:p>
          <a:p>
            <a:pPr lvl="0" indent="-45720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CS" sz="1200" smtClean="0"/>
              <a:t>Svrha obuke o novim funkcijama koje se uvode u Trezoru je pružanje kvalitetnih usluga b</a:t>
            </a:r>
            <a:r>
              <a:rPr lang="en-US" sz="1200" smtClean="0"/>
              <a:t>ud</a:t>
            </a:r>
            <a:r>
              <a:rPr lang="sr-Latn-CS" sz="1200" smtClean="0"/>
              <a:t>žetskim korisnicima i korist za državu od unapređenog kvaliteta i k</a:t>
            </a:r>
            <a:r>
              <a:rPr lang="en-US" sz="1200" smtClean="0"/>
              <a:t>ontrol</a:t>
            </a:r>
            <a:r>
              <a:rPr lang="sr-Latn-CS" sz="1200" smtClean="0"/>
              <a:t>e</a:t>
            </a:r>
            <a:r>
              <a:rPr lang="en-US" sz="1200" smtClean="0"/>
              <a:t>.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Razvoj aplikacija za računarsku podršku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92696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1</a:t>
            </a:r>
            <a:r>
              <a:rPr lang="ru-RU" sz="2400" b="1" smtClean="0"/>
              <a:t>. </a:t>
            </a:r>
            <a:r>
              <a:rPr lang="sr-Latn-CS" sz="2400" b="1" i="1" smtClean="0"/>
              <a:t>Zamena </a:t>
            </a:r>
            <a:r>
              <a:rPr lang="en-GB" sz="2400" b="1" i="1" smtClean="0"/>
              <a:t>Komplex</a:t>
            </a:r>
            <a:r>
              <a:rPr lang="sr-Latn-CS" sz="2400" b="1" i="1" smtClean="0"/>
              <a:t>-a</a:t>
            </a:r>
            <a:r>
              <a:rPr lang="en-GB" sz="2400" b="1" i="1" smtClean="0"/>
              <a:t> </a:t>
            </a:r>
            <a:r>
              <a:rPr lang="sr-Latn-CS" sz="2400" b="1" i="1" smtClean="0"/>
              <a:t>sa</a:t>
            </a:r>
            <a:r>
              <a:rPr lang="en-GB" sz="2400" b="1" i="1" smtClean="0"/>
              <a:t> </a:t>
            </a:r>
            <a:r>
              <a:rPr lang="en-GB" sz="2400" b="1" i="1" dirty="0" smtClean="0"/>
              <a:t>TMIS 2</a:t>
            </a:r>
            <a:endParaRPr lang="en-GB" sz="2400" b="1" dirty="0" smtClean="0"/>
          </a:p>
          <a:p>
            <a:r>
              <a:rPr lang="sr-Latn-CS" sz="1000" smtClean="0"/>
              <a:t>C</a:t>
            </a:r>
            <a:r>
              <a:rPr lang="sr-Latn-CS" sz="1000" smtClean="0"/>
              <a:t>ilj zamene K</a:t>
            </a:r>
            <a:r>
              <a:rPr lang="en-GB" sz="1000" smtClean="0"/>
              <a:t>omplex</a:t>
            </a:r>
            <a:r>
              <a:rPr lang="sr-Latn-CS" sz="1000" smtClean="0"/>
              <a:t>-a sa </a:t>
            </a:r>
            <a:r>
              <a:rPr lang="en-GB" sz="1000" smtClean="0"/>
              <a:t>TMIS </a:t>
            </a:r>
            <a:r>
              <a:rPr lang="en-GB" sz="1000" smtClean="0"/>
              <a:t>2 </a:t>
            </a:r>
            <a:r>
              <a:rPr lang="sr-Latn-CS" sz="1000" smtClean="0"/>
              <a:t>je da se svi prihodi uključe u sistem</a:t>
            </a:r>
            <a:r>
              <a:rPr lang="en-GB" sz="1000" smtClean="0"/>
              <a:t> </a:t>
            </a:r>
            <a:r>
              <a:rPr lang="en-GB" sz="1000" smtClean="0"/>
              <a:t>TMIS </a:t>
            </a:r>
            <a:r>
              <a:rPr lang="en-GB" sz="1000" smtClean="0"/>
              <a:t>2</a:t>
            </a:r>
            <a:r>
              <a:rPr lang="sr-Latn-CS" sz="1000" smtClean="0"/>
              <a:t>, tako da izveštaji za rukovodstvo mogu da se proizvode direktno iz jednog sistema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6" name="Rectangle 5"/>
          <p:cNvSpPr/>
          <p:nvPr/>
        </p:nvSpPr>
        <p:spPr>
          <a:xfrm>
            <a:off x="192391" y="1569566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2</a:t>
            </a:r>
            <a:r>
              <a:rPr lang="ru-RU" sz="2400" b="1" smtClean="0"/>
              <a:t>. </a:t>
            </a:r>
            <a:r>
              <a:rPr lang="sr-Latn-CS" sz="2400" b="1" smtClean="0"/>
              <a:t>Širenje </a:t>
            </a:r>
            <a:r>
              <a:rPr lang="en-GB" sz="2400" b="1" i="1" smtClean="0"/>
              <a:t>TMIS </a:t>
            </a:r>
            <a:r>
              <a:rPr lang="en-GB" sz="2400" b="1" i="1" smtClean="0"/>
              <a:t>2 </a:t>
            </a:r>
            <a:endParaRPr lang="ru-RU" sz="2400" b="1" i="1" dirty="0" smtClean="0"/>
          </a:p>
          <a:p>
            <a:r>
              <a:rPr lang="sr-Latn-CS" sz="1000" smtClean="0"/>
              <a:t>Cilj širenja </a:t>
            </a:r>
            <a:r>
              <a:rPr lang="en-GB" sz="1000" smtClean="0"/>
              <a:t>TMIS </a:t>
            </a:r>
            <a:r>
              <a:rPr lang="en-GB" sz="1000" smtClean="0"/>
              <a:t>2 </a:t>
            </a:r>
            <a:r>
              <a:rPr lang="sr-Latn-CS" sz="1000" smtClean="0"/>
              <a:t>je automatizacija pod-Trezora uz pomoć st</a:t>
            </a:r>
            <a:r>
              <a:rPr lang="en-GB" sz="1000" smtClean="0"/>
              <a:t>andard</a:t>
            </a:r>
            <a:r>
              <a:rPr lang="sr-Latn-CS" sz="1000" smtClean="0"/>
              <a:t>ne</a:t>
            </a:r>
            <a:r>
              <a:rPr lang="en-GB" sz="1000" smtClean="0"/>
              <a:t> apli</a:t>
            </a:r>
            <a:r>
              <a:rPr lang="sr-Latn-CS" sz="1000" smtClean="0"/>
              <a:t>k</a:t>
            </a:r>
            <a:r>
              <a:rPr lang="en-GB" sz="1000" smtClean="0"/>
              <a:t>a</a:t>
            </a:r>
            <a:r>
              <a:rPr lang="sr-Latn-CS" sz="1000" smtClean="0"/>
              <a:t>cije</a:t>
            </a:r>
            <a:r>
              <a:rPr lang="en-GB" sz="1000" smtClean="0"/>
              <a:t>, </a:t>
            </a:r>
            <a:r>
              <a:rPr lang="sr-Latn-CS" sz="1000" smtClean="0"/>
              <a:t>koja bi mogla da se poveže sa</a:t>
            </a:r>
            <a:r>
              <a:rPr lang="en-GB" sz="1000" smtClean="0"/>
              <a:t> central</a:t>
            </a:r>
            <a:r>
              <a:rPr lang="sr-Latn-CS" sz="1000" smtClean="0"/>
              <a:t>nim</a:t>
            </a:r>
            <a:r>
              <a:rPr lang="en-GB" sz="1000" smtClean="0"/>
              <a:t> s</a:t>
            </a:r>
            <a:r>
              <a:rPr lang="sr-Latn-CS" sz="1000" smtClean="0"/>
              <a:t>i</a:t>
            </a:r>
            <a:r>
              <a:rPr lang="en-GB" sz="1000" smtClean="0"/>
              <a:t>stem</a:t>
            </a:r>
            <a:r>
              <a:rPr lang="sr-Latn-CS" sz="1000" smtClean="0"/>
              <a:t>om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43366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3</a:t>
            </a:r>
            <a:r>
              <a:rPr lang="ru-RU" sz="2400" b="1" smtClean="0"/>
              <a:t>. </a:t>
            </a:r>
            <a:r>
              <a:rPr lang="sr-Latn-CS" sz="2400" b="1" i="1" smtClean="0"/>
              <a:t>Povezivanje pod-Trezora u</a:t>
            </a:r>
            <a:r>
              <a:rPr lang="en-GB" sz="2400" b="1" i="1" smtClean="0"/>
              <a:t> </a:t>
            </a:r>
            <a:r>
              <a:rPr lang="en-GB" sz="2400" b="1" i="1" dirty="0" smtClean="0"/>
              <a:t>TMIS 2</a:t>
            </a:r>
            <a:endParaRPr lang="en-GB" sz="2400" b="1" dirty="0" smtClean="0"/>
          </a:p>
          <a:p>
            <a:r>
              <a:rPr lang="sr-Latn-CS" sz="1000" smtClean="0"/>
              <a:t>Cilj povezivanja pod</a:t>
            </a:r>
            <a:r>
              <a:rPr lang="en-GB" sz="1000" smtClean="0"/>
              <a:t>-Tre</a:t>
            </a:r>
            <a:r>
              <a:rPr lang="sr-Latn-CS" sz="1000" smtClean="0"/>
              <a:t>zora u </a:t>
            </a:r>
            <a:r>
              <a:rPr lang="en-GB" sz="1000" smtClean="0"/>
              <a:t>TMIS </a:t>
            </a:r>
            <a:r>
              <a:rPr lang="en-GB" sz="1000" smtClean="0"/>
              <a:t>2 </a:t>
            </a:r>
            <a:r>
              <a:rPr lang="sr-Latn-CS" sz="1000" smtClean="0"/>
              <a:t>je unapređenje efikasnosti pod</a:t>
            </a:r>
            <a:r>
              <a:rPr lang="en-GB" sz="1000" smtClean="0"/>
              <a:t>-Tre</a:t>
            </a:r>
            <a:r>
              <a:rPr lang="sr-Latn-CS" sz="1000" smtClean="0"/>
              <a:t>zora</a:t>
            </a:r>
            <a:r>
              <a:rPr lang="en-GB" sz="1000" smtClean="0"/>
              <a:t>, </a:t>
            </a:r>
            <a:r>
              <a:rPr lang="sr-Latn-CS" sz="1000" smtClean="0"/>
              <a:t>smanjenje grešaka pri unosu u pod-Trezorima i dalje uvođenje k</a:t>
            </a:r>
            <a:r>
              <a:rPr lang="en-GB" sz="1000" smtClean="0"/>
              <a:t>omp</a:t>
            </a:r>
            <a:r>
              <a:rPr lang="sr-Latn-CS" sz="1000" smtClean="0"/>
              <a:t>j</a:t>
            </a:r>
            <a:r>
              <a:rPr lang="en-GB" sz="1000" smtClean="0"/>
              <a:t>uteri</a:t>
            </a:r>
            <a:r>
              <a:rPr lang="sr-Latn-CS" sz="1000" smtClean="0"/>
              <a:t>zacije na udaljenim lokacijama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5270" y="365779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4. </a:t>
            </a:r>
            <a:r>
              <a:rPr lang="en-GB" sz="2400" b="1" i="1" err="1" smtClean="0"/>
              <a:t>SGB.Net</a:t>
            </a:r>
            <a:r>
              <a:rPr lang="en-GB" sz="2400" b="1" i="1" smtClean="0"/>
              <a:t> </a:t>
            </a:r>
            <a:r>
              <a:rPr lang="sr-Latn-CS" sz="2400" b="1" i="1" smtClean="0"/>
              <a:t>t</a:t>
            </a:r>
            <a:r>
              <a:rPr lang="en-GB" sz="2400" b="1" i="1" smtClean="0"/>
              <a:t>est </a:t>
            </a:r>
            <a:r>
              <a:rPr lang="sr-Latn-CS" sz="2400" b="1" i="1" smtClean="0"/>
              <a:t>sistem</a:t>
            </a:r>
            <a:endParaRPr lang="en-GB" sz="2400" b="1" dirty="0" smtClean="0"/>
          </a:p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CS" sz="1000" smtClean="0"/>
              <a:t>Cilj testiranja </a:t>
            </a:r>
            <a:r>
              <a:rPr lang="en-GB" sz="1000" smtClean="0"/>
              <a:t>SGB.Net </a:t>
            </a:r>
            <a:r>
              <a:rPr lang="sr-Latn-CS" sz="1000" smtClean="0"/>
              <a:t>je inicijalno da se osigura raspoloživost celokupne tekuće </a:t>
            </a:r>
            <a:r>
              <a:rPr lang="en-GB" sz="1000" smtClean="0"/>
              <a:t>fun</a:t>
            </a:r>
            <a:r>
              <a:rPr lang="sr-Latn-CS" sz="1000" smtClean="0"/>
              <a:t>kcionalnosti koja se traži u M</a:t>
            </a:r>
            <a:r>
              <a:rPr lang="en-GB" sz="1000" smtClean="0"/>
              <a:t>DCT, </a:t>
            </a:r>
            <a:r>
              <a:rPr lang="sr-Latn-CS" sz="1000" smtClean="0"/>
              <a:t>kao drugo, da se vežba rad sa sistemom i, treće, da se uspostave procesi i p</a:t>
            </a:r>
            <a:r>
              <a:rPr lang="en-GB" sz="1000" smtClean="0"/>
              <a:t>rocedure</a:t>
            </a:r>
            <a:r>
              <a:rPr lang="sr-Latn-CS" sz="1000" smtClean="0"/>
              <a:t> koje treba da se koriste sa</a:t>
            </a:r>
            <a:r>
              <a:rPr lang="en-GB" sz="1000" smtClean="0"/>
              <a:t> </a:t>
            </a:r>
            <a:r>
              <a:rPr lang="en-GB" sz="1000" err="1" smtClean="0"/>
              <a:t>SGB.Net</a:t>
            </a:r>
            <a:r>
              <a:rPr lang="en-GB" sz="1000" smtClean="0"/>
              <a:t> </a:t>
            </a:r>
            <a:r>
              <a:rPr lang="sr-Latn-CS" sz="1000" smtClean="0"/>
              <a:t>da bi se zadovoljile potrebe </a:t>
            </a:r>
            <a:r>
              <a:rPr lang="en-GB" sz="1000" smtClean="0"/>
              <a:t>MDCT.</a:t>
            </a:r>
            <a:endParaRPr lang="ru-RU" sz="1000" dirty="0" smtClean="0"/>
          </a:p>
          <a:p>
            <a:pPr marL="0" lvl="2" indent="-45720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270" y="459390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5. </a:t>
            </a:r>
            <a:r>
              <a:rPr lang="en-GB" sz="2400" b="1" i="1" dirty="0" err="1" smtClean="0"/>
              <a:t>SGB.Net</a:t>
            </a:r>
            <a:r>
              <a:rPr lang="en-GB" sz="2400" b="1" i="1" dirty="0" smtClean="0"/>
              <a:t> </a:t>
            </a:r>
            <a:r>
              <a:rPr lang="en-GB" sz="2400" b="1" i="1" smtClean="0"/>
              <a:t>Live </a:t>
            </a:r>
            <a:r>
              <a:rPr lang="sr-Latn-CS" sz="2400" b="1" i="1" smtClean="0"/>
              <a:t>sistem</a:t>
            </a:r>
            <a:endParaRPr lang="en-GB" sz="2400" b="1" dirty="0" smtClean="0"/>
          </a:p>
          <a:p>
            <a:pPr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CS" sz="1000" smtClean="0"/>
              <a:t>Cilj instalacije </a:t>
            </a:r>
            <a:r>
              <a:rPr lang="en-GB" sz="1000" smtClean="0"/>
              <a:t>SGB.Net </a:t>
            </a:r>
            <a:r>
              <a:rPr lang="sr-Latn-CS" sz="1000" smtClean="0"/>
              <a:t>je da se </a:t>
            </a:r>
            <a:r>
              <a:rPr lang="en-GB" sz="1000" smtClean="0"/>
              <a:t>TIMS </a:t>
            </a:r>
            <a:r>
              <a:rPr lang="en-GB" sz="1000" smtClean="0"/>
              <a:t>2 </a:t>
            </a:r>
            <a:r>
              <a:rPr lang="sr-Latn-CS" sz="1000" smtClean="0"/>
              <a:t>zameni sa naprednim budžetom</a:t>
            </a:r>
            <a:r>
              <a:rPr lang="en-GB" sz="1000" smtClean="0"/>
              <a:t> </a:t>
            </a:r>
            <a:r>
              <a:rPr lang="sr-Latn-CS" sz="1000" smtClean="0"/>
              <a:t>i računovodstvenom aplikacijom koja će obezbediti dodatnu funkcionalnost u poređenju sa </a:t>
            </a:r>
            <a:r>
              <a:rPr lang="en-GB" sz="1000" smtClean="0"/>
              <a:t>TMIS </a:t>
            </a:r>
            <a:r>
              <a:rPr lang="en-GB" sz="1000" smtClean="0"/>
              <a:t>2 </a:t>
            </a:r>
            <a:r>
              <a:rPr lang="sr-Latn-CS" sz="1000" smtClean="0"/>
              <a:t>i da se </a:t>
            </a:r>
            <a:r>
              <a:rPr lang="en-GB" sz="1000" smtClean="0"/>
              <a:t>MDCT </a:t>
            </a:r>
            <a:r>
              <a:rPr lang="sr-Latn-CS" sz="1000" smtClean="0"/>
              <a:t>za još jednu fazu približi mogućnosti rada sa kompletnim</a:t>
            </a:r>
            <a:r>
              <a:rPr lang="en-GB" sz="1000" smtClean="0"/>
              <a:t> </a:t>
            </a:r>
            <a:r>
              <a:rPr lang="en-GB" sz="1000" dirty="0" smtClean="0"/>
              <a:t>COTS.</a:t>
            </a:r>
            <a:endParaRPr lang="ru-RU" sz="1000" dirty="0" smtClean="0"/>
          </a:p>
          <a:p>
            <a:pPr marR="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4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Razvoj aplikacija za računarsku podršku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323528" y="458112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9. </a:t>
            </a:r>
            <a:r>
              <a:rPr lang="en-GB" sz="2400" b="1" i="1" dirty="0" smtClean="0"/>
              <a:t>IFMIS</a:t>
            </a:r>
            <a:endParaRPr lang="ru-RU" sz="2400" b="1" i="1" dirty="0" smtClean="0"/>
          </a:p>
          <a:p>
            <a:pPr indent="-457200" fontAlgn="base">
              <a:spcBef>
                <a:spcPct val="0"/>
              </a:spcBef>
              <a:spcAft>
                <a:spcPct val="0"/>
              </a:spcAft>
            </a:pPr>
            <a:r>
              <a:rPr lang="sr-Latn-CS" sz="1000" smtClean="0"/>
              <a:t>Cilj nabavke i </a:t>
            </a:r>
            <a:r>
              <a:rPr lang="en-GB" sz="1000" smtClean="0"/>
              <a:t>implement</a:t>
            </a:r>
            <a:r>
              <a:rPr lang="sr-Latn-CS" sz="1000" smtClean="0"/>
              <a:t>acije </a:t>
            </a:r>
            <a:r>
              <a:rPr lang="en-GB" sz="1000" smtClean="0"/>
              <a:t>IFMIS </a:t>
            </a:r>
            <a:r>
              <a:rPr lang="sr-Latn-CS" sz="1000" smtClean="0"/>
              <a:t>je da se za </a:t>
            </a:r>
            <a:r>
              <a:rPr lang="en-GB" sz="1000" smtClean="0"/>
              <a:t>MDCT </a:t>
            </a:r>
            <a:r>
              <a:rPr lang="sr-Latn-CS" sz="1000" smtClean="0"/>
              <a:t>obezbede sve funkcionalnosti </a:t>
            </a:r>
            <a:r>
              <a:rPr lang="en-GB" sz="1000" smtClean="0"/>
              <a:t>(</a:t>
            </a:r>
            <a:r>
              <a:rPr lang="sr-Latn-CS" sz="1000" smtClean="0"/>
              <a:t>i više nego što se trenutno traži i što je na raspolaganju</a:t>
            </a:r>
            <a:r>
              <a:rPr lang="en-GB" sz="1000" smtClean="0"/>
              <a:t>) </a:t>
            </a:r>
            <a:r>
              <a:rPr lang="sr-Latn-CS" sz="1000" smtClean="0"/>
              <a:t>koje su im potrebne za vođenje visokokvalitetniog trezorskog poslovanja u skladu sa međunarodnim standardima</a:t>
            </a:r>
            <a:r>
              <a:rPr lang="ru-RU" sz="1000" smtClean="0"/>
              <a:t>.</a:t>
            </a:r>
            <a:endParaRPr lang="ru-RU" sz="1000" dirty="0" smtClean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213285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7</a:t>
            </a:r>
            <a:r>
              <a:rPr lang="ru-RU" sz="2400" b="1" smtClean="0"/>
              <a:t>. </a:t>
            </a:r>
            <a:r>
              <a:rPr lang="sr-Latn-CS" sz="2400" b="1" i="1" smtClean="0"/>
              <a:t>Razmatranje sistema za upravljanje imovinom</a:t>
            </a:r>
            <a:endParaRPr lang="ru-RU" sz="2400" b="1" i="1" smtClean="0"/>
          </a:p>
          <a:p>
            <a:r>
              <a:rPr lang="sr-Latn-CS" sz="1000" smtClean="0"/>
              <a:t>Cilj razmatranja sistema za upravljanje imovinom je identifikacija tehničkog rešenja za izazove za Vladu Tadžikistana</a:t>
            </a:r>
            <a:r>
              <a:rPr lang="en-GB" sz="1000" smtClean="0"/>
              <a:t> </a:t>
            </a:r>
            <a:r>
              <a:rPr lang="sr-Latn-CS" sz="1000" smtClean="0"/>
              <a:t>koji se tiču upravljanja, zaštite i korišćenja imovine u vlasništvu Vlade Tadžikistana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3118321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8</a:t>
            </a:r>
            <a:r>
              <a:rPr lang="ru-RU" sz="2400" b="1" smtClean="0"/>
              <a:t>. </a:t>
            </a:r>
            <a:r>
              <a:rPr lang="sr-Latn-CS" sz="2400" b="1" i="1" smtClean="0"/>
              <a:t>Razmatranje kombinovanog sistema za plate i ljudske resurse</a:t>
            </a:r>
            <a:endParaRPr lang="ru-RU" sz="2400" b="1" i="1" dirty="0" smtClean="0"/>
          </a:p>
          <a:p>
            <a:r>
              <a:rPr lang="sr-Latn-CS" sz="1000" smtClean="0"/>
              <a:t>Cilj razmatranja sistema za plate i ljudske resurse  je definisanje </a:t>
            </a:r>
            <a:r>
              <a:rPr lang="en-GB" sz="1000" smtClean="0"/>
              <a:t>tehni</a:t>
            </a:r>
            <a:r>
              <a:rPr lang="sr-Latn-CS" sz="1000" smtClean="0"/>
              <a:t>čkog i </a:t>
            </a:r>
            <a:r>
              <a:rPr lang="en-GB" sz="1000" smtClean="0"/>
              <a:t>integr</a:t>
            </a:r>
            <a:r>
              <a:rPr lang="sr-Latn-CS" sz="1000" smtClean="0"/>
              <a:t>isanog rešenja za izazove u VT koji se tiču plaćanja, praćenja, unapređen</a:t>
            </a:r>
            <a:r>
              <a:rPr lang="sr-Latn-CS" sz="1000" smtClean="0"/>
              <a:t>ja</a:t>
            </a:r>
            <a:r>
              <a:rPr lang="en-GB" sz="1000" smtClean="0"/>
              <a:t>, </a:t>
            </a:r>
            <a:r>
              <a:rPr lang="sr-Latn-CS" sz="1000" smtClean="0"/>
              <a:t>obučavanja i razvoja zaposlenih  u VT</a:t>
            </a:r>
            <a:r>
              <a:rPr lang="en-GB" sz="1000" smtClean="0"/>
              <a:t> </a:t>
            </a:r>
            <a:r>
              <a:rPr lang="sr-Latn-CS" sz="1000" smtClean="0"/>
              <a:t>na svim nivoima državne uprave.</a:t>
            </a:r>
            <a:endParaRPr lang="ru-RU" sz="10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3528" y="836712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6</a:t>
            </a:r>
            <a:r>
              <a:rPr lang="ru-RU" sz="2400" b="1" smtClean="0"/>
              <a:t>. </a:t>
            </a:r>
            <a:r>
              <a:rPr lang="sr-Latn-CS" sz="2400" b="1" i="1" smtClean="0"/>
              <a:t>Nabavka i instalacija h</a:t>
            </a:r>
            <a:r>
              <a:rPr lang="en-GB" sz="2400" b="1" i="1" smtClean="0"/>
              <a:t>ard</a:t>
            </a:r>
            <a:r>
              <a:rPr lang="sr-Latn-CS" sz="2400" b="1" i="1" smtClean="0"/>
              <a:t>vera i i</a:t>
            </a:r>
            <a:r>
              <a:rPr lang="en-GB" sz="2400" b="1" i="1" smtClean="0"/>
              <a:t>nfrastru</a:t>
            </a:r>
            <a:r>
              <a:rPr lang="sr-Latn-CS" sz="2400" b="1" i="1" smtClean="0"/>
              <a:t>kture</a:t>
            </a:r>
            <a:endParaRPr lang="ru-RU" sz="2400" b="1" i="1" dirty="0" smtClean="0"/>
          </a:p>
          <a:p>
            <a:r>
              <a:rPr lang="sr-Latn-CS" sz="1000" smtClean="0"/>
              <a:t>Cilj nabavke i i</a:t>
            </a:r>
            <a:r>
              <a:rPr lang="en-GB" sz="1000" smtClean="0"/>
              <a:t>nstal</a:t>
            </a:r>
            <a:r>
              <a:rPr lang="sr-Latn-CS" sz="1000" smtClean="0"/>
              <a:t>acije hardvera i kreiranja komunikacione infrastrukture je podrška instalaciji </a:t>
            </a:r>
            <a:r>
              <a:rPr lang="en-GB" sz="1000" smtClean="0"/>
              <a:t>SGB.Net </a:t>
            </a:r>
            <a:r>
              <a:rPr lang="sr-Latn-CS" sz="1000" smtClean="0"/>
              <a:t>i budućim nabavkama </a:t>
            </a:r>
            <a:r>
              <a:rPr lang="en-GB" sz="1000" smtClean="0"/>
              <a:t>IFMIS.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zici, koristi i ključni izazovi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434221"/>
            <a:ext cx="8496944" cy="537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Strate</a:t>
            </a:r>
            <a:r>
              <a:rPr lang="sr-Latn-CS" sz="2800" b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ški rizici</a:t>
            </a:r>
          </a:p>
          <a:p>
            <a:endParaRPr kumimoji="0" lang="en-GB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03263" algn="l"/>
              </a:tabLst>
            </a:pPr>
            <a:r>
              <a:rPr lang="sr-Latn-CS" sz="2400" smtClean="0"/>
              <a:t>Sledeći s</a:t>
            </a:r>
            <a:r>
              <a:rPr lang="en-GB" sz="2400" smtClean="0"/>
              <a:t>trate</a:t>
            </a:r>
            <a:r>
              <a:rPr lang="sr-Latn-CS" sz="2400" smtClean="0"/>
              <a:t>ški rizici su identifikovani u vezi sa ovom razvojnom strategijom</a:t>
            </a:r>
            <a:r>
              <a:rPr lang="en-GB" sz="2400" smtClean="0"/>
              <a:t>:-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z="2000" smtClean="0"/>
              <a:t>Plan razvoja </a:t>
            </a:r>
            <a:r>
              <a:rPr lang="en-GB" sz="2000" smtClean="0"/>
              <a:t>MDCT </a:t>
            </a:r>
            <a:r>
              <a:rPr lang="sr-Latn-CS" sz="2000" smtClean="0"/>
              <a:t>je preterano </a:t>
            </a:r>
            <a:r>
              <a:rPr lang="en-GB" sz="2000" smtClean="0"/>
              <a:t>ambi</a:t>
            </a:r>
            <a:r>
              <a:rPr lang="sr-Latn-CS" sz="2000" smtClean="0"/>
              <a:t>ciozan</a:t>
            </a:r>
            <a:endParaRPr lang="en-GB" sz="2000" dirty="0" smtClean="0"/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z="2000" smtClean="0"/>
              <a:t>Zaposleni u </a:t>
            </a:r>
            <a:r>
              <a:rPr lang="en-GB" sz="2000" smtClean="0"/>
              <a:t>MDCT </a:t>
            </a:r>
            <a:r>
              <a:rPr lang="sr-Latn-CS" sz="2000" smtClean="0"/>
              <a:t>ne prihvataju voljno potrebne promene u radu</a:t>
            </a:r>
            <a:endParaRPr lang="ru-RU" sz="2000" dirty="0" smtClean="0"/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z="2000" smtClean="0"/>
              <a:t>Veštine potrebne za novu </a:t>
            </a:r>
            <a:r>
              <a:rPr lang="en-GB" sz="2000" smtClean="0"/>
              <a:t>fun</a:t>
            </a:r>
            <a:r>
              <a:rPr lang="sr-Latn-CS" sz="2000" smtClean="0"/>
              <a:t>kcionalnost nisu na raspolaganju na tržištu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z="2000" smtClean="0"/>
              <a:t>Partneri-donatori ukidaju finansiranje</a:t>
            </a:r>
            <a:endParaRPr lang="ru-RU" sz="2000" dirty="0" smtClean="0"/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z="2000" smtClean="0"/>
              <a:t>Projekat nema na raspolaganju dovoljne veštine i iskustvo u oblasti upravljanja projektima</a:t>
            </a:r>
            <a:endParaRPr lang="ru-RU" sz="2000" dirty="0" smtClean="0"/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zici, koristi i ključni izazovi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496998"/>
            <a:ext cx="8712968" cy="54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703263" algn="l"/>
              </a:tabLst>
            </a:pPr>
            <a:endParaRPr lang="en-GB" sz="2800" b="1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703263" algn="l"/>
              </a:tabLst>
            </a:pPr>
            <a:r>
              <a:rPr lang="sr-Latn-CS" sz="2800" b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Najvažnije koristi</a:t>
            </a:r>
            <a:endParaRPr lang="en-GB" sz="2800" b="1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sr-Latn-CS" sz="2000" smtClean="0"/>
              <a:t>Smatra se da se naredne najvažnije koristi mogu izvući iz pune</a:t>
            </a:r>
            <a:r>
              <a:rPr lang="en-GB" sz="2000" smtClean="0"/>
              <a:t> implementa</a:t>
            </a:r>
            <a:r>
              <a:rPr lang="sr-Latn-CS" sz="2000" smtClean="0"/>
              <a:t>cije ove razvojne strategije</a:t>
            </a:r>
            <a:r>
              <a:rPr lang="en-GB" sz="2000" smtClean="0"/>
              <a:t> MDCT:-</a:t>
            </a:r>
            <a:endParaRPr lang="ru-RU" sz="2000" dirty="0" smtClean="0"/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mtClean="0"/>
              <a:t>Izvršenje budžeta bi trebalo da se značajno poboljša zbog neprekidne i potpune raspoloživosti sredstava budžetskih korisnika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mtClean="0"/>
              <a:t>Finansijski učinak budžetskih korisnika biće daleko </a:t>
            </a:r>
            <a:r>
              <a:rPr lang="en-GB" smtClean="0"/>
              <a:t>transparent</a:t>
            </a:r>
            <a:r>
              <a:rPr lang="sr-Latn-CS" smtClean="0"/>
              <a:t>niji i otvoreniji i dovešće do veće odgovornosti budžetskih korisnika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en-GB" dirty="0" smtClean="0"/>
              <a:t>Value-for-Money (VFM</a:t>
            </a:r>
            <a:r>
              <a:rPr lang="en-GB" smtClean="0"/>
              <a:t>) </a:t>
            </a:r>
            <a:r>
              <a:rPr lang="sr-Latn-CS" smtClean="0"/>
              <a:t>putem boljeg i sveobuhvatnijeg upravljanja gotovinom</a:t>
            </a:r>
            <a:r>
              <a:rPr lang="en-GB" smtClean="0"/>
              <a:t>.</a:t>
            </a:r>
            <a:endParaRPr lang="ru-RU" dirty="0" smtClean="0"/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mtClean="0"/>
              <a:t>Veća </a:t>
            </a:r>
            <a:r>
              <a:rPr lang="en-GB" smtClean="0"/>
              <a:t>fun</a:t>
            </a:r>
            <a:r>
              <a:rPr lang="sr-Latn-CS" smtClean="0"/>
              <a:t>kcionalnost trezorskog poslovanja čime se VT približava međunarodnim računovodstvenim standardima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mtClean="0"/>
              <a:t>Uvedena poboljšana i rasprostranjenija f</a:t>
            </a:r>
            <a:r>
              <a:rPr lang="en-GB" smtClean="0"/>
              <a:t>inan</a:t>
            </a:r>
            <a:r>
              <a:rPr lang="sr-Latn-CS" smtClean="0"/>
              <a:t>sijska k</a:t>
            </a:r>
            <a:r>
              <a:rPr lang="en-GB" smtClean="0"/>
              <a:t>ontrol</a:t>
            </a:r>
            <a:r>
              <a:rPr lang="sr-Latn-CS" smtClean="0"/>
              <a:t>a, čime se smanjuje prostor za korupciju</a:t>
            </a:r>
            <a:r>
              <a:rPr lang="en-GB" smtClean="0"/>
              <a:t>, </a:t>
            </a:r>
            <a:r>
              <a:rPr lang="sr-Latn-CS" smtClean="0"/>
              <a:t>pronevere i prevare.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sr-Latn-CS" smtClean="0"/>
              <a:t>Povećana efikasnost </a:t>
            </a:r>
            <a:r>
              <a:rPr lang="en-GB" smtClean="0"/>
              <a:t>MDCT </a:t>
            </a:r>
            <a:r>
              <a:rPr lang="sr-Latn-CS" smtClean="0"/>
              <a:t>putem korišćenja modernije tehnologije</a:t>
            </a:r>
            <a:endParaRPr lang="ru-R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i</a:t>
            </a:r>
            <a:r>
              <a:rPr lang="en-GB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mplementa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cije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" y="700087"/>
            <a:ext cx="9039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04015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Osnovne informacije</a:t>
            </a:r>
            <a:endParaRPr lang="ru-RU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smtClean="0"/>
              <a:t>. </a:t>
            </a:r>
            <a:r>
              <a:rPr lang="sr-Latn-CS" smtClean="0"/>
              <a:t>Proces </a:t>
            </a:r>
            <a:r>
              <a:rPr lang="en-US" smtClean="0"/>
              <a:t>implementa</a:t>
            </a:r>
            <a:r>
              <a:rPr lang="sr-Latn-CS" smtClean="0"/>
              <a:t>cije trezorskog sistema izvršenja budžeta počeo je </a:t>
            </a:r>
            <a:r>
              <a:rPr lang="en-US" smtClean="0"/>
              <a:t>1996</a:t>
            </a:r>
            <a:r>
              <a:rPr lang="sr-Latn-CS" smtClean="0"/>
              <a:t>. godine u skladu sa Uredbom Vlade RT</a:t>
            </a:r>
            <a:r>
              <a:rPr lang="en-US" smtClean="0"/>
              <a:t> </a:t>
            </a:r>
            <a:r>
              <a:rPr lang="sr-Latn-CS" smtClean="0"/>
              <a:t>o formiranju trezorskog sistema izvršenja </a:t>
            </a:r>
            <a:r>
              <a:rPr lang="en-US" smtClean="0"/>
              <a:t>bud</a:t>
            </a:r>
            <a:r>
              <a:rPr lang="sr-Latn-CS" smtClean="0"/>
              <a:t>žeta</a:t>
            </a:r>
            <a:r>
              <a:rPr lang="en-US" smtClean="0"/>
              <a:t>. </a:t>
            </a:r>
            <a:r>
              <a:rPr lang="sr-Latn-CS" smtClean="0"/>
              <a:t>Odlukom Vlade od 15. januara</a:t>
            </a:r>
            <a:r>
              <a:rPr lang="en-US" smtClean="0"/>
              <a:t> 1997</a:t>
            </a:r>
            <a:r>
              <a:rPr lang="sr-Latn-CS" smtClean="0"/>
              <a:t>. usvojena je Uredba o</a:t>
            </a:r>
            <a:r>
              <a:rPr lang="en-US" smtClean="0"/>
              <a:t>  central</a:t>
            </a:r>
            <a:r>
              <a:rPr lang="sr-Latn-CS" smtClean="0"/>
              <a:t>nom upravljanju Trezorom</a:t>
            </a:r>
            <a:r>
              <a:rPr lang="en-US" smtClean="0"/>
              <a:t>, </a:t>
            </a:r>
            <a:r>
              <a:rPr lang="sr-Latn-CS" smtClean="0"/>
              <a:t>kojom su definisane </a:t>
            </a:r>
            <a:r>
              <a:rPr lang="en-US" smtClean="0"/>
              <a:t>stru</a:t>
            </a:r>
            <a:r>
              <a:rPr lang="sr-Latn-CS" smtClean="0"/>
              <a:t>k</a:t>
            </a:r>
            <a:r>
              <a:rPr lang="en-US" smtClean="0"/>
              <a:t>tur</a:t>
            </a:r>
            <a:r>
              <a:rPr lang="sr-Latn-CS" smtClean="0"/>
              <a:t>a</a:t>
            </a:r>
            <a:r>
              <a:rPr lang="en-US" smtClean="0"/>
              <a:t>, fun</a:t>
            </a:r>
            <a:r>
              <a:rPr lang="sr-Latn-CS" smtClean="0"/>
              <a:t>kcije, ovlašćenja i nadležnosti</a:t>
            </a:r>
            <a:r>
              <a:rPr lang="en-US" smtClean="0"/>
              <a:t> Central</a:t>
            </a:r>
            <a:r>
              <a:rPr lang="sr-Latn-CS" smtClean="0"/>
              <a:t>nog trezora</a:t>
            </a:r>
            <a:r>
              <a:rPr lang="en-US" smtClean="0"/>
              <a:t> Minist</a:t>
            </a:r>
            <a:r>
              <a:rPr lang="sr-Latn-CS" smtClean="0"/>
              <a:t>a</a:t>
            </a:r>
            <a:r>
              <a:rPr lang="en-US" smtClean="0"/>
              <a:t>r</a:t>
            </a:r>
            <a:r>
              <a:rPr lang="sr-Latn-CS" smtClean="0"/>
              <a:t>stva finansija </a:t>
            </a:r>
            <a:r>
              <a:rPr lang="en-US" smtClean="0"/>
              <a:t>Republi</a:t>
            </a:r>
            <a:r>
              <a:rPr lang="sr-Latn-CS" smtClean="0"/>
              <a:t>ke</a:t>
            </a:r>
            <a:r>
              <a:rPr lang="en-US" smtClean="0"/>
              <a:t> Ta</a:t>
            </a:r>
            <a:r>
              <a:rPr lang="sr-Latn-CS" smtClean="0"/>
              <a:t>džikistan</a:t>
            </a:r>
            <a:r>
              <a:rPr lang="en-US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87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</a:t>
            </a:r>
            <a:r>
              <a:rPr lang="ru-RU" smtClean="0"/>
              <a:t>. </a:t>
            </a:r>
            <a:r>
              <a:rPr lang="sr-Latn-CS" smtClean="0"/>
              <a:t>Godine </a:t>
            </a:r>
            <a:r>
              <a:rPr lang="en-US" smtClean="0"/>
              <a:t>2000</a:t>
            </a:r>
            <a:r>
              <a:rPr lang="sr-Latn-CS" smtClean="0"/>
              <a:t>.</a:t>
            </a:r>
            <a:r>
              <a:rPr lang="en-US" smtClean="0"/>
              <a:t> Minist</a:t>
            </a:r>
            <a:r>
              <a:rPr lang="sr-Latn-CS" smtClean="0"/>
              <a:t>arstvo finansija je započelo</a:t>
            </a:r>
            <a:r>
              <a:rPr lang="en-US" smtClean="0"/>
              <a:t> automatiza</a:t>
            </a:r>
            <a:r>
              <a:rPr lang="sr-Latn-CS" smtClean="0"/>
              <a:t>ciju trezorskog </a:t>
            </a:r>
            <a:r>
              <a:rPr lang="sr-Latn-CS" smtClean="0"/>
              <a:t>poslovanja.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071810"/>
            <a:ext cx="874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/>
              <a:t>3</a:t>
            </a:r>
            <a:r>
              <a:rPr lang="ru-RU" smtClean="0"/>
              <a:t>. </a:t>
            </a:r>
            <a:r>
              <a:rPr lang="sr-Latn-CS" smtClean="0"/>
              <a:t>Godine </a:t>
            </a:r>
            <a:r>
              <a:rPr lang="en-US" smtClean="0"/>
              <a:t>2001</a:t>
            </a:r>
            <a:r>
              <a:rPr lang="sr-Latn-CS" smtClean="0"/>
              <a:t>. izvršen je prelazak sa budžetske klasifikacije sovjetskog tipa na </a:t>
            </a:r>
            <a:r>
              <a:rPr lang="en-US" smtClean="0"/>
              <a:t>n</a:t>
            </a:r>
            <a:r>
              <a:rPr lang="sr-Latn-CS" smtClean="0"/>
              <a:t>ovi</a:t>
            </a:r>
            <a:r>
              <a:rPr lang="en-US" smtClean="0"/>
              <a:t> </a:t>
            </a:r>
            <a:r>
              <a:rPr lang="en-US" dirty="0" smtClean="0"/>
              <a:t>format.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87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</a:t>
            </a:r>
            <a:r>
              <a:rPr lang="ru-RU" smtClean="0"/>
              <a:t>. </a:t>
            </a:r>
            <a:r>
              <a:rPr lang="sr-Latn-CS" smtClean="0"/>
              <a:t>Godine </a:t>
            </a:r>
            <a:r>
              <a:rPr lang="en-US" smtClean="0"/>
              <a:t>2005</a:t>
            </a:r>
            <a:r>
              <a:rPr lang="sr-Latn-CS" smtClean="0"/>
              <a:t>. uvedena je nova </a:t>
            </a:r>
            <a:r>
              <a:rPr lang="en-US" smtClean="0"/>
              <a:t>bud</a:t>
            </a:r>
            <a:r>
              <a:rPr lang="sr-Latn-CS" smtClean="0"/>
              <a:t>žetska k</a:t>
            </a:r>
            <a:r>
              <a:rPr lang="en-US" smtClean="0"/>
              <a:t>lasifi</a:t>
            </a:r>
            <a:r>
              <a:rPr lang="sr-Latn-CS" smtClean="0"/>
              <a:t>kacija kompatibilna sa </a:t>
            </a:r>
            <a:r>
              <a:rPr lang="en-US" smtClean="0"/>
              <a:t>GFS </a:t>
            </a:r>
            <a:r>
              <a:rPr lang="en-US" smtClean="0"/>
              <a:t>1986</a:t>
            </a:r>
            <a:r>
              <a:rPr lang="sr-Latn-CS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3356" y="4510861"/>
            <a:ext cx="87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5</a:t>
            </a:r>
            <a:r>
              <a:rPr lang="ru-RU" smtClean="0"/>
              <a:t>. </a:t>
            </a:r>
            <a:r>
              <a:rPr lang="sr-Latn-CS" smtClean="0"/>
              <a:t>Godine </a:t>
            </a:r>
            <a:r>
              <a:rPr lang="en-US" smtClean="0"/>
              <a:t>2007</a:t>
            </a:r>
            <a:r>
              <a:rPr lang="sr-Latn-CS" smtClean="0"/>
              <a:t>. izvršena je procena </a:t>
            </a:r>
            <a:r>
              <a:rPr lang="en-US" smtClean="0"/>
              <a:t>PEFA</a:t>
            </a:r>
            <a:r>
              <a:rPr lang="sr-Latn-CS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17" y="4941168"/>
            <a:ext cx="879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6</a:t>
            </a:r>
            <a:r>
              <a:rPr lang="en-US" b="1" smtClean="0"/>
              <a:t>. Februar</a:t>
            </a:r>
            <a:r>
              <a:rPr lang="sr-Latn-CS" b="1" smtClean="0"/>
              <a:t>a</a:t>
            </a:r>
            <a:r>
              <a:rPr lang="en-US" b="1" smtClean="0"/>
              <a:t> 2009</a:t>
            </a:r>
            <a:r>
              <a:rPr lang="sr-Latn-CS" b="1" smtClean="0"/>
              <a:t>. započeta je </a:t>
            </a:r>
            <a:r>
              <a:rPr lang="en-US" b="1" smtClean="0"/>
              <a:t>implementa</a:t>
            </a:r>
            <a:r>
              <a:rPr lang="sr-Latn-CS" b="1" smtClean="0"/>
              <a:t>cija Projekta modernizacije upravljanja javnim finansijama</a:t>
            </a:r>
            <a:r>
              <a:rPr lang="en-US" b="1" smtClean="0"/>
              <a:t> (PFMMP).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217" y="5589240"/>
            <a:ext cx="879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7</a:t>
            </a:r>
            <a:r>
              <a:rPr lang="en-US" smtClean="0"/>
              <a:t>. </a:t>
            </a:r>
            <a:r>
              <a:rPr lang="sr-Latn-CS" smtClean="0"/>
              <a:t>Marta</a:t>
            </a:r>
            <a:r>
              <a:rPr lang="en-US" smtClean="0"/>
              <a:t> 2009</a:t>
            </a:r>
            <a:r>
              <a:rPr lang="sr-Latn-CS" smtClean="0"/>
              <a:t>. </a:t>
            </a:r>
            <a:r>
              <a:rPr lang="en-US" smtClean="0"/>
              <a:t>Pre</a:t>
            </a:r>
            <a:r>
              <a:rPr lang="sr-Latn-CS" smtClean="0"/>
              <a:t>dsedničkim dekretom br.</a:t>
            </a:r>
            <a:r>
              <a:rPr lang="en-US" smtClean="0"/>
              <a:t> 639 o</a:t>
            </a:r>
            <a:r>
              <a:rPr lang="sr-Latn-CS" smtClean="0"/>
              <a:t>d 20. marta</a:t>
            </a:r>
            <a:r>
              <a:rPr lang="en-US" smtClean="0"/>
              <a:t> 2009</a:t>
            </a:r>
            <a:r>
              <a:rPr lang="sr-Latn-CS" smtClean="0"/>
              <a:t>.</a:t>
            </a:r>
            <a:r>
              <a:rPr lang="en-US" smtClean="0"/>
              <a:t> </a:t>
            </a:r>
            <a:r>
              <a:rPr lang="sr-Latn-CS" smtClean="0"/>
              <a:t>formiran je Koordinacioni savet za upravljanje javnim finansijama (</a:t>
            </a:r>
            <a:r>
              <a:rPr lang="en-US" smtClean="0"/>
              <a:t>PFM</a:t>
            </a:r>
            <a:r>
              <a:rPr lang="sr-Latn-CS" smtClean="0"/>
              <a:t>) i usvojena je Strategija za P</a:t>
            </a:r>
            <a:r>
              <a:rPr lang="en-US" smtClean="0"/>
              <a:t>FM.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i</a:t>
            </a:r>
            <a:r>
              <a:rPr lang="en-GB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mplementa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cije</a:t>
            </a:r>
            <a:r>
              <a:rPr lang="en-GB" sz="1400" smtClean="0"/>
              <a:t> </a:t>
            </a:r>
            <a:r>
              <a:rPr lang="ru-RU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747712"/>
            <a:ext cx="90963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01697917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28" y="432048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2048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sz="5400" b="1" smtClean="0"/>
              <a:t>Hvala na pažnji</a:t>
            </a:r>
            <a:r>
              <a:rPr lang="en-US" sz="5400" b="1" smtClean="0"/>
              <a:t>!</a:t>
            </a:r>
            <a:endParaRPr lang="ru-RU" sz="5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11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Osnovne informacije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217" y="548680"/>
            <a:ext cx="8798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8</a:t>
            </a:r>
            <a:r>
              <a:rPr lang="en-US" smtClean="0"/>
              <a:t>. </a:t>
            </a:r>
            <a:r>
              <a:rPr lang="sr-Latn-CS" smtClean="0"/>
              <a:t>Godine </a:t>
            </a:r>
            <a:r>
              <a:rPr lang="en-US" smtClean="0"/>
              <a:t>2010</a:t>
            </a:r>
            <a:r>
              <a:rPr lang="sr-Latn-CS" smtClean="0"/>
              <a:t>.</a:t>
            </a:r>
            <a:r>
              <a:rPr lang="en-US" smtClean="0"/>
              <a:t> </a:t>
            </a:r>
            <a:r>
              <a:rPr lang="sr-Latn-CS" smtClean="0"/>
              <a:t>kao deo</a:t>
            </a:r>
            <a:r>
              <a:rPr lang="en-US" smtClean="0"/>
              <a:t> </a:t>
            </a:r>
            <a:r>
              <a:rPr lang="en-US" dirty="0" smtClean="0"/>
              <a:t>(segment</a:t>
            </a:r>
            <a:r>
              <a:rPr lang="en-US" smtClean="0"/>
              <a:t>) </a:t>
            </a:r>
            <a:r>
              <a:rPr lang="sr-Latn-CS" smtClean="0"/>
              <a:t>budžetske klasifikacije uvedena je klasifikacija izvora finansiranja i ad</a:t>
            </a:r>
            <a:r>
              <a:rPr lang="en-US" smtClean="0"/>
              <a:t>ministrativ</a:t>
            </a:r>
            <a:r>
              <a:rPr lang="sr-Latn-CS" smtClean="0"/>
              <a:t>na klasifikacija re</a:t>
            </a:r>
            <a:r>
              <a:rPr lang="en-US" smtClean="0"/>
              <a:t>publi</a:t>
            </a:r>
            <a:r>
              <a:rPr lang="sr-Latn-CS" smtClean="0"/>
              <a:t>čkog budžeta, a</a:t>
            </a:r>
            <a:r>
              <a:rPr lang="en-US" smtClean="0"/>
              <a:t> 2011</a:t>
            </a:r>
            <a:r>
              <a:rPr lang="sr-Latn-CS" smtClean="0"/>
              <a:t>. je </a:t>
            </a:r>
            <a:r>
              <a:rPr lang="en-US" smtClean="0"/>
              <a:t>implement</a:t>
            </a:r>
            <a:r>
              <a:rPr lang="sr-Latn-CS" smtClean="0"/>
              <a:t>irana a</a:t>
            </a:r>
            <a:r>
              <a:rPr lang="en-US" smtClean="0"/>
              <a:t>dministrativ</a:t>
            </a:r>
            <a:r>
              <a:rPr lang="sr-Latn-CS" smtClean="0"/>
              <a:t>na klasifikacija lokalnog budžeta</a:t>
            </a:r>
            <a:r>
              <a:rPr lang="en-US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1542" y="1643050"/>
            <a:ext cx="87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10</a:t>
            </a:r>
            <a:r>
              <a:rPr lang="ru-RU" smtClean="0"/>
              <a:t>. </a:t>
            </a:r>
            <a:r>
              <a:rPr lang="sr-Latn-CS" smtClean="0"/>
              <a:t>Godine </a:t>
            </a:r>
            <a:r>
              <a:rPr lang="en-US" smtClean="0"/>
              <a:t>2010</a:t>
            </a:r>
            <a:r>
              <a:rPr lang="sr-Latn-CS" smtClean="0"/>
              <a:t>.</a:t>
            </a:r>
            <a:r>
              <a:rPr lang="en-US" smtClean="0"/>
              <a:t> Minist</a:t>
            </a:r>
            <a:r>
              <a:rPr lang="sr-Latn-CS" smtClean="0"/>
              <a:t>arstvo finansija je unapredilo postojeće informacione sisteme u smislu promena procesa izrade i izvršenja budžeta</a:t>
            </a:r>
            <a:r>
              <a:rPr lang="en-US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800" y="2357431"/>
            <a:ext cx="87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11</a:t>
            </a:r>
            <a:r>
              <a:rPr lang="ru-RU" smtClean="0"/>
              <a:t>. </a:t>
            </a:r>
            <a:r>
              <a:rPr lang="sr-Latn-CS" smtClean="0"/>
              <a:t>Godine </a:t>
            </a:r>
            <a:r>
              <a:rPr lang="en-US" smtClean="0"/>
              <a:t>2011</a:t>
            </a:r>
            <a:r>
              <a:rPr lang="sr-Latn-CS" smtClean="0"/>
              <a:t>.</a:t>
            </a:r>
            <a:r>
              <a:rPr lang="en-US" smtClean="0"/>
              <a:t> </a:t>
            </a:r>
            <a:r>
              <a:rPr lang="sr-Latn-CS" smtClean="0"/>
              <a:t>Koordinacioni savet za </a:t>
            </a:r>
            <a:r>
              <a:rPr lang="en-US" smtClean="0"/>
              <a:t>PFM </a:t>
            </a:r>
            <a:r>
              <a:rPr lang="sr-Latn-CS" smtClean="0"/>
              <a:t>je usvojio</a:t>
            </a:r>
            <a:r>
              <a:rPr lang="en-US" smtClean="0"/>
              <a:t>:</a:t>
            </a:r>
            <a:endParaRPr lang="en-US" dirty="0" smtClean="0"/>
          </a:p>
          <a:p>
            <a:pPr algn="just"/>
            <a:r>
              <a:rPr lang="en-US" dirty="0" smtClean="0"/>
              <a:t> a</a:t>
            </a:r>
            <a:r>
              <a:rPr lang="en-US" smtClean="0"/>
              <a:t>) Strateg</a:t>
            </a:r>
            <a:r>
              <a:rPr lang="sr-Latn-CS" smtClean="0"/>
              <a:t>iju reforme računovodstvenog sistema za javni sektor </a:t>
            </a:r>
            <a:r>
              <a:rPr lang="en-US" smtClean="0"/>
              <a:t>(</a:t>
            </a:r>
            <a:r>
              <a:rPr lang="en-US" dirty="0" smtClean="0"/>
              <a:t>2011-18 )</a:t>
            </a:r>
          </a:p>
          <a:p>
            <a:pPr algn="just"/>
            <a:r>
              <a:rPr lang="en-US" dirty="0" smtClean="0"/>
              <a:t> b</a:t>
            </a:r>
            <a:r>
              <a:rPr lang="en-US" smtClean="0"/>
              <a:t>) Strate</a:t>
            </a:r>
            <a:r>
              <a:rPr lang="sr-Latn-CS" smtClean="0"/>
              <a:t>ški razvojni pl</a:t>
            </a:r>
            <a:r>
              <a:rPr lang="en-US" smtClean="0"/>
              <a:t>an </a:t>
            </a:r>
            <a:r>
              <a:rPr lang="sr-Latn-CS" smtClean="0"/>
              <a:t>za trezorski sistem </a:t>
            </a:r>
            <a:r>
              <a:rPr lang="en-US" smtClean="0"/>
              <a:t>Republi</a:t>
            </a:r>
            <a:r>
              <a:rPr lang="sr-Latn-CS" smtClean="0"/>
              <a:t>ke</a:t>
            </a:r>
            <a:r>
              <a:rPr lang="en-US" smtClean="0"/>
              <a:t> Ta</a:t>
            </a:r>
            <a:r>
              <a:rPr lang="sr-Latn-CS" smtClean="0"/>
              <a:t>dž</a:t>
            </a:r>
            <a:r>
              <a:rPr lang="en-US" smtClean="0"/>
              <a:t>ikistan </a:t>
            </a:r>
            <a:r>
              <a:rPr lang="en-US" dirty="0" smtClean="0"/>
              <a:t>(2011-16)</a:t>
            </a:r>
          </a:p>
          <a:p>
            <a:pPr algn="just"/>
            <a:r>
              <a:rPr lang="en-US" dirty="0" smtClean="0"/>
              <a:t> c</a:t>
            </a:r>
            <a:r>
              <a:rPr lang="en-US" smtClean="0"/>
              <a:t>) </a:t>
            </a:r>
            <a:r>
              <a:rPr lang="sr-Latn-CS" smtClean="0"/>
              <a:t>In</a:t>
            </a:r>
            <a:r>
              <a:rPr lang="en-US" smtClean="0"/>
              <a:t>vest</a:t>
            </a:r>
            <a:r>
              <a:rPr lang="sr-Latn-CS" smtClean="0"/>
              <a:t>icioni plan za razvoj poreske uprave</a:t>
            </a:r>
            <a:r>
              <a:rPr lang="en-US" smtClean="0"/>
              <a:t> </a:t>
            </a:r>
            <a:r>
              <a:rPr lang="en-US" dirty="0" smtClean="0"/>
              <a:t>(2012-14 )</a:t>
            </a:r>
          </a:p>
          <a:p>
            <a:pPr algn="just"/>
            <a:r>
              <a:rPr lang="en-US" dirty="0" smtClean="0"/>
              <a:t> d</a:t>
            </a:r>
            <a:r>
              <a:rPr lang="en-US" smtClean="0"/>
              <a:t>)  </a:t>
            </a:r>
            <a:r>
              <a:rPr lang="sr-Latn-CS" smtClean="0"/>
              <a:t>Strategiju obuke</a:t>
            </a:r>
            <a:r>
              <a:rPr lang="en-US" smtClean="0"/>
              <a:t> Minist</a:t>
            </a:r>
            <a:r>
              <a:rPr lang="sr-Latn-CS" smtClean="0"/>
              <a:t>arstva finansija</a:t>
            </a:r>
            <a:r>
              <a:rPr lang="en-US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14884"/>
            <a:ext cx="87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13</a:t>
            </a:r>
            <a:r>
              <a:rPr lang="ru-RU" smtClean="0"/>
              <a:t>. </a:t>
            </a:r>
            <a:r>
              <a:rPr lang="en-US" smtClean="0"/>
              <a:t>Jun</a:t>
            </a:r>
            <a:r>
              <a:rPr lang="sr-Latn-CS" smtClean="0"/>
              <a:t>a</a:t>
            </a:r>
            <a:r>
              <a:rPr lang="en-US" smtClean="0"/>
              <a:t> 2012</a:t>
            </a:r>
            <a:r>
              <a:rPr lang="sr-Latn-CS" smtClean="0"/>
              <a:t>.</a:t>
            </a:r>
            <a:r>
              <a:rPr lang="en-US" smtClean="0"/>
              <a:t> Minist</a:t>
            </a:r>
            <a:r>
              <a:rPr lang="sr-Latn-CS" smtClean="0"/>
              <a:t>a</a:t>
            </a:r>
            <a:r>
              <a:rPr lang="en-US" smtClean="0"/>
              <a:t>r</a:t>
            </a:r>
            <a:r>
              <a:rPr lang="sr-Latn-CS" smtClean="0"/>
              <a:t>stvo finansija će usvojiti budžetsku klasifikaciju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n-US" smtClean="0"/>
              <a:t>6 segmen</a:t>
            </a:r>
            <a:r>
              <a:rPr lang="sr-Latn-CS" smtClean="0"/>
              <a:t>a</a:t>
            </a:r>
            <a:r>
              <a:rPr lang="en-US" smtClean="0"/>
              <a:t>t</a:t>
            </a:r>
            <a:r>
              <a:rPr lang="sr-Latn-CS" smtClean="0"/>
              <a:t>a</a:t>
            </a:r>
            <a:r>
              <a:rPr lang="en-US" smtClean="0"/>
              <a:t>), </a:t>
            </a:r>
            <a:r>
              <a:rPr lang="sr-Latn-CS" smtClean="0"/>
              <a:t>usklađenu sa </a:t>
            </a:r>
            <a:r>
              <a:rPr lang="en-US" smtClean="0"/>
              <a:t>GFS 2001 </a:t>
            </a:r>
            <a:r>
              <a:rPr lang="sr-Latn-CS" smtClean="0"/>
              <a:t>i Jedinstvenim kontnim planom</a:t>
            </a:r>
            <a:r>
              <a:rPr lang="en-US" smtClean="0"/>
              <a:t> </a:t>
            </a:r>
            <a:r>
              <a:rPr lang="en-US" dirty="0" smtClean="0"/>
              <a:t>(UCoA).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14818"/>
            <a:ext cx="87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12</a:t>
            </a:r>
            <a:r>
              <a:rPr lang="ru-RU" smtClean="0"/>
              <a:t>. </a:t>
            </a:r>
            <a:r>
              <a:rPr lang="sr-Latn-CS" smtClean="0"/>
              <a:t>U ovom trenutku se sprovodi procena </a:t>
            </a:r>
            <a:r>
              <a:rPr lang="en-US" smtClean="0"/>
              <a:t>PEFA.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3DF6E1D-F846-4C4F-BD15-1A2B7CF046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7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smtClean="0">
                <a:latin typeface="Arial" pitchFamily="34" charset="0"/>
                <a:cs typeface="Arial" pitchFamily="34" charset="0"/>
              </a:rPr>
              <a:t>MDCT 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Strate</a:t>
            </a:r>
            <a:r>
              <a:rPr lang="sr-Latn-CS" sz="1400" b="1" smtClean="0">
                <a:latin typeface="Arial" pitchFamily="34" charset="0"/>
                <a:cs typeface="Arial" pitchFamily="34" charset="0"/>
              </a:rPr>
              <a:t>ški ciljevi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sr-Latn-CS" sz="2000" smtClean="0"/>
              <a:t>Upravljanje gotovinskim i bankarskim poslovima VT</a:t>
            </a:r>
            <a:r>
              <a:rPr lang="en-GB" sz="2000" smtClean="0"/>
              <a:t> </a:t>
            </a:r>
            <a:r>
              <a:rPr lang="sr-Latn-CS" sz="2000" smtClean="0"/>
              <a:t>prema međunarodnim standardima najbolje prakse.</a:t>
            </a:r>
            <a:r>
              <a:rPr lang="en-GB" sz="200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588" y="1916832"/>
            <a:ext cx="84995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</a:pPr>
            <a:r>
              <a:rPr lang="sr-Latn-CS" sz="2000" smtClean="0"/>
              <a:t>Unapređenje izvršenja budžeta putem pružanja preciznih, pravovremenih, smislenih i ciljanih informacija za rukovodstvo.</a:t>
            </a:r>
            <a:endParaRPr lang="en-US" sz="2000" dirty="0" smtClean="0"/>
          </a:p>
          <a:p>
            <a:pPr algn="just"/>
            <a:endParaRPr lang="en-US" sz="2400" dirty="0" smtClean="0"/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56" y="3140968"/>
            <a:ext cx="8499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sr-Latn-CS" sz="2000" smtClean="0"/>
              <a:t>Obezbeđenje raspoloživih sredstava za pokrivanje godišnjih budžetskih zahteva koje je usvojio Parlament</a:t>
            </a:r>
            <a:r>
              <a:rPr lang="en-GB" sz="2000" smtClean="0"/>
              <a:t>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 startAt="3"/>
            </a:pPr>
            <a:endParaRPr lang="en-US" sz="2000" dirty="0" smtClean="0"/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8499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sr-Latn-CS" sz="2000" smtClean="0"/>
              <a:t>Obezbeđenje ce</a:t>
            </a:r>
            <a:r>
              <a:rPr lang="en-GB" sz="2000" smtClean="0"/>
              <a:t>ntral</a:t>
            </a:r>
            <a:r>
              <a:rPr lang="sr-Latn-CS" sz="2000" smtClean="0"/>
              <a:t>nih operacija u ime svih budžetskih korisnika radi plaćanja svih rashoda finansiranih iz budžeta u ime svih budžetskih korisnika.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 startAt="4"/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929198"/>
            <a:ext cx="850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sr-Latn-CS" sz="2000" smtClean="0"/>
              <a:t>Obezbeđenje sveobuhvatnih računovodstvenih kontrola koje se primenjuju na sve finansijske </a:t>
            </a:r>
            <a:r>
              <a:rPr lang="en-GB" sz="2000" smtClean="0"/>
              <a:t>transa</a:t>
            </a:r>
            <a:r>
              <a:rPr lang="sr-Latn-CS" sz="2000" smtClean="0"/>
              <a:t>kcije po nalogu budžetskih korisnika.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51391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ške f</a:t>
            </a:r>
            <a:r>
              <a:rPr lang="en-GB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kcionalne oblasti </a:t>
            </a:r>
            <a:endParaRPr lang="en-GB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sr-Latn-CS" smtClean="0"/>
              <a:t>Radi postizanja strateških ciljeva, biće neophodno preduzeti određene sveobuhvatne r</a:t>
            </a:r>
            <a:r>
              <a:rPr lang="en-GB" smtClean="0"/>
              <a:t>eform</a:t>
            </a:r>
            <a:r>
              <a:rPr lang="sr-Latn-CS" smtClean="0"/>
              <a:t>e u okviru </a:t>
            </a:r>
            <a:r>
              <a:rPr lang="en-GB" smtClean="0"/>
              <a:t>MDCT</a:t>
            </a:r>
            <a:r>
              <a:rPr lang="en-GB" smtClean="0"/>
              <a:t>, </a:t>
            </a:r>
            <a:r>
              <a:rPr lang="sr-Latn-CS" smtClean="0"/>
              <a:t>uz prelazak sa pretežno računovodstvene kontrolne funkcije na funkciju pružaoca usluga</a:t>
            </a:r>
            <a:r>
              <a:rPr lang="en-GB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57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mtClean="0"/>
              <a:t> </a:t>
            </a:r>
            <a:r>
              <a:rPr lang="sr-Latn-CS" smtClean="0"/>
              <a:t>Postoji svest o tome da potrebni prelazak neće bti lak i da će za njegovu realizaciju biti potrebno dosta vremena</a:t>
            </a:r>
            <a:r>
              <a:rPr lang="en-GB" smtClean="0"/>
              <a:t>.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2544089"/>
            <a:ext cx="878497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9263" algn="l"/>
                <a:tab pos="703263" algn="l"/>
              </a:tabLst>
            </a:pPr>
            <a:r>
              <a:rPr lang="en-US" smtClean="0"/>
              <a:t>      </a:t>
            </a:r>
            <a:r>
              <a:rPr lang="sr-Latn-CS" smtClean="0"/>
              <a:t>K</a:t>
            </a:r>
            <a:r>
              <a:rPr lang="en-GB" smtClean="0"/>
              <a:t>riti</a:t>
            </a:r>
            <a:r>
              <a:rPr lang="sr-Latn-CS" smtClean="0"/>
              <a:t>čan faktor tokom dizajniranja projektnog ciklusa i odgovaranja na pitanja tipa </a:t>
            </a:r>
            <a:r>
              <a:rPr lang="en-GB" smtClean="0"/>
              <a:t>‘</a:t>
            </a:r>
            <a:r>
              <a:rPr lang="sr-Latn-CS" smtClean="0"/>
              <a:t>Kako</a:t>
            </a:r>
            <a:r>
              <a:rPr lang="en-GB" smtClean="0"/>
              <a:t>, </a:t>
            </a:r>
            <a:r>
              <a:rPr lang="sr-Latn-CS" smtClean="0"/>
              <a:t>ko i gde'</a:t>
            </a:r>
            <a:r>
              <a:rPr lang="en-GB" smtClean="0"/>
              <a:t> </a:t>
            </a:r>
            <a:r>
              <a:rPr lang="sr-Latn-CS" smtClean="0"/>
              <a:t>biće korišćenje međunarodno priznate Metodologije za upravljanje projektima kao što je </a:t>
            </a:r>
            <a:r>
              <a:rPr lang="en-GB" smtClean="0"/>
              <a:t>PRINCE </a:t>
            </a:r>
            <a:r>
              <a:rPr lang="en-GB" smtClean="0"/>
              <a:t>2 </a:t>
            </a:r>
            <a:r>
              <a:rPr lang="sr-Latn-CS" smtClean="0"/>
              <a:t>i potreba za prvoklasnim iskustvom kao deo ili vođa tima za realizaciju velikih projekata</a:t>
            </a:r>
            <a:r>
              <a:rPr lang="en-GB" smtClean="0"/>
              <a:t>:</a:t>
            </a:r>
            <a:r>
              <a:rPr lang="sr-Latn-CS" smtClean="0"/>
              <a:t>. VT ima pred sobom sledeće mogućnosti:</a:t>
            </a:r>
            <a:r>
              <a:rPr lang="en-GB" smtClean="0"/>
              <a:t>-</a:t>
            </a:r>
            <a:endParaRPr lang="ru-RU" dirty="0" smtClean="0"/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en-US" dirty="0" smtClean="0"/>
              <a:t> </a:t>
            </a:r>
            <a:r>
              <a:rPr lang="en-GB" smtClean="0">
                <a:solidFill>
                  <a:srgbClr val="FF0000"/>
                </a:solidFill>
              </a:rPr>
              <a:t>PFMMP</a:t>
            </a:r>
            <a:r>
              <a:rPr lang="en-GB" smtClean="0"/>
              <a:t> </a:t>
            </a:r>
            <a:r>
              <a:rPr lang="sr-Latn-CS" smtClean="0"/>
              <a:t>će preuzeti vodeću ulogu u realizaciji p</a:t>
            </a:r>
            <a:r>
              <a:rPr lang="en-GB" smtClean="0"/>
              <a:t>roje</a:t>
            </a:r>
            <a:r>
              <a:rPr lang="sr-Latn-CS" smtClean="0"/>
              <a:t>kta</a:t>
            </a:r>
            <a:endParaRPr lang="ru-RU" dirty="0" smtClean="0"/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smtClean="0"/>
              <a:t> </a:t>
            </a:r>
            <a:r>
              <a:rPr lang="sr-Latn-CS" smtClean="0"/>
              <a:t>Jedan od </a:t>
            </a:r>
            <a:r>
              <a:rPr lang="en-GB" smtClean="0">
                <a:solidFill>
                  <a:srgbClr val="FF0000"/>
                </a:solidFill>
              </a:rPr>
              <a:t>DDR</a:t>
            </a:r>
            <a:r>
              <a:rPr lang="sr-Latn-CS" smtClean="0"/>
              <a:t> u</a:t>
            </a:r>
            <a:r>
              <a:rPr lang="en-GB" smtClean="0"/>
              <a:t> </a:t>
            </a:r>
            <a:r>
              <a:rPr lang="en-GB" smtClean="0">
                <a:solidFill>
                  <a:srgbClr val="FF0000"/>
                </a:solidFill>
              </a:rPr>
              <a:t>MDCT</a:t>
            </a:r>
            <a:r>
              <a:rPr lang="en-GB" smtClean="0"/>
              <a:t> </a:t>
            </a:r>
            <a:r>
              <a:rPr lang="sr-Latn-CS" smtClean="0"/>
              <a:t>će biti odgovoran za realizaciju nove funkcionalnosti, dok će drugi</a:t>
            </a:r>
            <a:r>
              <a:rPr lang="en-GB" smtClean="0"/>
              <a:t> </a:t>
            </a:r>
            <a:r>
              <a:rPr lang="en-GB" smtClean="0">
                <a:solidFill>
                  <a:srgbClr val="FF0000"/>
                </a:solidFill>
              </a:rPr>
              <a:t>DDR</a:t>
            </a:r>
            <a:r>
              <a:rPr lang="en-GB" smtClean="0"/>
              <a:t> </a:t>
            </a:r>
            <a:r>
              <a:rPr lang="sr-Latn-CS" smtClean="0"/>
              <a:t>nastaviti da daje postojeću funkcionalnost</a:t>
            </a:r>
            <a:endParaRPr lang="ru-RU" dirty="0" smtClean="0"/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en-US" smtClean="0"/>
              <a:t> </a:t>
            </a:r>
            <a:r>
              <a:rPr lang="sr-Latn-CS" smtClean="0"/>
              <a:t>Ugovor sa spoljnim dobavljačima</a:t>
            </a:r>
            <a:r>
              <a:rPr lang="en-GB" smtClean="0"/>
              <a:t>/</a:t>
            </a:r>
            <a:r>
              <a:rPr lang="sr-Latn-CS" smtClean="0"/>
              <a:t>fizičkim l</a:t>
            </a:r>
            <a:r>
              <a:rPr lang="sr-Latn-CS" smtClean="0"/>
              <a:t>icima koji će obezbediti veštine upravljanja projektima u svojstvu savetnika ili kao projekt menadžer koji predvodi interni tim da bi došlo do potrebnog prenosa veština</a:t>
            </a:r>
            <a:r>
              <a:rPr lang="en-GB" smtClean="0"/>
              <a:t>.</a:t>
            </a:r>
            <a:endParaRPr lang="ru-RU" dirty="0" smtClean="0"/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tabLst>
                <a:tab pos="449263" algn="l"/>
                <a:tab pos="703263" algn="l"/>
              </a:tabLst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Planirani rokovi razvoja trezora</a:t>
            </a:r>
            <a:endParaRPr lang="en-GB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8687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edloženi operativni razvoj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1</a:t>
            </a:r>
            <a:r>
              <a:rPr lang="ru-RU" sz="2400" b="1" smtClean="0"/>
              <a:t>. </a:t>
            </a:r>
            <a:r>
              <a:rPr lang="sr-Latn-CS" sz="2400" b="1" i="1" smtClean="0"/>
              <a:t>Upravljanje gotovinom uključujući </a:t>
            </a:r>
            <a:r>
              <a:rPr lang="en-GB" sz="2400" b="1" i="1" smtClean="0"/>
              <a:t>TSA</a:t>
            </a:r>
            <a:endParaRPr lang="ru-RU" sz="2400" b="1" i="1" smtClean="0"/>
          </a:p>
          <a:p>
            <a:pPr indent="-457200" algn="just"/>
            <a:r>
              <a:rPr lang="sr-Latn-CS" sz="1000" smtClean="0"/>
              <a:t>Cilj funkcije upravljanja gotovinom je da se obezbedi da je budžetski korisnicima na raspolaganju dovoljno gotovine u potrebno vreme tako da bi oni mogli da izvršavaju svoje budžete bez prekida i ispunjavaju obećanja data i obeveze preuzete u njihovim srednjoročnim strateškim razvojnim planovima</a:t>
            </a:r>
            <a:r>
              <a:rPr lang="en-GB" sz="1000" smtClean="0"/>
              <a:t>, </a:t>
            </a:r>
            <a:r>
              <a:rPr lang="sr-Latn-CS" sz="1000" smtClean="0"/>
              <a:t>na osnovu kojih se pripremaju godišnji budžeti</a:t>
            </a:r>
            <a:r>
              <a:rPr lang="en-GB" sz="1000" smtClean="0"/>
              <a:t>.</a:t>
            </a:r>
            <a:endParaRPr lang="ru-RU" sz="1000" smtClean="0"/>
          </a:p>
          <a:p>
            <a:pPr indent="-457200" algn="just"/>
            <a:endParaRPr lang="ru-RU" sz="1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6747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</a:t>
            </a:r>
            <a:r>
              <a:rPr lang="ru-RU" sz="2400" b="1" smtClean="0"/>
              <a:t>. </a:t>
            </a:r>
            <a:r>
              <a:rPr lang="sr-Latn-CS" sz="2400" b="1" i="1" smtClean="0"/>
              <a:t>P</a:t>
            </a:r>
            <a:r>
              <a:rPr lang="en-GB" sz="2400" b="1" i="1" smtClean="0"/>
              <a:t>lani</a:t>
            </a:r>
            <a:r>
              <a:rPr lang="sr-Latn-CS" sz="2400" b="1" i="1" smtClean="0"/>
              <a:t>ranje i projektovanje gotovine</a:t>
            </a:r>
            <a:endParaRPr lang="ru-RU" sz="2400" b="1" i="1" dirty="0" smtClean="0"/>
          </a:p>
          <a:p>
            <a:r>
              <a:rPr lang="sr-Latn-CS" sz="1000" smtClean="0"/>
              <a:t>Cilj projektovanja gotovine je da se što je ranije moguće identifikuje </a:t>
            </a:r>
            <a:r>
              <a:rPr lang="en-GB" sz="1000" smtClean="0"/>
              <a:t> </a:t>
            </a:r>
            <a:r>
              <a:rPr lang="sr-Latn-CS" sz="1000" smtClean="0"/>
              <a:t>strana </a:t>
            </a:r>
            <a:r>
              <a:rPr lang="en-GB" sz="1000" smtClean="0"/>
              <a:t>‘</a:t>
            </a:r>
            <a:r>
              <a:rPr lang="sr-Latn-CS" sz="1000" smtClean="0"/>
              <a:t>ponude</a:t>
            </a:r>
            <a:r>
              <a:rPr lang="en-GB" sz="1000" smtClean="0"/>
              <a:t>’ </a:t>
            </a:r>
            <a:r>
              <a:rPr lang="sr-Latn-CS" sz="1000" smtClean="0"/>
              <a:t> u gotovinskoj jednačini da bi se finansirao </a:t>
            </a:r>
            <a:r>
              <a:rPr lang="en-GB" sz="1000" smtClean="0"/>
              <a:t> </a:t>
            </a:r>
            <a:r>
              <a:rPr lang="sr-Latn-CS" sz="1000" smtClean="0"/>
              <a:t>Srednjoročni okvir rashoda</a:t>
            </a:r>
            <a:r>
              <a:rPr lang="en-GB" sz="1000" smtClean="0"/>
              <a:t> </a:t>
            </a:r>
            <a:r>
              <a:rPr lang="en-GB" sz="1000" dirty="0" smtClean="0"/>
              <a:t>(MTEF</a:t>
            </a:r>
            <a:r>
              <a:rPr lang="en-GB" sz="1000" smtClean="0"/>
              <a:t>) </a:t>
            </a:r>
            <a:r>
              <a:rPr lang="sr-Latn-CS" sz="1000" smtClean="0"/>
              <a:t>države</a:t>
            </a:r>
            <a:r>
              <a:rPr lang="en-GB" sz="1000" smtClean="0"/>
              <a:t>.</a:t>
            </a:r>
            <a:endParaRPr lang="ru-RU" sz="1000" dirty="0" smtClean="0"/>
          </a:p>
          <a:p>
            <a:pPr algn="just"/>
            <a:endParaRPr lang="ru-RU" sz="1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65588" y="2845966"/>
            <a:ext cx="8770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</a:t>
            </a:r>
            <a:r>
              <a:rPr lang="ru-RU" sz="2400" b="1" smtClean="0"/>
              <a:t>. </a:t>
            </a:r>
            <a:r>
              <a:rPr lang="sr-Latn-CS" sz="2400" b="1" i="1" smtClean="0"/>
              <a:t>Implementacija j</a:t>
            </a:r>
            <a:r>
              <a:rPr lang="sr-Latn-CS" sz="2400" b="1" i="1" smtClean="0"/>
              <a:t>edinstvenog kontnog plana</a:t>
            </a:r>
            <a:r>
              <a:rPr lang="en-GB" sz="2400" b="1" i="1" smtClean="0"/>
              <a:t> </a:t>
            </a:r>
            <a:r>
              <a:rPr lang="en-GB" sz="2400" b="1" i="1" smtClean="0"/>
              <a:t>(</a:t>
            </a:r>
            <a:r>
              <a:rPr lang="en-GB" sz="2400" b="1" i="1" smtClean="0"/>
              <a:t>UCoA)</a:t>
            </a:r>
            <a:endParaRPr lang="ru-RU" sz="2400" b="1" i="1" dirty="0" smtClean="0"/>
          </a:p>
          <a:p>
            <a:pPr algn="just"/>
            <a:r>
              <a:rPr lang="sr-Latn-CS" sz="1000" smtClean="0"/>
              <a:t>Cilj implementacije Jedinstvenog kontnog plana je objedinjavanje analize koja se koristi za izradu budžeta sa </a:t>
            </a:r>
            <a:r>
              <a:rPr lang="en-GB" sz="1000" smtClean="0"/>
              <a:t>anal</a:t>
            </a:r>
            <a:r>
              <a:rPr lang="sr-Latn-CS" sz="1000" smtClean="0"/>
              <a:t>izom koja se koristi u računovodstvene potrebe tako da je lako raditi izveštavanje o učinku po budžetskim korisnicima i na konsolidovanom nivou da bi se dobili uporedni finansijski statistički podaci</a:t>
            </a:r>
            <a:r>
              <a:rPr lang="en-GB" sz="1000" smtClean="0"/>
              <a:t>. </a:t>
            </a:r>
            <a:r>
              <a:rPr lang="sr-Latn-CS" sz="1000" smtClean="0"/>
              <a:t>Omogućeno je lako identifikovanje  dodatnih dimenzija analize  i za sredstva i obaveze</a:t>
            </a:r>
            <a:r>
              <a:rPr lang="en-GB" sz="1000" smtClean="0"/>
              <a:t>.</a:t>
            </a:r>
            <a:endParaRPr lang="ru-RU" sz="1000" dirty="0" smtClean="0"/>
          </a:p>
          <a:p>
            <a:pPr algn="just"/>
            <a:endParaRPr lang="ru-RU" sz="1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9656" y="4041966"/>
            <a:ext cx="8612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</a:t>
            </a:r>
            <a:r>
              <a:rPr lang="ru-RU" sz="2400" b="1" smtClean="0"/>
              <a:t>. </a:t>
            </a:r>
            <a:r>
              <a:rPr lang="sr-Latn-CS" sz="2400" b="1" i="1" smtClean="0"/>
              <a:t>Razvoj izveštavanja o izvršenju budžeta</a:t>
            </a:r>
            <a:endParaRPr lang="ru-RU" sz="2400" b="1" i="1" dirty="0" smtClean="0"/>
          </a:p>
          <a:p>
            <a:r>
              <a:rPr lang="sr-Latn-CS" sz="1000" smtClean="0"/>
              <a:t>Cilj razvoja izveštavanja o izvršenju budžeta  je da stavi akcenat na autput</a:t>
            </a:r>
            <a:r>
              <a:rPr lang="en-GB" sz="1000" smtClean="0"/>
              <a:t> (</a:t>
            </a:r>
            <a:r>
              <a:rPr lang="sr-Latn-CS" sz="1000" smtClean="0"/>
              <a:t>a ne na input</a:t>
            </a:r>
            <a:r>
              <a:rPr lang="en-GB" sz="1000" smtClean="0"/>
              <a:t>) </a:t>
            </a:r>
            <a:r>
              <a:rPr lang="sr-Latn-CS" sz="1000" smtClean="0"/>
              <a:t>i na razlog zašto se uopšte priprema </a:t>
            </a:r>
            <a:r>
              <a:rPr lang="en-GB" sz="1000" smtClean="0"/>
              <a:t>bud</a:t>
            </a:r>
            <a:r>
              <a:rPr lang="sr-Latn-CS" sz="1000" smtClean="0"/>
              <a:t>žet i vodi finansijsko računovodstvo</a:t>
            </a:r>
            <a:r>
              <a:rPr lang="en-GB" sz="1000" smtClean="0"/>
              <a:t>. </a:t>
            </a:r>
            <a:r>
              <a:rPr lang="sr-Latn-CS" sz="1000" smtClean="0"/>
              <a:t>Putem boljeg izveštavanja o učinku doći će do poboljšanja </a:t>
            </a:r>
            <a:r>
              <a:rPr lang="en-GB" sz="1000" smtClean="0"/>
              <a:t>PFM opera</a:t>
            </a:r>
            <a:r>
              <a:rPr lang="sr-Latn-CS" sz="1000" smtClean="0"/>
              <a:t>cija, uključujući i ukupnu fiskalnu disciplinu</a:t>
            </a:r>
            <a:r>
              <a:rPr lang="en-GB" sz="1000" smtClean="0"/>
              <a:t>, </a:t>
            </a:r>
            <a:r>
              <a:rPr lang="sr-Latn-CS" sz="1000" smtClean="0"/>
              <a:t>definisanje budžetskih prioriteta na osnovu politike i dobar Value-for-Money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9656" y="5179839"/>
            <a:ext cx="8684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</a:t>
            </a:r>
            <a:r>
              <a:rPr lang="ru-RU" sz="2400" b="1" smtClean="0"/>
              <a:t>. </a:t>
            </a:r>
            <a:r>
              <a:rPr lang="sr-Latn-CS" sz="2400" b="1" i="1" smtClean="0"/>
              <a:t>Kontrola preuzetih obaveza</a:t>
            </a:r>
            <a:r>
              <a:rPr lang="en-GB" sz="2400" b="1" i="1" smtClean="0"/>
              <a:t> </a:t>
            </a:r>
            <a:r>
              <a:rPr lang="en-GB" sz="2400" b="1" i="1" smtClean="0"/>
              <a:t>(</a:t>
            </a:r>
            <a:r>
              <a:rPr lang="en-GB" sz="2400" b="1" i="1" smtClean="0"/>
              <a:t>Protot</a:t>
            </a:r>
            <a:r>
              <a:rPr lang="sr-Latn-CS" sz="2400" b="1" i="1" smtClean="0"/>
              <a:t>ip</a:t>
            </a:r>
            <a:r>
              <a:rPr lang="en-GB" sz="2400" b="1" i="1" smtClean="0"/>
              <a:t>)</a:t>
            </a:r>
            <a:endParaRPr lang="ru-RU" sz="2400" b="1" dirty="0" smtClean="0"/>
          </a:p>
          <a:p>
            <a:r>
              <a:rPr lang="sr-Latn-CS" sz="1000" smtClean="0"/>
              <a:t>Cilj kontrole preuzetih obaveza </a:t>
            </a:r>
            <a:r>
              <a:rPr lang="en-GB" sz="1000" smtClean="0"/>
              <a:t> </a:t>
            </a:r>
            <a:r>
              <a:rPr lang="en-GB" sz="1000" smtClean="0"/>
              <a:t>(</a:t>
            </a:r>
            <a:r>
              <a:rPr lang="en-GB" sz="1000" smtClean="0"/>
              <a:t>protot</a:t>
            </a:r>
            <a:r>
              <a:rPr lang="sr-Latn-CS" sz="1000" smtClean="0"/>
              <a:t>i</a:t>
            </a:r>
            <a:r>
              <a:rPr lang="en-GB" sz="1000" smtClean="0"/>
              <a:t>p) </a:t>
            </a:r>
            <a:r>
              <a:rPr lang="sr-Latn-CS" sz="1000" smtClean="0"/>
              <a:t>je da se uspostavi i dokaže k</a:t>
            </a:r>
            <a:r>
              <a:rPr lang="en-GB" sz="1000" smtClean="0"/>
              <a:t>oncept </a:t>
            </a:r>
            <a:r>
              <a:rPr lang="sr-Latn-CS" sz="1000" smtClean="0"/>
              <a:t>kontrole preuzetih obaveza u budžetskim korisnicima, sa posebnim osvrtom na VT.</a:t>
            </a:r>
            <a:r>
              <a:rPr lang="en-GB" sz="1000" smtClean="0"/>
              <a:t> </a:t>
            </a:r>
            <a:r>
              <a:rPr lang="sr-Latn-CS" sz="1000" smtClean="0"/>
              <a:t>Pokušaće se da se opredele budžetska sredstva i smanji raspoloživost budžeta u budžetskim korisnicima u najranijem mogućem trenutku  u ciklusu plaćanja</a:t>
            </a:r>
            <a:r>
              <a:rPr lang="en-GB" sz="1000" smtClean="0"/>
              <a:t>.</a:t>
            </a:r>
            <a:endParaRPr lang="ru-RU" sz="1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edloženi operativni razvoj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29" y="714356"/>
            <a:ext cx="881359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sr-Latn-CS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edloženi operativni razvoj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1379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2019</Words>
  <Application>Microsoft Office PowerPoint</Application>
  <PresentationFormat>On-screen Show (4:3)</PresentationFormat>
  <Paragraphs>141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 </cp:lastModifiedBy>
  <cp:revision>117</cp:revision>
  <dcterms:created xsi:type="dcterms:W3CDTF">2012-05-22T18:54:58Z</dcterms:created>
  <dcterms:modified xsi:type="dcterms:W3CDTF">2012-06-08T06:40:25Z</dcterms:modified>
</cp:coreProperties>
</file>