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ppt" ContentType="application/vnd.ms-powerpoint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1" r:id="rId1"/>
  </p:sldMasterIdLst>
  <p:notesMasterIdLst>
    <p:notesMasterId r:id="rId31"/>
  </p:notesMasterIdLst>
  <p:handoutMasterIdLst>
    <p:handoutMasterId r:id="rId32"/>
  </p:handoutMasterIdLst>
  <p:sldIdLst>
    <p:sldId id="256" r:id="rId2"/>
    <p:sldId id="436" r:id="rId3"/>
    <p:sldId id="424" r:id="rId4"/>
    <p:sldId id="425" r:id="rId5"/>
    <p:sldId id="427" r:id="rId6"/>
    <p:sldId id="433" r:id="rId7"/>
    <p:sldId id="428" r:id="rId8"/>
    <p:sldId id="429" r:id="rId9"/>
    <p:sldId id="430" r:id="rId10"/>
    <p:sldId id="431" r:id="rId11"/>
    <p:sldId id="456" r:id="rId12"/>
    <p:sldId id="462" r:id="rId13"/>
    <p:sldId id="443" r:id="rId14"/>
    <p:sldId id="451" r:id="rId15"/>
    <p:sldId id="453" r:id="rId16"/>
    <p:sldId id="452" r:id="rId17"/>
    <p:sldId id="379" r:id="rId18"/>
    <p:sldId id="423" r:id="rId19"/>
    <p:sldId id="398" r:id="rId20"/>
    <p:sldId id="454" r:id="rId21"/>
    <p:sldId id="440" r:id="rId22"/>
    <p:sldId id="458" r:id="rId23"/>
    <p:sldId id="459" r:id="rId24"/>
    <p:sldId id="448" r:id="rId25"/>
    <p:sldId id="465" r:id="rId26"/>
    <p:sldId id="464" r:id="rId27"/>
    <p:sldId id="463" r:id="rId28"/>
    <p:sldId id="460" r:id="rId29"/>
    <p:sldId id="455" r:id="rId30"/>
  </p:sldIdLst>
  <p:sldSz cx="9144000" cy="6858000" type="screen4x3"/>
  <p:notesSz cx="6797675" cy="9928225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04A8"/>
    <a:srgbClr val="9966FF"/>
    <a:srgbClr val="00CC00"/>
    <a:srgbClr val="A5074B"/>
    <a:srgbClr val="0F0365"/>
    <a:srgbClr val="CCC1DA"/>
    <a:srgbClr val="FF3399"/>
    <a:srgbClr val="FFCC99"/>
    <a:srgbClr val="FF99CC"/>
    <a:srgbClr val="FFC5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14" autoAdjust="0"/>
  </p:normalViewPr>
  <p:slideViewPr>
    <p:cSldViewPr>
      <p:cViewPr>
        <p:scale>
          <a:sx n="100" d="100"/>
          <a:sy n="100" d="100"/>
        </p:scale>
        <p:origin x="-72" y="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>
        <c:manualLayout>
          <c:layoutTarget val="inner"/>
          <c:xMode val="edge"/>
          <c:yMode val="edge"/>
          <c:x val="0.11664155355922454"/>
          <c:y val="3.3939335564705797E-2"/>
          <c:w val="0.53831634983290921"/>
          <c:h val="0.93620233250660179"/>
        </c:manualLayout>
      </c:layout>
      <c:pieChart>
        <c:varyColors val="1"/>
        <c:ser>
          <c:idx val="0"/>
          <c:order val="0"/>
          <c:dPt>
            <c:idx val="0"/>
          </c:dPt>
          <c:dPt>
            <c:idx val="1"/>
            <c:spPr>
              <a:solidFill>
                <a:srgbClr val="CCFFFF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00008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0.15997604986876643"/>
                  <c:y val="-0.21843296015478372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2400" b="1" i="0" u="none" strike="noStrike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Times New Roman"/>
                      <a:cs typeface="Arial" panose="020B0604020202020204" pitchFamily="34" charset="0"/>
                    </a:defRPr>
                  </a:pPr>
                  <a:endParaRPr lang="sr-Latn-CS"/>
                </a:p>
              </c:txPr>
              <c:dLblPos val="bestFit"/>
              <c:showPercent val="1"/>
            </c:dLbl>
            <c:dLbl>
              <c:idx val="1"/>
              <c:layout>
                <c:manualLayout>
                  <c:x val="0.13759219160104991"/>
                  <c:y val="6.723897483387492E-2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7.9240266841644813E-2"/>
                  <c:y val="0.13525655336260331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2400" b="1" i="0" u="none" strike="noStrike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Times New Roman"/>
                      <a:cs typeface="Arial" panose="020B0604020202020204" pitchFamily="34" charset="0"/>
                    </a:defRPr>
                  </a:pPr>
                  <a:endParaRPr lang="sr-Latn-CS"/>
                </a:p>
              </c:txPr>
              <c:dLblPos val="bestFit"/>
              <c:showPercent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400" b="1" i="0" u="none" strike="noStrike" baseline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defRPr>
                </a:pPr>
                <a:endParaRPr lang="sr-Latn-CS"/>
              </a:p>
            </c:txPr>
            <c:showPercent val="1"/>
          </c:dLbls>
          <c:cat>
            <c:strRef>
              <c:f>('T 4.1.'!$C$5;'T 4.1.'!$C$18;'T 4.1.'!$C$22)</c:f>
              <c:strCache>
                <c:ptCount val="3"/>
                <c:pt idx="0">
                  <c:v>Porezi </c:v>
                </c:pt>
                <c:pt idx="1">
                  <c:v>Pomoći </c:v>
                </c:pt>
                <c:pt idx="2">
                  <c:v>Ostali prihodi </c:v>
                </c:pt>
              </c:strCache>
            </c:strRef>
          </c:cat>
          <c:val>
            <c:numRef>
              <c:f>('T 4.1.'!$F$5;'T 4.1.'!$F$18;'T 4.1.'!$F$22)</c:f>
              <c:numCache>
                <c:formatCode>#,##0</c:formatCode>
                <c:ptCount val="3"/>
                <c:pt idx="0">
                  <c:v>11538387</c:v>
                </c:pt>
                <c:pt idx="1">
                  <c:v>2259783</c:v>
                </c:pt>
                <c:pt idx="2">
                  <c:v>2264856</c:v>
                </c:pt>
              </c:numCache>
            </c:numRef>
          </c:val>
        </c:ser>
        <c:dLbls/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11126421697288"/>
          <c:y val="0.28031611012127139"/>
          <c:w val="0.27013932633420829"/>
          <c:h val="0.34649730827442204"/>
        </c:manualLayout>
      </c:layout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defRPr>
          </a:pPr>
          <a:endParaRPr lang="sr-Latn-CS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pieChart>
        <c:varyColors val="1"/>
        <c:ser>
          <c:idx val="0"/>
          <c:order val="0"/>
          <c:dPt>
            <c:idx val="0"/>
          </c:dPt>
          <c:dPt>
            <c:idx val="1"/>
            <c:spPr>
              <a:solidFill>
                <a:srgbClr val="CCFFFF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0000FF"/>
              </a:solidFill>
              <a:ln w="25400">
                <a:noFill/>
              </a:ln>
            </c:spPr>
          </c:dPt>
          <c:dPt>
            <c:idx val="3"/>
          </c:dPt>
          <c:dLbls>
            <c:dLbl>
              <c:idx val="0"/>
              <c:layout>
                <c:manualLayout>
                  <c:x val="-0.11480162056047595"/>
                  <c:y val="-0.20284261664315767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9.0489052602766892E-2"/>
                  <c:y val="0.15914054556526075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2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CS"/>
                </a:p>
              </c:txPr>
              <c:dLblPos val="bestFit"/>
              <c:showPercent val="1"/>
            </c:dLbl>
            <c:dLbl>
              <c:idx val="2"/>
              <c:layout>
                <c:manualLayout>
                  <c:x val="2.919995650256807E-2"/>
                  <c:y val="9.4405298145494421E-2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1.4630565897316152E-2"/>
                  <c:y val="-1.4006882498287816E-3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2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CS"/>
                </a:p>
              </c:txPr>
              <c:dLblPos val="bestFit"/>
              <c:showPercent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400" b="1" i="0" u="none" strike="noStrike" baseline="0">
                    <a:solidFill>
                      <a:schemeClr val="bg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sr-Latn-CS"/>
              </a:p>
            </c:txPr>
            <c:showPercent val="1"/>
          </c:dLbls>
          <c:cat>
            <c:strRef>
              <c:f>('T 4.1.'!$C$7;'T 4.1.'!$C$8;'T 4.1.'!$C$9;'T 4.1.'!$C$17)</c:f>
              <c:strCache>
                <c:ptCount val="4"/>
                <c:pt idx="0">
                  <c:v>Porez i prirez na dohodak </c:v>
                </c:pt>
                <c:pt idx="1">
                  <c:v>Porezi na imovinu </c:v>
                </c:pt>
                <c:pt idx="2">
                  <c:v>Porezi na dobra i usluge </c:v>
                </c:pt>
                <c:pt idx="3">
                  <c:v>Ostali porezi </c:v>
                </c:pt>
              </c:strCache>
            </c:strRef>
          </c:cat>
          <c:val>
            <c:numRef>
              <c:f>('T 4.1.'!$F$7;'T 4.1.'!$F$8;'T 4.1.'!$F$9;'T 4.1.'!$F$17)</c:f>
              <c:numCache>
                <c:formatCode>#,##0</c:formatCode>
                <c:ptCount val="4"/>
                <c:pt idx="0">
                  <c:v>9078307</c:v>
                </c:pt>
                <c:pt idx="1">
                  <c:v>1861545</c:v>
                </c:pt>
                <c:pt idx="2">
                  <c:v>590749</c:v>
                </c:pt>
                <c:pt idx="3">
                  <c:v>7786</c:v>
                </c:pt>
              </c:numCache>
            </c:numRef>
          </c:val>
        </c:ser>
        <c:dLbls/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624997686290625"/>
          <c:y val="0.22716611290640693"/>
          <c:w val="0.27500001850967509"/>
          <c:h val="0.53486444252271947"/>
        </c:manualLayout>
      </c:layout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defRPr>
          </a:pPr>
          <a:endParaRPr lang="sr-Latn-CS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sr-Latn-C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31B4E5-3713-4A8D-8D9A-E2225CF22D63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AC852AE-E87C-4065-B974-43EA864ACCA4}">
      <dgm:prSet phldrT="[Tekst]" custT="1"/>
      <dgm:spPr>
        <a:xfrm>
          <a:off x="1632011" y="337529"/>
          <a:ext cx="2081167" cy="607493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SUSTAV JAVNOG FINANCIRANJA U REPUBLICI HRVATSKOJ</a:t>
          </a:r>
        </a:p>
      </dgm:t>
    </dgm:pt>
    <dgm:pt modelId="{F397361F-8A40-4FE8-8762-851AC5D2402C}" type="parTrans" cxnId="{7D361AED-4C0A-4B60-9501-7700A57E3BAD}">
      <dgm:prSet/>
      <dgm:spPr/>
      <dgm:t>
        <a:bodyPr/>
        <a:lstStyle/>
        <a:p>
          <a:endParaRPr lang="hr-HR"/>
        </a:p>
      </dgm:t>
    </dgm:pt>
    <dgm:pt modelId="{2C2EA269-D180-4121-BDB4-72388D45D652}" type="sibTrans" cxnId="{7D361AED-4C0A-4B60-9501-7700A57E3BAD}">
      <dgm:prSet/>
      <dgm:spPr/>
      <dgm:t>
        <a:bodyPr/>
        <a:lstStyle/>
        <a:p>
          <a:endParaRPr lang="hr-HR"/>
        </a:p>
      </dgm:t>
    </dgm:pt>
    <dgm:pt modelId="{13957181-0357-45DE-B9A8-37F9BBAE9AD6}">
      <dgm:prSet phldrT="[Tekst]" custT="1"/>
      <dgm:spPr>
        <a:xfrm>
          <a:off x="167121" y="1271919"/>
          <a:ext cx="1362356" cy="612505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PRORAČUN SREDIŠNJE DRŽAVE</a:t>
          </a:r>
        </a:p>
      </dgm:t>
    </dgm:pt>
    <dgm:pt modelId="{6AE856EB-7AED-4643-96DA-A3FC634FAD74}" type="parTrans" cxnId="{BF76B7DE-2601-478E-8649-B896EC5DB24B}">
      <dgm:prSet/>
      <dgm:spPr>
        <a:xfrm>
          <a:off x="777055" y="877341"/>
          <a:ext cx="1824294" cy="32689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7503DBF1-A789-4CDD-ACFB-107F1DCCC75E}" type="sibTrans" cxnId="{BF76B7DE-2601-478E-8649-B896EC5DB24B}">
      <dgm:prSet/>
      <dgm:spPr/>
      <dgm:t>
        <a:bodyPr/>
        <a:lstStyle/>
        <a:p>
          <a:endParaRPr lang="hr-HR"/>
        </a:p>
      </dgm:t>
    </dgm:pt>
    <dgm:pt modelId="{95BA592C-AB5E-450E-BA31-F4F4A05A6D1F}">
      <dgm:prSet phldrT="[Tekst]" custT="1"/>
      <dgm:spPr>
        <a:xfrm>
          <a:off x="1138305" y="2192961"/>
          <a:ext cx="935234" cy="273335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 sz="1200" b="0">
            <a:solidFill>
              <a:srgbClr val="C0000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B2540096-9161-440C-816D-551B26011D56}" type="parTrans" cxnId="{4F1AA943-644E-407F-BA33-DEA7552E8791}">
      <dgm:prSet/>
      <dgm:spPr>
        <a:xfrm>
          <a:off x="777055" y="1816742"/>
          <a:ext cx="757622" cy="308537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598349EB-6F94-4263-A597-FF009288C207}" type="sibTrans" cxnId="{4F1AA943-644E-407F-BA33-DEA7552E8791}">
      <dgm:prSet/>
      <dgm:spPr/>
      <dgm:t>
        <a:bodyPr/>
        <a:lstStyle/>
        <a:p>
          <a:endParaRPr lang="hr-HR"/>
        </a:p>
      </dgm:t>
    </dgm:pt>
    <dgm:pt modelId="{184286E2-67EC-4337-BDA4-C98178E1CA95}">
      <dgm:prSet phldrT="[Tekst]" custT="1"/>
      <dgm:spPr>
        <a:xfrm>
          <a:off x="1775405" y="1439580"/>
          <a:ext cx="1794653" cy="40716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IZVANPRORAČUNSKI FONDOVI</a:t>
          </a:r>
        </a:p>
      </dgm:t>
    </dgm:pt>
    <dgm:pt modelId="{ACE4B61F-3B99-4780-ADE2-6B92A515FDA7}" type="parTrans" cxnId="{14A51170-06E2-4356-98AE-4C7153670638}">
      <dgm:prSet/>
      <dgm:spPr>
        <a:xfrm>
          <a:off x="2555630" y="877341"/>
          <a:ext cx="91440" cy="494557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3DAA63DA-DB95-48AC-92D2-333B70CB1C79}" type="sibTrans" cxnId="{14A51170-06E2-4356-98AE-4C7153670638}">
      <dgm:prSet/>
      <dgm:spPr/>
      <dgm:t>
        <a:bodyPr/>
        <a:lstStyle/>
        <a:p>
          <a:endParaRPr lang="hr-HR"/>
        </a:p>
      </dgm:t>
    </dgm:pt>
    <dgm:pt modelId="{AC94298B-70C2-4A87-9552-122CBEC5F4AF}">
      <dgm:prSet custT="1"/>
      <dgm:spPr>
        <a:xfrm>
          <a:off x="3834138" y="1277204"/>
          <a:ext cx="1808176" cy="963393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PRORAČUNI JEDINICA LOKALNE I PODRUČNE (REGIONALNE) SAMOUPRAVE</a:t>
          </a:r>
        </a:p>
      </dgm:t>
    </dgm:pt>
    <dgm:pt modelId="{B4FDA3B4-3EC2-4AED-9CD4-E818AE56F800}" type="parTrans" cxnId="{B3BE18B9-90EE-4196-9F00-1FA44F3B88D1}">
      <dgm:prSet/>
      <dgm:spPr>
        <a:xfrm>
          <a:off x="2601350" y="877341"/>
          <a:ext cx="2065632" cy="332180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C526ABC3-752B-44CD-B258-ACC1B7036C78}" type="sibTrans" cxnId="{B3BE18B9-90EE-4196-9F00-1FA44F3B88D1}">
      <dgm:prSet/>
      <dgm:spPr/>
      <dgm:t>
        <a:bodyPr/>
        <a:lstStyle/>
        <a:p>
          <a:endParaRPr lang="hr-HR"/>
        </a:p>
      </dgm:t>
    </dgm:pt>
    <dgm:pt modelId="{8702494B-8551-4D3B-A327-D343EF2CC780}">
      <dgm:prSet custT="1"/>
      <dgm:spPr>
        <a:xfrm>
          <a:off x="2272442" y="3021906"/>
          <a:ext cx="2138362" cy="478305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KONSOLIDIRANA BILANCA OPĆE DRŽAVE</a:t>
          </a:r>
        </a:p>
      </dgm:t>
    </dgm:pt>
    <dgm:pt modelId="{CA017A73-8325-44DE-BA84-056377CB8DC8}" type="parTrans" cxnId="{13491998-BA00-4B0A-9B40-23620515C60E}">
      <dgm:prSet/>
      <dgm:spPr>
        <a:xfrm>
          <a:off x="3270379" y="2172915"/>
          <a:ext cx="1396603" cy="781308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A26A07E1-26B6-465F-8FF7-BC2CD3CB8C48}" type="sibTrans" cxnId="{13491998-BA00-4B0A-9B40-23620515C60E}">
      <dgm:prSet/>
      <dgm:spPr/>
      <dgm:t>
        <a:bodyPr/>
        <a:lstStyle/>
        <a:p>
          <a:endParaRPr lang="hr-HR"/>
        </a:p>
      </dgm:t>
    </dgm:pt>
    <dgm:pt modelId="{DC128FAB-056D-4FD0-A546-52761E7AB0A2}">
      <dgm:prSet custT="1"/>
      <dgm:spPr>
        <a:xfrm>
          <a:off x="2324485" y="3020243"/>
          <a:ext cx="835425" cy="36942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tekst</a:t>
          </a:r>
        </a:p>
      </dgm:t>
    </dgm:pt>
    <dgm:pt modelId="{96E376DF-926A-430A-A8A9-77CAB3887B39}" type="sibTrans" cxnId="{74C9B4D9-090D-43FA-8706-994F26F58FEB}">
      <dgm:prSet/>
      <dgm:spPr/>
      <dgm:t>
        <a:bodyPr/>
        <a:lstStyle/>
        <a:p>
          <a:endParaRPr lang="hr-HR"/>
        </a:p>
      </dgm:t>
    </dgm:pt>
    <dgm:pt modelId="{42AB99AB-A7E1-4C6D-9CEA-D55356F22F8A}" type="parTrans" cxnId="{74C9B4D9-090D-43FA-8706-994F26F58FEB}">
      <dgm:prSet/>
      <dgm:spPr>
        <a:xfrm>
          <a:off x="1534678" y="2398615"/>
          <a:ext cx="1136276" cy="553945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B8CA1407-58AE-4099-8631-D2F965398FE1}">
      <dgm:prSet custT="1"/>
      <dgm:spPr>
        <a:xfrm>
          <a:off x="1090905" y="2184802"/>
          <a:ext cx="2162958" cy="476823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hr-HR" sz="1200" b="0" i="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KONSOLIDIRANA BILANCA SREDIŠNJE DRŽAVE</a:t>
          </a:r>
        </a:p>
      </dgm:t>
    </dgm:pt>
    <dgm:pt modelId="{2DCCA086-81E7-40DF-97D8-79DDCBFFDF08}" type="parTrans" cxnId="{628695FE-654F-43C4-8B6C-F6B15D6E9E0B}">
      <dgm:prSet/>
      <dgm:spPr>
        <a:xfrm>
          <a:off x="2101140" y="1779059"/>
          <a:ext cx="500347" cy="338060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hr-HR"/>
        </a:p>
      </dgm:t>
    </dgm:pt>
    <dgm:pt modelId="{6D690AEA-989B-4361-9689-4714F155C922}" type="sibTrans" cxnId="{628695FE-654F-43C4-8B6C-F6B15D6E9E0B}">
      <dgm:prSet/>
      <dgm:spPr/>
      <dgm:t>
        <a:bodyPr/>
        <a:lstStyle/>
        <a:p>
          <a:endParaRPr lang="hr-HR"/>
        </a:p>
      </dgm:t>
    </dgm:pt>
    <dgm:pt modelId="{3BB3F2CE-D776-426C-81B8-16F1A8B9F234}" type="pres">
      <dgm:prSet presAssocID="{C631B4E5-3713-4A8D-8D9A-E2225CF22D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EDEDAA00-4E58-4900-B60D-180BE17C4B57}" type="pres">
      <dgm:prSet presAssocID="{EAC852AE-E87C-4065-B974-43EA864ACCA4}" presName="hierRoot1" presStyleCnt="0"/>
      <dgm:spPr/>
      <dgm:t>
        <a:bodyPr/>
        <a:lstStyle/>
        <a:p>
          <a:endParaRPr lang="hr-HR"/>
        </a:p>
      </dgm:t>
    </dgm:pt>
    <dgm:pt modelId="{E69CDD73-7FF4-4AD8-A849-8E1FA80CBD33}" type="pres">
      <dgm:prSet presAssocID="{EAC852AE-E87C-4065-B974-43EA864ACCA4}" presName="composite" presStyleCnt="0"/>
      <dgm:spPr/>
      <dgm:t>
        <a:bodyPr/>
        <a:lstStyle/>
        <a:p>
          <a:endParaRPr lang="hr-HR"/>
        </a:p>
      </dgm:t>
    </dgm:pt>
    <dgm:pt modelId="{1E706364-D968-435D-A421-2C0F3D72D128}" type="pres">
      <dgm:prSet presAssocID="{EAC852AE-E87C-4065-B974-43EA864ACCA4}" presName="background" presStyleLbl="node0" presStyleIdx="0" presStyleCnt="1"/>
      <dgm:spPr>
        <a:xfrm>
          <a:off x="1560766" y="269847"/>
          <a:ext cx="2081167" cy="60749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BFD71EE7-AE93-4385-AAA7-1BF5EE3861A9}" type="pres">
      <dgm:prSet presAssocID="{EAC852AE-E87C-4065-B974-43EA864ACCA4}" presName="text" presStyleLbl="fgAcc0" presStyleIdx="0" presStyleCnt="1" custScaleX="324574" custScaleY="149202" custLinFactNeighborX="-32809" custLinFactNeighborY="-8297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136CC6DF-DA9E-4D96-9F59-F24EE6A658DC}" type="pres">
      <dgm:prSet presAssocID="{EAC852AE-E87C-4065-B974-43EA864ACCA4}" presName="hierChild2" presStyleCnt="0"/>
      <dgm:spPr/>
      <dgm:t>
        <a:bodyPr/>
        <a:lstStyle/>
        <a:p>
          <a:endParaRPr lang="hr-HR"/>
        </a:p>
      </dgm:t>
    </dgm:pt>
    <dgm:pt modelId="{BA32EE15-B863-492B-AFFA-FEFB73C40081}" type="pres">
      <dgm:prSet presAssocID="{6AE856EB-7AED-4643-96DA-A3FC634FAD74}" presName="Name10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1824294" y="0"/>
              </a:moveTo>
              <a:lnTo>
                <a:pt x="1824294" y="267495"/>
              </a:lnTo>
              <a:lnTo>
                <a:pt x="0" y="267495"/>
              </a:lnTo>
              <a:lnTo>
                <a:pt x="0" y="326895"/>
              </a:lnTo>
            </a:path>
          </a:pathLst>
        </a:custGeom>
      </dgm:spPr>
      <dgm:t>
        <a:bodyPr/>
        <a:lstStyle/>
        <a:p>
          <a:endParaRPr lang="hr-HR"/>
        </a:p>
      </dgm:t>
    </dgm:pt>
    <dgm:pt modelId="{5965D4C4-86B1-43ED-AB7B-18A61E74C9C3}" type="pres">
      <dgm:prSet presAssocID="{13957181-0357-45DE-B9A8-37F9BBAE9AD6}" presName="hierRoot2" presStyleCnt="0"/>
      <dgm:spPr/>
      <dgm:t>
        <a:bodyPr/>
        <a:lstStyle/>
        <a:p>
          <a:endParaRPr lang="hr-HR"/>
        </a:p>
      </dgm:t>
    </dgm:pt>
    <dgm:pt modelId="{67ECC20D-1959-45CE-8C39-A1C08B451651}" type="pres">
      <dgm:prSet presAssocID="{13957181-0357-45DE-B9A8-37F9BBAE9AD6}" presName="composite2" presStyleCnt="0"/>
      <dgm:spPr/>
      <dgm:t>
        <a:bodyPr/>
        <a:lstStyle/>
        <a:p>
          <a:endParaRPr lang="hr-HR"/>
        </a:p>
      </dgm:t>
    </dgm:pt>
    <dgm:pt modelId="{0D46911A-D3E0-491C-A21D-A5B52B049274}" type="pres">
      <dgm:prSet presAssocID="{13957181-0357-45DE-B9A8-37F9BBAE9AD6}" presName="background2" presStyleLbl="node2" presStyleIdx="0" presStyleCnt="3"/>
      <dgm:spPr>
        <a:xfrm>
          <a:off x="95877" y="1204237"/>
          <a:ext cx="1362356" cy="61250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EE41111E-8D58-4E00-82AF-6A2D52EE5FE0}" type="pres">
      <dgm:prSet presAssocID="{13957181-0357-45DE-B9A8-37F9BBAE9AD6}" presName="text2" presStyleLbl="fgAcc2" presStyleIdx="0" presStyleCnt="3" custScaleX="212470" custScaleY="150433" custLinFactNeighborX="19306" custLinFactNeighborY="-5139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F0C52254-CEF2-437C-8E82-1EE5BB1C94FF}" type="pres">
      <dgm:prSet presAssocID="{13957181-0357-45DE-B9A8-37F9BBAE9AD6}" presName="hierChild3" presStyleCnt="0"/>
      <dgm:spPr/>
      <dgm:t>
        <a:bodyPr/>
        <a:lstStyle/>
        <a:p>
          <a:endParaRPr lang="hr-HR"/>
        </a:p>
      </dgm:t>
    </dgm:pt>
    <dgm:pt modelId="{FD9FF3D1-625F-4D41-B8AE-5A2361BF9792}" type="pres">
      <dgm:prSet presAssocID="{B2540096-9161-440C-816D-551B26011D56}" presName="Name17" presStyleLbl="parChTrans1D3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37"/>
              </a:lnTo>
              <a:lnTo>
                <a:pt x="757622" y="249137"/>
              </a:lnTo>
              <a:lnTo>
                <a:pt x="757622" y="308537"/>
              </a:lnTo>
            </a:path>
          </a:pathLst>
        </a:custGeom>
      </dgm:spPr>
      <dgm:t>
        <a:bodyPr/>
        <a:lstStyle/>
        <a:p>
          <a:endParaRPr lang="hr-HR"/>
        </a:p>
      </dgm:t>
    </dgm:pt>
    <dgm:pt modelId="{DB347466-9AB9-4AD5-A069-3DDA0A35A855}" type="pres">
      <dgm:prSet presAssocID="{95BA592C-AB5E-450E-BA31-F4F4A05A6D1F}" presName="hierRoot3" presStyleCnt="0"/>
      <dgm:spPr/>
      <dgm:t>
        <a:bodyPr/>
        <a:lstStyle/>
        <a:p>
          <a:endParaRPr lang="hr-HR"/>
        </a:p>
      </dgm:t>
    </dgm:pt>
    <dgm:pt modelId="{6A82EF84-6AFA-450D-AB6D-F5915967C355}" type="pres">
      <dgm:prSet presAssocID="{95BA592C-AB5E-450E-BA31-F4F4A05A6D1F}" presName="composite3" presStyleCnt="0"/>
      <dgm:spPr/>
      <dgm:t>
        <a:bodyPr/>
        <a:lstStyle/>
        <a:p>
          <a:endParaRPr lang="hr-HR"/>
        </a:p>
      </dgm:t>
    </dgm:pt>
    <dgm:pt modelId="{CA5E6A85-0599-43E2-B912-F943B305C365}" type="pres">
      <dgm:prSet presAssocID="{95BA592C-AB5E-450E-BA31-F4F4A05A6D1F}" presName="background3" presStyleLbl="node3" presStyleIdx="0" presStyleCnt="3"/>
      <dgm:spPr>
        <a:xfrm>
          <a:off x="1067060" y="2125279"/>
          <a:ext cx="935234" cy="27333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96B7437C-2BD0-46C0-BC2F-0F9453B4816D}" type="pres">
      <dgm:prSet presAssocID="{95BA592C-AB5E-450E-BA31-F4F4A05A6D1F}" presName="text3" presStyleLbl="fgAcc3" presStyleIdx="0" presStyleCnt="3" custAng="0" custScaleX="145857" custScaleY="67132" custLinFactX="32722" custLinFactNeighborX="100000" custLinFactNeighborY="-18507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3E570332-8D8C-4CC6-9DDC-263551FD5CDA}" type="pres">
      <dgm:prSet presAssocID="{95BA592C-AB5E-450E-BA31-F4F4A05A6D1F}" presName="hierChild4" presStyleCnt="0"/>
      <dgm:spPr/>
      <dgm:t>
        <a:bodyPr/>
        <a:lstStyle/>
        <a:p>
          <a:endParaRPr lang="hr-HR"/>
        </a:p>
      </dgm:t>
    </dgm:pt>
    <dgm:pt modelId="{C0182F19-841C-4A4A-99D3-34F32C70A196}" type="pres">
      <dgm:prSet presAssocID="{42AB99AB-A7E1-4C6D-9CEA-D55356F22F8A}" presName="Name23" presStyleLbl="parChTrans1D4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545"/>
              </a:lnTo>
              <a:lnTo>
                <a:pt x="1136276" y="494545"/>
              </a:lnTo>
              <a:lnTo>
                <a:pt x="1136276" y="553945"/>
              </a:lnTo>
            </a:path>
          </a:pathLst>
        </a:custGeom>
      </dgm:spPr>
      <dgm:t>
        <a:bodyPr/>
        <a:lstStyle/>
        <a:p>
          <a:endParaRPr lang="hr-HR"/>
        </a:p>
      </dgm:t>
    </dgm:pt>
    <dgm:pt modelId="{8032BD3D-F2F4-435D-975B-95B4A7A4B739}" type="pres">
      <dgm:prSet presAssocID="{DC128FAB-056D-4FD0-A546-52761E7AB0A2}" presName="hierRoot4" presStyleCnt="0"/>
      <dgm:spPr/>
      <dgm:t>
        <a:bodyPr/>
        <a:lstStyle/>
        <a:p>
          <a:endParaRPr lang="hr-HR"/>
        </a:p>
      </dgm:t>
    </dgm:pt>
    <dgm:pt modelId="{14E3C6E9-441C-4BEA-BB21-198BA222B6FD}" type="pres">
      <dgm:prSet presAssocID="{DC128FAB-056D-4FD0-A546-52761E7AB0A2}" presName="composite4" presStyleCnt="0"/>
      <dgm:spPr/>
      <dgm:t>
        <a:bodyPr/>
        <a:lstStyle/>
        <a:p>
          <a:endParaRPr lang="hr-HR"/>
        </a:p>
      </dgm:t>
    </dgm:pt>
    <dgm:pt modelId="{85C45C58-BBAB-4117-993B-797BBD6507D4}" type="pres">
      <dgm:prSet presAssocID="{DC128FAB-056D-4FD0-A546-52761E7AB0A2}" presName="background4" presStyleLbl="node4" presStyleIdx="0" presStyleCnt="1"/>
      <dgm:spPr>
        <a:xfrm>
          <a:off x="2253241" y="2952561"/>
          <a:ext cx="835425" cy="36942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20CB37AE-593D-4321-80C7-BF6834E96B6E}" type="pres">
      <dgm:prSet presAssocID="{DC128FAB-056D-4FD0-A546-52761E7AB0A2}" presName="text4" presStyleLbl="fgAcc4" presStyleIdx="0" presStyleCnt="1" custScaleX="130291" custScaleY="90731" custLinFactX="109933" custLinFactNeighborX="200000" custLinFactNeighborY="7174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5136A4D2-6FBF-43E2-9F57-CD6A7BF36084}" type="pres">
      <dgm:prSet presAssocID="{DC128FAB-056D-4FD0-A546-52761E7AB0A2}" presName="hierChild5" presStyleCnt="0"/>
      <dgm:spPr/>
      <dgm:t>
        <a:bodyPr/>
        <a:lstStyle/>
        <a:p>
          <a:endParaRPr lang="hr-HR"/>
        </a:p>
      </dgm:t>
    </dgm:pt>
    <dgm:pt modelId="{13871E0C-C3C7-482D-B4A0-60537C6DE444}" type="pres">
      <dgm:prSet presAssocID="{ACE4B61F-3B99-4780-ADE2-6B92A515FDA7}" presName="Name10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5157"/>
              </a:lnTo>
              <a:lnTo>
                <a:pt x="45857" y="435157"/>
              </a:lnTo>
              <a:lnTo>
                <a:pt x="45857" y="494557"/>
              </a:lnTo>
            </a:path>
          </a:pathLst>
        </a:custGeom>
      </dgm:spPr>
      <dgm:t>
        <a:bodyPr/>
        <a:lstStyle/>
        <a:p>
          <a:endParaRPr lang="hr-HR"/>
        </a:p>
      </dgm:t>
    </dgm:pt>
    <dgm:pt modelId="{8D1EDCFC-8CC7-4602-B46E-29EC5AF37CCB}" type="pres">
      <dgm:prSet presAssocID="{184286E2-67EC-4337-BDA4-C98178E1CA95}" presName="hierRoot2" presStyleCnt="0"/>
      <dgm:spPr/>
      <dgm:t>
        <a:bodyPr/>
        <a:lstStyle/>
        <a:p>
          <a:endParaRPr lang="hr-HR"/>
        </a:p>
      </dgm:t>
    </dgm:pt>
    <dgm:pt modelId="{F81F83A3-E673-44F1-B8FE-1E22523EF8B8}" type="pres">
      <dgm:prSet presAssocID="{184286E2-67EC-4337-BDA4-C98178E1CA95}" presName="composite2" presStyleCnt="0"/>
      <dgm:spPr/>
      <dgm:t>
        <a:bodyPr/>
        <a:lstStyle/>
        <a:p>
          <a:endParaRPr lang="hr-HR"/>
        </a:p>
      </dgm:t>
    </dgm:pt>
    <dgm:pt modelId="{4816F556-67E9-481C-8B69-9C7265E5A475}" type="pres">
      <dgm:prSet presAssocID="{184286E2-67EC-4337-BDA4-C98178E1CA95}" presName="background2" presStyleLbl="node2" presStyleIdx="1" presStyleCnt="3"/>
      <dgm:spPr>
        <a:xfrm>
          <a:off x="1704161" y="1371898"/>
          <a:ext cx="1794653" cy="4071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8BF31449-CD13-4BD7-8180-B1002A1567C3}" type="pres">
      <dgm:prSet presAssocID="{184286E2-67EC-4337-BDA4-C98178E1CA95}" presName="text2" presStyleLbl="fgAcc2" presStyleIdx="1" presStyleCnt="3" custScaleX="279890" custLinFactNeighborX="1977" custLinFactNeighborY="-730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6F0EDF04-B0AA-4670-A343-5F210D3C8A43}" type="pres">
      <dgm:prSet presAssocID="{184286E2-67EC-4337-BDA4-C98178E1CA95}" presName="hierChild3" presStyleCnt="0"/>
      <dgm:spPr/>
      <dgm:t>
        <a:bodyPr/>
        <a:lstStyle/>
        <a:p>
          <a:endParaRPr lang="hr-HR"/>
        </a:p>
      </dgm:t>
    </dgm:pt>
    <dgm:pt modelId="{AA16E01B-A2CF-469F-86A4-74A30F1FB759}" type="pres">
      <dgm:prSet presAssocID="{2DCCA086-81E7-40DF-97D8-79DDCBFFDF08}" presName="Name17" presStyleLbl="parChTrans1D3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500347" y="0"/>
              </a:moveTo>
              <a:lnTo>
                <a:pt x="500347" y="278660"/>
              </a:lnTo>
              <a:lnTo>
                <a:pt x="0" y="278660"/>
              </a:lnTo>
              <a:lnTo>
                <a:pt x="0" y="338060"/>
              </a:lnTo>
            </a:path>
          </a:pathLst>
        </a:custGeom>
      </dgm:spPr>
      <dgm:t>
        <a:bodyPr/>
        <a:lstStyle/>
        <a:p>
          <a:endParaRPr lang="hr-HR"/>
        </a:p>
      </dgm:t>
    </dgm:pt>
    <dgm:pt modelId="{C51580C9-9395-47B5-B2A9-AEC1BA513585}" type="pres">
      <dgm:prSet presAssocID="{B8CA1407-58AE-4099-8631-D2F965398FE1}" presName="hierRoot3" presStyleCnt="0"/>
      <dgm:spPr/>
      <dgm:t>
        <a:bodyPr/>
        <a:lstStyle/>
        <a:p>
          <a:endParaRPr lang="hr-HR"/>
        </a:p>
      </dgm:t>
    </dgm:pt>
    <dgm:pt modelId="{BD2F8A27-1DEB-4175-8BFF-9A1873A6FA78}" type="pres">
      <dgm:prSet presAssocID="{B8CA1407-58AE-4099-8631-D2F965398FE1}" presName="composite3" presStyleCnt="0"/>
      <dgm:spPr/>
      <dgm:t>
        <a:bodyPr/>
        <a:lstStyle/>
        <a:p>
          <a:endParaRPr lang="hr-HR"/>
        </a:p>
      </dgm:t>
    </dgm:pt>
    <dgm:pt modelId="{031B6D0C-4902-4C79-8B54-6FC70A2F5284}" type="pres">
      <dgm:prSet presAssocID="{B8CA1407-58AE-4099-8631-D2F965398FE1}" presName="background3" presStyleLbl="node3" presStyleIdx="1" presStyleCnt="3"/>
      <dgm:spPr>
        <a:xfrm>
          <a:off x="1019661" y="2117120"/>
          <a:ext cx="2162958" cy="47682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F49931D5-01AE-4601-86E8-3EFBCAF803F4}" type="pres">
      <dgm:prSet presAssocID="{B8CA1407-58AE-4099-8631-D2F965398FE1}" presName="text3" presStyleLbl="fgAcc3" presStyleIdx="1" presStyleCnt="3" custScaleX="337330" custScaleY="117109" custLinFactNeighborX="-71630" custLinFactNeighborY="2918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517EEF5E-2501-4F83-B077-E82995E8D704}" type="pres">
      <dgm:prSet presAssocID="{B8CA1407-58AE-4099-8631-D2F965398FE1}" presName="hierChild4" presStyleCnt="0"/>
      <dgm:spPr/>
      <dgm:t>
        <a:bodyPr/>
        <a:lstStyle/>
        <a:p>
          <a:endParaRPr lang="hr-HR"/>
        </a:p>
      </dgm:t>
    </dgm:pt>
    <dgm:pt modelId="{E7664ACB-66E0-41B8-B737-6E1C8EBA3DE1}" type="pres">
      <dgm:prSet presAssocID="{B4FDA3B4-3EC2-4AED-9CD4-E818AE56F800}" presName="Name10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80"/>
              </a:lnTo>
              <a:lnTo>
                <a:pt x="2065632" y="272780"/>
              </a:lnTo>
              <a:lnTo>
                <a:pt x="2065632" y="332180"/>
              </a:lnTo>
            </a:path>
          </a:pathLst>
        </a:custGeom>
      </dgm:spPr>
      <dgm:t>
        <a:bodyPr/>
        <a:lstStyle/>
        <a:p>
          <a:endParaRPr lang="hr-HR"/>
        </a:p>
      </dgm:t>
    </dgm:pt>
    <dgm:pt modelId="{06340FD1-0C79-4E63-981F-53F068C29400}" type="pres">
      <dgm:prSet presAssocID="{AC94298B-70C2-4A87-9552-122CBEC5F4AF}" presName="hierRoot2" presStyleCnt="0"/>
      <dgm:spPr/>
      <dgm:t>
        <a:bodyPr/>
        <a:lstStyle/>
        <a:p>
          <a:endParaRPr lang="hr-HR"/>
        </a:p>
      </dgm:t>
    </dgm:pt>
    <dgm:pt modelId="{BABB01ED-EAF1-4444-8910-267B03992660}" type="pres">
      <dgm:prSet presAssocID="{AC94298B-70C2-4A87-9552-122CBEC5F4AF}" presName="composite2" presStyleCnt="0"/>
      <dgm:spPr/>
      <dgm:t>
        <a:bodyPr/>
        <a:lstStyle/>
        <a:p>
          <a:endParaRPr lang="hr-HR"/>
        </a:p>
      </dgm:t>
    </dgm:pt>
    <dgm:pt modelId="{1316FA74-3018-41F3-81D5-C3DB2CC064E2}" type="pres">
      <dgm:prSet presAssocID="{AC94298B-70C2-4A87-9552-122CBEC5F4AF}" presName="background2" presStyleLbl="node2" presStyleIdx="2" presStyleCnt="3"/>
      <dgm:spPr>
        <a:xfrm>
          <a:off x="3762894" y="1209522"/>
          <a:ext cx="1808176" cy="96339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8BEC528E-994E-44AC-B32C-835131368C36}" type="pres">
      <dgm:prSet presAssocID="{AC94298B-70C2-4A87-9552-122CBEC5F4AF}" presName="text2" presStyleLbl="fgAcc2" presStyleIdx="2" presStyleCnt="3" custScaleX="281999" custScaleY="236612" custLinFactNeighborX="-10183" custLinFactNeighborY="-5139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6E77605F-AE8B-4FA4-8EDE-C028E06F6678}" type="pres">
      <dgm:prSet presAssocID="{AC94298B-70C2-4A87-9552-122CBEC5F4AF}" presName="hierChild3" presStyleCnt="0"/>
      <dgm:spPr/>
      <dgm:t>
        <a:bodyPr/>
        <a:lstStyle/>
        <a:p>
          <a:endParaRPr lang="hr-HR"/>
        </a:p>
      </dgm:t>
    </dgm:pt>
    <dgm:pt modelId="{DAEE81C6-FD15-485F-A8DA-0620339CF0EE}" type="pres">
      <dgm:prSet presAssocID="{CA017A73-8325-44DE-BA84-056377CB8DC8}" presName="Name17" presStyleLbl="parChTrans1D3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1396603" y="0"/>
              </a:moveTo>
              <a:lnTo>
                <a:pt x="1396603" y="721908"/>
              </a:lnTo>
              <a:lnTo>
                <a:pt x="0" y="721908"/>
              </a:lnTo>
              <a:lnTo>
                <a:pt x="0" y="781308"/>
              </a:lnTo>
            </a:path>
          </a:pathLst>
        </a:custGeom>
      </dgm:spPr>
      <dgm:t>
        <a:bodyPr/>
        <a:lstStyle/>
        <a:p>
          <a:endParaRPr lang="hr-HR"/>
        </a:p>
      </dgm:t>
    </dgm:pt>
    <dgm:pt modelId="{A413E736-173B-4A49-A6A2-6DA9735F0ECF}" type="pres">
      <dgm:prSet presAssocID="{8702494B-8551-4D3B-A327-D343EF2CC780}" presName="hierRoot3" presStyleCnt="0"/>
      <dgm:spPr/>
      <dgm:t>
        <a:bodyPr/>
        <a:lstStyle/>
        <a:p>
          <a:endParaRPr lang="hr-HR"/>
        </a:p>
      </dgm:t>
    </dgm:pt>
    <dgm:pt modelId="{8EF27A11-4BA0-49EF-BC79-0AEBD881D4E9}" type="pres">
      <dgm:prSet presAssocID="{8702494B-8551-4D3B-A327-D343EF2CC780}" presName="composite3" presStyleCnt="0"/>
      <dgm:spPr/>
      <dgm:t>
        <a:bodyPr/>
        <a:lstStyle/>
        <a:p>
          <a:endParaRPr lang="hr-HR"/>
        </a:p>
      </dgm:t>
    </dgm:pt>
    <dgm:pt modelId="{B37DC5A0-FEF7-42C1-9BD8-07ACFEF05FCF}" type="pres">
      <dgm:prSet presAssocID="{8702494B-8551-4D3B-A327-D343EF2CC780}" presName="background3" presStyleLbl="node3" presStyleIdx="2" presStyleCnt="3"/>
      <dgm:spPr>
        <a:xfrm>
          <a:off x="2201198" y="2954224"/>
          <a:ext cx="2138362" cy="47830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/>
        </a:p>
      </dgm:t>
    </dgm:pt>
    <dgm:pt modelId="{197CDF72-3A51-405F-AFFB-E917191196DB}" type="pres">
      <dgm:prSet presAssocID="{8702494B-8551-4D3B-A327-D343EF2CC780}" presName="text3" presStyleLbl="fgAcc3" presStyleIdx="2" presStyleCnt="3" custScaleX="333494" custScaleY="117473" custLinFactX="-100000" custLinFactNeighborX="-122848" custLinFactNeighborY="8467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hr-HR"/>
        </a:p>
      </dgm:t>
    </dgm:pt>
    <dgm:pt modelId="{6DCCDD48-149C-4E09-8464-34F23EEB4CD8}" type="pres">
      <dgm:prSet presAssocID="{8702494B-8551-4D3B-A327-D343EF2CC780}" presName="hierChild4" presStyleCnt="0"/>
      <dgm:spPr/>
      <dgm:t>
        <a:bodyPr/>
        <a:lstStyle/>
        <a:p>
          <a:endParaRPr lang="hr-HR"/>
        </a:p>
      </dgm:t>
    </dgm:pt>
  </dgm:ptLst>
  <dgm:cxnLst>
    <dgm:cxn modelId="{9C75CD37-93B4-4B86-B9F0-54276406E29C}" type="presOf" srcId="{CA017A73-8325-44DE-BA84-056377CB8DC8}" destId="{DAEE81C6-FD15-485F-A8DA-0620339CF0EE}" srcOrd="0" destOrd="0" presId="urn:microsoft.com/office/officeart/2005/8/layout/hierarchy1"/>
    <dgm:cxn modelId="{8436870D-75D2-4660-9D86-50B0ED61CD9C}" type="presOf" srcId="{B4FDA3B4-3EC2-4AED-9CD4-E818AE56F800}" destId="{E7664ACB-66E0-41B8-B737-6E1C8EBA3DE1}" srcOrd="0" destOrd="0" presId="urn:microsoft.com/office/officeart/2005/8/layout/hierarchy1"/>
    <dgm:cxn modelId="{628695FE-654F-43C4-8B6C-F6B15D6E9E0B}" srcId="{184286E2-67EC-4337-BDA4-C98178E1CA95}" destId="{B8CA1407-58AE-4099-8631-D2F965398FE1}" srcOrd="0" destOrd="0" parTransId="{2DCCA086-81E7-40DF-97D8-79DDCBFFDF08}" sibTransId="{6D690AEA-989B-4361-9689-4714F155C922}"/>
    <dgm:cxn modelId="{94386152-5DF9-4E0F-B9E2-9B62C03D2F64}" type="presOf" srcId="{B8CA1407-58AE-4099-8631-D2F965398FE1}" destId="{F49931D5-01AE-4601-86E8-3EFBCAF803F4}" srcOrd="0" destOrd="0" presId="urn:microsoft.com/office/officeart/2005/8/layout/hierarchy1"/>
    <dgm:cxn modelId="{C869EE23-94FB-43D1-AE96-6EAC3DBD698B}" type="presOf" srcId="{8702494B-8551-4D3B-A327-D343EF2CC780}" destId="{197CDF72-3A51-405F-AFFB-E917191196DB}" srcOrd="0" destOrd="0" presId="urn:microsoft.com/office/officeart/2005/8/layout/hierarchy1"/>
    <dgm:cxn modelId="{A2FB153B-4CFD-4558-9623-2C7E92593224}" type="presOf" srcId="{95BA592C-AB5E-450E-BA31-F4F4A05A6D1F}" destId="{96B7437C-2BD0-46C0-BC2F-0F9453B4816D}" srcOrd="0" destOrd="0" presId="urn:microsoft.com/office/officeart/2005/8/layout/hierarchy1"/>
    <dgm:cxn modelId="{020D7A38-ADA9-4684-B26B-3E1296BE61EF}" type="presOf" srcId="{ACE4B61F-3B99-4780-ADE2-6B92A515FDA7}" destId="{13871E0C-C3C7-482D-B4A0-60537C6DE444}" srcOrd="0" destOrd="0" presId="urn:microsoft.com/office/officeart/2005/8/layout/hierarchy1"/>
    <dgm:cxn modelId="{13491998-BA00-4B0A-9B40-23620515C60E}" srcId="{AC94298B-70C2-4A87-9552-122CBEC5F4AF}" destId="{8702494B-8551-4D3B-A327-D343EF2CC780}" srcOrd="0" destOrd="0" parTransId="{CA017A73-8325-44DE-BA84-056377CB8DC8}" sibTransId="{A26A07E1-26B6-465F-8FF7-BC2CD3CB8C48}"/>
    <dgm:cxn modelId="{BF76B7DE-2601-478E-8649-B896EC5DB24B}" srcId="{EAC852AE-E87C-4065-B974-43EA864ACCA4}" destId="{13957181-0357-45DE-B9A8-37F9BBAE9AD6}" srcOrd="0" destOrd="0" parTransId="{6AE856EB-7AED-4643-96DA-A3FC634FAD74}" sibTransId="{7503DBF1-A789-4CDD-ACFB-107F1DCCC75E}"/>
    <dgm:cxn modelId="{8E062DAD-7C92-4CB8-A8F8-A44D759A0C71}" type="presOf" srcId="{C631B4E5-3713-4A8D-8D9A-E2225CF22D63}" destId="{3BB3F2CE-D776-426C-81B8-16F1A8B9F234}" srcOrd="0" destOrd="0" presId="urn:microsoft.com/office/officeart/2005/8/layout/hierarchy1"/>
    <dgm:cxn modelId="{4F1AA943-644E-407F-BA33-DEA7552E8791}" srcId="{13957181-0357-45DE-B9A8-37F9BBAE9AD6}" destId="{95BA592C-AB5E-450E-BA31-F4F4A05A6D1F}" srcOrd="0" destOrd="0" parTransId="{B2540096-9161-440C-816D-551B26011D56}" sibTransId="{598349EB-6F94-4263-A597-FF009288C207}"/>
    <dgm:cxn modelId="{94509F45-0B1D-4048-802E-B1C3D228EA72}" type="presOf" srcId="{2DCCA086-81E7-40DF-97D8-79DDCBFFDF08}" destId="{AA16E01B-A2CF-469F-86A4-74A30F1FB759}" srcOrd="0" destOrd="0" presId="urn:microsoft.com/office/officeart/2005/8/layout/hierarchy1"/>
    <dgm:cxn modelId="{B3BE18B9-90EE-4196-9F00-1FA44F3B88D1}" srcId="{EAC852AE-E87C-4065-B974-43EA864ACCA4}" destId="{AC94298B-70C2-4A87-9552-122CBEC5F4AF}" srcOrd="2" destOrd="0" parTransId="{B4FDA3B4-3EC2-4AED-9CD4-E818AE56F800}" sibTransId="{C526ABC3-752B-44CD-B258-ACC1B7036C78}"/>
    <dgm:cxn modelId="{128BA411-5C83-4B9F-B16D-75A38C10A240}" type="presOf" srcId="{6AE856EB-7AED-4643-96DA-A3FC634FAD74}" destId="{BA32EE15-B863-492B-AFFA-FEFB73C40081}" srcOrd="0" destOrd="0" presId="urn:microsoft.com/office/officeart/2005/8/layout/hierarchy1"/>
    <dgm:cxn modelId="{AC58B5C4-9C4D-46BD-993D-42D9496E3A93}" type="presOf" srcId="{DC128FAB-056D-4FD0-A546-52761E7AB0A2}" destId="{20CB37AE-593D-4321-80C7-BF6834E96B6E}" srcOrd="0" destOrd="0" presId="urn:microsoft.com/office/officeart/2005/8/layout/hierarchy1"/>
    <dgm:cxn modelId="{FBF36975-1665-4383-9352-6407EC3C098D}" type="presOf" srcId="{42AB99AB-A7E1-4C6D-9CEA-D55356F22F8A}" destId="{C0182F19-841C-4A4A-99D3-34F32C70A196}" srcOrd="0" destOrd="0" presId="urn:microsoft.com/office/officeart/2005/8/layout/hierarchy1"/>
    <dgm:cxn modelId="{B70C7EF1-A0AE-4ED3-A59F-FE0B7892FB9F}" type="presOf" srcId="{13957181-0357-45DE-B9A8-37F9BBAE9AD6}" destId="{EE41111E-8D58-4E00-82AF-6A2D52EE5FE0}" srcOrd="0" destOrd="0" presId="urn:microsoft.com/office/officeart/2005/8/layout/hierarchy1"/>
    <dgm:cxn modelId="{DE03EC32-46E4-41AF-8EDC-F5FAC7197CE2}" type="presOf" srcId="{184286E2-67EC-4337-BDA4-C98178E1CA95}" destId="{8BF31449-CD13-4BD7-8180-B1002A1567C3}" srcOrd="0" destOrd="0" presId="urn:microsoft.com/office/officeart/2005/8/layout/hierarchy1"/>
    <dgm:cxn modelId="{E1D7DC64-9324-43EC-9DF5-92F72D1A87BB}" type="presOf" srcId="{EAC852AE-E87C-4065-B974-43EA864ACCA4}" destId="{BFD71EE7-AE93-4385-AAA7-1BF5EE3861A9}" srcOrd="0" destOrd="0" presId="urn:microsoft.com/office/officeart/2005/8/layout/hierarchy1"/>
    <dgm:cxn modelId="{7D361AED-4C0A-4B60-9501-7700A57E3BAD}" srcId="{C631B4E5-3713-4A8D-8D9A-E2225CF22D63}" destId="{EAC852AE-E87C-4065-B974-43EA864ACCA4}" srcOrd="0" destOrd="0" parTransId="{F397361F-8A40-4FE8-8762-851AC5D2402C}" sibTransId="{2C2EA269-D180-4121-BDB4-72388D45D652}"/>
    <dgm:cxn modelId="{FA949468-EF9A-41E7-AA89-DEA3B87BEE72}" type="presOf" srcId="{B2540096-9161-440C-816D-551B26011D56}" destId="{FD9FF3D1-625F-4D41-B8AE-5A2361BF9792}" srcOrd="0" destOrd="0" presId="urn:microsoft.com/office/officeart/2005/8/layout/hierarchy1"/>
    <dgm:cxn modelId="{789ACDAB-47C8-44B1-817A-F0597C6AFD4A}" type="presOf" srcId="{AC94298B-70C2-4A87-9552-122CBEC5F4AF}" destId="{8BEC528E-994E-44AC-B32C-835131368C36}" srcOrd="0" destOrd="0" presId="urn:microsoft.com/office/officeart/2005/8/layout/hierarchy1"/>
    <dgm:cxn modelId="{14A51170-06E2-4356-98AE-4C7153670638}" srcId="{EAC852AE-E87C-4065-B974-43EA864ACCA4}" destId="{184286E2-67EC-4337-BDA4-C98178E1CA95}" srcOrd="1" destOrd="0" parTransId="{ACE4B61F-3B99-4780-ADE2-6B92A515FDA7}" sibTransId="{3DAA63DA-DB95-48AC-92D2-333B70CB1C79}"/>
    <dgm:cxn modelId="{74C9B4D9-090D-43FA-8706-994F26F58FEB}" srcId="{95BA592C-AB5E-450E-BA31-F4F4A05A6D1F}" destId="{DC128FAB-056D-4FD0-A546-52761E7AB0A2}" srcOrd="0" destOrd="0" parTransId="{42AB99AB-A7E1-4C6D-9CEA-D55356F22F8A}" sibTransId="{96E376DF-926A-430A-A8A9-77CAB3887B39}"/>
    <dgm:cxn modelId="{868296C5-7932-406D-BC9B-2F7225D47AC9}" type="presParOf" srcId="{3BB3F2CE-D776-426C-81B8-16F1A8B9F234}" destId="{EDEDAA00-4E58-4900-B60D-180BE17C4B57}" srcOrd="0" destOrd="0" presId="urn:microsoft.com/office/officeart/2005/8/layout/hierarchy1"/>
    <dgm:cxn modelId="{0FF68A20-C551-4E37-89E6-78CEC39775C0}" type="presParOf" srcId="{EDEDAA00-4E58-4900-B60D-180BE17C4B57}" destId="{E69CDD73-7FF4-4AD8-A849-8E1FA80CBD33}" srcOrd="0" destOrd="0" presId="urn:microsoft.com/office/officeart/2005/8/layout/hierarchy1"/>
    <dgm:cxn modelId="{53A9E7A7-DF1D-4561-AAB4-F5770C1BAB07}" type="presParOf" srcId="{E69CDD73-7FF4-4AD8-A849-8E1FA80CBD33}" destId="{1E706364-D968-435D-A421-2C0F3D72D128}" srcOrd="0" destOrd="0" presId="urn:microsoft.com/office/officeart/2005/8/layout/hierarchy1"/>
    <dgm:cxn modelId="{BB26BCA2-236C-4B63-BF48-F4232F83686F}" type="presParOf" srcId="{E69CDD73-7FF4-4AD8-A849-8E1FA80CBD33}" destId="{BFD71EE7-AE93-4385-AAA7-1BF5EE3861A9}" srcOrd="1" destOrd="0" presId="urn:microsoft.com/office/officeart/2005/8/layout/hierarchy1"/>
    <dgm:cxn modelId="{998D8123-A7A9-4166-A8DE-88C0ED126E17}" type="presParOf" srcId="{EDEDAA00-4E58-4900-B60D-180BE17C4B57}" destId="{136CC6DF-DA9E-4D96-9F59-F24EE6A658DC}" srcOrd="1" destOrd="0" presId="urn:microsoft.com/office/officeart/2005/8/layout/hierarchy1"/>
    <dgm:cxn modelId="{A9AE2ACD-2304-4D17-877B-2B822EAF5B96}" type="presParOf" srcId="{136CC6DF-DA9E-4D96-9F59-F24EE6A658DC}" destId="{BA32EE15-B863-492B-AFFA-FEFB73C40081}" srcOrd="0" destOrd="0" presId="urn:microsoft.com/office/officeart/2005/8/layout/hierarchy1"/>
    <dgm:cxn modelId="{09ED4EBD-BA85-43F3-94F1-BA0B1F584D84}" type="presParOf" srcId="{136CC6DF-DA9E-4D96-9F59-F24EE6A658DC}" destId="{5965D4C4-86B1-43ED-AB7B-18A61E74C9C3}" srcOrd="1" destOrd="0" presId="urn:microsoft.com/office/officeart/2005/8/layout/hierarchy1"/>
    <dgm:cxn modelId="{83781B38-CCA2-4AED-9D5A-FE26732E9E5C}" type="presParOf" srcId="{5965D4C4-86B1-43ED-AB7B-18A61E74C9C3}" destId="{67ECC20D-1959-45CE-8C39-A1C08B451651}" srcOrd="0" destOrd="0" presId="urn:microsoft.com/office/officeart/2005/8/layout/hierarchy1"/>
    <dgm:cxn modelId="{FE1C352F-8C15-4B0C-8356-87021D16837C}" type="presParOf" srcId="{67ECC20D-1959-45CE-8C39-A1C08B451651}" destId="{0D46911A-D3E0-491C-A21D-A5B52B049274}" srcOrd="0" destOrd="0" presId="urn:microsoft.com/office/officeart/2005/8/layout/hierarchy1"/>
    <dgm:cxn modelId="{BDC3568D-7602-414E-82DD-2FAB852DE80B}" type="presParOf" srcId="{67ECC20D-1959-45CE-8C39-A1C08B451651}" destId="{EE41111E-8D58-4E00-82AF-6A2D52EE5FE0}" srcOrd="1" destOrd="0" presId="urn:microsoft.com/office/officeart/2005/8/layout/hierarchy1"/>
    <dgm:cxn modelId="{2AD49243-69C3-4166-A2D2-1AD1A2190F91}" type="presParOf" srcId="{5965D4C4-86B1-43ED-AB7B-18A61E74C9C3}" destId="{F0C52254-CEF2-437C-8E82-1EE5BB1C94FF}" srcOrd="1" destOrd="0" presId="urn:microsoft.com/office/officeart/2005/8/layout/hierarchy1"/>
    <dgm:cxn modelId="{AE1536C4-58A7-49A8-9C83-E5D6A63E7AB5}" type="presParOf" srcId="{F0C52254-CEF2-437C-8E82-1EE5BB1C94FF}" destId="{FD9FF3D1-625F-4D41-B8AE-5A2361BF9792}" srcOrd="0" destOrd="0" presId="urn:microsoft.com/office/officeart/2005/8/layout/hierarchy1"/>
    <dgm:cxn modelId="{A24F8681-1284-44A8-AA47-D0D6D6D1C83D}" type="presParOf" srcId="{F0C52254-CEF2-437C-8E82-1EE5BB1C94FF}" destId="{DB347466-9AB9-4AD5-A069-3DDA0A35A855}" srcOrd="1" destOrd="0" presId="urn:microsoft.com/office/officeart/2005/8/layout/hierarchy1"/>
    <dgm:cxn modelId="{6203B1EE-A45D-4F7A-9D81-689B5CCB51FC}" type="presParOf" srcId="{DB347466-9AB9-4AD5-A069-3DDA0A35A855}" destId="{6A82EF84-6AFA-450D-AB6D-F5915967C355}" srcOrd="0" destOrd="0" presId="urn:microsoft.com/office/officeart/2005/8/layout/hierarchy1"/>
    <dgm:cxn modelId="{60DE7B8D-2903-4F6F-912D-C64D2CF6AB01}" type="presParOf" srcId="{6A82EF84-6AFA-450D-AB6D-F5915967C355}" destId="{CA5E6A85-0599-43E2-B912-F943B305C365}" srcOrd="0" destOrd="0" presId="urn:microsoft.com/office/officeart/2005/8/layout/hierarchy1"/>
    <dgm:cxn modelId="{DECE0FEF-E022-4621-BE95-20F19BC00819}" type="presParOf" srcId="{6A82EF84-6AFA-450D-AB6D-F5915967C355}" destId="{96B7437C-2BD0-46C0-BC2F-0F9453B4816D}" srcOrd="1" destOrd="0" presId="urn:microsoft.com/office/officeart/2005/8/layout/hierarchy1"/>
    <dgm:cxn modelId="{8114832C-DC08-48C6-B59B-77C2D1E0DD19}" type="presParOf" srcId="{DB347466-9AB9-4AD5-A069-3DDA0A35A855}" destId="{3E570332-8D8C-4CC6-9DDC-263551FD5CDA}" srcOrd="1" destOrd="0" presId="urn:microsoft.com/office/officeart/2005/8/layout/hierarchy1"/>
    <dgm:cxn modelId="{2679FAAB-FD42-481F-8246-B1B885720740}" type="presParOf" srcId="{3E570332-8D8C-4CC6-9DDC-263551FD5CDA}" destId="{C0182F19-841C-4A4A-99D3-34F32C70A196}" srcOrd="0" destOrd="0" presId="urn:microsoft.com/office/officeart/2005/8/layout/hierarchy1"/>
    <dgm:cxn modelId="{1A695B6C-30AC-4359-AF62-88CA2695794B}" type="presParOf" srcId="{3E570332-8D8C-4CC6-9DDC-263551FD5CDA}" destId="{8032BD3D-F2F4-435D-975B-95B4A7A4B739}" srcOrd="1" destOrd="0" presId="urn:microsoft.com/office/officeart/2005/8/layout/hierarchy1"/>
    <dgm:cxn modelId="{7B5858C1-2CFB-404F-B5D2-E42D5E458E33}" type="presParOf" srcId="{8032BD3D-F2F4-435D-975B-95B4A7A4B739}" destId="{14E3C6E9-441C-4BEA-BB21-198BA222B6FD}" srcOrd="0" destOrd="0" presId="urn:microsoft.com/office/officeart/2005/8/layout/hierarchy1"/>
    <dgm:cxn modelId="{509E913D-4C43-454A-BA75-3363674C1CB0}" type="presParOf" srcId="{14E3C6E9-441C-4BEA-BB21-198BA222B6FD}" destId="{85C45C58-BBAB-4117-993B-797BBD6507D4}" srcOrd="0" destOrd="0" presId="urn:microsoft.com/office/officeart/2005/8/layout/hierarchy1"/>
    <dgm:cxn modelId="{12255D98-3505-47BF-B772-4987103577A6}" type="presParOf" srcId="{14E3C6E9-441C-4BEA-BB21-198BA222B6FD}" destId="{20CB37AE-593D-4321-80C7-BF6834E96B6E}" srcOrd="1" destOrd="0" presId="urn:microsoft.com/office/officeart/2005/8/layout/hierarchy1"/>
    <dgm:cxn modelId="{8071734E-727F-4E46-87F8-EEEC99C8AFB2}" type="presParOf" srcId="{8032BD3D-F2F4-435D-975B-95B4A7A4B739}" destId="{5136A4D2-6FBF-43E2-9F57-CD6A7BF36084}" srcOrd="1" destOrd="0" presId="urn:microsoft.com/office/officeart/2005/8/layout/hierarchy1"/>
    <dgm:cxn modelId="{C4CB1AE2-B6BF-4AD3-904F-4F009EE6514D}" type="presParOf" srcId="{136CC6DF-DA9E-4D96-9F59-F24EE6A658DC}" destId="{13871E0C-C3C7-482D-B4A0-60537C6DE444}" srcOrd="2" destOrd="0" presId="urn:microsoft.com/office/officeart/2005/8/layout/hierarchy1"/>
    <dgm:cxn modelId="{C1695105-2A0D-4312-9D4C-19B223EF2D99}" type="presParOf" srcId="{136CC6DF-DA9E-4D96-9F59-F24EE6A658DC}" destId="{8D1EDCFC-8CC7-4602-B46E-29EC5AF37CCB}" srcOrd="3" destOrd="0" presId="urn:microsoft.com/office/officeart/2005/8/layout/hierarchy1"/>
    <dgm:cxn modelId="{222D0D27-B252-4DD6-B587-536ED9619B26}" type="presParOf" srcId="{8D1EDCFC-8CC7-4602-B46E-29EC5AF37CCB}" destId="{F81F83A3-E673-44F1-B8FE-1E22523EF8B8}" srcOrd="0" destOrd="0" presId="urn:microsoft.com/office/officeart/2005/8/layout/hierarchy1"/>
    <dgm:cxn modelId="{3524DC87-B623-4E6D-8612-70952D020571}" type="presParOf" srcId="{F81F83A3-E673-44F1-B8FE-1E22523EF8B8}" destId="{4816F556-67E9-481C-8B69-9C7265E5A475}" srcOrd="0" destOrd="0" presId="urn:microsoft.com/office/officeart/2005/8/layout/hierarchy1"/>
    <dgm:cxn modelId="{78A54078-CF37-4AB8-952B-3B7938DDBA8B}" type="presParOf" srcId="{F81F83A3-E673-44F1-B8FE-1E22523EF8B8}" destId="{8BF31449-CD13-4BD7-8180-B1002A1567C3}" srcOrd="1" destOrd="0" presId="urn:microsoft.com/office/officeart/2005/8/layout/hierarchy1"/>
    <dgm:cxn modelId="{3947FAE2-33B6-4858-A8D7-EA0E60A32D63}" type="presParOf" srcId="{8D1EDCFC-8CC7-4602-B46E-29EC5AF37CCB}" destId="{6F0EDF04-B0AA-4670-A343-5F210D3C8A43}" srcOrd="1" destOrd="0" presId="urn:microsoft.com/office/officeart/2005/8/layout/hierarchy1"/>
    <dgm:cxn modelId="{2A04AF71-0D4C-4418-893D-1B64DC5D94F1}" type="presParOf" srcId="{6F0EDF04-B0AA-4670-A343-5F210D3C8A43}" destId="{AA16E01B-A2CF-469F-86A4-74A30F1FB759}" srcOrd="0" destOrd="0" presId="urn:microsoft.com/office/officeart/2005/8/layout/hierarchy1"/>
    <dgm:cxn modelId="{BAB17787-35A3-4953-8EBC-B5D1D91C9EA2}" type="presParOf" srcId="{6F0EDF04-B0AA-4670-A343-5F210D3C8A43}" destId="{C51580C9-9395-47B5-B2A9-AEC1BA513585}" srcOrd="1" destOrd="0" presId="urn:microsoft.com/office/officeart/2005/8/layout/hierarchy1"/>
    <dgm:cxn modelId="{37AF7EA3-44C2-4EF5-BEB1-8BF9533B5D6C}" type="presParOf" srcId="{C51580C9-9395-47B5-B2A9-AEC1BA513585}" destId="{BD2F8A27-1DEB-4175-8BFF-9A1873A6FA78}" srcOrd="0" destOrd="0" presId="urn:microsoft.com/office/officeart/2005/8/layout/hierarchy1"/>
    <dgm:cxn modelId="{FB61B721-6738-422B-8C74-FAD0F404139B}" type="presParOf" srcId="{BD2F8A27-1DEB-4175-8BFF-9A1873A6FA78}" destId="{031B6D0C-4902-4C79-8B54-6FC70A2F5284}" srcOrd="0" destOrd="0" presId="urn:microsoft.com/office/officeart/2005/8/layout/hierarchy1"/>
    <dgm:cxn modelId="{1F457524-55C7-4909-940F-2394DA67395A}" type="presParOf" srcId="{BD2F8A27-1DEB-4175-8BFF-9A1873A6FA78}" destId="{F49931D5-01AE-4601-86E8-3EFBCAF803F4}" srcOrd="1" destOrd="0" presId="urn:microsoft.com/office/officeart/2005/8/layout/hierarchy1"/>
    <dgm:cxn modelId="{9CD3A48E-BE7D-4AF4-940D-05CCE60078FC}" type="presParOf" srcId="{C51580C9-9395-47B5-B2A9-AEC1BA513585}" destId="{517EEF5E-2501-4F83-B077-E82995E8D704}" srcOrd="1" destOrd="0" presId="urn:microsoft.com/office/officeart/2005/8/layout/hierarchy1"/>
    <dgm:cxn modelId="{75BA855D-9D98-42C0-8C06-E0338FB32092}" type="presParOf" srcId="{136CC6DF-DA9E-4D96-9F59-F24EE6A658DC}" destId="{E7664ACB-66E0-41B8-B737-6E1C8EBA3DE1}" srcOrd="4" destOrd="0" presId="urn:microsoft.com/office/officeart/2005/8/layout/hierarchy1"/>
    <dgm:cxn modelId="{A6153EFA-9BBE-45B4-9980-B67B98E5B104}" type="presParOf" srcId="{136CC6DF-DA9E-4D96-9F59-F24EE6A658DC}" destId="{06340FD1-0C79-4E63-981F-53F068C29400}" srcOrd="5" destOrd="0" presId="urn:microsoft.com/office/officeart/2005/8/layout/hierarchy1"/>
    <dgm:cxn modelId="{390662B8-B1BB-49A5-9249-3DC2FA5B919F}" type="presParOf" srcId="{06340FD1-0C79-4E63-981F-53F068C29400}" destId="{BABB01ED-EAF1-4444-8910-267B03992660}" srcOrd="0" destOrd="0" presId="urn:microsoft.com/office/officeart/2005/8/layout/hierarchy1"/>
    <dgm:cxn modelId="{E6D917B0-2346-4C3E-98AD-43B998F8CBBF}" type="presParOf" srcId="{BABB01ED-EAF1-4444-8910-267B03992660}" destId="{1316FA74-3018-41F3-81D5-C3DB2CC064E2}" srcOrd="0" destOrd="0" presId="urn:microsoft.com/office/officeart/2005/8/layout/hierarchy1"/>
    <dgm:cxn modelId="{AC9B5DF4-DB6C-409F-B0D0-B387A2658F87}" type="presParOf" srcId="{BABB01ED-EAF1-4444-8910-267B03992660}" destId="{8BEC528E-994E-44AC-B32C-835131368C36}" srcOrd="1" destOrd="0" presId="urn:microsoft.com/office/officeart/2005/8/layout/hierarchy1"/>
    <dgm:cxn modelId="{C8DDAD67-B9C9-49C5-BB33-0C7A3DFA8D5D}" type="presParOf" srcId="{06340FD1-0C79-4E63-981F-53F068C29400}" destId="{6E77605F-AE8B-4FA4-8EDE-C028E06F6678}" srcOrd="1" destOrd="0" presId="urn:microsoft.com/office/officeart/2005/8/layout/hierarchy1"/>
    <dgm:cxn modelId="{CC9D9CE0-929C-445A-B941-D4F1B6F6CD91}" type="presParOf" srcId="{6E77605F-AE8B-4FA4-8EDE-C028E06F6678}" destId="{DAEE81C6-FD15-485F-A8DA-0620339CF0EE}" srcOrd="0" destOrd="0" presId="urn:microsoft.com/office/officeart/2005/8/layout/hierarchy1"/>
    <dgm:cxn modelId="{D1A4199D-0ED6-4037-B261-4ABADB65D6D1}" type="presParOf" srcId="{6E77605F-AE8B-4FA4-8EDE-C028E06F6678}" destId="{A413E736-173B-4A49-A6A2-6DA9735F0ECF}" srcOrd="1" destOrd="0" presId="urn:microsoft.com/office/officeart/2005/8/layout/hierarchy1"/>
    <dgm:cxn modelId="{4C8E6563-36CF-4179-A1C1-A8C058627877}" type="presParOf" srcId="{A413E736-173B-4A49-A6A2-6DA9735F0ECF}" destId="{8EF27A11-4BA0-49EF-BC79-0AEBD881D4E9}" srcOrd="0" destOrd="0" presId="urn:microsoft.com/office/officeart/2005/8/layout/hierarchy1"/>
    <dgm:cxn modelId="{1C5CBDC2-B049-47C4-B99D-68ECF95C1E1A}" type="presParOf" srcId="{8EF27A11-4BA0-49EF-BC79-0AEBD881D4E9}" destId="{B37DC5A0-FEF7-42C1-9BD8-07ACFEF05FCF}" srcOrd="0" destOrd="0" presId="urn:microsoft.com/office/officeart/2005/8/layout/hierarchy1"/>
    <dgm:cxn modelId="{CA94CD6C-2E29-4875-82AC-F8E9749E0A9D}" type="presParOf" srcId="{8EF27A11-4BA0-49EF-BC79-0AEBD881D4E9}" destId="{197CDF72-3A51-405F-AFFB-E917191196DB}" srcOrd="1" destOrd="0" presId="urn:microsoft.com/office/officeart/2005/8/layout/hierarchy1"/>
    <dgm:cxn modelId="{B47ABA42-E939-44C0-A1D5-2A6EC9A59B7D}" type="presParOf" srcId="{A413E736-173B-4A49-A6A2-6DA9735F0ECF}" destId="{6DCCDD48-149C-4E09-8464-34F23EEB4CD8}" srcOrd="1" destOrd="0" presId="urn:microsoft.com/office/officeart/2005/8/layout/hierarchy1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EE81C6-FD15-485F-A8DA-0620339CF0EE}">
      <dsp:nvSpPr>
        <dsp:cNvPr id="0" name=""/>
        <dsp:cNvSpPr/>
      </dsp:nvSpPr>
      <dsp:spPr>
        <a:xfrm>
          <a:off x="3595977" y="2491787"/>
          <a:ext cx="1491346" cy="809876"/>
        </a:xfrm>
        <a:custGeom>
          <a:avLst/>
          <a:gdLst/>
          <a:ahLst/>
          <a:cxnLst/>
          <a:rect l="0" t="0" r="0" b="0"/>
          <a:pathLst>
            <a:path>
              <a:moveTo>
                <a:pt x="1396603" y="0"/>
              </a:moveTo>
              <a:lnTo>
                <a:pt x="1396603" y="721908"/>
              </a:lnTo>
              <a:lnTo>
                <a:pt x="0" y="721908"/>
              </a:lnTo>
              <a:lnTo>
                <a:pt x="0" y="78130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64ACB-66E0-41B8-B737-6E1C8EBA3DE1}">
      <dsp:nvSpPr>
        <dsp:cNvPr id="0" name=""/>
        <dsp:cNvSpPr/>
      </dsp:nvSpPr>
      <dsp:spPr>
        <a:xfrm>
          <a:off x="2845039" y="1093607"/>
          <a:ext cx="2242284" cy="344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80"/>
              </a:lnTo>
              <a:lnTo>
                <a:pt x="2065632" y="272780"/>
              </a:lnTo>
              <a:lnTo>
                <a:pt x="2065632" y="33218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16E01B-A2CF-469F-86A4-74A30F1FB759}">
      <dsp:nvSpPr>
        <dsp:cNvPr id="0" name=""/>
        <dsp:cNvSpPr/>
      </dsp:nvSpPr>
      <dsp:spPr>
        <a:xfrm>
          <a:off x="2329009" y="2079797"/>
          <a:ext cx="516180" cy="366460"/>
        </a:xfrm>
        <a:custGeom>
          <a:avLst/>
          <a:gdLst/>
          <a:ahLst/>
          <a:cxnLst/>
          <a:rect l="0" t="0" r="0" b="0"/>
          <a:pathLst>
            <a:path>
              <a:moveTo>
                <a:pt x="500347" y="0"/>
              </a:moveTo>
              <a:lnTo>
                <a:pt x="500347" y="278660"/>
              </a:lnTo>
              <a:lnTo>
                <a:pt x="0" y="278660"/>
              </a:lnTo>
              <a:lnTo>
                <a:pt x="0" y="338060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71E0C-C3C7-482D-B4A0-60537C6DE444}">
      <dsp:nvSpPr>
        <dsp:cNvPr id="0" name=""/>
        <dsp:cNvSpPr/>
      </dsp:nvSpPr>
      <dsp:spPr>
        <a:xfrm>
          <a:off x="2799319" y="1093607"/>
          <a:ext cx="91440" cy="5408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5157"/>
              </a:lnTo>
              <a:lnTo>
                <a:pt x="45857" y="435157"/>
              </a:lnTo>
              <a:lnTo>
                <a:pt x="45857" y="494557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82F19-841C-4A4A-99D3-34F32C70A196}">
      <dsp:nvSpPr>
        <dsp:cNvPr id="0" name=""/>
        <dsp:cNvSpPr/>
      </dsp:nvSpPr>
      <dsp:spPr>
        <a:xfrm>
          <a:off x="1678443" y="2757391"/>
          <a:ext cx="1242720" cy="605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545"/>
              </a:lnTo>
              <a:lnTo>
                <a:pt x="1136276" y="494545"/>
              </a:lnTo>
              <a:lnTo>
                <a:pt x="1136276" y="5539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9FF3D1-625F-4D41-B8AE-5A2361BF9792}">
      <dsp:nvSpPr>
        <dsp:cNvPr id="0" name=""/>
        <dsp:cNvSpPr/>
      </dsp:nvSpPr>
      <dsp:spPr>
        <a:xfrm>
          <a:off x="883095" y="2108029"/>
          <a:ext cx="795347" cy="350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37"/>
              </a:lnTo>
              <a:lnTo>
                <a:pt x="757622" y="249137"/>
              </a:lnTo>
              <a:lnTo>
                <a:pt x="757622" y="30853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2EE15-B863-492B-AFFA-FEFB73C40081}">
      <dsp:nvSpPr>
        <dsp:cNvPr id="0" name=""/>
        <dsp:cNvSpPr/>
      </dsp:nvSpPr>
      <dsp:spPr>
        <a:xfrm>
          <a:off x="883095" y="1093607"/>
          <a:ext cx="1961943" cy="344538"/>
        </a:xfrm>
        <a:custGeom>
          <a:avLst/>
          <a:gdLst/>
          <a:ahLst/>
          <a:cxnLst/>
          <a:rect l="0" t="0" r="0" b="0"/>
          <a:pathLst>
            <a:path>
              <a:moveTo>
                <a:pt x="1824294" y="0"/>
              </a:moveTo>
              <a:lnTo>
                <a:pt x="1824294" y="267495"/>
              </a:lnTo>
              <a:lnTo>
                <a:pt x="0" y="267495"/>
              </a:lnTo>
              <a:lnTo>
                <a:pt x="0" y="32689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06364-D968-435D-A421-2C0F3D72D128}">
      <dsp:nvSpPr>
        <dsp:cNvPr id="0" name=""/>
        <dsp:cNvSpPr/>
      </dsp:nvSpPr>
      <dsp:spPr>
        <a:xfrm>
          <a:off x="1706976" y="429205"/>
          <a:ext cx="2276126" cy="66440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FD71EE7-AE93-4385-AAA7-1BF5EE3861A9}">
      <dsp:nvSpPr>
        <dsp:cNvPr id="0" name=""/>
        <dsp:cNvSpPr/>
      </dsp:nvSpPr>
      <dsp:spPr>
        <a:xfrm>
          <a:off x="1784894" y="503227"/>
          <a:ext cx="2276126" cy="66440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SUSTAV JAVNOG FINANCIRANJA U REPUBLICI HRVATSKOJ</a:t>
          </a:r>
        </a:p>
      </dsp:txBody>
      <dsp:txXfrm>
        <a:off x="1784894" y="503227"/>
        <a:ext cx="2276126" cy="664402"/>
      </dsp:txXfrm>
    </dsp:sp>
    <dsp:sp modelId="{0D46911A-D3E0-491C-A21D-A5B52B049274}">
      <dsp:nvSpPr>
        <dsp:cNvPr id="0" name=""/>
        <dsp:cNvSpPr/>
      </dsp:nvSpPr>
      <dsp:spPr>
        <a:xfrm>
          <a:off x="138106" y="1438145"/>
          <a:ext cx="1489979" cy="66988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E41111E-8D58-4E00-82AF-6A2D52EE5FE0}">
      <dsp:nvSpPr>
        <dsp:cNvPr id="0" name=""/>
        <dsp:cNvSpPr/>
      </dsp:nvSpPr>
      <dsp:spPr>
        <a:xfrm>
          <a:off x="216024" y="1512168"/>
          <a:ext cx="1489979" cy="66988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PRORAČUN SREDIŠNJE DRŽAVE</a:t>
          </a:r>
        </a:p>
      </dsp:txBody>
      <dsp:txXfrm>
        <a:off x="216024" y="1512168"/>
        <a:ext cx="1489979" cy="669883"/>
      </dsp:txXfrm>
    </dsp:sp>
    <dsp:sp modelId="{CA5E6A85-0599-43E2-B912-F943B305C365}">
      <dsp:nvSpPr>
        <dsp:cNvPr id="0" name=""/>
        <dsp:cNvSpPr/>
      </dsp:nvSpPr>
      <dsp:spPr>
        <a:xfrm>
          <a:off x="1167020" y="2458450"/>
          <a:ext cx="1022845" cy="29894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6B7437C-2BD0-46C0-BC2F-0F9453B4816D}">
      <dsp:nvSpPr>
        <dsp:cNvPr id="0" name=""/>
        <dsp:cNvSpPr/>
      </dsp:nvSpPr>
      <dsp:spPr>
        <a:xfrm>
          <a:off x="1244939" y="2532472"/>
          <a:ext cx="1022845" cy="29894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b="0" kern="1200">
            <a:solidFill>
              <a:srgbClr val="C0000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244939" y="2532472"/>
        <a:ext cx="1022845" cy="298941"/>
      </dsp:txXfrm>
    </dsp:sp>
    <dsp:sp modelId="{85C45C58-BBAB-4117-993B-797BBD6507D4}">
      <dsp:nvSpPr>
        <dsp:cNvPr id="0" name=""/>
        <dsp:cNvSpPr/>
      </dsp:nvSpPr>
      <dsp:spPr>
        <a:xfrm>
          <a:off x="2464320" y="3363229"/>
          <a:ext cx="913686" cy="40402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0CB37AE-593D-4321-80C7-BF6834E96B6E}">
      <dsp:nvSpPr>
        <dsp:cNvPr id="0" name=""/>
        <dsp:cNvSpPr/>
      </dsp:nvSpPr>
      <dsp:spPr>
        <a:xfrm>
          <a:off x="2542238" y="3437252"/>
          <a:ext cx="913686" cy="40402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tekst</a:t>
          </a:r>
        </a:p>
      </dsp:txBody>
      <dsp:txXfrm>
        <a:off x="2542238" y="3437252"/>
        <a:ext cx="913686" cy="404028"/>
      </dsp:txXfrm>
    </dsp:sp>
    <dsp:sp modelId="{4816F556-67E9-481C-8B69-9C7265E5A475}">
      <dsp:nvSpPr>
        <dsp:cNvPr id="0" name=""/>
        <dsp:cNvSpPr/>
      </dsp:nvSpPr>
      <dsp:spPr>
        <a:xfrm>
          <a:off x="1863803" y="1634493"/>
          <a:ext cx="1962772" cy="44530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F31449-CD13-4BD7-8180-B1002A1567C3}">
      <dsp:nvSpPr>
        <dsp:cNvPr id="0" name=""/>
        <dsp:cNvSpPr/>
      </dsp:nvSpPr>
      <dsp:spPr>
        <a:xfrm>
          <a:off x="1941722" y="1708515"/>
          <a:ext cx="1962772" cy="44530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IZVANPRORAČUNSKI FONDOVI</a:t>
          </a:r>
        </a:p>
      </dsp:txBody>
      <dsp:txXfrm>
        <a:off x="1941722" y="1708515"/>
        <a:ext cx="1962772" cy="445303"/>
      </dsp:txXfrm>
    </dsp:sp>
    <dsp:sp modelId="{031B6D0C-4902-4C79-8B54-6FC70A2F5284}">
      <dsp:nvSpPr>
        <dsp:cNvPr id="0" name=""/>
        <dsp:cNvSpPr/>
      </dsp:nvSpPr>
      <dsp:spPr>
        <a:xfrm>
          <a:off x="1146219" y="2446257"/>
          <a:ext cx="2365579" cy="52149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49931D5-01AE-4601-86E8-3EFBCAF803F4}">
      <dsp:nvSpPr>
        <dsp:cNvPr id="0" name=""/>
        <dsp:cNvSpPr/>
      </dsp:nvSpPr>
      <dsp:spPr>
        <a:xfrm>
          <a:off x="1224137" y="2520280"/>
          <a:ext cx="2365579" cy="52149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i="0" kern="12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KONSOLIDIRANA BILANCA SREDIŠNJE DRŽAVE</a:t>
          </a:r>
        </a:p>
      </dsp:txBody>
      <dsp:txXfrm>
        <a:off x="1224137" y="2520280"/>
        <a:ext cx="2365579" cy="521490"/>
      </dsp:txXfrm>
    </dsp:sp>
    <dsp:sp modelId="{1316FA74-3018-41F3-81D5-C3DB2CC064E2}">
      <dsp:nvSpPr>
        <dsp:cNvPr id="0" name=""/>
        <dsp:cNvSpPr/>
      </dsp:nvSpPr>
      <dsp:spPr>
        <a:xfrm>
          <a:off x="4098542" y="1438145"/>
          <a:ext cx="1977562" cy="10536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EC528E-994E-44AC-B32C-835131368C36}">
      <dsp:nvSpPr>
        <dsp:cNvPr id="0" name=""/>
        <dsp:cNvSpPr/>
      </dsp:nvSpPr>
      <dsp:spPr>
        <a:xfrm>
          <a:off x="4176461" y="1512168"/>
          <a:ext cx="1977562" cy="105364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PRORAČUNI JEDINICA LOKALNE I PODRUČNE (REGIONALNE) SAMOUPRAVE</a:t>
          </a:r>
        </a:p>
      </dsp:txBody>
      <dsp:txXfrm>
        <a:off x="4176461" y="1512168"/>
        <a:ext cx="1977562" cy="1053642"/>
      </dsp:txXfrm>
    </dsp:sp>
    <dsp:sp modelId="{B37DC5A0-FEF7-42C1-9BD8-07ACFEF05FCF}">
      <dsp:nvSpPr>
        <dsp:cNvPr id="0" name=""/>
        <dsp:cNvSpPr/>
      </dsp:nvSpPr>
      <dsp:spPr>
        <a:xfrm>
          <a:off x="2426637" y="3301664"/>
          <a:ext cx="2338679" cy="5231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97CDF72-3A51-405F-AFFB-E917191196DB}">
      <dsp:nvSpPr>
        <dsp:cNvPr id="0" name=""/>
        <dsp:cNvSpPr/>
      </dsp:nvSpPr>
      <dsp:spPr>
        <a:xfrm>
          <a:off x="2504556" y="3375686"/>
          <a:ext cx="2338679" cy="52311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KONSOLIDIRANA BILANCA OPĆE DRŽAVE</a:t>
          </a:r>
        </a:p>
      </dsp:txBody>
      <dsp:txXfrm>
        <a:off x="2504556" y="3375686"/>
        <a:ext cx="2338679" cy="523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78C909DC-8132-4C6A-8745-7FB68A94094D}" type="datetimeFigureOut">
              <a:rPr lang="hr-HR"/>
              <a:pPr>
                <a:defRPr/>
              </a:pPr>
              <a:t>2.12.2015.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7011EB2-95E9-4369-805E-DAD677E100F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94226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C11052CC-9856-4E40-BADC-AEBF4EB34A64}" type="datetimeFigureOut">
              <a:rPr lang="hr-HR"/>
              <a:pPr>
                <a:defRPr/>
              </a:pPr>
              <a:t>2.12.2015.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 smtClean="0"/>
              <a:t>Uredite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21269BAA-D163-432F-91A2-A7E564216E0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39881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7407D7A-0CD7-426A-922E-88B2CBBAD870}" type="slidenum">
              <a:rPr lang="hr-HR" smtClean="0"/>
              <a:pPr eaLnBrk="1" hangingPunct="1"/>
              <a:t>13</a:t>
            </a:fld>
            <a:endParaRPr lang="hr-H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17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BB0339D-F4E5-4A4B-8889-9917CC1765BC}" type="slidenum">
              <a:rPr lang="hr-HR" smtClean="0"/>
              <a:pPr eaLnBrk="1" hangingPunct="1"/>
              <a:t>18</a:t>
            </a:fld>
            <a:endParaRPr lang="hr-H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7407D7A-0CD7-426A-922E-88B2CBBAD870}" type="slidenum">
              <a:rPr lang="hr-HR" smtClean="0"/>
              <a:pPr eaLnBrk="1" hangingPunct="1"/>
              <a:t>19</a:t>
            </a:fld>
            <a:endParaRPr lang="hr-H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7407D7A-0CD7-426A-922E-88B2CBBAD870}" type="slidenum">
              <a:rPr lang="hr-HR" smtClean="0"/>
              <a:pPr eaLnBrk="1" hangingPunct="1"/>
              <a:t>20</a:t>
            </a:fld>
            <a:endParaRPr lang="hr-H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7407D7A-0CD7-426A-922E-88B2CBBAD870}" type="slidenum">
              <a:rPr lang="hr-HR" smtClean="0"/>
              <a:pPr eaLnBrk="1" hangingPunct="1"/>
              <a:t>21</a:t>
            </a:fld>
            <a:endParaRPr lang="hr-H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7407D7A-0CD7-426A-922E-88B2CBBAD870}" type="slidenum">
              <a:rPr lang="hr-HR" smtClean="0"/>
              <a:pPr eaLnBrk="1" hangingPunct="1"/>
              <a:t>22</a:t>
            </a:fld>
            <a:endParaRPr lang="hr-H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7407D7A-0CD7-426A-922E-88B2CBBAD870}" type="slidenum">
              <a:rPr lang="hr-HR" smtClean="0"/>
              <a:pPr eaLnBrk="1" hangingPunct="1"/>
              <a:t>23</a:t>
            </a:fld>
            <a:endParaRPr lang="hr-H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7407D7A-0CD7-426A-922E-88B2CBBAD870}" type="slidenum">
              <a:rPr lang="hr-HR" smtClean="0"/>
              <a:pPr eaLnBrk="1" hangingPunct="1"/>
              <a:t>24</a:t>
            </a:fld>
            <a:endParaRPr lang="hr-H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3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7407D7A-0CD7-426A-922E-88B2CBBAD870}" type="slidenum">
              <a:rPr lang="hr-HR" smtClean="0"/>
              <a:pPr eaLnBrk="1" hangingPunct="1"/>
              <a:t>25</a:t>
            </a:fld>
            <a:endParaRPr lang="hr-H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19510AA-42A0-444F-B87D-E67466D5A9EC}" type="slidenum">
              <a:rPr lang="hr-HR" smtClean="0"/>
              <a:pPr eaLnBrk="1" hangingPunct="1"/>
              <a:t>26</a:t>
            </a:fld>
            <a:endParaRPr lang="hr-H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19510AA-42A0-444F-B87D-E67466D5A9EC}" type="slidenum">
              <a:rPr lang="hr-HR" smtClean="0"/>
              <a:pPr eaLnBrk="1" hangingPunct="1"/>
              <a:t>27</a:t>
            </a:fld>
            <a:endParaRPr lang="hr-H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7407D7A-0CD7-426A-922E-88B2CBBAD870}" type="slidenum">
              <a:rPr lang="hr-HR" smtClean="0"/>
              <a:pPr eaLnBrk="1" hangingPunct="1"/>
              <a:t>28</a:t>
            </a:fld>
            <a:endParaRPr lang="hr-H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4</a:t>
            </a:fld>
            <a:endParaRPr lang="hr-HR" dirty="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5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7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8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9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10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11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PowerPoint_97-2003_Presentation1.ppt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4" descr="Background"/>
          <p:cNvPicPr>
            <a:picLocks noChangeAspect="1" noChangeArrowheads="1"/>
          </p:cNvPicPr>
          <p:nvPr/>
        </p:nvPicPr>
        <p:blipFill>
          <a:blip r:embed="rId3" cstate="print">
            <a:lum bright="6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15"/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6" name="Rectangle 142"/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7" name="Rectangle 156"/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8" name="Freeform 190"/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7 h 18"/>
              <a:gd name="T2" fmla="*/ 2147483647 w 19"/>
              <a:gd name="T3" fmla="*/ 0 h 18"/>
              <a:gd name="T4" fmla="*/ 2147483647 w 19"/>
              <a:gd name="T5" fmla="*/ 2147483647 h 18"/>
              <a:gd name="T6" fmla="*/ 0 w 19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" name="Rectangle 194"/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graphicFrame>
        <p:nvGraphicFramePr>
          <p:cNvPr id="10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24739" name="Presentation" r:id="rId4" imgW="0" imgH="0" progId="PowerPoint.Show.8">
              <p:embed/>
            </p:oleObj>
          </a:graphicData>
        </a:graphic>
      </p:graphicFrame>
      <p:sp>
        <p:nvSpPr>
          <p:cNvPr id="161796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197020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68E84-9948-4C36-B9EB-3DD751966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354808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4BD7-4544-4027-8FE0-68F1B0356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26566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54024-20CD-4809-B3C6-40465F276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034405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68DC-984B-48CD-8CA5-B95ED84C3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196586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BE2A1-A71B-4244-A71D-BC4CEDC44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058939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1002B-7B01-4EFF-96B8-02E8A91D4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641757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670AB-8823-47CF-87D3-1D69DFE96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092884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C187-D934-41D3-A6E0-016ACCF5A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26302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D0D6-32F0-4AB6-9F85-382454368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6737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639C-275C-4A5E-800A-C76D78ACA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154083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9" descr="Background"/>
          <p:cNvPicPr>
            <a:picLocks noChangeAspect="1" noChangeArrowheads="1"/>
          </p:cNvPicPr>
          <p:nvPr/>
        </p:nvPicPr>
        <p:blipFill>
          <a:blip r:embed="rId13" cstate="print">
            <a:lum bright="70000" contrast="-7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2"/>
          <p:cNvSpPr>
            <a:spLocks noChangeShapeType="1"/>
          </p:cNvSpPr>
          <p:nvPr/>
        </p:nvSpPr>
        <p:spPr bwMode="auto">
          <a:xfrm>
            <a:off x="146050" y="747713"/>
            <a:ext cx="8801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hr-HR"/>
          </a:p>
        </p:txBody>
      </p:sp>
      <p:pic>
        <p:nvPicPr>
          <p:cNvPr id="1028" name="Picture 15" descr="weiler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01025" y="5773738"/>
            <a:ext cx="644525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1200" y="6348413"/>
            <a:ext cx="1254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000000"/>
                </a:solidFill>
                <a:latin typeface="Frutiger 55 Roman"/>
                <a:ea typeface="+mn-ea"/>
              </a:defRPr>
            </a:lvl1pPr>
          </a:lstStyle>
          <a:p>
            <a:pPr>
              <a:defRPr/>
            </a:pPr>
            <a:fld id="{88F035AD-C59D-4CF1-A902-6BE07F43E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Text Box 24"/>
          <p:cNvSpPr txBox="1">
            <a:spLocks noChangeArrowheads="1"/>
          </p:cNvSpPr>
          <p:nvPr/>
        </p:nvSpPr>
        <p:spPr bwMode="auto">
          <a:xfrm>
            <a:off x="7880350" y="6643688"/>
            <a:ext cx="1263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sz="800" b="1" smtClean="0">
                <a:solidFill>
                  <a:srgbClr val="000066"/>
                </a:solidFill>
                <a:ea typeface="+mn-ea"/>
              </a:rPr>
              <a:t>Ministarstvo financija</a:t>
            </a:r>
            <a:endParaRPr lang="en-US" sz="800" b="1" smtClean="0">
              <a:solidFill>
                <a:srgbClr val="000066"/>
              </a:solidFill>
              <a:ea typeface="+mn-ea"/>
            </a:endParaRPr>
          </a:p>
        </p:txBody>
      </p:sp>
      <p:sp>
        <p:nvSpPr>
          <p:cNvPr id="1031" name="Rectangle 25"/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2" name="Rectangle 26"/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3" name="Rectangle 27"/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4" name="Rectangle 28"/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5" name="Rectangle 31"/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6" name="Rectangle 32"/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7" name="Rectangle 33"/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>
              <a:solidFill>
                <a:srgbClr val="FFFFFF"/>
              </a:solidFill>
              <a:latin typeface="Frutiger 55 Roman"/>
            </a:endParaRPr>
          </a:p>
        </p:txBody>
      </p:sp>
      <p:sp>
        <p:nvSpPr>
          <p:cNvPr id="1038" name="Rectangle 34"/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9" name="Rectangle 35"/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itchFamily="18" charset="2"/>
        <a:buChar char="¨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brojkemi.xyz/proracun/index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>
            <a:spLocks noGrp="1"/>
          </p:cNvSpPr>
          <p:nvPr>
            <p:ph type="subTitle" idx="1"/>
          </p:nvPr>
        </p:nvSpPr>
        <p:spPr>
          <a:xfrm>
            <a:off x="684213" y="1700807"/>
            <a:ext cx="7343775" cy="3168055"/>
          </a:xfrm>
          <a:noFill/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hr-HR" sz="4400" b="0" dirty="0" smtClean="0">
                <a:latin typeface="Arial" pitchFamily="34" charset="0"/>
                <a:cs typeface="Arial" pitchFamily="34" charset="0"/>
              </a:rPr>
              <a:t>Proračuni jedinica lokalne i područne (regionalne) samouprave </a:t>
            </a:r>
          </a:p>
          <a:p>
            <a:pPr eaLnBrk="1" hangingPunct="1">
              <a:spcBef>
                <a:spcPts val="600"/>
              </a:spcBef>
            </a:pPr>
            <a:r>
              <a:rPr lang="hr-HR" sz="4400" b="0" dirty="0" smtClean="0">
                <a:latin typeface="Arial" pitchFamily="34" charset="0"/>
                <a:cs typeface="Arial" pitchFamily="34" charset="0"/>
              </a:rPr>
              <a:t>- transparentnost</a:t>
            </a:r>
          </a:p>
        </p:txBody>
      </p:sp>
      <p:sp>
        <p:nvSpPr>
          <p:cNvPr id="3075" name="Subtitle 2"/>
          <p:cNvSpPr txBox="1">
            <a:spLocks/>
          </p:cNvSpPr>
          <p:nvPr/>
        </p:nvSpPr>
        <p:spPr bwMode="auto">
          <a:xfrm>
            <a:off x="611188" y="5732463"/>
            <a:ext cx="8132762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2400" dirty="0" smtClean="0">
                <a:cs typeface="Arial" pitchFamily="34" charset="0"/>
              </a:rPr>
              <a:t>Nevenka Brkić, Ministarstvo </a:t>
            </a:r>
            <a:r>
              <a:rPr lang="hr-HR" sz="2400" dirty="0">
                <a:cs typeface="Arial" pitchFamily="34" charset="0"/>
              </a:rPr>
              <a:t>financija</a:t>
            </a: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2000" dirty="0" smtClean="0">
                <a:cs typeface="Arial" pitchFamily="34" charset="0"/>
              </a:rPr>
              <a:t>Zagreb, 2. prosinca 2015</a:t>
            </a:r>
            <a:r>
              <a:rPr lang="hr-HR" sz="2000" dirty="0">
                <a:cs typeface="Arial" pitchFamily="34" charset="0"/>
              </a:rPr>
              <a:t>.</a:t>
            </a:r>
            <a:endParaRPr lang="hr-HR" sz="1400" dirty="0"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 smtClean="0">
                <a:latin typeface="Arial" pitchFamily="34" charset="0"/>
                <a:cs typeface="Arial" pitchFamily="34" charset="0"/>
              </a:rPr>
              <a:t>Samoupravni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djelokrug </a:t>
            </a:r>
            <a:r>
              <a:rPr lang="hr-HR" sz="3200" b="0" dirty="0" smtClean="0">
                <a:latin typeface="Arial" pitchFamily="34" charset="0"/>
                <a:cs typeface="Arial" pitchFamily="34" charset="0"/>
              </a:rPr>
              <a:t>županija </a:t>
            </a:r>
            <a:r>
              <a:rPr lang="vi-VN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980728"/>
            <a:ext cx="8136904" cy="568863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Županija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 svom samoupravnom djelokrugu obavlja poslove od područnoga (regionalnog) značaja, a osobito poslove koji se odnose na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obrazovanje,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– zdravstvo,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– prostorno i urbanističko planiranje,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– gospodarski razvoj,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– promet i prometnu infrastrukturu,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održavanje javnih cesta,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– planiranje i razvoj mreže obrazovnih, zdravstvenih, socijalnih i kulturnih ustanova,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izdavanje građevinskih i lokacijskih dozvola, drugih akata vezanih uz gradnju te provedbu dokumenata prostornog uređenja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za područje županije izvan područja velikoga grada,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– te ostale poslove sukladno posebnim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zakonima</a:t>
            </a:r>
            <a:endParaRPr lang="vi-V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3755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3" y="188640"/>
            <a:ext cx="8208912" cy="108012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itchFamily="34" charset="0"/>
                <a:cs typeface="Arial" pitchFamily="34" charset="0"/>
              </a:rPr>
              <a:t>JLP(R)S u sustavu javnog financiranja u Republici Hrvatskoj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Dijagram 1"/>
          <p:cNvGraphicFramePr/>
          <p:nvPr>
            <p:extLst>
              <p:ext uri="{D42A27DB-BD31-4B8C-83A1-F6EECF244321}">
                <p14:modId xmlns:p14="http://schemas.microsoft.com/office/powerpoint/2010/main" xmlns="" val="3705474936"/>
              </p:ext>
            </p:extLst>
          </p:nvPr>
        </p:nvGraphicFramePr>
        <p:xfrm>
          <a:off x="1259632" y="1556792"/>
          <a:ext cx="640871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8466098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505549" y="6318350"/>
            <a:ext cx="141064" cy="153888"/>
          </a:xfrm>
          <a:noFill/>
        </p:spPr>
        <p:txBody>
          <a:bodyPr/>
          <a:lstStyle>
            <a:lvl1pPr eaLnBrk="0" hangingPunct="0">
              <a:defRPr sz="2700">
                <a:solidFill>
                  <a:srgbClr val="44422C"/>
                </a:solidFill>
                <a:latin typeface="Arial" pitchFamily="34" charset="0"/>
                <a:ea typeface="ヒラギノ明朝 ProN W3" charset="-128"/>
                <a:sym typeface="Hoefler Text" charset="0"/>
              </a:defRPr>
            </a:lvl1pPr>
            <a:lvl2pPr marL="522368" indent="-200911" eaLnBrk="0" hangingPunct="0">
              <a:defRPr sz="2700">
                <a:solidFill>
                  <a:srgbClr val="44422C"/>
                </a:solidFill>
                <a:latin typeface="Arial" pitchFamily="34" charset="0"/>
                <a:ea typeface="ヒラギノ明朝 ProN W3" charset="-128"/>
                <a:sym typeface="Hoefler Text" charset="0"/>
              </a:defRPr>
            </a:lvl2pPr>
            <a:lvl3pPr marL="803643" indent="-160729" eaLnBrk="0" hangingPunct="0">
              <a:defRPr sz="2700">
                <a:solidFill>
                  <a:srgbClr val="44422C"/>
                </a:solidFill>
                <a:latin typeface="Arial" pitchFamily="34" charset="0"/>
                <a:ea typeface="ヒラギノ明朝 ProN W3" charset="-128"/>
                <a:sym typeface="Hoefler Text" charset="0"/>
              </a:defRPr>
            </a:lvl3pPr>
            <a:lvl4pPr marL="1125101" indent="-160729" eaLnBrk="0" hangingPunct="0">
              <a:defRPr sz="2700">
                <a:solidFill>
                  <a:srgbClr val="44422C"/>
                </a:solidFill>
                <a:latin typeface="Arial" pitchFamily="34" charset="0"/>
                <a:ea typeface="ヒラギノ明朝 ProN W3" charset="-128"/>
                <a:sym typeface="Hoefler Text" charset="0"/>
              </a:defRPr>
            </a:lvl4pPr>
            <a:lvl5pPr marL="1446558" indent="-160729" eaLnBrk="0" hangingPunct="0">
              <a:defRPr sz="2700">
                <a:solidFill>
                  <a:srgbClr val="44422C"/>
                </a:solidFill>
                <a:latin typeface="Arial" pitchFamily="34" charset="0"/>
                <a:ea typeface="ヒラギノ明朝 ProN W3" charset="-128"/>
                <a:sym typeface="Hoefler Text" charset="0"/>
              </a:defRPr>
            </a:lvl5pPr>
            <a:lvl6pPr marL="1768015" indent="-160729" algn="ctr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44422C"/>
                </a:solidFill>
                <a:latin typeface="Arial" pitchFamily="34" charset="0"/>
                <a:ea typeface="ヒラギノ明朝 ProN W3" charset="-128"/>
                <a:sym typeface="Hoefler Text" charset="0"/>
              </a:defRPr>
            </a:lvl6pPr>
            <a:lvl7pPr marL="2089473" indent="-160729" algn="ctr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44422C"/>
                </a:solidFill>
                <a:latin typeface="Arial" pitchFamily="34" charset="0"/>
                <a:ea typeface="ヒラギノ明朝 ProN W3" charset="-128"/>
                <a:sym typeface="Hoefler Text" charset="0"/>
              </a:defRPr>
            </a:lvl7pPr>
            <a:lvl8pPr marL="2410930" indent="-160729" algn="ctr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44422C"/>
                </a:solidFill>
                <a:latin typeface="Arial" pitchFamily="34" charset="0"/>
                <a:ea typeface="ヒラギノ明朝 ProN W3" charset="-128"/>
                <a:sym typeface="Hoefler Text" charset="0"/>
              </a:defRPr>
            </a:lvl8pPr>
            <a:lvl9pPr marL="2732387" indent="-160729" algn="ctr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44422C"/>
                </a:solidFill>
                <a:latin typeface="Arial" pitchFamily="34" charset="0"/>
                <a:ea typeface="ヒラギノ明朝 ProN W3" charset="-128"/>
                <a:sym typeface="Hoefler Text" charset="0"/>
              </a:defRPr>
            </a:lvl9pPr>
          </a:lstStyle>
          <a:p>
            <a:fld id="{270B7ABC-50AD-45B2-B7F2-9347029E5799}" type="slidenum">
              <a:rPr lang="hr-HR" sz="1000">
                <a:latin typeface="Hoefler Text" charset="0"/>
              </a:rPr>
              <a:pPr/>
              <a:t>12</a:t>
            </a:fld>
            <a:endParaRPr lang="hr-HR" sz="1000">
              <a:latin typeface="Hoefler Text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5414" y="1035844"/>
            <a:ext cx="8233172" cy="5561508"/>
          </a:xfrm>
          <a:prstGeom prst="rect">
            <a:avLst/>
          </a:prstGeom>
        </p:spPr>
        <p:txBody>
          <a:bodyPr lIns="64291" tIns="32146" rIns="0" bIns="32146"/>
          <a:lstStyle/>
          <a:p>
            <a:pPr marL="377266" indent="-377266">
              <a:buNone/>
              <a:defRPr/>
            </a:pPr>
            <a:endParaRPr lang="hr-HR" sz="700" dirty="0"/>
          </a:p>
          <a:p>
            <a:pPr marL="377266" indent="-377266">
              <a:buNone/>
              <a:defRPr/>
            </a:pPr>
            <a:endParaRPr lang="hr-HR" dirty="0" smtClean="0"/>
          </a:p>
          <a:p>
            <a:pPr marL="377266" indent="-377266" algn="just" eaLnBrk="1" hangingPunct="1">
              <a:spcBef>
                <a:spcPct val="0"/>
              </a:spcBef>
              <a:defRPr/>
            </a:pPr>
            <a:endParaRPr lang="en-US" dirty="0" smtClean="0">
              <a:solidFill>
                <a:srgbClr val="CC0000"/>
              </a:solidFill>
              <a:latin typeface="Helvetica" charset="0"/>
              <a:sym typeface="Helvetica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67891" y="188640"/>
            <a:ext cx="823317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44647" tIns="44647" rIns="91435" bIns="44647" anchor="ctr"/>
          <a:lstStyle/>
          <a:p>
            <a:pPr algn="ctr" eaLnBrk="0" hangingPunct="0"/>
            <a:r>
              <a:rPr lang="hr-HR" sz="3200" dirty="0">
                <a:solidFill>
                  <a:srgbClr val="0F0365"/>
                </a:solidFill>
                <a:ea typeface="ヒラギノ角ゴ ProN W3" charset="-128"/>
                <a:sym typeface="Arial" pitchFamily="34" charset="0"/>
              </a:rPr>
              <a:t>Izvori financiranja </a:t>
            </a:r>
            <a:r>
              <a:rPr lang="hr-HR" sz="3200" dirty="0" smtClean="0">
                <a:solidFill>
                  <a:srgbClr val="0F0365"/>
                </a:solidFill>
                <a:ea typeface="ヒラギノ角ゴ ProN W3" charset="-128"/>
                <a:sym typeface="Arial" pitchFamily="34" charset="0"/>
              </a:rPr>
              <a:t>JLP(R)S</a:t>
            </a:r>
            <a:endParaRPr lang="en-GB" sz="3200" dirty="0">
              <a:solidFill>
                <a:srgbClr val="0F0365"/>
              </a:solidFill>
              <a:ea typeface="ヒラギノ角ゴ ProN W3" charset="-128"/>
              <a:sym typeface="Arial" pitchFamily="34" charset="0"/>
            </a:endParaRP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611560" y="1504653"/>
            <a:ext cx="4151188" cy="3038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44647" tIns="44647" rIns="138224" bIns="44647" anchor="ctr"/>
          <a:lstStyle/>
          <a:p>
            <a:pPr marL="315877" indent="-314760" algn="just" eaLnBrk="0" hangingPunct="0">
              <a:spcBef>
                <a:spcPts val="773"/>
              </a:spcBef>
              <a:buClr>
                <a:srgbClr val="000000"/>
              </a:buClr>
              <a:buSzPct val="100000"/>
            </a:pPr>
            <a:r>
              <a:rPr lang="hr-HR" sz="2000" dirty="0">
                <a:solidFill>
                  <a:srgbClr val="000000"/>
                </a:solidFill>
                <a:ea typeface="ヒラギノ角ゴ ProN W3" charset="-128"/>
                <a:sym typeface="Arial" pitchFamily="34" charset="0"/>
              </a:rPr>
              <a:t> </a:t>
            </a:r>
            <a:r>
              <a:rPr lang="sr-Latn-RS" dirty="0">
                <a:solidFill>
                  <a:srgbClr val="0F0365"/>
                </a:solidFill>
                <a:ea typeface="ヒラギノ角ゴ ProN W3" charset="-128"/>
                <a:sym typeface="Arial" pitchFamily="34" charset="0"/>
              </a:rPr>
              <a:t>1</a:t>
            </a:r>
            <a:r>
              <a:rPr lang="en-GB" dirty="0">
                <a:solidFill>
                  <a:srgbClr val="0F0365"/>
                </a:solidFill>
                <a:ea typeface="ヒラギノ角ゴ ProN W3" charset="-128"/>
                <a:sym typeface="Arial" pitchFamily="34" charset="0"/>
              </a:rPr>
              <a:t>.</a:t>
            </a:r>
            <a:r>
              <a:rPr lang="en-GB" dirty="0">
                <a:solidFill>
                  <a:srgbClr val="000000"/>
                </a:solidFill>
                <a:ea typeface="ヒラギノ角ゴ ProN W3" charset="-128"/>
                <a:sym typeface="Arial" pitchFamily="34" charset="0"/>
              </a:rPr>
              <a:t> </a:t>
            </a:r>
            <a:r>
              <a:rPr lang="hr-HR" b="1" dirty="0">
                <a:solidFill>
                  <a:srgbClr val="0070C0"/>
                </a:solidFill>
                <a:ea typeface="ヒラギノ角ゴ ProN W3" charset="-128"/>
                <a:sym typeface="Arial" pitchFamily="34" charset="0"/>
              </a:rPr>
              <a:t>VLASTITI PRIHODI</a:t>
            </a:r>
          </a:p>
          <a:p>
            <a:pPr marL="315877" indent="-314760" eaLnBrk="0" hangingPunct="0">
              <a:spcBef>
                <a:spcPts val="773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b="1" dirty="0">
                <a:ea typeface="ヒラギノ角ゴ ProN W3" charset="-128"/>
                <a:sym typeface="Arial" pitchFamily="34" charset="0"/>
              </a:rPr>
              <a:t>Vlastiti porezi</a:t>
            </a:r>
            <a:r>
              <a:rPr lang="en-GB" b="1" dirty="0">
                <a:ea typeface="ヒラギノ角ゴ ProN W3" charset="-128"/>
                <a:sym typeface="Arial" pitchFamily="34" charset="0"/>
              </a:rPr>
              <a:t> </a:t>
            </a:r>
            <a:r>
              <a:rPr lang="en-GB" dirty="0">
                <a:ea typeface="ヒラギノ角ゴ ProN W3" charset="-128"/>
                <a:sym typeface="Arial" pitchFamily="34" charset="0"/>
              </a:rPr>
              <a:t>(</a:t>
            </a:r>
            <a:r>
              <a:rPr lang="hr-HR" dirty="0">
                <a:ea typeface="ヒラギノ角ゴ ProN W3" charset="-128"/>
                <a:sym typeface="Arial" pitchFamily="34" charset="0"/>
              </a:rPr>
              <a:t>uključujući prirez porezu na dohodak</a:t>
            </a:r>
            <a:r>
              <a:rPr lang="en-GB" dirty="0">
                <a:ea typeface="ヒラギノ角ゴ ProN W3" charset="-128"/>
                <a:sym typeface="Arial" pitchFamily="34" charset="0"/>
              </a:rPr>
              <a:t>)</a:t>
            </a:r>
            <a:endParaRPr lang="hr-HR" dirty="0">
              <a:ea typeface="ヒラギノ角ゴ ProN W3" charset="-128"/>
              <a:sym typeface="Arial" pitchFamily="34" charset="0"/>
            </a:endParaRPr>
          </a:p>
          <a:p>
            <a:pPr marL="315877" indent="-314760" eaLnBrk="0" hangingPunct="0">
              <a:spcBef>
                <a:spcPts val="773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b="1" dirty="0">
                <a:ea typeface="ヒラギノ角ゴ ProN W3" charset="-128"/>
                <a:sym typeface="Arial" pitchFamily="34" charset="0"/>
              </a:rPr>
              <a:t>Ostali vlastiti prihodi </a:t>
            </a:r>
            <a:r>
              <a:rPr lang="hr-HR" dirty="0">
                <a:ea typeface="ヒラギノ角ゴ ProN W3" charset="-128"/>
                <a:sym typeface="Arial" pitchFamily="34" charset="0"/>
              </a:rPr>
              <a:t>(prihodi po posebnim propisima – komunalni doprinos, komunalna naknada, administrativna naknada, naknada za korištenje javnih površina, boravišna pristojba, prihodi od prodaje i najma imovine, </a:t>
            </a:r>
            <a:r>
              <a:rPr lang="hr-HR" dirty="0" smtClean="0">
                <a:ea typeface="ヒラギノ角ゴ ProN W3" charset="-128"/>
                <a:sym typeface="Arial" pitchFamily="34" charset="0"/>
              </a:rPr>
              <a:t>kazne ..</a:t>
            </a:r>
            <a:r>
              <a:rPr lang="en-GB" dirty="0">
                <a:ea typeface="ヒラギノ角ゴ ProN W3" charset="-128"/>
                <a:sym typeface="Arial" pitchFamily="34" charset="0"/>
              </a:rPr>
              <a:t>.</a:t>
            </a: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5027414" y="1707803"/>
            <a:ext cx="3644429" cy="2835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44647" tIns="44647" rIns="91435" bIns="44647" anchor="ctr"/>
          <a:lstStyle/>
          <a:p>
            <a:pPr marL="377266" indent="-376150" eaLnBrk="0" hangingPunct="0">
              <a:spcBef>
                <a:spcPts val="773"/>
              </a:spcBef>
              <a:buClr>
                <a:srgbClr val="000000"/>
              </a:buClr>
              <a:buSzPct val="100000"/>
            </a:pPr>
            <a:r>
              <a:rPr lang="hr-HR" sz="1700" dirty="0">
                <a:solidFill>
                  <a:srgbClr val="000000"/>
                </a:solidFill>
                <a:ea typeface="ヒラギノ角ゴ ProN W3" charset="-128"/>
                <a:sym typeface="Arial" pitchFamily="34" charset="0"/>
              </a:rPr>
              <a:t> </a:t>
            </a:r>
            <a:r>
              <a:rPr lang="en-GB" dirty="0">
                <a:solidFill>
                  <a:srgbClr val="0F0365"/>
                </a:solidFill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2.</a:t>
            </a:r>
            <a:r>
              <a:rPr lang="en-GB" dirty="0">
                <a:solidFill>
                  <a:srgbClr val="000000"/>
                </a:solidFill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 </a:t>
            </a:r>
            <a:r>
              <a:rPr lang="hr-HR" b="1" dirty="0">
                <a:solidFill>
                  <a:srgbClr val="0070C0"/>
                </a:solidFill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ZAJEDNIČKI PRIHODI</a:t>
            </a:r>
            <a:r>
              <a:rPr lang="en-GB" b="1" dirty="0">
                <a:solidFill>
                  <a:srgbClr val="0070C0"/>
                </a:solidFill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 </a:t>
            </a:r>
          </a:p>
          <a:p>
            <a:pPr marL="377266" indent="-376150" eaLnBrk="0" hangingPunct="0">
              <a:spcBef>
                <a:spcPts val="773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b="1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Porezni prihodi </a:t>
            </a:r>
            <a:r>
              <a:rPr lang="hr-HR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(porez na dohodak i porez na promet nekretnina)</a:t>
            </a:r>
          </a:p>
          <a:p>
            <a:pPr marL="377266" indent="-376150" eaLnBrk="0" hangingPunct="0">
              <a:spcBef>
                <a:spcPts val="773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b="1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Ostali zajednički prihodi </a:t>
            </a:r>
            <a:r>
              <a:rPr lang="en-GB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(</a:t>
            </a:r>
            <a:r>
              <a:rPr lang="hr-HR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naknada za koncesije, prihod od spomeničke rente,</a:t>
            </a:r>
            <a:r>
              <a:rPr lang="en-GB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 </a:t>
            </a:r>
            <a:r>
              <a:rPr lang="hr-HR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prihod od prodaje biljega, prihod od igara na </a:t>
            </a:r>
            <a:r>
              <a:rPr lang="hr-HR" dirty="0" smtClean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sreću ..</a:t>
            </a:r>
            <a:r>
              <a:rPr lang="en-GB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.)</a:t>
            </a: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1787054" y="4896818"/>
            <a:ext cx="4911328" cy="146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44647" tIns="44647" rIns="91435" bIns="44647" anchor="ctr"/>
          <a:lstStyle/>
          <a:p>
            <a:pPr marL="343781" indent="-342665" eaLnBrk="0" hangingPunct="0">
              <a:spcBef>
                <a:spcPts val="773"/>
              </a:spcBef>
              <a:buClr>
                <a:srgbClr val="000000"/>
              </a:buClr>
              <a:buSzPct val="100000"/>
            </a:pPr>
            <a:r>
              <a:rPr lang="hr-HR" dirty="0">
                <a:solidFill>
                  <a:srgbClr val="0F0365"/>
                </a:solidFill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        </a:t>
            </a:r>
            <a:r>
              <a:rPr lang="en-GB" dirty="0">
                <a:solidFill>
                  <a:srgbClr val="0F0365"/>
                </a:solidFill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3.</a:t>
            </a:r>
            <a:r>
              <a:rPr lang="en-GB" dirty="0">
                <a:solidFill>
                  <a:srgbClr val="000000"/>
                </a:solidFill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 </a:t>
            </a:r>
            <a:r>
              <a:rPr lang="hr-HR" b="1" dirty="0">
                <a:solidFill>
                  <a:srgbClr val="0070C0"/>
                </a:solidFill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OSTALI IZVORI PRIHODA</a:t>
            </a:r>
            <a:endParaRPr lang="en-GB" b="1" dirty="0">
              <a:solidFill>
                <a:srgbClr val="0070C0"/>
              </a:solidFill>
              <a:ea typeface="ヒラギノ角ゴ ProN W3" charset="-128"/>
              <a:cs typeface="Arial" panose="020B0604020202020204" pitchFamily="34" charset="0"/>
              <a:sym typeface="Arial" pitchFamily="34" charset="0"/>
            </a:endParaRPr>
          </a:p>
          <a:p>
            <a:pPr marL="699849" lvl="1" indent="-285750" eaLnBrk="0" hangingPunct="0">
              <a:spcBef>
                <a:spcPts val="703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b="1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Pomoći</a:t>
            </a:r>
          </a:p>
          <a:p>
            <a:pPr marL="699849" lvl="1" indent="-285750" eaLnBrk="0" hangingPunct="0">
              <a:spcBef>
                <a:spcPts val="703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b="1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Primici od zaduživanja </a:t>
            </a:r>
            <a:r>
              <a:rPr lang="hr-HR" dirty="0">
                <a:ea typeface="ヒラギノ角ゴ ProN W3" charset="-128"/>
                <a:cs typeface="Arial" panose="020B0604020202020204" pitchFamily="34" charset="0"/>
                <a:sym typeface="Arial" pitchFamily="34" charset="0"/>
              </a:rPr>
              <a:t>(dugoročnog i kratkoročnog)</a:t>
            </a:r>
            <a:endParaRPr lang="en-GB" dirty="0">
              <a:ea typeface="ヒラギノ角ゴ ProN W3" charset="-128"/>
              <a:cs typeface="Arial" panose="020B0604020202020204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33253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Zajednički porezi </a:t>
            </a:r>
            <a:r>
              <a:rPr lang="hr-HR" sz="3200" b="0" dirty="0" smtClean="0">
                <a:solidFill>
                  <a:srgbClr val="0F0365"/>
                </a:solidFill>
                <a:ea typeface="ヒラギノ角ゴ ProN W3" charset="-128"/>
                <a:sym typeface="Arial" pitchFamily="34" charset="0"/>
              </a:rPr>
              <a:t>JLP(R)S</a:t>
            </a:r>
            <a:r>
              <a:rPr lang="en-GB" sz="3200" b="0" dirty="0">
                <a:solidFill>
                  <a:srgbClr val="0F0365"/>
                </a:solidFill>
                <a:ea typeface="ヒラギノ角ゴ ProN W3" charset="-128"/>
                <a:sym typeface="Arial" pitchFamily="34" charset="0"/>
              </a:rPr>
              <a:t/>
            </a:r>
            <a:br>
              <a:rPr lang="en-GB" sz="3200" b="0" dirty="0">
                <a:solidFill>
                  <a:srgbClr val="0F0365"/>
                </a:solidFill>
                <a:ea typeface="ヒラギノ角ゴ ProN W3" charset="-128"/>
                <a:sym typeface="Arial" pitchFamily="34" charset="0"/>
              </a:rPr>
            </a:br>
            <a:endParaRPr lang="hr-HR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27584" y="1916832"/>
            <a:ext cx="7560840" cy="4176464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800"/>
              </a:spcBef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Porez 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dohodak</a:t>
            </a:r>
          </a:p>
          <a:p>
            <a:pPr lvl="1">
              <a:spcBef>
                <a:spcPts val="6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ijeli se između lokalne i područne samouprave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Porez na promet nekretnina</a:t>
            </a:r>
          </a:p>
          <a:p>
            <a:pPr lvl="1">
              <a:spcBef>
                <a:spcPts val="6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dijeli se između lokalne samouprave (80%) i središnje države (20%)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hr-HR" sz="2000" dirty="0" smtClean="0"/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A2DDD-1151-4048-BBFA-07E9464D530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665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</p:spPr>
        <p:txBody>
          <a:bodyPr/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Porez na dohodak - raspodjela</a:t>
            </a:r>
            <a:endParaRPr lang="hr-HR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Rezervirano mjesto sadržaja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38730634"/>
              </p:ext>
            </p:extLst>
          </p:nvPr>
        </p:nvGraphicFramePr>
        <p:xfrm>
          <a:off x="0" y="764704"/>
          <a:ext cx="9143999" cy="604280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63662"/>
                <a:gridCol w="1015999"/>
                <a:gridCol w="1074390"/>
                <a:gridCol w="1121104"/>
                <a:gridCol w="1121104"/>
                <a:gridCol w="1121104"/>
                <a:gridCol w="1230100"/>
                <a:gridCol w="996536"/>
              </a:tblGrid>
              <a:tr h="172819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Raspodjela prihoda od poreza na dohodak</a:t>
                      </a:r>
                      <a:b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Razdoblje</a:t>
                      </a:r>
                      <a:endParaRPr lang="pl-PL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Udio države</a:t>
                      </a:r>
                      <a:endParaRPr lang="hr-HR" sz="14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Udio općine, odnosno grada</a:t>
                      </a:r>
                      <a:endParaRPr lang="hr-HR" sz="14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Udio županije</a:t>
                      </a:r>
                      <a:endParaRPr lang="hr-HR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Udio za decentralizirane funkcije</a:t>
                      </a:r>
                      <a:endParaRPr lang="hr-HR" sz="14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Udio pozicije za pomoći izravnanja za decentralizirane funkcije</a:t>
                      </a:r>
                      <a:endParaRPr lang="pl-PL" sz="14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Udio pozicije za pomoći za projekte sufinancirane sredstvima europskih fomdova </a:t>
                      </a:r>
                      <a:endParaRPr lang="hr-HR" sz="14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Ukupno </a:t>
                      </a:r>
                      <a:endParaRPr lang="hr-HR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ctr"/>
                </a:tc>
              </a:tr>
              <a:tr h="479401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01.01.1994. - 31.03.2000.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</a:tr>
              <a:tr h="479401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01.04.2000. -30.06.2001.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</a:tr>
              <a:tr h="479401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01.07.2001. - 31.12.2001. 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29,2%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</a:tr>
              <a:tr h="479401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01.01.2002. - 31.12.2002.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29,6%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</a:tr>
              <a:tr h="479401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01.01.2003. - 31.12.2006.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</a:tr>
              <a:tr h="479401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01.01.2007. - 30.06.2008.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</a:tr>
              <a:tr h="479401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01.07.2008. - 29.02.2012.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</a:tr>
              <a:tr h="479401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01.03.2012. - 31.12.2014.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56,5%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15,5%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</a:tr>
              <a:tr h="479401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01.01.2015. - </a:t>
                      </a:r>
                      <a:endParaRPr lang="hr-HR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hr-HR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60,0%</a:t>
                      </a:r>
                      <a:endParaRPr lang="hr-HR" sz="18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16,5%</a:t>
                      </a:r>
                      <a:endParaRPr lang="hr-HR" sz="18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6,0%</a:t>
                      </a:r>
                      <a:endParaRPr lang="hr-HR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16,0%</a:t>
                      </a:r>
                      <a:endParaRPr lang="hr-HR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hr-HR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hr-HR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7" marR="7207" marT="720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704566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/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Struktura prihoda JLP(R)S u 2014. godini</a:t>
            </a:r>
            <a:endParaRPr lang="hr-HR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76706337"/>
              </p:ext>
            </p:extLst>
          </p:nvPr>
        </p:nvGraphicFramePr>
        <p:xfrm>
          <a:off x="0" y="836712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183759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</p:spPr>
        <p:txBody>
          <a:bodyPr/>
          <a:lstStyle/>
          <a:p>
            <a:pPr algn="ctr"/>
            <a:r>
              <a:rPr lang="hr-HR" sz="3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Struktura poreznih prihoda JLP(R)S u 2014. godini</a:t>
            </a:r>
            <a:endParaRPr lang="hr-HR" sz="31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59867268"/>
              </p:ext>
            </p:extLst>
          </p:nvPr>
        </p:nvGraphicFramePr>
        <p:xfrm>
          <a:off x="0" y="1052736"/>
          <a:ext cx="8892479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077857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5888"/>
            <a:ext cx="9144000" cy="64928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itchFamily="34" charset="0"/>
                <a:cs typeface="Arial" pitchFamily="34" charset="0"/>
              </a:rPr>
              <a:t>Proračunski proces na lokalnoj i područnoj razini</a:t>
            </a:r>
          </a:p>
        </p:txBody>
      </p:sp>
      <p:graphicFrame>
        <p:nvGraphicFramePr>
          <p:cNvPr id="3" name="Rezervirano mjesto sadržaja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08321578"/>
              </p:ext>
            </p:extLst>
          </p:nvPr>
        </p:nvGraphicFramePr>
        <p:xfrm>
          <a:off x="0" y="764704"/>
          <a:ext cx="9144000" cy="609329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099661"/>
                <a:gridCol w="4167188"/>
                <a:gridCol w="1877151"/>
              </a:tblGrid>
              <a:tr h="1782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Na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temelju strateških planova, </a:t>
                      </a: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nacionalnog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reformi i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programa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konvergencije i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preporuka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Vijeća EU za RH,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Ministarstvo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financija 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Vlada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 …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...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izrađuje nacrt smjernica ekonomske i </a:t>
                      </a: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fiskalne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politike (SMJERNICE) za trogodišnje </a:t>
                      </a: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razdoblje 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 usvaja SMJERNICE zaključkom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kraja srpnja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Članak 25. ZOP)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3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Ministarstvo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financija …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..., na osnovi smjernica Vlade RH, dostavlja ministarstvima i drugim državnim tijelima Upute za izradu prijedloga državnog proračuna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 kolovoza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Članak 26. ZOP)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3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Ministarstvo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financija …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..., na osnovi smjernica Vlade RH i Uputa za izradu prijedloga državnog proračuna, sastavlja Upute za izradu proračuna JLP(R)S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 kolovoza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Članak 27. ZOP)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1585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Proračunski 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korisnici JLP(R)S …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... dužni su dostaviti prijedlog financijskog plana nadležnom </a:t>
                      </a: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upravnom 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tijelu najkasnije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do 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 rujna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Članak 32. ZOP)</a:t>
                      </a:r>
                    </a:p>
                  </a:txBody>
                  <a:tcPr marL="0" marR="0" marT="0" marB="0" anchor="ctr"/>
                </a:tc>
              </a:tr>
              <a:tr h="7683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Izvanproračunski 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korisnik </a:t>
                      </a: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JLP(R)S</a:t>
                      </a:r>
                      <a:endParaRPr lang="hr-HR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 prijedlog financijskog plana dostavlja nadležnom </a:t>
                      </a: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upravnom 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tijelu najkasnije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do 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 rujna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Članak 36. ZOP)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15888"/>
            <a:ext cx="8964612" cy="64928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>
                <a:latin typeface="Arial" pitchFamily="34" charset="0"/>
                <a:cs typeface="Arial" pitchFamily="34" charset="0"/>
              </a:rPr>
              <a:t>Proračunski proces na lokalnoj </a:t>
            </a:r>
            <a:r>
              <a:rPr lang="hr-HR" sz="3200" b="0" dirty="0" smtClean="0">
                <a:latin typeface="Arial" pitchFamily="34" charset="0"/>
                <a:cs typeface="Arial" pitchFamily="34" charset="0"/>
              </a:rPr>
              <a:t>i područnoj razini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F856D-E8F1-4803-9CBC-2083A2866A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3" name="Rezervirano mjesto sadržaja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7606891"/>
              </p:ext>
            </p:extLst>
          </p:nvPr>
        </p:nvGraphicFramePr>
        <p:xfrm>
          <a:off x="0" y="764705"/>
          <a:ext cx="9144000" cy="550887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131840"/>
                <a:gridCol w="4135009"/>
                <a:gridCol w="1877151"/>
              </a:tblGrid>
              <a:tr h="106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Upravno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tijelo za financije …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 izrađuje nacrt proračuna za proračunsku godinu i projekcije za sljedeće dvije godine te ih dostavlja </a:t>
                      </a: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čelniku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JLP(R)S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 listopada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Članak 37. ZOP)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8592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Čelnik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JLP(R)S …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 utvrđuje prijedlog proračuna i projekcija, te ih podnosi </a:t>
                      </a: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predstavničkom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tijelu na donošenje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 studenoga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Članak 37. ZOP)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34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Predstavničko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tijelo </a:t>
                      </a: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JLP(R)S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 donosi proračun za iduću proračunsku godinu (na razini podskupine ekonomske klasifikacije) i projekcije za sljedeće dvije proračunske godine (na razini skupine ekonomske klasifikacije)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daje suglasnost na prijedlog financijskog plana svog izvanproračunskog korisnika zajedno s donošenjem proračuna 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kraja godine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to u roku koji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omogućuje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primjenu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proračuna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1.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siječnja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godine za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koju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donosi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proračun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Članak 39. ZOP)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46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Čelnik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JLP(R)S … 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 dostavlja Ministarstvu financija proračun i projekcije, odluku o izvršavanju proračuna te izmjene i dopune proračuna  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 od 15. dana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od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dana njihova </a:t>
                      </a:r>
                      <a:endParaRPr lang="hr-H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stupanja 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snagu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hr-H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Članak 40. ZOP)</a:t>
                      </a:r>
                      <a:endParaRPr lang="hr-H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TekstniOkvir 3"/>
          <p:cNvSpPr txBox="1"/>
          <p:nvPr/>
        </p:nvSpPr>
        <p:spPr>
          <a:xfrm>
            <a:off x="0" y="6273581"/>
            <a:ext cx="91440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Izvor: Zakon o proračunu (Narodne novine, </a:t>
            </a:r>
            <a:r>
              <a:rPr lang="hr-HR" i="1" dirty="0" smtClean="0">
                <a:latin typeface="Arial" panose="020B0604020202020204" pitchFamily="34" charset="0"/>
                <a:cs typeface="Arial" panose="020B0604020202020204" pitchFamily="34" charset="0"/>
              </a:rPr>
              <a:t>broj 87/2008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, 136/2012 i 15/2015</a:t>
            </a:r>
            <a:r>
              <a:rPr lang="hr-HR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504" y="188640"/>
            <a:ext cx="8856984" cy="64807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Načela </a:t>
            </a:r>
            <a:r>
              <a:rPr lang="hr-HR" sz="3200" b="0" dirty="0">
                <a:latin typeface="Arial" panose="020B0604020202020204" pitchFamily="34" charset="0"/>
                <a:cs typeface="Arial" panose="020B0604020202020204" pitchFamily="34" charset="0"/>
              </a:rPr>
              <a:t>transparentnosti na LP(R)S</a:t>
            </a:r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b="0" dirty="0">
                <a:latin typeface="Arial" panose="020B0604020202020204" pitchFamily="34" charset="0"/>
                <a:cs typeface="Arial" panose="020B0604020202020204" pitchFamily="34" charset="0"/>
              </a:rPr>
              <a:t>razini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1124744"/>
            <a:ext cx="8424936" cy="53285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Vlada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Republike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Hrvatske je,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na sjednici održanoj 5. travnja 2012., prihvatila </a:t>
            </a:r>
            <a:r>
              <a:rPr lang="hr-H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Akcijski plan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za provedbu inicijative Partnerstvo za otvorenu vlast u Republici Hrvatskoj za razdoblje 2012.-2013. </a:t>
            </a:r>
            <a:endParaRPr lang="hr-H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Kao jedan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od prioritetnih izazova navedenog Akcijskog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plana istaknuto je jačanje </a:t>
            </a:r>
            <a:r>
              <a:rPr lang="hr-HR" sz="2200" b="1" dirty="0">
                <a:latin typeface="Arial" panose="020B0604020202020204" pitchFamily="34" charset="0"/>
                <a:cs typeface="Arial" panose="020B0604020202020204" pitchFamily="34" charset="0"/>
              </a:rPr>
              <a:t>načela transparentnosti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kao elementa djelotvornijeg upravljanja javnim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resursima</a:t>
            </a:r>
          </a:p>
          <a:p>
            <a:pPr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U skladu s Akcijskim planom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JLP(R)S je predloženo, da zbog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dostupnosti sadržaja svojih proračuna javnosti, na svojim i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nternet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stranicama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objave:</a:t>
            </a:r>
          </a:p>
          <a:p>
            <a:pPr lvl="1"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prijedlog proračuna</a:t>
            </a:r>
          </a:p>
          <a:p>
            <a:pPr lvl="1"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usvojen proračun s projekcijama </a:t>
            </a:r>
          </a:p>
          <a:p>
            <a:pPr lvl="1"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prijedlog polugodišnjeg i godišnjeg izvještaja o izvršenju proračuna   </a:t>
            </a:r>
            <a:r>
              <a:rPr lang="hr-HR" sz="2000" dirty="0" smtClean="0"/>
              <a:t>	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A2DDD-1151-4048-BBFA-07E9464D530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Pregled prezentacije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99592" y="1124744"/>
            <a:ext cx="7488832" cy="53285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Ustrojstvo Republike Hrvatske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Lokalna vlast Republike Hrvatske i njen samoupravni djelokrug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Sustav javnog financiranja u Republici Hrvatskoj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Struktura financiranja lokalne i područne </a:t>
            </a:r>
            <a:r>
              <a:rPr lang="hr-HR" sz="2400" smtClean="0">
                <a:latin typeface="Arial" panose="020B0604020202020204" pitchFamily="34" charset="0"/>
                <a:cs typeface="Arial" panose="020B0604020202020204" pitchFamily="34" charset="0"/>
              </a:rPr>
              <a:t>(regionalne) samouprave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Proračunski proces na lokalnoj i područnoj (regionalnoj) razini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Načela transparentnosti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Proračunski vodič za građane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Proračunska transparentnost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1874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64854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Proračunski vodič za građane</a:t>
            </a:r>
            <a:endParaRPr lang="hr-HR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908720"/>
            <a:ext cx="8496944" cy="568863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skladu s Akcijskim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planom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JLP(R)S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predlaže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 je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objavljivanje vodiča za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građane</a:t>
            </a:r>
            <a:endParaRPr lang="hr-H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Ministarstvo financija je dalo preporuku i na svojim Internet stranicama objavilo </a:t>
            </a:r>
            <a:r>
              <a:rPr lang="hr-HR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Jedinstveni format vodiča za građane uz proračune jedinica lokalne i područne (regionalne) samouprave</a:t>
            </a:r>
            <a:r>
              <a:rPr lang="hr-H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Vodič za građane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JLP(R)S treba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sadržavati:</a:t>
            </a:r>
          </a:p>
          <a:p>
            <a:pPr lvl="1"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Uvodnu riječ kojom se predstavljaju ključni ciljevi koji se namjeravaju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ostvariti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aktivnostima i projektima financiranim iz proračuna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Općenito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proračunu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i njegovom sadržaju</a:t>
            </a:r>
          </a:p>
          <a:p>
            <a:pPr lvl="1"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Kratki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prikaz prijedloga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proračuna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za proračunsku godinu i projekcija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naredne dvije godine</a:t>
            </a:r>
          </a:p>
          <a:p>
            <a:pPr lvl="1"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Strukturu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prihoda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proračuna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Ključne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programe, projekte i aktivnosti koji se financiraju iz proračuna</a:t>
            </a:r>
          </a:p>
          <a:p>
            <a:pPr lvl="1"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Važne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kontakte i korisne informacije</a:t>
            </a:r>
          </a:p>
          <a:p>
            <a:pPr lvl="1"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endParaRPr lang="hr-HR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endParaRPr lang="hr-HR" sz="2000" dirty="0" smtClean="0"/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A2DDD-1151-4048-BBFA-07E9464D530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8255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/>
              <a:t>Proračunska transparentnost</a:t>
            </a:r>
            <a:endParaRPr lang="hr-HR" sz="3200" b="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484784"/>
            <a:ext cx="8136904" cy="504056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Odredbama članka 12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. Zakona o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proračunu (Narodne novine, broj 87/08, 136/12 i 15/15)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propisano je jedno od ključnih proračunskih načela – načelo transparentnosti.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Načelo transparentnosti iznimno je važno zbog uvida javnosti i svih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koji su zainteresirani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 način trošenja proračunskih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sredstava. Navedenim odredbama propisano je da se: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projekcije proračuna JLP(R)S, izmjene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dopune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proračuna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odluka o privremenom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financiranju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objavljuju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službenom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glasilu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JLP(R)S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A2DDD-1151-4048-BBFA-07E9464D530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9050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/>
              <a:t>Proračunska transparentnost (2)</a:t>
            </a:r>
            <a:endParaRPr lang="hr-HR" sz="3200" b="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412776"/>
            <a:ext cx="8208912" cy="511256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Odredbama članka 12. Zakona o proračunu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također je propisano da se: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polugodišnji i godišnji izvještaj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 izvršenju proračuna i polugodišnji i godišnji izvještaj o izvršenju financijskog plana izvanproračunskog korisnika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objavljuju na internetskim stranicama JLP(R)S</a:t>
            </a:r>
            <a:endParaRPr lang="hr-H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opći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i posebni dio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polugodišnjeg i godišnjeg izvještaja o izvršenju proračuna 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opći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posebni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dio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polugodišnjeg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godišnjeg izvještaja o izvršenju financijskog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plana izvanproračunskog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korisnika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objavljuju u službenom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glasilu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JLP(R)S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A2DDD-1151-4048-BBFA-07E9464D530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183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/>
              <a:t>Proračunska transparentnost (3)</a:t>
            </a:r>
            <a:endParaRPr lang="hr-HR" sz="3200" b="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2" y="1700808"/>
            <a:ext cx="7776864" cy="482453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JLP(R)S, proračunski i izvanproračunski korisnici objavljuju godišnje financijske izvještaje na svojim internetskim stranicama najkasnije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u roku od osam dana od dana njihove predaje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slučaju da proračunski ili izvanproračunski korisnici nemaju vlastite internetske stranice, tada  svoje godišnje financijske izvještaje objavljuju na internetskim stranicama nadležne JLP(R)S i to u roku od osam dana od dana njihove predaje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A2DDD-1151-4048-BBFA-07E9464D530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164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88640"/>
            <a:ext cx="9036496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Zašto je važna transparentnost LP(R)S?</a:t>
            </a:r>
            <a:endParaRPr lang="hr-HR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908720"/>
            <a:ext cx="8496944" cy="583264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Građane je potrebno poticati na sudjelovanje u donošenju i provedbi odluka važnih za razvoj zajednice u kojoj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žive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Nedostatak inicijative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LP(R)S za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uključivanje građana u proces donošenja odluka od javnog interesa može dovesti do nepovjerenja građana u institucije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samouprave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Dostupnost informacija o prihodima i rashodima, predviđenim aktivnostima i projektima koji se financiraju iz proračuna JLP(R)S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značajan utjecaj na suzbijanje korupcije i veću efikasnost pri trošenju proračunskog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novca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Koordinirana akcija svih zainteresiranih sudionika u pripremi i donošenju proračuna JLP(R)S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povećava razinu međusobnog povjerenja, vodi unapređenju i razvoju LP(R)S te potiče efikasnije trošenje proračunskih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sredstava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A2DDD-1151-4048-BBFA-07E9464D530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1305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88640"/>
            <a:ext cx="8640960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Objavljeno na internetskim stranicama Ministarstva financija</a:t>
            </a:r>
            <a:endParaRPr lang="hr-HR" sz="3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484784"/>
            <a:ext cx="8208912" cy="496855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internetskoj stranici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hr-H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www.mfin.hr/</a:t>
            </a:r>
            <a:r>
              <a:rPr lang="hr-H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hr-H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r-H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jlprs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Ministarstvo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financija objavilo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iznos i strukturu pomoći JLP(R)S iz državnog proračuna</a:t>
            </a:r>
          </a:p>
          <a:p>
            <a:pPr marL="342000">
              <a:spcBef>
                <a:spcPts val="2400"/>
              </a:spcBef>
              <a:buFont typeface="Wingdings" panose="05000000000000000000" pitchFamily="2" charset="2"/>
              <a:buChar char="v"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Na internetskoj stranici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0">
              <a:spcBef>
                <a:spcPts val="0"/>
              </a:spcBef>
              <a:buNone/>
              <a:defRPr/>
            </a:pP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hr-H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www.mfin.hr/</a:t>
            </a:r>
            <a:r>
              <a:rPr lang="hr-H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/ostvarenje-</a:t>
            </a:r>
            <a:r>
              <a:rPr lang="hr-H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proracuna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r-HR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jlprs</a:t>
            </a:r>
            <a:r>
              <a:rPr lang="hr-H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za-period-2010-2014 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Ministarstvo financija objavilo je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Ostvarenje proračuna JLP(R)S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period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2010.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- 2014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spcBef>
                <a:spcPts val="12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Ostvarenje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proračuna JLP(R)S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internet stranicama Ministarstva financija (arhiva) može se vidjeti počevši od 1998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A2DDD-1151-4048-BBFA-07E9464D530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0491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187450" y="1989138"/>
            <a:ext cx="7499350" cy="29083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endParaRPr lang="hr-HR" sz="4000" b="1" smtClean="0"/>
          </a:p>
          <a:p>
            <a:pPr>
              <a:buFont typeface="Wingdings" pitchFamily="2" charset="2"/>
              <a:buNone/>
            </a:pPr>
            <a:endParaRPr lang="hr-HR" sz="2800" b="1" smtClean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D4BD3E-2C1A-4B68-B440-88185AD3A11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63450721"/>
              </p:ext>
            </p:extLst>
          </p:nvPr>
        </p:nvGraphicFramePr>
        <p:xfrm>
          <a:off x="107504" y="116632"/>
          <a:ext cx="8856985" cy="6482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045"/>
                <a:gridCol w="1569135"/>
                <a:gridCol w="1270253"/>
                <a:gridCol w="1270253"/>
                <a:gridCol w="1120810"/>
                <a:gridCol w="1437185"/>
                <a:gridCol w="1253304"/>
              </a:tblGrid>
              <a:tr h="21758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Pomoći JLP(R)S u 2015. godini planirane u </a:t>
                      </a:r>
                      <a:r>
                        <a:rPr lang="hr-HR" sz="14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DPRH, na </a:t>
                      </a:r>
                      <a:r>
                        <a:rPr lang="hr-HR" sz="14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razdjelu 025 - Ministarstvo financija  </a:t>
                      </a:r>
                      <a:endParaRPr lang="hr-HR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13162">
                <a:tc gridSpan="7"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100" b="1" u="none" strike="noStrike" baseline="0" dirty="0" smtClean="0">
                          <a:solidFill>
                            <a:srgbClr val="0A0A0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http://www.mfin.hr/</a:t>
                      </a:r>
                      <a:r>
                        <a:rPr lang="hr-HR" sz="1100" b="1" u="none" strike="noStrike" baseline="0" dirty="0" err="1" smtClean="0">
                          <a:solidFill>
                            <a:srgbClr val="0A0A0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  <a:r>
                        <a:rPr lang="hr-HR" sz="1100" b="1" u="none" strike="noStrike" baseline="0" dirty="0" smtClean="0">
                          <a:solidFill>
                            <a:srgbClr val="0A0A0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hr-HR" sz="1100" b="1" u="none" strike="noStrike" baseline="0" dirty="0" err="1" smtClean="0">
                          <a:solidFill>
                            <a:srgbClr val="0A0A0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pomoci</a:t>
                      </a:r>
                      <a:r>
                        <a:rPr lang="hr-HR" sz="1100" b="1" u="none" strike="noStrike" baseline="0" dirty="0" smtClean="0">
                          <a:solidFill>
                            <a:srgbClr val="0A0A0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hr-HR" sz="1100" b="1" u="none" strike="noStrike" baseline="0" dirty="0" err="1" smtClean="0">
                          <a:solidFill>
                            <a:srgbClr val="0A0A0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jlprs</a:t>
                      </a:r>
                      <a:r>
                        <a:rPr lang="hr-HR" sz="1100" b="1" u="none" strike="noStrike" baseline="0" dirty="0" smtClean="0">
                          <a:solidFill>
                            <a:srgbClr val="0A0A0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                                                              </a:t>
                      </a:r>
                      <a:r>
                        <a:rPr lang="hr-HR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kunama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861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Oznaka aktivnosti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Naziv jedinice lokalne i područne (regionalne) samouprave</a:t>
                      </a:r>
                      <a:endParaRPr lang="pl-PL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 jedinicama lokalne i područne (regionalne) samouprave temeljem</a:t>
                      </a:r>
                      <a:endParaRPr lang="pl-PL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Ukupno pomoći u 2015.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</a:tr>
              <a:tr h="17845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1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članka 35. stavka 1. </a:t>
                      </a:r>
                      <a:r>
                        <a:rPr lang="vi-VN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Zakona o izvršavanju </a:t>
                      </a:r>
                      <a:r>
                        <a:rPr lang="hr-HR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DPRH </a:t>
                      </a:r>
                      <a:r>
                        <a:rPr lang="vi-VN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 </a:t>
                      </a:r>
                      <a:r>
                        <a:rPr lang="vi-VN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2015. godinu na ime povrata </a:t>
                      </a:r>
                      <a:r>
                        <a:rPr lang="vi-VN" sz="11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poreza na dohodak  </a:t>
                      </a:r>
                      <a:r>
                        <a:rPr lang="vi-VN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građanima po godišnjoj prijavi</a:t>
                      </a:r>
                      <a:endParaRPr lang="vi-VN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1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članka 35. stavka 2. i 3.</a:t>
                      </a:r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Zakona o izvršavanju </a:t>
                      </a:r>
                      <a:r>
                        <a:rPr lang="hr-HR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DPRH za </a:t>
                      </a:r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2015. godinu na ime </a:t>
                      </a:r>
                      <a:r>
                        <a:rPr lang="hr-HR" sz="11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poreza na dobit </a:t>
                      </a:r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jedinicama koje imaju status potpomognutog područja  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1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članka 35. stavka 4. </a:t>
                      </a:r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Zakona o izvršavanju </a:t>
                      </a:r>
                      <a:r>
                        <a:rPr lang="hr-HR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DPRH </a:t>
                      </a:r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 2015. godinu, u visini  </a:t>
                      </a:r>
                      <a:r>
                        <a:rPr lang="hr-HR" sz="11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pomoći planirane u 2014. </a:t>
                      </a:r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godini 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1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članka 36. </a:t>
                      </a:r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Zakona o izvršavanju </a:t>
                      </a:r>
                      <a:r>
                        <a:rPr lang="hr-HR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DPRH </a:t>
                      </a:r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 2015. godinu (III. skupina 70%, IV. skupina 45% i V. skupina 25% od iznosa 2013. godine  od poreza na dobit i uvećanog udjela u porezu na dohodak)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9655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hr-H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hr-H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hr-H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hr-H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hr-H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hr-H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7(3+4+5+6)</a:t>
                      </a:r>
                      <a:endParaRPr lang="hr-H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GRADOVI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1100" b="0" i="0" u="sng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1100" b="0" i="0" u="sng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A557050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BELI MANASTIR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7.610.908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1.373.581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8.984.489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A557051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BELIŠĆE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1.229.122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1.237.703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2.466.825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A557052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BENKOVAC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3.815.623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1.653.999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1.922.333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7.391.955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A557056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BUZET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6.275.389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6.275.389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A557059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ČABAR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2.160.337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2.160.337</a:t>
                      </a:r>
                      <a:endParaRPr lang="hr-HR" sz="11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A557061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ČAZMA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1.120.451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472.774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1.593.225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A557063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DELNICE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3.465.186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3.465.186</a:t>
                      </a:r>
                      <a:endParaRPr lang="hr-HR" sz="11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A557066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DRNIŠ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4.686.489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3.860.639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8.547.128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A557070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ĐAKOVO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3.650.344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2.081.273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5.731.617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A557072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GAREŠNICA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1.061.799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878.535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1.940.334</a:t>
                      </a:r>
                      <a:endParaRPr lang="hr-HR" sz="11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A557073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GLINA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3.320.869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2.591.801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2.757.595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8.670.265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A557074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GOSPIĆ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10.408.241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10.408.241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A557075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GRUBIŠNO POLJE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2.895.740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1.766.264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538.540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5.200.544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38671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A557076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HRVATSKA KOSTAJNICA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1.524.534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72.888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1.597.422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A557078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ILOK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3.368.339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670.875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787.443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4.826.657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19655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A557079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IMOTSKI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3.731.813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2.579.645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6.311.458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  <a:tr h="251142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A557087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KNIN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7.001.540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669.073</a:t>
                      </a:r>
                      <a:endParaRPr lang="hr-H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748.607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8.419.220</a:t>
                      </a:r>
                      <a:endParaRPr lang="hr-HR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24" marR="5624" marT="562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64664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187450" y="1989138"/>
            <a:ext cx="7499350" cy="29083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endParaRPr lang="hr-HR" sz="4000" b="1" smtClean="0"/>
          </a:p>
          <a:p>
            <a:pPr>
              <a:buFont typeface="Wingdings" pitchFamily="2" charset="2"/>
              <a:buNone/>
            </a:pPr>
            <a:endParaRPr lang="hr-HR" sz="2800" b="1" smtClean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D4BD3E-2C1A-4B68-B440-88185AD3A11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0285611"/>
              </p:ext>
            </p:extLst>
          </p:nvPr>
        </p:nvGraphicFramePr>
        <p:xfrm>
          <a:off x="107504" y="188648"/>
          <a:ext cx="8928991" cy="64086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1319"/>
                <a:gridCol w="3697151"/>
                <a:gridCol w="1152128"/>
                <a:gridCol w="576064"/>
                <a:gridCol w="936104"/>
                <a:gridCol w="576064"/>
                <a:gridCol w="960753"/>
                <a:gridCol w="479408"/>
              </a:tblGrid>
              <a:tr h="2066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UKUPNO HRVATSKA - PRORAČUN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b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 dirty="0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</a:tr>
              <a:tr h="204844">
                <a:tc gridSpan="2">
                  <a:txBody>
                    <a:bodyPr/>
                    <a:lstStyle/>
                    <a:p>
                      <a:pPr algn="l" fontAlgn="t"/>
                      <a:r>
                        <a:rPr lang="hr-H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Ukupno proračuni županije, gradova i općina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HR" sz="600" b="0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b"/>
                </a:tc>
              </a:tr>
              <a:tr h="384084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Račun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Opis stavke</a:t>
                      </a:r>
                      <a:endParaRPr lang="hr-H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Ostvarenje 2012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2012/11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Ostvarenje 2013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2013/12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Ostvarenje 2014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2014/13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600" u="none" strike="noStrike">
                          <a:effectLst/>
                        </a:rPr>
                        <a:t>1</a:t>
                      </a:r>
                      <a:endParaRPr lang="hr-HR" sz="600" b="1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600" u="none" strike="noStrike">
                          <a:effectLst/>
                        </a:rPr>
                        <a:t>2</a:t>
                      </a:r>
                      <a:endParaRPr lang="hr-HR" sz="600" b="1" i="0" u="none" strike="noStrike">
                        <a:effectLst/>
                        <a:latin typeface="Arial CE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1771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PRIHODI I RASHODI, PRIMICI I IZDACI PREMA EKONOMSKOJ KLASIFIKACIJI</a:t>
                      </a:r>
                      <a:endParaRPr lang="hr-HR" sz="9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304991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hr-HR" sz="9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PRIHODI POSLOVANJA (AOP 002+039+047+067+090+107+114+119) </a:t>
                      </a:r>
                      <a:endParaRPr lang="hr-HR" sz="9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20.687.119.854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102,1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22.166.131.483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107,1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22.109.792.677</a:t>
                      </a:r>
                      <a:endParaRPr lang="hr-HR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99,7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304991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Prihodi od poreza (AOP 003+012+018+024+032+035)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11.938.587.467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13.198.733.035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110,6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12.768.532.804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96,7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304991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i prirez na dohodak (AOP 004 do 009 - 010 + 011)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10.703.652.915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106,8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11.844.649.906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11.521.560.315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97,3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304991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6111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i prirez na dohodak od nesamostalnog rada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10.189.335.744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10.419.949.980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102,3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10.507.967.881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100,8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6112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i prirez na dohodak od samostalnih djelatnosti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544.325.805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598.696.260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612.115.010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102,2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6113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i prirez na dohodak od imovine i imovinskih prava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128.487.837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114,4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156.196.418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121,6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190.720.505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122,1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6114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i prirez na dohodak od kapitala</a:t>
                      </a:r>
                      <a:endParaRPr lang="pl-PL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150.689.636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348,8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284.329.649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188,7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343.580.395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120,8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6115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i prirez na dohodak po godišnjoj prijavi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109.878.683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126.539.757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115,2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138.025.852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109,1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833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6116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i prirez na dohodak utvrđen u postupku nadzora za prethodne godine 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18.068.218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531.847.321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2.943,6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11.825.019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</a:t>
                      </a:r>
                      <a:r>
                        <a:rPr lang="hr-HR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6117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Povrat poreza i prireza na dohodak po godišnjoj prijavi</a:t>
                      </a:r>
                      <a:endParaRPr lang="hr-HR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253.486.572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67,3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269.971.926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106,5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275.994.825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102,2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6119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Povrat više ostvarenog poreza na dohodak za decentralizirane funkcije</a:t>
                      </a:r>
                      <a:endParaRPr lang="hr-HR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-180.077.200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2.937.553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6.679.522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227,4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na dobit (AOP 013 do 016 - 017)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957.355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6121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na dobit od poduzetnika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758.500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31,4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6123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na dobit po odbitku na kamate, dividende i udjele u dobiti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198.855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&gt;&gt;100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613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Porezi na imovinu (AOP 019 do 023)</a:t>
                      </a:r>
                      <a:endParaRPr lang="pt-BR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741.463.239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842.122.678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744.041.317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88,4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6131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Stalni porezi na nepokretnu imovinu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155.105.114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105,3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162.016.787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172.532.466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106,5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6132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na nasljedstva i darove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7.950.670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97,4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8.445.289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106,2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11.866.017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140,5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6133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na kapitalne i financijske transakcije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115.001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49,4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6134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Povremeni porezi na imovinu</a:t>
                      </a:r>
                      <a:endParaRPr lang="hr-HR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578.192.384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671.472.375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116,1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559.388.569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83,3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6135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Ostali stalni porezi na imovinu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100.070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39,9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188.227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188,1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254.265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135,1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Porezi na robu i usluge (AOP 025 do 031) </a:t>
                      </a:r>
                      <a:endParaRPr lang="pl-PL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491.673.236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103,7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510.935.886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103,9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501.345.443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98,1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6141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na dodanu vrijednost</a:t>
                      </a:r>
                      <a:endParaRPr lang="hr-HR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63.475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  <a:tr h="204844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6142</a:t>
                      </a:r>
                      <a:endParaRPr lang="hr-HR" sz="9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Porez na promet</a:t>
                      </a:r>
                      <a:endParaRPr lang="hr-HR" sz="9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95.687.740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108,9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141.251.055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147,6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143.577.503</a:t>
                      </a:r>
                      <a:endParaRPr lang="hr-HR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101,6</a:t>
                      </a:r>
                      <a:endParaRPr lang="hr-HR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5" marR="6665" marT="666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0267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88640"/>
            <a:ext cx="8640960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Objavljeno na internetskim stranicama</a:t>
            </a:r>
            <a:endParaRPr lang="hr-HR" sz="3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1052736"/>
            <a:ext cx="8568952" cy="554461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Institut za javne financije je, na osnovu podataka objavljenih na internetskim stranicama Ministarstva financija o ostvarenju proračuna JLP(R)S, objavio članak na svojim internetskim stranicama www.ijf.hr/upload/files/file/newsletter/98.pdf, a na temelju toga članka se na stranicama </a:t>
            </a:r>
            <a:r>
              <a:rPr lang="hr-HR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</a:t>
            </a:r>
            <a:r>
              <a:rPr lang="hr-HR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brojkemi.xyz/proracun/index.html</a:t>
            </a:r>
            <a:r>
              <a:rPr lang="hr-HR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pojavila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karta Hrvatske sa svim općinama i gradovima s osnovnim podacima o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izvršenju proračuna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općina i gradova za 2014. godinu </a:t>
            </a:r>
            <a:endParaRPr lang="hr-H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primjerice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Rovinj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ostvarenje proračuna u 2014. godini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Suficit </a:t>
            </a:r>
            <a:r>
              <a:rPr lang="hr-HR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28 mil. HRK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Ukupni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prihodi 	143 mil. HRK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Ukupni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rashodi 	115 mil. HRK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Suficit </a:t>
            </a:r>
            <a:r>
              <a:rPr lang="hr-HR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stanovniku 	1.960 HRK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Prihod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po stanovniku 	9.976 HRK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Rashod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po stanovniku 	8.016 HRK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A2DDD-1151-4048-BBFA-07E9464D530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3328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395536" y="540607"/>
            <a:ext cx="8352927" cy="606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93577" bIns="32146"/>
          <a:lstStyle>
            <a:lvl1pPr marL="3873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en-US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1700" b="1" dirty="0">
              <a:solidFill>
                <a:srgbClr val="CC0000"/>
              </a:solidFill>
              <a:latin typeface="Frutiger 55 Roman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5600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5600" dirty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Pitanja </a:t>
            </a:r>
            <a:r>
              <a:rPr lang="hr-HR" sz="9600" dirty="0" smtClean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</a:t>
            </a:r>
            <a:endParaRPr lang="hr-HR" sz="9600" b="1" dirty="0">
              <a:solidFill>
                <a:srgbClr val="C00000"/>
              </a:solidFill>
              <a:cs typeface="Arial" pitchFamily="34" charset="0"/>
              <a:sym typeface="Helvetica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8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13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r>
              <a:rPr lang="hr-HR" sz="1300" b="1" dirty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		</a:t>
            </a:r>
            <a:endParaRPr lang="hr-HR" sz="3600" b="1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0" eaLnBrk="1" hangingPunct="1">
              <a:spcAft>
                <a:spcPts val="0"/>
              </a:spcAft>
            </a:pPr>
            <a:r>
              <a:rPr lang="hr-HR" sz="1600" dirty="0" smtClean="0">
                <a:cs typeface="Arial" pitchFamily="34" charset="0"/>
              </a:rPr>
              <a:t>Nevenka </a:t>
            </a:r>
            <a:r>
              <a:rPr lang="hr-HR" sz="1600" dirty="0">
                <a:cs typeface="Arial" pitchFamily="34" charset="0"/>
              </a:rPr>
              <a:t>Brkić</a:t>
            </a:r>
            <a:br>
              <a:rPr lang="hr-HR" sz="1600" dirty="0">
                <a:cs typeface="Arial" pitchFamily="34" charset="0"/>
              </a:rPr>
            </a:br>
            <a:r>
              <a:rPr lang="hr-HR" sz="1600" dirty="0">
                <a:cs typeface="Arial" pitchFamily="34" charset="0"/>
              </a:rPr>
              <a:t>voditeljica Službe za financiranje jedinica lokalne i područne (regionalne) </a:t>
            </a:r>
            <a:r>
              <a:rPr lang="hr-HR" sz="1600" dirty="0" smtClean="0">
                <a:cs typeface="Arial" pitchFamily="34" charset="0"/>
              </a:rPr>
              <a:t>samouprave u  </a:t>
            </a:r>
            <a:r>
              <a:rPr lang="hr-HR" sz="1600" dirty="0">
                <a:cs typeface="Arial" pitchFamily="34" charset="0"/>
              </a:rPr>
              <a:t/>
            </a:r>
            <a:br>
              <a:rPr lang="hr-HR" sz="1600" dirty="0">
                <a:cs typeface="Arial" pitchFamily="34" charset="0"/>
              </a:rPr>
            </a:br>
            <a:r>
              <a:rPr lang="hr-HR" sz="1600" dirty="0" smtClean="0">
                <a:cs typeface="Arial" pitchFamily="34" charset="0"/>
              </a:rPr>
              <a:t>DRŽAVNOJ RIZNICI</a:t>
            </a:r>
            <a:r>
              <a:rPr lang="hr-HR" sz="1600" dirty="0">
                <a:cs typeface="Arial" pitchFamily="34" charset="0"/>
              </a:rPr>
              <a:t/>
            </a:r>
            <a:br>
              <a:rPr lang="hr-HR" sz="1600" dirty="0">
                <a:cs typeface="Arial" pitchFamily="34" charset="0"/>
              </a:rPr>
            </a:br>
            <a:r>
              <a:rPr lang="hr-HR" sz="1600" dirty="0" smtClean="0">
                <a:cs typeface="Arial" pitchFamily="34" charset="0"/>
              </a:rPr>
              <a:t>MINISTARSTVA </a:t>
            </a:r>
            <a:r>
              <a:rPr lang="hr-HR" sz="1600" dirty="0">
                <a:cs typeface="Arial" pitchFamily="34" charset="0"/>
              </a:rPr>
              <a:t>FINANCIJA            </a:t>
            </a:r>
            <a:br>
              <a:rPr lang="hr-HR" sz="1600" dirty="0">
                <a:cs typeface="Arial" pitchFamily="34" charset="0"/>
              </a:rPr>
            </a:br>
            <a:r>
              <a:rPr lang="hr-HR" sz="1600" dirty="0" smtClean="0">
                <a:cs typeface="Arial" pitchFamily="34" charset="0"/>
              </a:rPr>
              <a:t>e-mail: nevenka.brkic@mfin.hr</a:t>
            </a:r>
            <a:r>
              <a:rPr lang="hr-HR" sz="1600" dirty="0">
                <a:cs typeface="Arial" pitchFamily="34" charset="0"/>
              </a:rPr>
              <a:t> 				      </a:t>
            </a:r>
            <a:br>
              <a:rPr lang="hr-HR" sz="1600" dirty="0">
                <a:cs typeface="Arial" pitchFamily="34" charset="0"/>
              </a:rPr>
            </a:br>
            <a:endParaRPr lang="en-US" sz="1600" dirty="0">
              <a:cs typeface="Arial" pitchFamily="34" charset="0"/>
              <a:sym typeface="Helvetica" charset="0"/>
            </a:endParaRPr>
          </a:p>
        </p:txBody>
      </p:sp>
      <p:pic>
        <p:nvPicPr>
          <p:cNvPr id="58372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92277"/>
            <a:ext cx="973137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3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15834" y="894739"/>
            <a:ext cx="1580876" cy="2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4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1539" y="804739"/>
            <a:ext cx="1552098" cy="19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990950"/>
            <a:ext cx="1213886" cy="15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555638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53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Ustrojstvo </a:t>
            </a:r>
            <a:r>
              <a:rPr lang="hr-HR" sz="3200" b="0" dirty="0">
                <a:latin typeface="Arial" panose="020B0604020202020204" pitchFamily="34" charset="0"/>
                <a:cs typeface="Arial" panose="020B0604020202020204" pitchFamily="34" charset="0"/>
              </a:rPr>
              <a:t>Republike Hrvatske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3" y="1412776"/>
            <a:ext cx="7704855" cy="518457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Odredbama Zakona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 područjima županija, gradova i općina u Republici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Hrvatskoj (Narodne novine, broj od 86/06 do 110/15)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utvrđuje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područno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ustrojstvo Republike Hrvatske te se određuju područja svih županija, gradova i općina u Republici Hrvatskoj,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njihovi nazivi i sjedišta, način utvrđivanja i promjene granica općina i gradova, postupak koji prethodi promjeni područnog ustrojstva i druga pitanja od značaja za područno ustrojstvo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jedinica lokalne samouprave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, odnosno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jedinica područne (regionalne)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samouprave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dalje: JLP(R)S]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5919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12968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Lokalna vlast u Republici Hrvatskoj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196752"/>
            <a:ext cx="8064896" cy="54006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 Republici Hrvatskoj su ustrojene dvije razine vlasti: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državna i lokalna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vlast 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Republika Hrvatska ima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tipa lokalne vlasti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a to su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županije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[jedinice područne (regionalne) samouprave]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gradovi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i općine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(jedinice lokalne samouprave)</a:t>
            </a:r>
          </a:p>
          <a:p>
            <a:pPr marL="342000" lvl="1" indent="-342000"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 Republici Hrvatskoj ima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20 županija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Grad Zagreb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koji ima status županije i grada,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127 gradova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428 općina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što ukupno iznosi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576 JLP(R)S</a:t>
            </a:r>
          </a:p>
          <a:p>
            <a:pPr marL="342000" lvl="1" indent="-342000">
              <a:spcBef>
                <a:spcPts val="600"/>
              </a:spcBef>
              <a:spcAft>
                <a:spcPts val="600"/>
              </a:spcAft>
              <a:buClr>
                <a:schemeClr val="accent6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Republici Hrvatskoj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nije ustrojena srednja razina vlasti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kao što to imaju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neke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zemlje Europske unije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>
          <a:xfrm>
            <a:off x="4588905" y="6349127"/>
            <a:ext cx="57708" cy="123111"/>
          </a:xfrm>
        </p:spPr>
        <p:txBody>
          <a:bodyPr/>
          <a:lstStyle/>
          <a:p>
            <a:pPr>
              <a:defRPr/>
            </a:pPr>
            <a:fld id="{CA0885DA-E98B-4056-BBE9-9AB50426C0FD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1511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2000px-Counties_of_Croat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1" y="764704"/>
            <a:ext cx="6938451" cy="6066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504" y="188640"/>
            <a:ext cx="8856984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>
                <a:latin typeface="Arial" pitchFamily="34" charset="0"/>
                <a:cs typeface="Arial" pitchFamily="34" charset="0"/>
              </a:rPr>
              <a:t>Županije na području Republike Hrvatske 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kstniOkvir 2"/>
          <p:cNvSpPr txBox="1"/>
          <p:nvPr/>
        </p:nvSpPr>
        <p:spPr>
          <a:xfrm>
            <a:off x="1511660" y="7632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AUSTRIA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604656" y="11653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HUNGARY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2002979" y="16193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SLOVENIA</a:t>
            </a:r>
            <a:endParaRPr lang="hr-HR" dirty="0"/>
          </a:p>
        </p:txBody>
      </p:sp>
      <p:sp>
        <p:nvSpPr>
          <p:cNvPr id="7" name="TekstniOkvir 6"/>
          <p:cNvSpPr txBox="1"/>
          <p:nvPr/>
        </p:nvSpPr>
        <p:spPr>
          <a:xfrm>
            <a:off x="4788024" y="364502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BOSNIA &amp; HERCEGOVINA</a:t>
            </a:r>
            <a:endParaRPr lang="hr-HR" dirty="0"/>
          </a:p>
        </p:txBody>
      </p:sp>
      <p:sp>
        <p:nvSpPr>
          <p:cNvPr id="8" name="TekstniOkvir 7"/>
          <p:cNvSpPr txBox="1"/>
          <p:nvPr/>
        </p:nvSpPr>
        <p:spPr>
          <a:xfrm>
            <a:off x="104360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ITALY</a:t>
            </a:r>
            <a:endParaRPr lang="hr-HR" dirty="0"/>
          </a:p>
        </p:txBody>
      </p:sp>
      <p:sp>
        <p:nvSpPr>
          <p:cNvPr id="9" name="TekstniOkvir 8"/>
          <p:cNvSpPr txBox="1"/>
          <p:nvPr/>
        </p:nvSpPr>
        <p:spPr>
          <a:xfrm rot="16200000">
            <a:off x="561889" y="133591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ITALY</a:t>
            </a:r>
            <a:endParaRPr lang="hr-HR" dirty="0"/>
          </a:p>
        </p:txBody>
      </p:sp>
      <p:sp>
        <p:nvSpPr>
          <p:cNvPr id="10" name="TekstniOkvir 9"/>
          <p:cNvSpPr txBox="1"/>
          <p:nvPr/>
        </p:nvSpPr>
        <p:spPr>
          <a:xfrm rot="18446490">
            <a:off x="6300609" y="5869124"/>
            <a:ext cx="1737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/>
              <a:t>MONTENEGRO</a:t>
            </a:r>
            <a:endParaRPr lang="hr-HR" sz="1600" dirty="0"/>
          </a:p>
        </p:txBody>
      </p:sp>
      <p:sp>
        <p:nvSpPr>
          <p:cNvPr id="11" name="TekstniOkvir 10"/>
          <p:cNvSpPr txBox="1"/>
          <p:nvPr/>
        </p:nvSpPr>
        <p:spPr>
          <a:xfrm rot="16200000">
            <a:off x="6884707" y="320833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SERBIA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7236296" y="6421978"/>
            <a:ext cx="771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ALB.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59479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pPr algn="ctr"/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Granice Splitsko-dalmatinske županije</a:t>
            </a:r>
            <a:endParaRPr lang="hr-HR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5" descr="Karta_ma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8568952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6039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 smtClean="0">
                <a:latin typeface="Arial" pitchFamily="34" charset="0"/>
                <a:cs typeface="Arial" pitchFamily="34" charset="0"/>
              </a:rPr>
              <a:t>Samoupravni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djelokrug JLP(R)S</a:t>
            </a:r>
            <a:br>
              <a:rPr lang="pl-PL" sz="3200" b="0" dirty="0">
                <a:latin typeface="Arial" pitchFamily="34" charset="0"/>
                <a:cs typeface="Arial" pitchFamily="34" charset="0"/>
              </a:rPr>
            </a:b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3568" y="1844824"/>
            <a:ext cx="7561213" cy="468052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Odredbama Zakona o lokalnoj i područnoj (regionalnoj) samoupravi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(Narodne novine, broj od 33/01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144/12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19/13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- pročišćeni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tekst)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propisan je samoupravni djelokrug općine, grada i županije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Općina,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grad i županija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samostalne su u odlučivanju u poslovima iz svoga samoupravnog djelokruga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u skladu s Ustavom Republike Hrvatske 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navedenim Zakonom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6313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200" b="0" dirty="0" smtClean="0">
                <a:latin typeface="Arial" pitchFamily="34" charset="0"/>
                <a:cs typeface="Arial" pitchFamily="34" charset="0"/>
              </a:rPr>
              <a:t>Samoupravni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djelokrug </a:t>
            </a:r>
            <a:r>
              <a:rPr lang="pl-PL" sz="3200" b="0" dirty="0" smtClean="0">
                <a:latin typeface="Arial" pitchFamily="34" charset="0"/>
                <a:cs typeface="Arial" pitchFamily="34" charset="0"/>
              </a:rPr>
              <a:t>općina </a:t>
            </a:r>
            <a:r>
              <a:rPr lang="pl-PL" sz="3200" b="0" dirty="0">
                <a:latin typeface="Arial" pitchFamily="34" charset="0"/>
                <a:cs typeface="Arial" pitchFamily="34" charset="0"/>
              </a:rPr>
              <a:t>i </a:t>
            </a:r>
            <a:r>
              <a:rPr lang="pl-PL" sz="3200" b="0" dirty="0" smtClean="0">
                <a:latin typeface="Arial" pitchFamily="34" charset="0"/>
                <a:cs typeface="Arial" pitchFamily="34" charset="0"/>
              </a:rPr>
              <a:t>gradova </a:t>
            </a:r>
            <a:endParaRPr lang="hr-HR" sz="32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2" y="1268760"/>
            <a:ext cx="8280920" cy="53285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Općine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i gradovi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u svom samoupravnom djelokrugu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obavljaju poslove lokalnog značaja 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kojima se neposredno ostvaruju potrebe građana, a </a:t>
            </a:r>
            <a:r>
              <a:rPr lang="vi-VN" sz="2000" b="1" dirty="0">
                <a:latin typeface="Arial" panose="020B0604020202020204" pitchFamily="34" charset="0"/>
                <a:cs typeface="Arial" panose="020B0604020202020204" pitchFamily="34" charset="0"/>
              </a:rPr>
              <a:t>koji nisu Ustavom ili zakonom dodijeljeni državnim tijelima</a:t>
            </a:r>
            <a:r>
              <a:rPr lang="vi-VN" sz="2000" dirty="0">
                <a:latin typeface="Arial" panose="020B0604020202020204" pitchFamily="34" charset="0"/>
                <a:cs typeface="Arial" panose="020B0604020202020204" pitchFamily="34" charset="0"/>
              </a:rPr>
              <a:t> i to osobito poslove koji se odnose na</a:t>
            </a: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uređenje naselja i stanovanje,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prostorno i urbanističko planiranje,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komunalno gospodarstvo,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brigu o djeci,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socijalnu skrb,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primarnu zdravstvenu zaštitu,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odgoj i osnovno obrazovanje,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kulturu, tjelesnu kulturu i šport,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zaštitu potrošača,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zaštitu i unapređenje prirodnog okoliša,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protupožarnu i civilnu zaštitu,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promet na svom području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– te ostale poslove sukladno posebnim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zakonima</a:t>
            </a:r>
            <a:endParaRPr lang="vi-V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949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88640"/>
            <a:ext cx="8785225" cy="10081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3000" b="0" dirty="0" smtClean="0">
                <a:latin typeface="Arial" pitchFamily="34" charset="0"/>
                <a:cs typeface="Arial" pitchFamily="34" charset="0"/>
              </a:rPr>
              <a:t>Samoupravni </a:t>
            </a:r>
            <a:r>
              <a:rPr lang="pl-PL" sz="3000" b="0" dirty="0">
                <a:latin typeface="Arial" pitchFamily="34" charset="0"/>
                <a:cs typeface="Arial" pitchFamily="34" charset="0"/>
              </a:rPr>
              <a:t>djelokrug </a:t>
            </a:r>
            <a:r>
              <a:rPr lang="pl-PL" sz="3000" b="0" dirty="0" smtClean="0">
                <a:latin typeface="Arial" pitchFamily="34" charset="0"/>
                <a:cs typeface="Arial" pitchFamily="34" charset="0"/>
              </a:rPr>
              <a:t>velikih gradova </a:t>
            </a:r>
            <a:r>
              <a:rPr lang="vi-VN" sz="3000" b="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vi-VN" sz="3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gradov</a:t>
            </a:r>
            <a:r>
              <a:rPr lang="hr-HR" sz="3000" b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3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000" b="0" dirty="0">
                <a:latin typeface="Arial" panose="020B0604020202020204" pitchFamily="34" charset="0"/>
                <a:cs typeface="Arial" panose="020B0604020202020204" pitchFamily="34" charset="0"/>
              </a:rPr>
              <a:t>sjedišta županija </a:t>
            </a:r>
            <a:endParaRPr lang="hr-HR" sz="30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556792"/>
            <a:ext cx="8208912" cy="518457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Veliki gradovi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su jedinice lokalne samouprave koje su ujedno gospodarska, financijska, kulturna, zdravstvena, prometna i znanstvena središta razvitka šireg okruženja i koji imaju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više od 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35.000 stanovnika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1200"/>
              </a:spcBef>
              <a:buClr>
                <a:schemeClr val="accent6"/>
              </a:buClr>
              <a:buSzPct val="100000"/>
              <a:buFont typeface="Wingdings" pitchFamily="2" charset="2"/>
              <a:buChar char="v"/>
              <a:defRPr/>
            </a:pP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Veliki gradovi</a:t>
            </a:r>
            <a:r>
              <a:rPr 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kao i 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gradovi sjedišta županija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u svom samoupravnom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djelokrugu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osim što obavljaju poslove lokalnog značaja koje obavljaju prethodno spomenuti gradovi 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općine,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obavljaju i poslove vezano za: </a:t>
            </a:r>
          </a:p>
          <a:p>
            <a:pPr marL="399600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održavanje javnih cesta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000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  <a:defRPr/>
            </a:pP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izdavanje građevinskih i lokacijskih dozvola, drugih akata vezanih uz gradnju, te provedbu dokumenata prostornog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uređenja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1123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Default Design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9904</TotalTime>
  <Words>2826</Words>
  <Application>Microsoft Office PowerPoint</Application>
  <PresentationFormat>On-screen Show (4:3)</PresentationFormat>
  <Paragraphs>734</Paragraphs>
  <Slides>29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Presentation</vt:lpstr>
      <vt:lpstr>Slide 1</vt:lpstr>
      <vt:lpstr>Pregled prezentacije</vt:lpstr>
      <vt:lpstr>Ustrojstvo Republike Hrvatske</vt:lpstr>
      <vt:lpstr>Lokalna vlast u Republici Hrvatskoj</vt:lpstr>
      <vt:lpstr>Županije na području Republike Hrvatske </vt:lpstr>
      <vt:lpstr>Granice Splitsko-dalmatinske županije</vt:lpstr>
      <vt:lpstr>Samoupravni djelokrug JLP(R)S </vt:lpstr>
      <vt:lpstr>Samoupravni djelokrug općina i gradova </vt:lpstr>
      <vt:lpstr>Samoupravni djelokrug velikih gradova i gradova sjedišta županija </vt:lpstr>
      <vt:lpstr>Samoupravni djelokrug županija  </vt:lpstr>
      <vt:lpstr>JLP(R)S u sustavu javnog financiranja u Republici Hrvatskoj</vt:lpstr>
      <vt:lpstr>Slide 12</vt:lpstr>
      <vt:lpstr>Zajednički porezi JLP(R)S </vt:lpstr>
      <vt:lpstr>Porez na dohodak - raspodjela</vt:lpstr>
      <vt:lpstr>Struktura prihoda JLP(R)S u 2014. godini</vt:lpstr>
      <vt:lpstr>Struktura poreznih prihoda JLP(R)S u 2014. godini</vt:lpstr>
      <vt:lpstr>Proračunski proces na lokalnoj i područnoj razini</vt:lpstr>
      <vt:lpstr>Proračunski proces na lokalnoj i područnoj razini</vt:lpstr>
      <vt:lpstr>Načela transparentnosti na LP(R)S razini</vt:lpstr>
      <vt:lpstr>Proračunski vodič za građane</vt:lpstr>
      <vt:lpstr>Proračunska transparentnost</vt:lpstr>
      <vt:lpstr>Proračunska transparentnost (2)</vt:lpstr>
      <vt:lpstr>Proračunska transparentnost (3)</vt:lpstr>
      <vt:lpstr>Zašto je važna transparentnost LP(R)S?</vt:lpstr>
      <vt:lpstr>Objavljeno na internetskim stranicama Ministarstva financija</vt:lpstr>
      <vt:lpstr>Slide 26</vt:lpstr>
      <vt:lpstr>Slide 27</vt:lpstr>
      <vt:lpstr>Objavljeno na internetskim stranicama</vt:lpstr>
      <vt:lpstr>Slide 29</vt:lpstr>
    </vt:vector>
  </TitlesOfParts>
  <Company>APIS 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novog Zakona o lokalnim izborima</dc:title>
  <dc:creator>apisit</dc:creator>
  <cp:lastModifiedBy>events</cp:lastModifiedBy>
  <cp:revision>1181</cp:revision>
  <cp:lastPrinted>2015-09-04T13:37:25Z</cp:lastPrinted>
  <dcterms:created xsi:type="dcterms:W3CDTF">2013-04-05T08:40:20Z</dcterms:created>
  <dcterms:modified xsi:type="dcterms:W3CDTF">2015-12-02T09:45:19Z</dcterms:modified>
</cp:coreProperties>
</file>