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324" r:id="rId2"/>
    <p:sldId id="391" r:id="rId3"/>
    <p:sldId id="379" r:id="rId4"/>
    <p:sldId id="380" r:id="rId5"/>
    <p:sldId id="381" r:id="rId6"/>
    <p:sldId id="382" r:id="rId7"/>
    <p:sldId id="383" r:id="rId8"/>
    <p:sldId id="386" r:id="rId9"/>
    <p:sldId id="387" r:id="rId10"/>
    <p:sldId id="388" r:id="rId11"/>
    <p:sldId id="392" r:id="rId12"/>
    <p:sldId id="393" r:id="rId13"/>
    <p:sldId id="390" r:id="rId1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LitNusx" pitchFamily="34" charset="0"/>
        <a:ea typeface="+mn-ea"/>
        <a:cs typeface="Arial" charset="0"/>
      </a:defRPr>
    </a:lvl1pPr>
    <a:lvl2pPr marL="457200" algn="l" rtl="0" fontAlgn="base">
      <a:spcBef>
        <a:spcPct val="0"/>
      </a:spcBef>
      <a:spcAft>
        <a:spcPct val="0"/>
      </a:spcAft>
      <a:defRPr kern="1200">
        <a:solidFill>
          <a:schemeClr val="tx1"/>
        </a:solidFill>
        <a:latin typeface="LitNusx" pitchFamily="34" charset="0"/>
        <a:ea typeface="+mn-ea"/>
        <a:cs typeface="Arial" charset="0"/>
      </a:defRPr>
    </a:lvl2pPr>
    <a:lvl3pPr marL="914400" algn="l" rtl="0" fontAlgn="base">
      <a:spcBef>
        <a:spcPct val="0"/>
      </a:spcBef>
      <a:spcAft>
        <a:spcPct val="0"/>
      </a:spcAft>
      <a:defRPr kern="1200">
        <a:solidFill>
          <a:schemeClr val="tx1"/>
        </a:solidFill>
        <a:latin typeface="LitNusx" pitchFamily="34" charset="0"/>
        <a:ea typeface="+mn-ea"/>
        <a:cs typeface="Arial" charset="0"/>
      </a:defRPr>
    </a:lvl3pPr>
    <a:lvl4pPr marL="1371600" algn="l" rtl="0" fontAlgn="base">
      <a:spcBef>
        <a:spcPct val="0"/>
      </a:spcBef>
      <a:spcAft>
        <a:spcPct val="0"/>
      </a:spcAft>
      <a:defRPr kern="1200">
        <a:solidFill>
          <a:schemeClr val="tx1"/>
        </a:solidFill>
        <a:latin typeface="LitNusx" pitchFamily="34" charset="0"/>
        <a:ea typeface="+mn-ea"/>
        <a:cs typeface="Arial" charset="0"/>
      </a:defRPr>
    </a:lvl4pPr>
    <a:lvl5pPr marL="1828800" algn="l" rtl="0" fontAlgn="base">
      <a:spcBef>
        <a:spcPct val="0"/>
      </a:spcBef>
      <a:spcAft>
        <a:spcPct val="0"/>
      </a:spcAft>
      <a:defRPr kern="1200">
        <a:solidFill>
          <a:schemeClr val="tx1"/>
        </a:solidFill>
        <a:latin typeface="LitNusx" pitchFamily="34" charset="0"/>
        <a:ea typeface="+mn-ea"/>
        <a:cs typeface="Arial" charset="0"/>
      </a:defRPr>
    </a:lvl5pPr>
    <a:lvl6pPr marL="2286000" algn="l" defTabSz="914400" rtl="0" eaLnBrk="1" latinLnBrk="0" hangingPunct="1">
      <a:defRPr kern="1200">
        <a:solidFill>
          <a:schemeClr val="tx1"/>
        </a:solidFill>
        <a:latin typeface="LitNusx" pitchFamily="34" charset="0"/>
        <a:ea typeface="+mn-ea"/>
        <a:cs typeface="Arial" charset="0"/>
      </a:defRPr>
    </a:lvl6pPr>
    <a:lvl7pPr marL="2743200" algn="l" defTabSz="914400" rtl="0" eaLnBrk="1" latinLnBrk="0" hangingPunct="1">
      <a:defRPr kern="1200">
        <a:solidFill>
          <a:schemeClr val="tx1"/>
        </a:solidFill>
        <a:latin typeface="LitNusx" pitchFamily="34" charset="0"/>
        <a:ea typeface="+mn-ea"/>
        <a:cs typeface="Arial" charset="0"/>
      </a:defRPr>
    </a:lvl7pPr>
    <a:lvl8pPr marL="3200400" algn="l" defTabSz="914400" rtl="0" eaLnBrk="1" latinLnBrk="0" hangingPunct="1">
      <a:defRPr kern="1200">
        <a:solidFill>
          <a:schemeClr val="tx1"/>
        </a:solidFill>
        <a:latin typeface="LitNusx" pitchFamily="34" charset="0"/>
        <a:ea typeface="+mn-ea"/>
        <a:cs typeface="Arial" charset="0"/>
      </a:defRPr>
    </a:lvl8pPr>
    <a:lvl9pPr marL="3657600" algn="l" defTabSz="914400" rtl="0" eaLnBrk="1" latinLnBrk="0" hangingPunct="1">
      <a:defRPr kern="1200">
        <a:solidFill>
          <a:schemeClr val="tx1"/>
        </a:solidFill>
        <a:latin typeface="LitNusx"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0000"/>
    <a:srgbClr val="FF7C8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13" autoAdjust="0"/>
    <p:restoredTop sz="94660" autoAdjust="0"/>
  </p:normalViewPr>
  <p:slideViewPr>
    <p:cSldViewPr>
      <p:cViewPr varScale="1">
        <p:scale>
          <a:sx n="84" d="100"/>
          <a:sy n="84"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04" d="100"/>
          <a:sy n="204" d="100"/>
        </p:scale>
        <p:origin x="-1338" y="-9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ED245-BC7B-4049-8EC1-7EA06D96AAFA}" type="doc">
      <dgm:prSet loTypeId="urn:microsoft.com/office/officeart/2005/8/layout/chevron1" loCatId="process" qsTypeId="urn:microsoft.com/office/officeart/2005/8/quickstyle/simple1" qsCatId="simple" csTypeId="urn:microsoft.com/office/officeart/2005/8/colors/accent1_2" csCatId="accent1" phldr="1"/>
      <dgm:spPr/>
    </dgm:pt>
    <dgm:pt modelId="{F3B00B86-9A06-4001-A819-8C3B2B5ADEBA}">
      <dgm:prSet custT="1"/>
      <dgm:spPr/>
      <dgm:t>
        <a:bodyPr/>
        <a:lstStyle/>
        <a:p>
          <a:r>
            <a:rPr lang="en-US" sz="1800" dirty="0" smtClean="0">
              <a:solidFill>
                <a:srgbClr val="002060"/>
              </a:solidFill>
            </a:rPr>
            <a:t>In House development solution (2009)</a:t>
          </a:r>
        </a:p>
      </dgm:t>
    </dgm:pt>
    <dgm:pt modelId="{3F4CA10F-977E-4201-BB69-75B059CB90CE}" type="parTrans" cxnId="{7424D3B1-0D19-4188-8266-7A076BD04EBC}">
      <dgm:prSet/>
      <dgm:spPr/>
      <dgm:t>
        <a:bodyPr/>
        <a:lstStyle/>
        <a:p>
          <a:endParaRPr lang="en-GB"/>
        </a:p>
      </dgm:t>
    </dgm:pt>
    <dgm:pt modelId="{1CF7D170-1219-45FD-899A-A0C9ACABFD5E}" type="sibTrans" cxnId="{7424D3B1-0D19-4188-8266-7A076BD04EBC}">
      <dgm:prSet/>
      <dgm:spPr/>
      <dgm:t>
        <a:bodyPr/>
        <a:lstStyle/>
        <a:p>
          <a:endParaRPr lang="en-GB"/>
        </a:p>
      </dgm:t>
    </dgm:pt>
    <dgm:pt modelId="{ECE1F05D-37C3-4617-8777-58808C5B4695}">
      <dgm:prSet custT="1"/>
      <dgm:spPr/>
      <dgm:t>
        <a:bodyPr/>
        <a:lstStyle/>
        <a:p>
          <a:r>
            <a:rPr lang="en-US" sz="1800" dirty="0" smtClean="0">
              <a:solidFill>
                <a:srgbClr val="002060"/>
              </a:solidFill>
            </a:rPr>
            <a:t>Starting phase – Online Cash payment module (2010) </a:t>
          </a:r>
        </a:p>
      </dgm:t>
    </dgm:pt>
    <dgm:pt modelId="{F91DC7F8-C280-436C-AE78-7CEF8D7E6FC7}" type="parTrans" cxnId="{4B17DEBB-59D2-48E6-ADBD-821DAE8EBFF0}">
      <dgm:prSet/>
      <dgm:spPr/>
      <dgm:t>
        <a:bodyPr/>
        <a:lstStyle/>
        <a:p>
          <a:endParaRPr lang="en-GB"/>
        </a:p>
      </dgm:t>
    </dgm:pt>
    <dgm:pt modelId="{80CFB0FF-4820-42FA-852B-E9499882BDF9}" type="sibTrans" cxnId="{4B17DEBB-59D2-48E6-ADBD-821DAE8EBFF0}">
      <dgm:prSet/>
      <dgm:spPr/>
      <dgm:t>
        <a:bodyPr/>
        <a:lstStyle/>
        <a:p>
          <a:endParaRPr lang="en-GB"/>
        </a:p>
      </dgm:t>
    </dgm:pt>
    <dgm:pt modelId="{9C708D20-15AF-4C58-BDF3-AA6450BDB30E}">
      <dgm:prSet custT="1"/>
      <dgm:spPr/>
      <dgm:t>
        <a:bodyPr/>
        <a:lstStyle/>
        <a:p>
          <a:r>
            <a:rPr lang="en-US" sz="1800" dirty="0" smtClean="0">
              <a:solidFill>
                <a:srgbClr val="002060"/>
              </a:solidFill>
            </a:rPr>
            <a:t>TGL Module (2013)</a:t>
          </a:r>
        </a:p>
      </dgm:t>
    </dgm:pt>
    <dgm:pt modelId="{623112FB-E16A-4879-AEE8-51AF55B703F4}" type="parTrans" cxnId="{4CD46E2C-6822-447A-921D-57A0162B15A8}">
      <dgm:prSet/>
      <dgm:spPr/>
      <dgm:t>
        <a:bodyPr/>
        <a:lstStyle/>
        <a:p>
          <a:endParaRPr lang="en-GB"/>
        </a:p>
      </dgm:t>
    </dgm:pt>
    <dgm:pt modelId="{5CFE03F7-3077-49A2-A938-DC2F5A94D31C}" type="sibTrans" cxnId="{4CD46E2C-6822-447A-921D-57A0162B15A8}">
      <dgm:prSet/>
      <dgm:spPr/>
      <dgm:t>
        <a:bodyPr/>
        <a:lstStyle/>
        <a:p>
          <a:endParaRPr lang="en-GB"/>
        </a:p>
      </dgm:t>
    </dgm:pt>
    <dgm:pt modelId="{D8FEF1A2-EDF4-4FF3-B15F-836C108DA313}">
      <dgm:prSet custT="1"/>
      <dgm:spPr/>
      <dgm:t>
        <a:bodyPr/>
        <a:lstStyle/>
        <a:p>
          <a:r>
            <a:rPr lang="en-US" sz="1800" dirty="0" smtClean="0">
              <a:solidFill>
                <a:srgbClr val="002060"/>
              </a:solidFill>
            </a:rPr>
            <a:t>System Refactoring  (2012)</a:t>
          </a:r>
        </a:p>
      </dgm:t>
    </dgm:pt>
    <dgm:pt modelId="{A4E3596F-4E28-4FAA-A2E7-DE1EE2C6C1B3}" type="parTrans" cxnId="{1960FB0F-DAB5-4874-9DF7-0E258D3736CB}">
      <dgm:prSet/>
      <dgm:spPr/>
      <dgm:t>
        <a:bodyPr/>
        <a:lstStyle/>
        <a:p>
          <a:endParaRPr lang="en-GB"/>
        </a:p>
      </dgm:t>
    </dgm:pt>
    <dgm:pt modelId="{5D3EF8A0-9380-4E66-ABDE-AC3352CF12A7}" type="sibTrans" cxnId="{1960FB0F-DAB5-4874-9DF7-0E258D3736CB}">
      <dgm:prSet/>
      <dgm:spPr/>
      <dgm:t>
        <a:bodyPr/>
        <a:lstStyle/>
        <a:p>
          <a:endParaRPr lang="en-GB"/>
        </a:p>
      </dgm:t>
    </dgm:pt>
    <dgm:pt modelId="{82EABE0C-B4A3-4C65-B359-5A7C68719876}" type="pres">
      <dgm:prSet presAssocID="{AD4ED245-BC7B-4049-8EC1-7EA06D96AAFA}" presName="Name0" presStyleCnt="0">
        <dgm:presLayoutVars>
          <dgm:dir/>
          <dgm:animLvl val="lvl"/>
          <dgm:resizeHandles val="exact"/>
        </dgm:presLayoutVars>
      </dgm:prSet>
      <dgm:spPr/>
    </dgm:pt>
    <dgm:pt modelId="{40206810-A3B9-4FE7-95B0-26C2812D387F}" type="pres">
      <dgm:prSet presAssocID="{F3B00B86-9A06-4001-A819-8C3B2B5ADEBA}" presName="parTxOnly" presStyleLbl="node1" presStyleIdx="0" presStyleCnt="4" custScaleX="135029" custScaleY="147326">
        <dgm:presLayoutVars>
          <dgm:chMax val="0"/>
          <dgm:chPref val="0"/>
          <dgm:bulletEnabled val="1"/>
        </dgm:presLayoutVars>
      </dgm:prSet>
      <dgm:spPr/>
      <dgm:t>
        <a:bodyPr/>
        <a:lstStyle/>
        <a:p>
          <a:endParaRPr lang="en-GB"/>
        </a:p>
      </dgm:t>
    </dgm:pt>
    <dgm:pt modelId="{96118037-1767-43BD-BBD1-DC8A0DF626A4}" type="pres">
      <dgm:prSet presAssocID="{1CF7D170-1219-45FD-899A-A0C9ACABFD5E}" presName="parTxOnlySpace" presStyleCnt="0"/>
      <dgm:spPr/>
    </dgm:pt>
    <dgm:pt modelId="{1C827BB9-29D8-427B-AC45-1EA7BAA8EFFD}" type="pres">
      <dgm:prSet presAssocID="{ECE1F05D-37C3-4617-8777-58808C5B4695}" presName="parTxOnly" presStyleLbl="node1" presStyleIdx="1" presStyleCnt="4" custScaleX="141014" custScaleY="147326">
        <dgm:presLayoutVars>
          <dgm:chMax val="0"/>
          <dgm:chPref val="0"/>
          <dgm:bulletEnabled val="1"/>
        </dgm:presLayoutVars>
      </dgm:prSet>
      <dgm:spPr/>
      <dgm:t>
        <a:bodyPr/>
        <a:lstStyle/>
        <a:p>
          <a:endParaRPr lang="en-GB"/>
        </a:p>
      </dgm:t>
    </dgm:pt>
    <dgm:pt modelId="{57B57829-E3A3-4D41-B0B6-31F6D56AE821}" type="pres">
      <dgm:prSet presAssocID="{80CFB0FF-4820-42FA-852B-E9499882BDF9}" presName="parTxOnlySpace" presStyleCnt="0"/>
      <dgm:spPr/>
    </dgm:pt>
    <dgm:pt modelId="{4D47EDC9-78AA-4821-9F6B-A387D9AEBBA7}" type="pres">
      <dgm:prSet presAssocID="{D8FEF1A2-EDF4-4FF3-B15F-836C108DA313}" presName="parTxOnly" presStyleLbl="node1" presStyleIdx="2" presStyleCnt="4" custScaleX="109376" custScaleY="147326">
        <dgm:presLayoutVars>
          <dgm:chMax val="0"/>
          <dgm:chPref val="0"/>
          <dgm:bulletEnabled val="1"/>
        </dgm:presLayoutVars>
      </dgm:prSet>
      <dgm:spPr/>
      <dgm:t>
        <a:bodyPr/>
        <a:lstStyle/>
        <a:p>
          <a:endParaRPr lang="en-GB"/>
        </a:p>
      </dgm:t>
    </dgm:pt>
    <dgm:pt modelId="{43E2A39B-9A44-4393-B9C7-719DCE2E474C}" type="pres">
      <dgm:prSet presAssocID="{5D3EF8A0-9380-4E66-ABDE-AC3352CF12A7}" presName="parTxOnlySpace" presStyleCnt="0"/>
      <dgm:spPr/>
    </dgm:pt>
    <dgm:pt modelId="{90059521-F85C-4602-ABE0-EC92041D2BB4}" type="pres">
      <dgm:prSet presAssocID="{9C708D20-15AF-4C58-BDF3-AA6450BDB30E}" presName="parTxOnly" presStyleLbl="node1" presStyleIdx="3" presStyleCnt="4" custScaleY="142512" custLinFactNeighborX="-33220" custLinFactNeighborY="-2407">
        <dgm:presLayoutVars>
          <dgm:chMax val="0"/>
          <dgm:chPref val="0"/>
          <dgm:bulletEnabled val="1"/>
        </dgm:presLayoutVars>
      </dgm:prSet>
      <dgm:spPr/>
      <dgm:t>
        <a:bodyPr/>
        <a:lstStyle/>
        <a:p>
          <a:endParaRPr lang="en-GB"/>
        </a:p>
      </dgm:t>
    </dgm:pt>
  </dgm:ptLst>
  <dgm:cxnLst>
    <dgm:cxn modelId="{1960FB0F-DAB5-4874-9DF7-0E258D3736CB}" srcId="{AD4ED245-BC7B-4049-8EC1-7EA06D96AAFA}" destId="{D8FEF1A2-EDF4-4FF3-B15F-836C108DA313}" srcOrd="2" destOrd="0" parTransId="{A4E3596F-4E28-4FAA-A2E7-DE1EE2C6C1B3}" sibTransId="{5D3EF8A0-9380-4E66-ABDE-AC3352CF12A7}"/>
    <dgm:cxn modelId="{6B27D56F-6AA7-4F12-8B0F-D58E1136D44D}" type="presOf" srcId="{F3B00B86-9A06-4001-A819-8C3B2B5ADEBA}" destId="{40206810-A3B9-4FE7-95B0-26C2812D387F}" srcOrd="0" destOrd="0" presId="urn:microsoft.com/office/officeart/2005/8/layout/chevron1"/>
    <dgm:cxn modelId="{AAC5D0F5-AF95-4289-A59F-1293EFA6565A}" type="presOf" srcId="{ECE1F05D-37C3-4617-8777-58808C5B4695}" destId="{1C827BB9-29D8-427B-AC45-1EA7BAA8EFFD}" srcOrd="0" destOrd="0" presId="urn:microsoft.com/office/officeart/2005/8/layout/chevron1"/>
    <dgm:cxn modelId="{EB6B3922-516E-4B2B-9662-57DE0A829A52}" type="presOf" srcId="{AD4ED245-BC7B-4049-8EC1-7EA06D96AAFA}" destId="{82EABE0C-B4A3-4C65-B359-5A7C68719876}" srcOrd="0" destOrd="0" presId="urn:microsoft.com/office/officeart/2005/8/layout/chevron1"/>
    <dgm:cxn modelId="{4CD46E2C-6822-447A-921D-57A0162B15A8}" srcId="{AD4ED245-BC7B-4049-8EC1-7EA06D96AAFA}" destId="{9C708D20-15AF-4C58-BDF3-AA6450BDB30E}" srcOrd="3" destOrd="0" parTransId="{623112FB-E16A-4879-AEE8-51AF55B703F4}" sibTransId="{5CFE03F7-3077-49A2-A938-DC2F5A94D31C}"/>
    <dgm:cxn modelId="{4B17DEBB-59D2-48E6-ADBD-821DAE8EBFF0}" srcId="{AD4ED245-BC7B-4049-8EC1-7EA06D96AAFA}" destId="{ECE1F05D-37C3-4617-8777-58808C5B4695}" srcOrd="1" destOrd="0" parTransId="{F91DC7F8-C280-436C-AE78-7CEF8D7E6FC7}" sibTransId="{80CFB0FF-4820-42FA-852B-E9499882BDF9}"/>
    <dgm:cxn modelId="{005D5B24-0505-4C3E-B50C-0BC421CEB1C3}" type="presOf" srcId="{9C708D20-15AF-4C58-BDF3-AA6450BDB30E}" destId="{90059521-F85C-4602-ABE0-EC92041D2BB4}" srcOrd="0" destOrd="0" presId="urn:microsoft.com/office/officeart/2005/8/layout/chevron1"/>
    <dgm:cxn modelId="{7424D3B1-0D19-4188-8266-7A076BD04EBC}" srcId="{AD4ED245-BC7B-4049-8EC1-7EA06D96AAFA}" destId="{F3B00B86-9A06-4001-A819-8C3B2B5ADEBA}" srcOrd="0" destOrd="0" parTransId="{3F4CA10F-977E-4201-BB69-75B059CB90CE}" sibTransId="{1CF7D170-1219-45FD-899A-A0C9ACABFD5E}"/>
    <dgm:cxn modelId="{F8CFB99C-0DCC-4628-ABBE-3BB4714D5EA4}" type="presOf" srcId="{D8FEF1A2-EDF4-4FF3-B15F-836C108DA313}" destId="{4D47EDC9-78AA-4821-9F6B-A387D9AEBBA7}" srcOrd="0" destOrd="0" presId="urn:microsoft.com/office/officeart/2005/8/layout/chevron1"/>
    <dgm:cxn modelId="{54A10B44-F7D5-40BE-B4A6-7A794004F90F}" type="presParOf" srcId="{82EABE0C-B4A3-4C65-B359-5A7C68719876}" destId="{40206810-A3B9-4FE7-95B0-26C2812D387F}" srcOrd="0" destOrd="0" presId="urn:microsoft.com/office/officeart/2005/8/layout/chevron1"/>
    <dgm:cxn modelId="{0DE30E01-8A51-40B6-A2DD-D2D98A74BDFA}" type="presParOf" srcId="{82EABE0C-B4A3-4C65-B359-5A7C68719876}" destId="{96118037-1767-43BD-BBD1-DC8A0DF626A4}" srcOrd="1" destOrd="0" presId="urn:microsoft.com/office/officeart/2005/8/layout/chevron1"/>
    <dgm:cxn modelId="{91195AF7-19A7-4286-82C5-E60F290704AF}" type="presParOf" srcId="{82EABE0C-B4A3-4C65-B359-5A7C68719876}" destId="{1C827BB9-29D8-427B-AC45-1EA7BAA8EFFD}" srcOrd="2" destOrd="0" presId="urn:microsoft.com/office/officeart/2005/8/layout/chevron1"/>
    <dgm:cxn modelId="{397CB82A-164E-414F-BC00-6E585A496AAC}" type="presParOf" srcId="{82EABE0C-B4A3-4C65-B359-5A7C68719876}" destId="{57B57829-E3A3-4D41-B0B6-31F6D56AE821}" srcOrd="3" destOrd="0" presId="urn:microsoft.com/office/officeart/2005/8/layout/chevron1"/>
    <dgm:cxn modelId="{B75AADF3-1F70-4649-B12F-6F2BC33CDDAE}" type="presParOf" srcId="{82EABE0C-B4A3-4C65-B359-5A7C68719876}" destId="{4D47EDC9-78AA-4821-9F6B-A387D9AEBBA7}" srcOrd="4" destOrd="0" presId="urn:microsoft.com/office/officeart/2005/8/layout/chevron1"/>
    <dgm:cxn modelId="{E13144A8-9306-4EF9-BCEB-34967F58A665}" type="presParOf" srcId="{82EABE0C-B4A3-4C65-B359-5A7C68719876}" destId="{43E2A39B-9A44-4393-B9C7-719DCE2E474C}" srcOrd="5" destOrd="0" presId="urn:microsoft.com/office/officeart/2005/8/layout/chevron1"/>
    <dgm:cxn modelId="{A9CB3E75-492F-4222-9937-281EFA88BBFE}" type="presParOf" srcId="{82EABE0C-B4A3-4C65-B359-5A7C68719876}" destId="{90059521-F85C-4602-ABE0-EC92041D2BB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CC6AF-837B-4777-B2C0-A8F9C8BC90F6}" type="doc">
      <dgm:prSet loTypeId="urn:microsoft.com/office/officeart/2005/8/layout/process1" loCatId="process" qsTypeId="urn:microsoft.com/office/officeart/2005/8/quickstyle/simple1" qsCatId="simple" csTypeId="urn:microsoft.com/office/officeart/2005/8/colors/accent1_2" csCatId="accent1" phldr="1"/>
      <dgm:spPr/>
    </dgm:pt>
    <dgm:pt modelId="{597288B3-A950-4F55-B0EE-EA7333712194}">
      <dgm:prSet phldrT="[Text]"/>
      <dgm:spPr/>
      <dgm:t>
        <a:bodyPr/>
        <a:lstStyle/>
        <a:p>
          <a:r>
            <a:rPr lang="en-US" dirty="0" smtClean="0">
              <a:solidFill>
                <a:srgbClr val="002060"/>
              </a:solidFill>
            </a:rPr>
            <a:t>Taxpayer pays total amount to the single tax code 101001000</a:t>
          </a:r>
          <a:endParaRPr lang="en-GB" dirty="0">
            <a:solidFill>
              <a:srgbClr val="002060"/>
            </a:solidFill>
          </a:endParaRPr>
        </a:p>
      </dgm:t>
    </dgm:pt>
    <dgm:pt modelId="{5975266A-4E06-4A33-AD59-20370024095E}" type="parTrans" cxnId="{7E363B93-6FAE-401D-879A-1C27914B8F42}">
      <dgm:prSet/>
      <dgm:spPr/>
      <dgm:t>
        <a:bodyPr/>
        <a:lstStyle/>
        <a:p>
          <a:endParaRPr lang="en-GB"/>
        </a:p>
      </dgm:t>
    </dgm:pt>
    <dgm:pt modelId="{BDE98F47-ECFF-4870-9293-981487A19E4B}" type="sibTrans" cxnId="{7E363B93-6FAE-401D-879A-1C27914B8F42}">
      <dgm:prSet/>
      <dgm:spPr/>
      <dgm:t>
        <a:bodyPr/>
        <a:lstStyle/>
        <a:p>
          <a:endParaRPr lang="en-GB"/>
        </a:p>
      </dgm:t>
    </dgm:pt>
    <dgm:pt modelId="{0305BD91-D076-46DF-89DF-FFD42BAEC820}">
      <dgm:prSet phldrT="[Text]"/>
      <dgm:spPr/>
      <dgm:t>
        <a:bodyPr/>
        <a:lstStyle/>
        <a:p>
          <a:r>
            <a:rPr lang="en-US" dirty="0" smtClean="0">
              <a:solidFill>
                <a:srgbClr val="002060"/>
              </a:solidFill>
            </a:rPr>
            <a:t>Treasury shares all the receipts on that code with the revenue service via electronic web-service</a:t>
          </a:r>
          <a:endParaRPr lang="en-GB" dirty="0">
            <a:solidFill>
              <a:srgbClr val="002060"/>
            </a:solidFill>
          </a:endParaRPr>
        </a:p>
      </dgm:t>
    </dgm:pt>
    <dgm:pt modelId="{F749461F-78EA-44D7-BCBA-139D06ED12F9}" type="parTrans" cxnId="{0C949FBA-1685-4853-96D2-C049F7E2C76F}">
      <dgm:prSet/>
      <dgm:spPr/>
      <dgm:t>
        <a:bodyPr/>
        <a:lstStyle/>
        <a:p>
          <a:endParaRPr lang="en-GB"/>
        </a:p>
      </dgm:t>
    </dgm:pt>
    <dgm:pt modelId="{531E0FE9-95EA-40CD-AAE4-9F95735C1B46}" type="sibTrans" cxnId="{0C949FBA-1685-4853-96D2-C049F7E2C76F}">
      <dgm:prSet/>
      <dgm:spPr/>
      <dgm:t>
        <a:bodyPr/>
        <a:lstStyle/>
        <a:p>
          <a:endParaRPr lang="en-GB"/>
        </a:p>
      </dgm:t>
    </dgm:pt>
    <dgm:pt modelId="{8022B4FA-85B4-4694-B69F-357A81A2B2B2}">
      <dgm:prSet phldrT="[Text]"/>
      <dgm:spPr/>
      <dgm:t>
        <a:bodyPr/>
        <a:lstStyle/>
        <a:p>
          <a:r>
            <a:rPr lang="en-US" dirty="0" smtClean="0">
              <a:solidFill>
                <a:srgbClr val="002060"/>
              </a:solidFill>
            </a:rPr>
            <a:t>Treasury reflects the entire amount on that code as a residual (other taxes/excess amount) in the provisional reporting</a:t>
          </a:r>
          <a:endParaRPr lang="en-GB" dirty="0">
            <a:solidFill>
              <a:srgbClr val="002060"/>
            </a:solidFill>
          </a:endParaRPr>
        </a:p>
      </dgm:t>
    </dgm:pt>
    <dgm:pt modelId="{EC2445FD-43A4-43A4-8535-28B4CBB75658}" type="parTrans" cxnId="{9FF14E01-ED1A-4B31-8E9F-9211B4C1698B}">
      <dgm:prSet/>
      <dgm:spPr/>
      <dgm:t>
        <a:bodyPr/>
        <a:lstStyle/>
        <a:p>
          <a:endParaRPr lang="en-GB"/>
        </a:p>
      </dgm:t>
    </dgm:pt>
    <dgm:pt modelId="{4CD4FB50-4168-48EA-BC39-7226E8B9028D}" type="sibTrans" cxnId="{9FF14E01-ED1A-4B31-8E9F-9211B4C1698B}">
      <dgm:prSet/>
      <dgm:spPr/>
      <dgm:t>
        <a:bodyPr/>
        <a:lstStyle/>
        <a:p>
          <a:endParaRPr lang="en-GB"/>
        </a:p>
      </dgm:t>
    </dgm:pt>
    <dgm:pt modelId="{15BD405E-19C8-4A49-9779-9556F7D0D5AA}" type="pres">
      <dgm:prSet presAssocID="{C53CC6AF-837B-4777-B2C0-A8F9C8BC90F6}" presName="Name0" presStyleCnt="0">
        <dgm:presLayoutVars>
          <dgm:dir/>
          <dgm:resizeHandles val="exact"/>
        </dgm:presLayoutVars>
      </dgm:prSet>
      <dgm:spPr/>
    </dgm:pt>
    <dgm:pt modelId="{E5D2149F-03F3-4053-894C-AC355094ADDD}" type="pres">
      <dgm:prSet presAssocID="{597288B3-A950-4F55-B0EE-EA7333712194}" presName="node" presStyleLbl="node1" presStyleIdx="0" presStyleCnt="3">
        <dgm:presLayoutVars>
          <dgm:bulletEnabled val="1"/>
        </dgm:presLayoutVars>
      </dgm:prSet>
      <dgm:spPr/>
      <dgm:t>
        <a:bodyPr/>
        <a:lstStyle/>
        <a:p>
          <a:endParaRPr lang="en-GB"/>
        </a:p>
      </dgm:t>
    </dgm:pt>
    <dgm:pt modelId="{76A9B1FE-D5FC-4AB1-BCB9-7788FCC6E2DE}" type="pres">
      <dgm:prSet presAssocID="{BDE98F47-ECFF-4870-9293-981487A19E4B}" presName="sibTrans" presStyleLbl="sibTrans2D1" presStyleIdx="0" presStyleCnt="2"/>
      <dgm:spPr/>
      <dgm:t>
        <a:bodyPr/>
        <a:lstStyle/>
        <a:p>
          <a:endParaRPr lang="en-GB"/>
        </a:p>
      </dgm:t>
    </dgm:pt>
    <dgm:pt modelId="{EB990100-8CED-4F29-97F3-E8F8FFA1FEE1}" type="pres">
      <dgm:prSet presAssocID="{BDE98F47-ECFF-4870-9293-981487A19E4B}" presName="connectorText" presStyleLbl="sibTrans2D1" presStyleIdx="0" presStyleCnt="2"/>
      <dgm:spPr/>
      <dgm:t>
        <a:bodyPr/>
        <a:lstStyle/>
        <a:p>
          <a:endParaRPr lang="en-GB"/>
        </a:p>
      </dgm:t>
    </dgm:pt>
    <dgm:pt modelId="{101CAEAD-3C0E-4D52-8489-B2B1119E0A68}" type="pres">
      <dgm:prSet presAssocID="{0305BD91-D076-46DF-89DF-FFD42BAEC820}" presName="node" presStyleLbl="node1" presStyleIdx="1" presStyleCnt="3">
        <dgm:presLayoutVars>
          <dgm:bulletEnabled val="1"/>
        </dgm:presLayoutVars>
      </dgm:prSet>
      <dgm:spPr/>
      <dgm:t>
        <a:bodyPr/>
        <a:lstStyle/>
        <a:p>
          <a:endParaRPr lang="en-GB"/>
        </a:p>
      </dgm:t>
    </dgm:pt>
    <dgm:pt modelId="{185909A3-BC5C-413C-B1B7-3931D507C214}" type="pres">
      <dgm:prSet presAssocID="{531E0FE9-95EA-40CD-AAE4-9F95735C1B46}" presName="sibTrans" presStyleLbl="sibTrans2D1" presStyleIdx="1" presStyleCnt="2"/>
      <dgm:spPr/>
      <dgm:t>
        <a:bodyPr/>
        <a:lstStyle/>
        <a:p>
          <a:endParaRPr lang="en-GB"/>
        </a:p>
      </dgm:t>
    </dgm:pt>
    <dgm:pt modelId="{4F53C2B2-561A-4819-BBE5-3980DB7D7D9F}" type="pres">
      <dgm:prSet presAssocID="{531E0FE9-95EA-40CD-AAE4-9F95735C1B46}" presName="connectorText" presStyleLbl="sibTrans2D1" presStyleIdx="1" presStyleCnt="2"/>
      <dgm:spPr/>
      <dgm:t>
        <a:bodyPr/>
        <a:lstStyle/>
        <a:p>
          <a:endParaRPr lang="en-GB"/>
        </a:p>
      </dgm:t>
    </dgm:pt>
    <dgm:pt modelId="{868F3004-B023-4648-B066-B26F556000E6}" type="pres">
      <dgm:prSet presAssocID="{8022B4FA-85B4-4694-B69F-357A81A2B2B2}" presName="node" presStyleLbl="node1" presStyleIdx="2" presStyleCnt="3" custLinFactNeighborX="5851">
        <dgm:presLayoutVars>
          <dgm:bulletEnabled val="1"/>
        </dgm:presLayoutVars>
      </dgm:prSet>
      <dgm:spPr/>
      <dgm:t>
        <a:bodyPr/>
        <a:lstStyle/>
        <a:p>
          <a:endParaRPr lang="en-GB"/>
        </a:p>
      </dgm:t>
    </dgm:pt>
  </dgm:ptLst>
  <dgm:cxnLst>
    <dgm:cxn modelId="{9FF14E01-ED1A-4B31-8E9F-9211B4C1698B}" srcId="{C53CC6AF-837B-4777-B2C0-A8F9C8BC90F6}" destId="{8022B4FA-85B4-4694-B69F-357A81A2B2B2}" srcOrd="2" destOrd="0" parTransId="{EC2445FD-43A4-43A4-8535-28B4CBB75658}" sibTransId="{4CD4FB50-4168-48EA-BC39-7226E8B9028D}"/>
    <dgm:cxn modelId="{94346B2E-4279-40FD-834B-EF4551CAA214}" type="presOf" srcId="{531E0FE9-95EA-40CD-AAE4-9F95735C1B46}" destId="{4F53C2B2-561A-4819-BBE5-3980DB7D7D9F}" srcOrd="1" destOrd="0" presId="urn:microsoft.com/office/officeart/2005/8/layout/process1"/>
    <dgm:cxn modelId="{E5662CAB-4ECD-4FBA-B471-5B8016DFCF37}" type="presOf" srcId="{531E0FE9-95EA-40CD-AAE4-9F95735C1B46}" destId="{185909A3-BC5C-413C-B1B7-3931D507C214}" srcOrd="0" destOrd="0" presId="urn:microsoft.com/office/officeart/2005/8/layout/process1"/>
    <dgm:cxn modelId="{C080FF47-1A5D-44C5-ABBE-E6C9B0580C7D}" type="presOf" srcId="{C53CC6AF-837B-4777-B2C0-A8F9C8BC90F6}" destId="{15BD405E-19C8-4A49-9779-9556F7D0D5AA}" srcOrd="0" destOrd="0" presId="urn:microsoft.com/office/officeart/2005/8/layout/process1"/>
    <dgm:cxn modelId="{7E363B93-6FAE-401D-879A-1C27914B8F42}" srcId="{C53CC6AF-837B-4777-B2C0-A8F9C8BC90F6}" destId="{597288B3-A950-4F55-B0EE-EA7333712194}" srcOrd="0" destOrd="0" parTransId="{5975266A-4E06-4A33-AD59-20370024095E}" sibTransId="{BDE98F47-ECFF-4870-9293-981487A19E4B}"/>
    <dgm:cxn modelId="{15DD1E10-908D-4968-83EA-C8AABCC159D8}" type="presOf" srcId="{BDE98F47-ECFF-4870-9293-981487A19E4B}" destId="{EB990100-8CED-4F29-97F3-E8F8FFA1FEE1}" srcOrd="1" destOrd="0" presId="urn:microsoft.com/office/officeart/2005/8/layout/process1"/>
    <dgm:cxn modelId="{325E6DE0-E817-4E13-8970-900A59A842C2}" type="presOf" srcId="{8022B4FA-85B4-4694-B69F-357A81A2B2B2}" destId="{868F3004-B023-4648-B066-B26F556000E6}" srcOrd="0" destOrd="0" presId="urn:microsoft.com/office/officeart/2005/8/layout/process1"/>
    <dgm:cxn modelId="{37BE2CF4-FDDF-4C51-B5D8-032239097BDE}" type="presOf" srcId="{0305BD91-D076-46DF-89DF-FFD42BAEC820}" destId="{101CAEAD-3C0E-4D52-8489-B2B1119E0A68}" srcOrd="0" destOrd="0" presId="urn:microsoft.com/office/officeart/2005/8/layout/process1"/>
    <dgm:cxn modelId="{20B8882D-42F3-47EE-B8B4-1921D270F9DE}" type="presOf" srcId="{597288B3-A950-4F55-B0EE-EA7333712194}" destId="{E5D2149F-03F3-4053-894C-AC355094ADDD}" srcOrd="0" destOrd="0" presId="urn:microsoft.com/office/officeart/2005/8/layout/process1"/>
    <dgm:cxn modelId="{0C949FBA-1685-4853-96D2-C049F7E2C76F}" srcId="{C53CC6AF-837B-4777-B2C0-A8F9C8BC90F6}" destId="{0305BD91-D076-46DF-89DF-FFD42BAEC820}" srcOrd="1" destOrd="0" parTransId="{F749461F-78EA-44D7-BCBA-139D06ED12F9}" sibTransId="{531E0FE9-95EA-40CD-AAE4-9F95735C1B46}"/>
    <dgm:cxn modelId="{7D71970A-A3EF-472B-8CA4-6B09FC4DC43A}" type="presOf" srcId="{BDE98F47-ECFF-4870-9293-981487A19E4B}" destId="{76A9B1FE-D5FC-4AB1-BCB9-7788FCC6E2DE}" srcOrd="0" destOrd="0" presId="urn:microsoft.com/office/officeart/2005/8/layout/process1"/>
    <dgm:cxn modelId="{48559B04-73AE-41F2-9D63-23C545552484}" type="presParOf" srcId="{15BD405E-19C8-4A49-9779-9556F7D0D5AA}" destId="{E5D2149F-03F3-4053-894C-AC355094ADDD}" srcOrd="0" destOrd="0" presId="urn:microsoft.com/office/officeart/2005/8/layout/process1"/>
    <dgm:cxn modelId="{2E31B43E-B08C-4364-8A6B-B7B8A90E4988}" type="presParOf" srcId="{15BD405E-19C8-4A49-9779-9556F7D0D5AA}" destId="{76A9B1FE-D5FC-4AB1-BCB9-7788FCC6E2DE}" srcOrd="1" destOrd="0" presId="urn:microsoft.com/office/officeart/2005/8/layout/process1"/>
    <dgm:cxn modelId="{11E095FA-BCB0-4BB3-BE5B-F5853BA492A4}" type="presParOf" srcId="{76A9B1FE-D5FC-4AB1-BCB9-7788FCC6E2DE}" destId="{EB990100-8CED-4F29-97F3-E8F8FFA1FEE1}" srcOrd="0" destOrd="0" presId="urn:microsoft.com/office/officeart/2005/8/layout/process1"/>
    <dgm:cxn modelId="{8CEABE39-A766-41AD-A3A1-E5DFDF36E25A}" type="presParOf" srcId="{15BD405E-19C8-4A49-9779-9556F7D0D5AA}" destId="{101CAEAD-3C0E-4D52-8489-B2B1119E0A68}" srcOrd="2" destOrd="0" presId="urn:microsoft.com/office/officeart/2005/8/layout/process1"/>
    <dgm:cxn modelId="{B8DD362F-F737-4B27-B805-9BBE1436D84F}" type="presParOf" srcId="{15BD405E-19C8-4A49-9779-9556F7D0D5AA}" destId="{185909A3-BC5C-413C-B1B7-3931D507C214}" srcOrd="3" destOrd="0" presId="urn:microsoft.com/office/officeart/2005/8/layout/process1"/>
    <dgm:cxn modelId="{59EAEE6F-81B4-4EF6-A9A4-01265D54D7C4}" type="presParOf" srcId="{185909A3-BC5C-413C-B1B7-3931D507C214}" destId="{4F53C2B2-561A-4819-BBE5-3980DB7D7D9F}" srcOrd="0" destOrd="0" presId="urn:microsoft.com/office/officeart/2005/8/layout/process1"/>
    <dgm:cxn modelId="{7CA442E9-EAA7-4910-BE11-8BA9545A8D31}" type="presParOf" srcId="{15BD405E-19C8-4A49-9779-9556F7D0D5AA}" destId="{868F3004-B023-4648-B066-B26F556000E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CC6AF-837B-4777-B2C0-A8F9C8BC90F6}" type="doc">
      <dgm:prSet loTypeId="urn:microsoft.com/office/officeart/2005/8/layout/process1" loCatId="process" qsTypeId="urn:microsoft.com/office/officeart/2005/8/quickstyle/simple1" qsCatId="simple" csTypeId="urn:microsoft.com/office/officeart/2005/8/colors/accent1_2" csCatId="accent1" phldr="1"/>
      <dgm:spPr/>
    </dgm:pt>
    <dgm:pt modelId="{597288B3-A950-4F55-B0EE-EA7333712194}">
      <dgm:prSet phldrT="[Text]"/>
      <dgm:spPr/>
      <dgm:t>
        <a:bodyPr/>
        <a:lstStyle/>
        <a:p>
          <a:r>
            <a:rPr lang="en-US" dirty="0" smtClean="0">
              <a:solidFill>
                <a:srgbClr val="002060"/>
              </a:solidFill>
            </a:rPr>
            <a:t>Revenue Service performs calculation and attributes paid amount to the tax liability – sequencing: from older to newer</a:t>
          </a:r>
          <a:endParaRPr lang="en-GB" dirty="0">
            <a:solidFill>
              <a:srgbClr val="002060"/>
            </a:solidFill>
          </a:endParaRPr>
        </a:p>
      </dgm:t>
    </dgm:pt>
    <dgm:pt modelId="{5975266A-4E06-4A33-AD59-20370024095E}" type="parTrans" cxnId="{7E363B93-6FAE-401D-879A-1C27914B8F42}">
      <dgm:prSet/>
      <dgm:spPr/>
      <dgm:t>
        <a:bodyPr/>
        <a:lstStyle/>
        <a:p>
          <a:endParaRPr lang="en-GB"/>
        </a:p>
      </dgm:t>
    </dgm:pt>
    <dgm:pt modelId="{BDE98F47-ECFF-4870-9293-981487A19E4B}" type="sibTrans" cxnId="{7E363B93-6FAE-401D-879A-1C27914B8F42}">
      <dgm:prSet/>
      <dgm:spPr/>
      <dgm:t>
        <a:bodyPr/>
        <a:lstStyle/>
        <a:p>
          <a:endParaRPr lang="en-GB"/>
        </a:p>
      </dgm:t>
    </dgm:pt>
    <dgm:pt modelId="{0305BD91-D076-46DF-89DF-FFD42BAEC820}">
      <dgm:prSet phldrT="[Text]"/>
      <dgm:spPr/>
      <dgm:t>
        <a:bodyPr/>
        <a:lstStyle/>
        <a:p>
          <a:r>
            <a:rPr lang="en-US" dirty="0" smtClean="0">
              <a:solidFill>
                <a:srgbClr val="002060"/>
              </a:solidFill>
            </a:rPr>
            <a:t>Cash distribution and actual tax liability information sent to the Treasury via e-service</a:t>
          </a:r>
          <a:endParaRPr lang="en-GB" dirty="0">
            <a:solidFill>
              <a:srgbClr val="002060"/>
            </a:solidFill>
          </a:endParaRPr>
        </a:p>
      </dgm:t>
    </dgm:pt>
    <dgm:pt modelId="{F749461F-78EA-44D7-BCBA-139D06ED12F9}" type="parTrans" cxnId="{0C949FBA-1685-4853-96D2-C049F7E2C76F}">
      <dgm:prSet/>
      <dgm:spPr/>
      <dgm:t>
        <a:bodyPr/>
        <a:lstStyle/>
        <a:p>
          <a:endParaRPr lang="en-GB"/>
        </a:p>
      </dgm:t>
    </dgm:pt>
    <dgm:pt modelId="{531E0FE9-95EA-40CD-AAE4-9F95735C1B46}" type="sibTrans" cxnId="{0C949FBA-1685-4853-96D2-C049F7E2C76F}">
      <dgm:prSet/>
      <dgm:spPr/>
      <dgm:t>
        <a:bodyPr/>
        <a:lstStyle/>
        <a:p>
          <a:endParaRPr lang="en-GB"/>
        </a:p>
      </dgm:t>
    </dgm:pt>
    <dgm:pt modelId="{8022B4FA-85B4-4694-B69F-357A81A2B2B2}">
      <dgm:prSet phldrT="[Text]"/>
      <dgm:spPr/>
      <dgm:t>
        <a:bodyPr/>
        <a:lstStyle/>
        <a:p>
          <a:r>
            <a:rPr lang="en-US" dirty="0" smtClean="0">
              <a:solidFill>
                <a:srgbClr val="002060"/>
              </a:solidFill>
            </a:rPr>
            <a:t>Cash reporting finalized based on RS cash information, actual liability reflected in the TGL</a:t>
          </a:r>
          <a:endParaRPr lang="en-GB" dirty="0">
            <a:solidFill>
              <a:srgbClr val="002060"/>
            </a:solidFill>
          </a:endParaRPr>
        </a:p>
      </dgm:t>
    </dgm:pt>
    <dgm:pt modelId="{EC2445FD-43A4-43A4-8535-28B4CBB75658}" type="parTrans" cxnId="{9FF14E01-ED1A-4B31-8E9F-9211B4C1698B}">
      <dgm:prSet/>
      <dgm:spPr/>
      <dgm:t>
        <a:bodyPr/>
        <a:lstStyle/>
        <a:p>
          <a:endParaRPr lang="en-GB"/>
        </a:p>
      </dgm:t>
    </dgm:pt>
    <dgm:pt modelId="{4CD4FB50-4168-48EA-BC39-7226E8B9028D}" type="sibTrans" cxnId="{9FF14E01-ED1A-4B31-8E9F-9211B4C1698B}">
      <dgm:prSet/>
      <dgm:spPr/>
      <dgm:t>
        <a:bodyPr/>
        <a:lstStyle/>
        <a:p>
          <a:endParaRPr lang="en-GB"/>
        </a:p>
      </dgm:t>
    </dgm:pt>
    <dgm:pt modelId="{15BD405E-19C8-4A49-9779-9556F7D0D5AA}" type="pres">
      <dgm:prSet presAssocID="{C53CC6AF-837B-4777-B2C0-A8F9C8BC90F6}" presName="Name0" presStyleCnt="0">
        <dgm:presLayoutVars>
          <dgm:dir/>
          <dgm:resizeHandles val="exact"/>
        </dgm:presLayoutVars>
      </dgm:prSet>
      <dgm:spPr/>
    </dgm:pt>
    <dgm:pt modelId="{E5D2149F-03F3-4053-894C-AC355094ADDD}" type="pres">
      <dgm:prSet presAssocID="{597288B3-A950-4F55-B0EE-EA7333712194}" presName="node" presStyleLbl="node1" presStyleIdx="0" presStyleCnt="3">
        <dgm:presLayoutVars>
          <dgm:bulletEnabled val="1"/>
        </dgm:presLayoutVars>
      </dgm:prSet>
      <dgm:spPr/>
      <dgm:t>
        <a:bodyPr/>
        <a:lstStyle/>
        <a:p>
          <a:endParaRPr lang="en-GB"/>
        </a:p>
      </dgm:t>
    </dgm:pt>
    <dgm:pt modelId="{76A9B1FE-D5FC-4AB1-BCB9-7788FCC6E2DE}" type="pres">
      <dgm:prSet presAssocID="{BDE98F47-ECFF-4870-9293-981487A19E4B}" presName="sibTrans" presStyleLbl="sibTrans2D1" presStyleIdx="0" presStyleCnt="2"/>
      <dgm:spPr/>
      <dgm:t>
        <a:bodyPr/>
        <a:lstStyle/>
        <a:p>
          <a:endParaRPr lang="en-GB"/>
        </a:p>
      </dgm:t>
    </dgm:pt>
    <dgm:pt modelId="{EB990100-8CED-4F29-97F3-E8F8FFA1FEE1}" type="pres">
      <dgm:prSet presAssocID="{BDE98F47-ECFF-4870-9293-981487A19E4B}" presName="connectorText" presStyleLbl="sibTrans2D1" presStyleIdx="0" presStyleCnt="2"/>
      <dgm:spPr/>
      <dgm:t>
        <a:bodyPr/>
        <a:lstStyle/>
        <a:p>
          <a:endParaRPr lang="en-GB"/>
        </a:p>
      </dgm:t>
    </dgm:pt>
    <dgm:pt modelId="{101CAEAD-3C0E-4D52-8489-B2B1119E0A68}" type="pres">
      <dgm:prSet presAssocID="{0305BD91-D076-46DF-89DF-FFD42BAEC820}" presName="node" presStyleLbl="node1" presStyleIdx="1" presStyleCnt="3">
        <dgm:presLayoutVars>
          <dgm:bulletEnabled val="1"/>
        </dgm:presLayoutVars>
      </dgm:prSet>
      <dgm:spPr/>
      <dgm:t>
        <a:bodyPr/>
        <a:lstStyle/>
        <a:p>
          <a:endParaRPr lang="en-GB"/>
        </a:p>
      </dgm:t>
    </dgm:pt>
    <dgm:pt modelId="{185909A3-BC5C-413C-B1B7-3931D507C214}" type="pres">
      <dgm:prSet presAssocID="{531E0FE9-95EA-40CD-AAE4-9F95735C1B46}" presName="sibTrans" presStyleLbl="sibTrans2D1" presStyleIdx="1" presStyleCnt="2"/>
      <dgm:spPr/>
      <dgm:t>
        <a:bodyPr/>
        <a:lstStyle/>
        <a:p>
          <a:endParaRPr lang="en-GB"/>
        </a:p>
      </dgm:t>
    </dgm:pt>
    <dgm:pt modelId="{4F53C2B2-561A-4819-BBE5-3980DB7D7D9F}" type="pres">
      <dgm:prSet presAssocID="{531E0FE9-95EA-40CD-AAE4-9F95735C1B46}" presName="connectorText" presStyleLbl="sibTrans2D1" presStyleIdx="1" presStyleCnt="2"/>
      <dgm:spPr/>
      <dgm:t>
        <a:bodyPr/>
        <a:lstStyle/>
        <a:p>
          <a:endParaRPr lang="en-GB"/>
        </a:p>
      </dgm:t>
    </dgm:pt>
    <dgm:pt modelId="{868F3004-B023-4648-B066-B26F556000E6}" type="pres">
      <dgm:prSet presAssocID="{8022B4FA-85B4-4694-B69F-357A81A2B2B2}" presName="node" presStyleLbl="node1" presStyleIdx="2" presStyleCnt="3">
        <dgm:presLayoutVars>
          <dgm:bulletEnabled val="1"/>
        </dgm:presLayoutVars>
      </dgm:prSet>
      <dgm:spPr/>
      <dgm:t>
        <a:bodyPr/>
        <a:lstStyle/>
        <a:p>
          <a:endParaRPr lang="en-GB"/>
        </a:p>
      </dgm:t>
    </dgm:pt>
  </dgm:ptLst>
  <dgm:cxnLst>
    <dgm:cxn modelId="{9FF14E01-ED1A-4B31-8E9F-9211B4C1698B}" srcId="{C53CC6AF-837B-4777-B2C0-A8F9C8BC90F6}" destId="{8022B4FA-85B4-4694-B69F-357A81A2B2B2}" srcOrd="2" destOrd="0" parTransId="{EC2445FD-43A4-43A4-8535-28B4CBB75658}" sibTransId="{4CD4FB50-4168-48EA-BC39-7226E8B9028D}"/>
    <dgm:cxn modelId="{F51DA40D-5A28-41B5-825D-2CC48C1EFDF0}" type="presOf" srcId="{597288B3-A950-4F55-B0EE-EA7333712194}" destId="{E5D2149F-03F3-4053-894C-AC355094ADDD}" srcOrd="0" destOrd="0" presId="urn:microsoft.com/office/officeart/2005/8/layout/process1"/>
    <dgm:cxn modelId="{426B14CA-E511-47CF-A217-535C1CF87527}" type="presOf" srcId="{531E0FE9-95EA-40CD-AAE4-9F95735C1B46}" destId="{185909A3-BC5C-413C-B1B7-3931D507C214}" srcOrd="0" destOrd="0" presId="urn:microsoft.com/office/officeart/2005/8/layout/process1"/>
    <dgm:cxn modelId="{7E363B93-6FAE-401D-879A-1C27914B8F42}" srcId="{C53CC6AF-837B-4777-B2C0-A8F9C8BC90F6}" destId="{597288B3-A950-4F55-B0EE-EA7333712194}" srcOrd="0" destOrd="0" parTransId="{5975266A-4E06-4A33-AD59-20370024095E}" sibTransId="{BDE98F47-ECFF-4870-9293-981487A19E4B}"/>
    <dgm:cxn modelId="{795987DB-3C0A-4183-A466-B31FAB4BFDF7}" type="presOf" srcId="{0305BD91-D076-46DF-89DF-FFD42BAEC820}" destId="{101CAEAD-3C0E-4D52-8489-B2B1119E0A68}" srcOrd="0" destOrd="0" presId="urn:microsoft.com/office/officeart/2005/8/layout/process1"/>
    <dgm:cxn modelId="{166732B5-B558-432F-9300-CF740344EFBC}" type="presOf" srcId="{BDE98F47-ECFF-4870-9293-981487A19E4B}" destId="{76A9B1FE-D5FC-4AB1-BCB9-7788FCC6E2DE}" srcOrd="0" destOrd="0" presId="urn:microsoft.com/office/officeart/2005/8/layout/process1"/>
    <dgm:cxn modelId="{7F9BBA4A-AB21-430F-BE7E-A7828FA1B8BC}" type="presOf" srcId="{C53CC6AF-837B-4777-B2C0-A8F9C8BC90F6}" destId="{15BD405E-19C8-4A49-9779-9556F7D0D5AA}" srcOrd="0" destOrd="0" presId="urn:microsoft.com/office/officeart/2005/8/layout/process1"/>
    <dgm:cxn modelId="{6AE075FE-5132-4BE5-8139-FAE3622B96E8}" type="presOf" srcId="{BDE98F47-ECFF-4870-9293-981487A19E4B}" destId="{EB990100-8CED-4F29-97F3-E8F8FFA1FEE1}" srcOrd="1" destOrd="0" presId="urn:microsoft.com/office/officeart/2005/8/layout/process1"/>
    <dgm:cxn modelId="{756119C5-27EF-49AD-83A2-E45E74478436}" type="presOf" srcId="{531E0FE9-95EA-40CD-AAE4-9F95735C1B46}" destId="{4F53C2B2-561A-4819-BBE5-3980DB7D7D9F}" srcOrd="1" destOrd="0" presId="urn:microsoft.com/office/officeart/2005/8/layout/process1"/>
    <dgm:cxn modelId="{0C949FBA-1685-4853-96D2-C049F7E2C76F}" srcId="{C53CC6AF-837B-4777-B2C0-A8F9C8BC90F6}" destId="{0305BD91-D076-46DF-89DF-FFD42BAEC820}" srcOrd="1" destOrd="0" parTransId="{F749461F-78EA-44D7-BCBA-139D06ED12F9}" sibTransId="{531E0FE9-95EA-40CD-AAE4-9F95735C1B46}"/>
    <dgm:cxn modelId="{A19A8D7F-F5D8-4EA1-8149-3FC195DB97B1}" type="presOf" srcId="{8022B4FA-85B4-4694-B69F-357A81A2B2B2}" destId="{868F3004-B023-4648-B066-B26F556000E6}" srcOrd="0" destOrd="0" presId="urn:microsoft.com/office/officeart/2005/8/layout/process1"/>
    <dgm:cxn modelId="{36753069-5F70-447D-B9FA-7141E51D0F16}" type="presParOf" srcId="{15BD405E-19C8-4A49-9779-9556F7D0D5AA}" destId="{E5D2149F-03F3-4053-894C-AC355094ADDD}" srcOrd="0" destOrd="0" presId="urn:microsoft.com/office/officeart/2005/8/layout/process1"/>
    <dgm:cxn modelId="{A3B4558F-C7F0-4719-B241-A266E3B6C2F6}" type="presParOf" srcId="{15BD405E-19C8-4A49-9779-9556F7D0D5AA}" destId="{76A9B1FE-D5FC-4AB1-BCB9-7788FCC6E2DE}" srcOrd="1" destOrd="0" presId="urn:microsoft.com/office/officeart/2005/8/layout/process1"/>
    <dgm:cxn modelId="{2E4B2C22-6865-453D-B807-7FC2BEC322B1}" type="presParOf" srcId="{76A9B1FE-D5FC-4AB1-BCB9-7788FCC6E2DE}" destId="{EB990100-8CED-4F29-97F3-E8F8FFA1FEE1}" srcOrd="0" destOrd="0" presId="urn:microsoft.com/office/officeart/2005/8/layout/process1"/>
    <dgm:cxn modelId="{09B26F0D-E4BE-43B4-AE4D-7C60AA460C6A}" type="presParOf" srcId="{15BD405E-19C8-4A49-9779-9556F7D0D5AA}" destId="{101CAEAD-3C0E-4D52-8489-B2B1119E0A68}" srcOrd="2" destOrd="0" presId="urn:microsoft.com/office/officeart/2005/8/layout/process1"/>
    <dgm:cxn modelId="{10BCD405-69B6-41C5-9E70-11E17040984D}" type="presParOf" srcId="{15BD405E-19C8-4A49-9779-9556F7D0D5AA}" destId="{185909A3-BC5C-413C-B1B7-3931D507C214}" srcOrd="3" destOrd="0" presId="urn:microsoft.com/office/officeart/2005/8/layout/process1"/>
    <dgm:cxn modelId="{33BBCEB3-6FBA-4C1D-97CB-D8BBBDEC6544}" type="presParOf" srcId="{185909A3-BC5C-413C-B1B7-3931D507C214}" destId="{4F53C2B2-561A-4819-BBE5-3980DB7D7D9F}" srcOrd="0" destOrd="0" presId="urn:microsoft.com/office/officeart/2005/8/layout/process1"/>
    <dgm:cxn modelId="{E1969D0A-6A60-4E1F-87C5-A15A0A9F43C3}" type="presParOf" srcId="{15BD405E-19C8-4A49-9779-9556F7D0D5AA}" destId="{868F3004-B023-4648-B066-B26F556000E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872" cy="349947"/>
          </a:xfrm>
          <a:prstGeom prst="rect">
            <a:avLst/>
          </a:prstGeom>
        </p:spPr>
        <p:txBody>
          <a:bodyPr vert="horz" lIns="131015" tIns="65508" rIns="131015" bIns="65508" rtlCol="0"/>
          <a:lstStyle>
            <a:lvl1pPr algn="l">
              <a:defRPr sz="1700"/>
            </a:lvl1pPr>
          </a:lstStyle>
          <a:p>
            <a:endParaRPr lang="en-US"/>
          </a:p>
        </p:txBody>
      </p:sp>
      <p:sp>
        <p:nvSpPr>
          <p:cNvPr id="3" name="Date Placeholder 2"/>
          <p:cNvSpPr>
            <a:spLocks noGrp="1"/>
          </p:cNvSpPr>
          <p:nvPr>
            <p:ph type="dt" sz="quarter" idx="1"/>
          </p:nvPr>
        </p:nvSpPr>
        <p:spPr>
          <a:xfrm>
            <a:off x="5264306" y="2"/>
            <a:ext cx="4028872" cy="349947"/>
          </a:xfrm>
          <a:prstGeom prst="rect">
            <a:avLst/>
          </a:prstGeom>
        </p:spPr>
        <p:txBody>
          <a:bodyPr vert="horz" lIns="131015" tIns="65508" rIns="131015" bIns="65508" rtlCol="0"/>
          <a:lstStyle>
            <a:lvl1pPr algn="r">
              <a:defRPr sz="1700"/>
            </a:lvl1pPr>
          </a:lstStyle>
          <a:p>
            <a:fld id="{CD604D34-1C16-409B-8DBB-03B48CA2F978}" type="datetimeFigureOut">
              <a:rPr lang="en-US" smtClean="0"/>
              <a:pPr/>
              <a:t>9/17/2015</a:t>
            </a:fld>
            <a:endParaRPr lang="en-US"/>
          </a:p>
        </p:txBody>
      </p:sp>
      <p:sp>
        <p:nvSpPr>
          <p:cNvPr id="4" name="Footer Placeholder 3"/>
          <p:cNvSpPr>
            <a:spLocks noGrp="1"/>
          </p:cNvSpPr>
          <p:nvPr>
            <p:ph type="ftr" sz="quarter" idx="2"/>
          </p:nvPr>
        </p:nvSpPr>
        <p:spPr>
          <a:xfrm>
            <a:off x="1" y="6658820"/>
            <a:ext cx="4028872" cy="349947"/>
          </a:xfrm>
          <a:prstGeom prst="rect">
            <a:avLst/>
          </a:prstGeom>
        </p:spPr>
        <p:txBody>
          <a:bodyPr vert="horz" lIns="131015" tIns="65508" rIns="131015" bIns="65508" rtlCol="0" anchor="b"/>
          <a:lstStyle>
            <a:lvl1pPr algn="l">
              <a:defRPr sz="1700"/>
            </a:lvl1pPr>
          </a:lstStyle>
          <a:p>
            <a:endParaRPr lang="en-US"/>
          </a:p>
        </p:txBody>
      </p:sp>
      <p:sp>
        <p:nvSpPr>
          <p:cNvPr id="5" name="Slide Number Placeholder 4"/>
          <p:cNvSpPr>
            <a:spLocks noGrp="1"/>
          </p:cNvSpPr>
          <p:nvPr>
            <p:ph type="sldNum" sz="quarter" idx="3"/>
          </p:nvPr>
        </p:nvSpPr>
        <p:spPr>
          <a:xfrm>
            <a:off x="5264306" y="6658820"/>
            <a:ext cx="4028872" cy="349947"/>
          </a:xfrm>
          <a:prstGeom prst="rect">
            <a:avLst/>
          </a:prstGeom>
        </p:spPr>
        <p:txBody>
          <a:bodyPr vert="horz" lIns="131015" tIns="65508" rIns="131015" bIns="65508" rtlCol="0" anchor="b"/>
          <a:lstStyle>
            <a:lvl1pPr algn="r">
              <a:defRPr sz="1700"/>
            </a:lvl1pPr>
          </a:lstStyle>
          <a:p>
            <a:fld id="{F5281F05-5BC1-4D49-97FA-0C0D72614536}" type="slidenum">
              <a:rPr lang="en-US" smtClean="0"/>
              <a:pPr/>
              <a:t>‹#›</a:t>
            </a:fld>
            <a:endParaRPr lang="en-US"/>
          </a:p>
        </p:txBody>
      </p:sp>
    </p:spTree>
    <p:extLst>
      <p:ext uri="{BB962C8B-B14F-4D97-AF65-F5344CB8AC3E}">
        <p14:creationId xmlns:p14="http://schemas.microsoft.com/office/powerpoint/2010/main" val="20139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88680" tIns="44339" rIns="88680" bIns="44339" rtlCol="0"/>
          <a:lstStyle>
            <a:lvl1pPr algn="l">
              <a:defRPr sz="1100"/>
            </a:lvl1pPr>
          </a:lstStyle>
          <a:p>
            <a:endParaRPr lang="ru-RU"/>
          </a:p>
        </p:txBody>
      </p:sp>
      <p:sp>
        <p:nvSpPr>
          <p:cNvPr id="3" name="Date Placeholder 2"/>
          <p:cNvSpPr>
            <a:spLocks noGrp="1"/>
          </p:cNvSpPr>
          <p:nvPr>
            <p:ph type="dt" idx="1"/>
          </p:nvPr>
        </p:nvSpPr>
        <p:spPr>
          <a:xfrm>
            <a:off x="5265811" y="2"/>
            <a:ext cx="4028440" cy="350520"/>
          </a:xfrm>
          <a:prstGeom prst="rect">
            <a:avLst/>
          </a:prstGeom>
        </p:spPr>
        <p:txBody>
          <a:bodyPr vert="horz" lIns="88680" tIns="44339" rIns="88680" bIns="44339" rtlCol="0"/>
          <a:lstStyle>
            <a:lvl1pPr algn="r">
              <a:defRPr sz="1100"/>
            </a:lvl1pPr>
          </a:lstStyle>
          <a:p>
            <a:fld id="{B1655617-35A7-43AF-A473-048FFCB4E4C7}" type="datetimeFigureOut">
              <a:rPr lang="ru-RU" smtClean="0"/>
              <a:pPr/>
              <a:t>17.09.2015</a:t>
            </a:fld>
            <a:endParaRPr lang="ru-RU"/>
          </a:p>
        </p:txBody>
      </p:sp>
      <p:sp>
        <p:nvSpPr>
          <p:cNvPr id="4" name="Slide Image Placeholder 3"/>
          <p:cNvSpPr>
            <a:spLocks noGrp="1" noRot="1" noChangeAspect="1"/>
          </p:cNvSpPr>
          <p:nvPr>
            <p:ph type="sldImg" idx="2"/>
          </p:nvPr>
        </p:nvSpPr>
        <p:spPr>
          <a:xfrm>
            <a:off x="2897188" y="525463"/>
            <a:ext cx="3505200" cy="2628900"/>
          </a:xfrm>
          <a:prstGeom prst="rect">
            <a:avLst/>
          </a:prstGeom>
          <a:noFill/>
          <a:ln w="12700">
            <a:solidFill>
              <a:prstClr val="black"/>
            </a:solidFill>
          </a:ln>
        </p:spPr>
        <p:txBody>
          <a:bodyPr vert="horz" lIns="88680" tIns="44339" rIns="88680" bIns="44339" rtlCol="0" anchor="ctr"/>
          <a:lstStyle/>
          <a:p>
            <a:endParaRPr lang="ru-RU"/>
          </a:p>
        </p:txBody>
      </p:sp>
      <p:sp>
        <p:nvSpPr>
          <p:cNvPr id="5" name="Notes Placeholder 4"/>
          <p:cNvSpPr>
            <a:spLocks noGrp="1"/>
          </p:cNvSpPr>
          <p:nvPr>
            <p:ph type="body" sz="quarter" idx="3"/>
          </p:nvPr>
        </p:nvSpPr>
        <p:spPr>
          <a:xfrm>
            <a:off x="929641" y="3329942"/>
            <a:ext cx="7437119" cy="3154680"/>
          </a:xfrm>
          <a:prstGeom prst="rect">
            <a:avLst/>
          </a:prstGeom>
        </p:spPr>
        <p:txBody>
          <a:bodyPr vert="horz" lIns="88680" tIns="44339" rIns="88680" bIns="443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1" y="6658665"/>
            <a:ext cx="4028440" cy="350520"/>
          </a:xfrm>
          <a:prstGeom prst="rect">
            <a:avLst/>
          </a:prstGeom>
        </p:spPr>
        <p:txBody>
          <a:bodyPr vert="horz" lIns="88680" tIns="44339" rIns="88680" bIns="44339" rtlCol="0" anchor="b"/>
          <a:lstStyle>
            <a:lvl1pPr algn="l">
              <a:defRPr sz="1100"/>
            </a:lvl1pPr>
          </a:lstStyle>
          <a:p>
            <a:endParaRPr lang="ru-RU"/>
          </a:p>
        </p:txBody>
      </p:sp>
      <p:sp>
        <p:nvSpPr>
          <p:cNvPr id="7" name="Slide Number Placeholder 6"/>
          <p:cNvSpPr>
            <a:spLocks noGrp="1"/>
          </p:cNvSpPr>
          <p:nvPr>
            <p:ph type="sldNum" sz="quarter" idx="5"/>
          </p:nvPr>
        </p:nvSpPr>
        <p:spPr>
          <a:xfrm>
            <a:off x="5265811" y="6658665"/>
            <a:ext cx="4028440" cy="350520"/>
          </a:xfrm>
          <a:prstGeom prst="rect">
            <a:avLst/>
          </a:prstGeom>
        </p:spPr>
        <p:txBody>
          <a:bodyPr vert="horz" lIns="88680" tIns="44339" rIns="88680" bIns="44339" rtlCol="0" anchor="b"/>
          <a:lstStyle>
            <a:lvl1pPr algn="r">
              <a:defRPr sz="1100"/>
            </a:lvl1pPr>
          </a:lstStyle>
          <a:p>
            <a:fld id="{8CC28A47-AD2B-402F-A911-895700E35FDF}" type="slidenum">
              <a:rPr lang="ru-RU" smtClean="0"/>
              <a:pPr/>
              <a:t>‹#›</a:t>
            </a:fld>
            <a:endParaRPr lang="ru-RU"/>
          </a:p>
        </p:txBody>
      </p:sp>
    </p:spTree>
    <p:extLst>
      <p:ext uri="{BB962C8B-B14F-4D97-AF65-F5344CB8AC3E}">
        <p14:creationId xmlns:p14="http://schemas.microsoft.com/office/powerpoint/2010/main" val="265692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28A47-AD2B-402F-A911-895700E35FDF}"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371577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sz="3600" b="1" cap="all"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D5602F-97E5-4A13-9CA3-30A1C00A65C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4F1DE9-4D8B-4AEE-82F7-AAFE52EC5C2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
        <p:nvSpPr>
          <p:cNvPr id="5" name="Rectangle 4"/>
          <p:cNvSpPr>
            <a:spLocks noGrp="1" noChangeArrowheads="1"/>
          </p:cNvSpPr>
          <p:nvPr>
            <p:ph type="dt" sz="half" idx="14"/>
          </p:nvPr>
        </p:nvSpPr>
        <p:spPr/>
        <p:txBody>
          <a:bodyPr/>
          <a:lstStyle>
            <a:lvl1pPr>
              <a:defRPr>
                <a:solidFill>
                  <a:schemeClr val="bg1"/>
                </a:solidFill>
              </a:defRPr>
            </a:lvl1pPr>
          </a:lstStyle>
          <a:p>
            <a:pPr>
              <a:defRPr/>
            </a:pPr>
            <a:endParaRPr lang="en-US"/>
          </a:p>
        </p:txBody>
      </p:sp>
      <p:sp>
        <p:nvSpPr>
          <p:cNvPr id="6" name="Rectangle 5"/>
          <p:cNvSpPr>
            <a:spLocks noGrp="1" noChangeArrowheads="1"/>
          </p:cNvSpPr>
          <p:nvPr>
            <p:ph type="ftr" sz="quarter" idx="15"/>
          </p:nvPr>
        </p:nvSpPr>
        <p:spPr/>
        <p:txBody>
          <a:bodyPr/>
          <a:lstStyle>
            <a:lvl1pPr>
              <a:defRPr>
                <a:solidFill>
                  <a:schemeClr val="bg1"/>
                </a:solidFill>
              </a:defRPr>
            </a:lvl1pPr>
          </a:lstStyle>
          <a:p>
            <a:pPr>
              <a:defRPr/>
            </a:pPr>
            <a:r>
              <a:rPr lang="en-US" smtClean="0"/>
              <a:t>Treasury PFM Reforms </a:t>
            </a:r>
            <a:endParaRPr lang="en-US" dirty="0"/>
          </a:p>
        </p:txBody>
      </p:sp>
      <p:sp>
        <p:nvSpPr>
          <p:cNvPr id="7" name="Rectangle 6"/>
          <p:cNvSpPr>
            <a:spLocks noGrp="1" noChangeArrowheads="1"/>
          </p:cNvSpPr>
          <p:nvPr>
            <p:ph type="sldNum" sz="quarter" idx="16"/>
          </p:nvPr>
        </p:nvSpPr>
        <p:spPr/>
        <p:txBody>
          <a:bodyPr/>
          <a:lstStyle>
            <a:lvl1pPr>
              <a:defRPr>
                <a:solidFill>
                  <a:schemeClr val="bg1"/>
                </a:solidFill>
              </a:defRPr>
            </a:lvl1pPr>
          </a:lstStyle>
          <a:p>
            <a:pPr>
              <a:defRPr/>
            </a:pPr>
            <a:fld id="{E4A78502-F787-4FA4-BBF6-715780595832}"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E4A78502-F787-4FA4-BBF6-715780595832}"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E4A78502-F787-4FA4-BBF6-715780595832}"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142852"/>
            <a:ext cx="6643734" cy="1000124"/>
          </a:xfrm>
        </p:spPr>
        <p:txBody>
          <a:bodyPr/>
          <a:lstStyle>
            <a:lvl1pPr>
              <a:defRPr sz="3200" cap="all" baseline="0">
                <a:solidFill>
                  <a:schemeClr val="accent1">
                    <a:lumMod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57298"/>
            <a:ext cx="8229600" cy="47688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153176" y="6429396"/>
            <a:ext cx="1633534" cy="292078"/>
          </a:xfrm>
          <a:ln/>
        </p:spPr>
        <p:txBody>
          <a:bodyPr/>
          <a:lstStyle>
            <a:lvl1pPr algn="r">
              <a:defRPr sz="1050"/>
            </a:lvl1pPr>
          </a:lstStyle>
          <a:p>
            <a:pPr>
              <a:defRPr/>
            </a:pPr>
            <a:endParaRPr lang="en-US" dirty="0"/>
          </a:p>
        </p:txBody>
      </p:sp>
      <p:sp>
        <p:nvSpPr>
          <p:cNvPr id="5" name="Rectangle 5"/>
          <p:cNvSpPr>
            <a:spLocks noGrp="1" noChangeArrowheads="1"/>
          </p:cNvSpPr>
          <p:nvPr>
            <p:ph type="ftr" sz="quarter" idx="11"/>
          </p:nvPr>
        </p:nvSpPr>
        <p:spPr>
          <a:xfrm>
            <a:off x="461954" y="6423070"/>
            <a:ext cx="5610244" cy="292078"/>
          </a:xfrm>
          <a:ln/>
        </p:spPr>
        <p:txBody>
          <a:bodyPr/>
          <a:lstStyle>
            <a:lvl1pPr algn="l">
              <a:defRPr sz="1050"/>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xfrm>
            <a:off x="7858148" y="6429396"/>
            <a:ext cx="828652" cy="292078"/>
          </a:xfrm>
          <a:ln/>
        </p:spPr>
        <p:txBody>
          <a:bodyPr/>
          <a:lstStyle>
            <a:lvl1pPr>
              <a:defRPr sz="1050"/>
            </a:lvl1pPr>
          </a:lstStyle>
          <a:p>
            <a:pPr>
              <a:defRPr/>
            </a:pPr>
            <a:fld id="{046FE861-12BB-4E7C-8C4A-8F4CD69F3A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486EA1-9048-4E85-BBA1-418E234DD44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CD90CC-CE54-4D99-96BF-14944B7B6EC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77E466B-172B-4510-972F-315BBEF4AC6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AA001D3-2E22-4A9E-A9EF-F1D4E1E7B7D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29E7A9-4804-47E3-8209-845D36A2C0D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7E957A-E9F6-4378-A698-2E6053FC944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Treasury PFM Reforms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FD892D-DE3F-4E8E-80DA-46F163C4F04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Treasury PFM Reforms </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4A78502-F787-4FA4-BBF6-71578059583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49" r:id="rId15"/>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reasury.gov.ge/" TargetMode="External"/><Relationship Id="rId2" Type="http://schemas.openxmlformats.org/officeDocument/2006/relationships/hyperlink" Target="http://www.mof.ge/" TargetMode="External"/><Relationship Id="rId1" Type="http://schemas.openxmlformats.org/officeDocument/2006/relationships/slideLayout" Target="../slideLayouts/slideLayout2.xml"/><Relationship Id="rId4" Type="http://schemas.openxmlformats.org/officeDocument/2006/relationships/hyperlink" Target="http://www.etrasury.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0.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2470157"/>
          </a:xfrm>
        </p:spPr>
        <p:txBody>
          <a:bodyPr/>
          <a:lstStyle/>
          <a:p>
            <a:r>
              <a:rPr lang="en-US" sz="3200" b="0" dirty="0" smtClean="0"/>
              <a:t>Single </a:t>
            </a:r>
            <a:r>
              <a:rPr lang="en-US" sz="3200" b="0" dirty="0" err="1" smtClean="0"/>
              <a:t>TaX</a:t>
            </a:r>
            <a:r>
              <a:rPr lang="en-US" sz="3200" b="0" dirty="0" smtClean="0"/>
              <a:t> code </a:t>
            </a:r>
            <a:r>
              <a:rPr lang="en-US" sz="3200" b="0" dirty="0" err="1" smtClean="0"/>
              <a:t>PRoject</a:t>
            </a:r>
            <a:r>
              <a:rPr lang="en-US" sz="3200" b="0" dirty="0" smtClean="0"/>
              <a:t/>
            </a:r>
            <a:br>
              <a:rPr lang="en-US" sz="3200" b="0" dirty="0" smtClean="0"/>
            </a:br>
            <a:endParaRPr lang="ru-RU" sz="3200" b="0" dirty="0"/>
          </a:p>
        </p:txBody>
      </p:sp>
      <p:sp>
        <p:nvSpPr>
          <p:cNvPr id="4" name="Text Placeholder 3"/>
          <p:cNvSpPr>
            <a:spLocks noGrp="1"/>
          </p:cNvSpPr>
          <p:nvPr>
            <p:ph type="body" sz="quarter" idx="13"/>
          </p:nvPr>
        </p:nvSpPr>
        <p:spPr>
          <a:xfrm>
            <a:off x="2743200" y="5486400"/>
            <a:ext cx="3643312" cy="1243034"/>
          </a:xfrm>
        </p:spPr>
        <p:txBody>
          <a:bodyPr/>
          <a:lstStyle/>
          <a:p>
            <a:r>
              <a:rPr lang="en-US" sz="2800" dirty="0" smtClean="0"/>
              <a:t>Nino Tchelishvili</a:t>
            </a:r>
          </a:p>
          <a:p>
            <a:r>
              <a:rPr lang="en-US" sz="2000" dirty="0" smtClean="0"/>
              <a:t>Tbilisi, Georgia</a:t>
            </a:r>
          </a:p>
          <a:p>
            <a:r>
              <a:rPr lang="en-US" sz="2000" dirty="0" smtClean="0"/>
              <a:t>October, 2014</a:t>
            </a:r>
            <a:endParaRPr lang="ru-RU" sz="2000" dirty="0"/>
          </a:p>
        </p:txBody>
      </p:sp>
    </p:spTree>
    <p:extLst>
      <p:ext uri="{BB962C8B-B14F-4D97-AF65-F5344CB8AC3E}">
        <p14:creationId xmlns:p14="http://schemas.microsoft.com/office/powerpoint/2010/main" val="663091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rgbClr val="002060"/>
                </a:solidFill>
              </a:rPr>
              <a:t>Single Tax Code Project</a:t>
            </a:r>
            <a:endParaRPr lang="en-GB" sz="2600" dirty="0"/>
          </a:p>
        </p:txBody>
      </p:sp>
      <p:sp>
        <p:nvSpPr>
          <p:cNvPr id="3" name="Content Placeholder 2"/>
          <p:cNvSpPr>
            <a:spLocks noGrp="1"/>
          </p:cNvSpPr>
          <p:nvPr>
            <p:ph idx="1"/>
          </p:nvPr>
        </p:nvSpPr>
        <p:spPr/>
        <p:txBody>
          <a:bodyPr/>
          <a:lstStyle/>
          <a:p>
            <a:pPr marL="0" lvl="1" indent="0" algn="just">
              <a:lnSpc>
                <a:spcPct val="90000"/>
              </a:lnSpc>
              <a:buNone/>
              <a:defRPr/>
            </a:pPr>
            <a:r>
              <a:rPr lang="en-US" sz="2600" dirty="0">
                <a:solidFill>
                  <a:srgbClr val="002060"/>
                </a:solidFill>
              </a:rPr>
              <a:t>Treasury General Ledger Statements;</a:t>
            </a:r>
          </a:p>
          <a:p>
            <a:pPr algn="just">
              <a:lnSpc>
                <a:spcPct val="90000"/>
              </a:lnSpc>
              <a:defRPr/>
            </a:pPr>
            <a:r>
              <a:rPr lang="en-US" sz="2600" dirty="0">
                <a:solidFill>
                  <a:srgbClr val="002060"/>
                </a:solidFill>
              </a:rPr>
              <a:t>Not - Available today</a:t>
            </a:r>
          </a:p>
          <a:p>
            <a:pPr algn="just">
              <a:lnSpc>
                <a:spcPct val="90000"/>
              </a:lnSpc>
              <a:defRPr/>
            </a:pPr>
            <a:r>
              <a:rPr lang="en-US" sz="2600" dirty="0">
                <a:solidFill>
                  <a:srgbClr val="002060"/>
                </a:solidFill>
              </a:rPr>
              <a:t>Classification basis: </a:t>
            </a:r>
            <a:r>
              <a:rPr lang="en-US" sz="2600" dirty="0" smtClean="0">
                <a:solidFill>
                  <a:srgbClr val="002060"/>
                </a:solidFill>
              </a:rPr>
              <a:t>Generally corresponds to GFS </a:t>
            </a:r>
            <a:r>
              <a:rPr lang="en-US" sz="2600" dirty="0">
                <a:solidFill>
                  <a:srgbClr val="002060"/>
                </a:solidFill>
              </a:rPr>
              <a:t>structure, </a:t>
            </a:r>
            <a:r>
              <a:rPr lang="en-US" sz="2600" dirty="0" smtClean="0">
                <a:solidFill>
                  <a:srgbClr val="002060"/>
                </a:solidFill>
              </a:rPr>
              <a:t>detailed break down aims at capturing </a:t>
            </a:r>
            <a:r>
              <a:rPr lang="en-US" sz="2600" dirty="0">
                <a:solidFill>
                  <a:srgbClr val="002060"/>
                </a:solidFill>
              </a:rPr>
              <a:t>nature of accrual </a:t>
            </a:r>
            <a:r>
              <a:rPr lang="en-US" sz="2600" dirty="0" smtClean="0">
                <a:solidFill>
                  <a:srgbClr val="002060"/>
                </a:solidFill>
              </a:rPr>
              <a:t>transaction; </a:t>
            </a:r>
            <a:endParaRPr lang="en-US" sz="2600" dirty="0">
              <a:solidFill>
                <a:srgbClr val="002060"/>
              </a:solidFill>
            </a:endParaRPr>
          </a:p>
          <a:p>
            <a:pPr algn="just">
              <a:lnSpc>
                <a:spcPct val="90000"/>
              </a:lnSpc>
              <a:defRPr/>
            </a:pPr>
            <a:r>
              <a:rPr lang="en-US" sz="2600" dirty="0">
                <a:solidFill>
                  <a:srgbClr val="002060"/>
                </a:solidFill>
              </a:rPr>
              <a:t>Data input: </a:t>
            </a:r>
            <a:r>
              <a:rPr lang="en-US" sz="2600" dirty="0" smtClean="0">
                <a:solidFill>
                  <a:srgbClr val="002060"/>
                </a:solidFill>
              </a:rPr>
              <a:t>Revenue </a:t>
            </a:r>
            <a:r>
              <a:rPr lang="en-US" sz="2600" dirty="0">
                <a:solidFill>
                  <a:srgbClr val="002060"/>
                </a:solidFill>
              </a:rPr>
              <a:t>Service data on actual tax liability presented by the taxpayers declaration</a:t>
            </a:r>
            <a:r>
              <a:rPr lang="en-US" sz="2600" dirty="0" smtClean="0">
                <a:solidFill>
                  <a:srgbClr val="002060"/>
                </a:solidFill>
              </a:rPr>
              <a:t>;</a:t>
            </a:r>
            <a:r>
              <a:rPr lang="en-US" sz="2600" dirty="0">
                <a:solidFill>
                  <a:srgbClr val="002060"/>
                </a:solidFill>
              </a:rPr>
              <a:t> Cash receipts on the TSA; </a:t>
            </a:r>
          </a:p>
          <a:p>
            <a:pPr algn="just">
              <a:lnSpc>
                <a:spcPct val="90000"/>
              </a:lnSpc>
              <a:defRPr/>
            </a:pPr>
            <a:r>
              <a:rPr lang="en-US" sz="2600" dirty="0">
                <a:solidFill>
                  <a:srgbClr val="002060"/>
                </a:solidFill>
              </a:rPr>
              <a:t>Regularity: </a:t>
            </a:r>
            <a:r>
              <a:rPr lang="en-US" sz="2600" dirty="0" smtClean="0">
                <a:solidFill>
                  <a:srgbClr val="002060"/>
                </a:solidFill>
              </a:rPr>
              <a:t>monthly, semi annual, annual</a:t>
            </a:r>
            <a:r>
              <a:rPr lang="en-US" sz="2600" dirty="0">
                <a:solidFill>
                  <a:srgbClr val="002060"/>
                </a:solidFill>
              </a:rPr>
              <a:t>;</a:t>
            </a:r>
          </a:p>
          <a:p>
            <a:pPr algn="just">
              <a:lnSpc>
                <a:spcPct val="90000"/>
              </a:lnSpc>
              <a:defRPr/>
            </a:pPr>
            <a:r>
              <a:rPr lang="en-US" sz="2600" dirty="0">
                <a:solidFill>
                  <a:srgbClr val="002060"/>
                </a:solidFill>
              </a:rPr>
              <a:t>Recipients: </a:t>
            </a:r>
            <a:r>
              <a:rPr lang="en-US" sz="2600" dirty="0" smtClean="0">
                <a:solidFill>
                  <a:srgbClr val="002060"/>
                </a:solidFill>
              </a:rPr>
              <a:t>Not defined formally</a:t>
            </a:r>
            <a:endParaRPr lang="en-US" sz="2600" dirty="0">
              <a:solidFill>
                <a:srgbClr val="002060"/>
              </a:solidFill>
            </a:endParaRPr>
          </a:p>
          <a:p>
            <a:pPr algn="just">
              <a:lnSpc>
                <a:spcPct val="90000"/>
              </a:lnSpc>
              <a:defRPr/>
            </a:pPr>
            <a:endParaRPr lang="en-US" sz="2600" dirty="0">
              <a:solidFill>
                <a:srgbClr val="002060"/>
              </a:solidFill>
            </a:endParaRP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10</a:t>
            </a:fld>
            <a:endParaRPr lang="en-US"/>
          </a:p>
        </p:txBody>
      </p:sp>
    </p:spTree>
    <p:extLst>
      <p:ext uri="{BB962C8B-B14F-4D97-AF65-F5344CB8AC3E}">
        <p14:creationId xmlns:p14="http://schemas.microsoft.com/office/powerpoint/2010/main" val="213345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rgbClr val="002060"/>
                </a:solidFill>
              </a:rPr>
              <a:t>Single Tax Code Project</a:t>
            </a:r>
            <a:endParaRPr lang="en-GB" sz="2600" dirty="0"/>
          </a:p>
        </p:txBody>
      </p:sp>
      <p:sp>
        <p:nvSpPr>
          <p:cNvPr id="3" name="Content Placeholder 2"/>
          <p:cNvSpPr>
            <a:spLocks noGrp="1"/>
          </p:cNvSpPr>
          <p:nvPr>
            <p:ph idx="1"/>
          </p:nvPr>
        </p:nvSpPr>
        <p:spPr/>
        <p:txBody>
          <a:bodyPr/>
          <a:lstStyle/>
          <a:p>
            <a:pPr marL="457200" lvl="1" indent="0">
              <a:buNone/>
            </a:pPr>
            <a:r>
              <a:rPr lang="en-US" sz="2600" dirty="0" smtClean="0">
                <a:solidFill>
                  <a:srgbClr val="002060"/>
                </a:solidFill>
                <a:ea typeface="+mn-ea"/>
              </a:rPr>
              <a:t>Limitations and Migration </a:t>
            </a:r>
            <a:r>
              <a:rPr lang="en-US" sz="2600" dirty="0">
                <a:solidFill>
                  <a:srgbClr val="002060"/>
                </a:solidFill>
                <a:ea typeface="+mn-ea"/>
              </a:rPr>
              <a:t>issues;</a:t>
            </a:r>
          </a:p>
          <a:p>
            <a:pPr algn="just">
              <a:lnSpc>
                <a:spcPct val="90000"/>
              </a:lnSpc>
              <a:defRPr/>
            </a:pPr>
            <a:r>
              <a:rPr lang="en-US" sz="2600" dirty="0">
                <a:solidFill>
                  <a:srgbClr val="002060"/>
                </a:solidFill>
              </a:rPr>
              <a:t>Most of the collection may remain in the residual (mostly refers to income tax – levied and paid at source, actual liability  accrues after 15</a:t>
            </a:r>
            <a:r>
              <a:rPr lang="en-US" sz="2600" baseline="30000" dirty="0">
                <a:solidFill>
                  <a:srgbClr val="002060"/>
                </a:solidFill>
              </a:rPr>
              <a:t>th</a:t>
            </a:r>
            <a:r>
              <a:rPr lang="en-US" sz="2600" dirty="0">
                <a:solidFill>
                  <a:srgbClr val="002060"/>
                </a:solidFill>
              </a:rPr>
              <a:t> of next month)</a:t>
            </a:r>
          </a:p>
          <a:p>
            <a:pPr algn="just">
              <a:lnSpc>
                <a:spcPct val="90000"/>
              </a:lnSpc>
              <a:defRPr/>
            </a:pPr>
            <a:r>
              <a:rPr lang="en-US" sz="2600" dirty="0" smtClean="0">
                <a:solidFill>
                  <a:srgbClr val="002060"/>
                </a:solidFill>
              </a:rPr>
              <a:t>Redistribution between local and central budgets needed; </a:t>
            </a:r>
            <a:endParaRPr lang="en-US" sz="2600" dirty="0">
              <a:solidFill>
                <a:srgbClr val="002060"/>
              </a:solidFill>
            </a:endParaRPr>
          </a:p>
          <a:p>
            <a:pPr algn="just">
              <a:lnSpc>
                <a:spcPct val="90000"/>
              </a:lnSpc>
              <a:defRPr/>
            </a:pPr>
            <a:r>
              <a:rPr lang="en-US" sz="2600" dirty="0" smtClean="0">
                <a:solidFill>
                  <a:srgbClr val="002060"/>
                </a:solidFill>
              </a:rPr>
              <a:t>Refund or moving amount from one tax to another may result negative values in the specific tax line item;</a:t>
            </a:r>
          </a:p>
          <a:p>
            <a:pPr algn="just">
              <a:lnSpc>
                <a:spcPct val="90000"/>
              </a:lnSpc>
              <a:defRPr/>
            </a:pPr>
            <a:r>
              <a:rPr lang="en-US" sz="2600" dirty="0">
                <a:solidFill>
                  <a:srgbClr val="002060"/>
                </a:solidFill>
              </a:rPr>
              <a:t>Refund or moving amount from one tax to another may </a:t>
            </a:r>
            <a:r>
              <a:rPr lang="en-US" sz="2600" dirty="0" smtClean="0">
                <a:solidFill>
                  <a:srgbClr val="002060"/>
                </a:solidFill>
              </a:rPr>
              <a:t>not be possible because there is no sufficient amount in the specific budget (local, central) – Treasury reports do not reconcile with the RS reports in the specific date and time;</a:t>
            </a:r>
            <a:endParaRPr lang="en-US" sz="2600" dirty="0">
              <a:solidFill>
                <a:srgbClr val="002060"/>
              </a:solidFill>
            </a:endParaRPr>
          </a:p>
          <a:p>
            <a:pPr algn="just">
              <a:lnSpc>
                <a:spcPct val="90000"/>
              </a:lnSpc>
              <a:defRPr/>
            </a:pPr>
            <a:endParaRPr lang="en-US" sz="2600" dirty="0">
              <a:solidFill>
                <a:srgbClr val="002060"/>
              </a:solidFill>
            </a:endParaRP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295401"/>
            <a:ext cx="1233487" cy="461962"/>
          </a:xfrm>
          <a:prstGeom prst="rect">
            <a:avLst/>
          </a:prstGeom>
        </p:spPr>
      </p:pic>
    </p:spTree>
    <p:extLst>
      <p:ext uri="{BB962C8B-B14F-4D97-AF65-F5344CB8AC3E}">
        <p14:creationId xmlns:p14="http://schemas.microsoft.com/office/powerpoint/2010/main" val="415627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rgbClr val="002060"/>
                </a:solidFill>
              </a:rPr>
              <a:t>Single Tax Code Project</a:t>
            </a:r>
            <a:endParaRPr lang="en-GB" sz="2600" dirty="0"/>
          </a:p>
        </p:txBody>
      </p:sp>
      <p:sp>
        <p:nvSpPr>
          <p:cNvPr id="3" name="Content Placeholder 2"/>
          <p:cNvSpPr>
            <a:spLocks noGrp="1"/>
          </p:cNvSpPr>
          <p:nvPr>
            <p:ph idx="1"/>
          </p:nvPr>
        </p:nvSpPr>
        <p:spPr/>
        <p:txBody>
          <a:bodyPr/>
          <a:lstStyle/>
          <a:p>
            <a:pPr marL="457200" lvl="1" indent="0">
              <a:buNone/>
            </a:pPr>
            <a:r>
              <a:rPr lang="en-US" sz="2600" i="1" dirty="0" smtClean="0">
                <a:solidFill>
                  <a:srgbClr val="002060"/>
                </a:solidFill>
              </a:rPr>
              <a:t>... despite </a:t>
            </a:r>
            <a:r>
              <a:rPr lang="en-US" sz="2600" i="1" dirty="0">
                <a:solidFill>
                  <a:srgbClr val="002060"/>
                </a:solidFill>
              </a:rPr>
              <a:t>all limitations, benefits </a:t>
            </a:r>
            <a:r>
              <a:rPr lang="en-US" sz="2600" i="1" dirty="0" smtClean="0">
                <a:solidFill>
                  <a:srgbClr val="002060"/>
                </a:solidFill>
              </a:rPr>
              <a:t>are </a:t>
            </a:r>
            <a:r>
              <a:rPr lang="en-US" sz="2600" i="1" dirty="0">
                <a:solidFill>
                  <a:srgbClr val="002060"/>
                </a:solidFill>
              </a:rPr>
              <a:t>seen </a:t>
            </a:r>
            <a:r>
              <a:rPr lang="en-US" sz="2600" i="1" dirty="0" smtClean="0">
                <a:solidFill>
                  <a:srgbClr val="002060"/>
                </a:solidFill>
              </a:rPr>
              <a:t>huge</a:t>
            </a:r>
            <a:r>
              <a:rPr lang="en-US" sz="2600" i="1" dirty="0">
                <a:solidFill>
                  <a:srgbClr val="002060"/>
                </a:solidFill>
              </a:rPr>
              <a:t>:</a:t>
            </a:r>
          </a:p>
          <a:p>
            <a:pPr marL="457200" lvl="1" indent="0">
              <a:buNone/>
            </a:pPr>
            <a:r>
              <a:rPr lang="en-US" sz="2600" dirty="0" smtClean="0">
                <a:solidFill>
                  <a:srgbClr val="002060"/>
                </a:solidFill>
                <a:ea typeface="+mn-ea"/>
              </a:rPr>
              <a:t>Expected Results</a:t>
            </a:r>
            <a:endParaRPr lang="en-US" sz="2600" dirty="0">
              <a:solidFill>
                <a:srgbClr val="002060"/>
              </a:solidFill>
              <a:ea typeface="+mn-ea"/>
            </a:endParaRPr>
          </a:p>
          <a:p>
            <a:pPr algn="just">
              <a:lnSpc>
                <a:spcPct val="90000"/>
              </a:lnSpc>
              <a:defRPr/>
            </a:pPr>
            <a:r>
              <a:rPr lang="en-US" sz="2600" dirty="0" smtClean="0">
                <a:solidFill>
                  <a:srgbClr val="002060"/>
                </a:solidFill>
              </a:rPr>
              <a:t>Tax execution reporting is accurate and reliable;</a:t>
            </a:r>
          </a:p>
          <a:p>
            <a:pPr algn="just">
              <a:lnSpc>
                <a:spcPct val="90000"/>
              </a:lnSpc>
              <a:defRPr/>
            </a:pPr>
            <a:r>
              <a:rPr lang="en-US" sz="2600" dirty="0" smtClean="0">
                <a:solidFill>
                  <a:srgbClr val="002060"/>
                </a:solidFill>
              </a:rPr>
              <a:t>Tax payers do not need to think where to deposit money, therefore there is no more risk to pay tax on the incorrect code and then hassle to move it to the correct code;  </a:t>
            </a:r>
            <a:endParaRPr lang="en-US" sz="2600" dirty="0">
              <a:solidFill>
                <a:srgbClr val="002060"/>
              </a:solidFill>
            </a:endParaRPr>
          </a:p>
          <a:p>
            <a:pPr algn="just">
              <a:lnSpc>
                <a:spcPct val="90000"/>
              </a:lnSpc>
              <a:defRPr/>
            </a:pPr>
            <a:r>
              <a:rPr lang="en-US" sz="2600" dirty="0" smtClean="0">
                <a:solidFill>
                  <a:srgbClr val="002060"/>
                </a:solidFill>
              </a:rPr>
              <a:t>Refund account does not distort reporting;</a:t>
            </a:r>
          </a:p>
          <a:p>
            <a:pPr algn="just">
              <a:lnSpc>
                <a:spcPct val="90000"/>
              </a:lnSpc>
              <a:defRPr/>
            </a:pPr>
            <a:r>
              <a:rPr lang="en-US" sz="2600" dirty="0" smtClean="0">
                <a:solidFill>
                  <a:srgbClr val="002060"/>
                </a:solidFill>
              </a:rPr>
              <a:t>Fiscal forecasting, planning and administration improves;</a:t>
            </a:r>
          </a:p>
          <a:p>
            <a:pPr algn="just">
              <a:lnSpc>
                <a:spcPct val="90000"/>
              </a:lnSpc>
              <a:defRPr/>
            </a:pPr>
            <a:r>
              <a:rPr lang="en-US" sz="2600" dirty="0" smtClean="0">
                <a:solidFill>
                  <a:srgbClr val="002060"/>
                </a:solidFill>
              </a:rPr>
              <a:t>Fiscal collection improves, </a:t>
            </a:r>
          </a:p>
          <a:p>
            <a:pPr marL="0" indent="0" algn="just">
              <a:lnSpc>
                <a:spcPct val="90000"/>
              </a:lnSpc>
              <a:buNone/>
              <a:defRPr/>
            </a:pPr>
            <a:endParaRPr lang="en-US" sz="2600" dirty="0">
              <a:solidFill>
                <a:srgbClr val="002060"/>
              </a:solidFill>
            </a:endParaRP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75" y="5105400"/>
            <a:ext cx="1676400" cy="1186665"/>
          </a:xfrm>
          <a:prstGeom prst="rect">
            <a:avLst/>
          </a:prstGeom>
        </p:spPr>
      </p:pic>
    </p:spTree>
    <p:extLst>
      <p:ext uri="{BB962C8B-B14F-4D97-AF65-F5344CB8AC3E}">
        <p14:creationId xmlns:p14="http://schemas.microsoft.com/office/powerpoint/2010/main" val="275995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Treasury Service</a:t>
            </a:r>
            <a:br>
              <a:rPr lang="en-US" b="1" dirty="0" smtClean="0">
                <a:solidFill>
                  <a:srgbClr val="002060"/>
                </a:solidFill>
              </a:rPr>
            </a:br>
            <a:r>
              <a:rPr lang="en-US" b="1" dirty="0" smtClean="0">
                <a:solidFill>
                  <a:srgbClr val="002060"/>
                </a:solidFill>
              </a:rPr>
              <a:t>Ministry of Finance of Georgia</a:t>
            </a:r>
            <a:endParaRPr lang="en-US" b="1" dirty="0">
              <a:solidFill>
                <a:srgbClr val="002060"/>
              </a:solidFill>
            </a:endParaRPr>
          </a:p>
        </p:txBody>
      </p:sp>
      <p:sp>
        <p:nvSpPr>
          <p:cNvPr id="3" name="Content Placeholder 2"/>
          <p:cNvSpPr>
            <a:spLocks noGrp="1"/>
          </p:cNvSpPr>
          <p:nvPr>
            <p:ph idx="1"/>
          </p:nvPr>
        </p:nvSpPr>
        <p:spPr>
          <a:xfrm>
            <a:off x="457200" y="2348880"/>
            <a:ext cx="8229600" cy="3777283"/>
          </a:xfrm>
        </p:spPr>
        <p:txBody>
          <a:bodyPr/>
          <a:lstStyle/>
          <a:p>
            <a:pPr algn="ctr">
              <a:buNone/>
            </a:pPr>
            <a:r>
              <a:rPr lang="en-US" sz="2200" b="1" dirty="0" smtClean="0">
                <a:solidFill>
                  <a:srgbClr val="002060"/>
                </a:solidFill>
                <a:latin typeface="+mj-lt"/>
                <a:ea typeface="+mj-ea"/>
                <a:cs typeface="+mj-cs"/>
              </a:rPr>
              <a:t>Thank you</a:t>
            </a:r>
          </a:p>
          <a:p>
            <a:pPr algn="ctr">
              <a:buNone/>
            </a:pPr>
            <a:endParaRPr lang="ka-GE" sz="2200" b="1" dirty="0">
              <a:solidFill>
                <a:srgbClr val="002060"/>
              </a:solidFill>
              <a:latin typeface="+mj-lt"/>
              <a:ea typeface="+mj-ea"/>
              <a:cs typeface="+mj-cs"/>
            </a:endParaRPr>
          </a:p>
          <a:p>
            <a:pPr algn="ctr">
              <a:buNone/>
            </a:pPr>
            <a:endParaRPr lang="ka-GE" dirty="0" smtClean="0"/>
          </a:p>
          <a:p>
            <a:pPr algn="ctr">
              <a:buNone/>
            </a:pPr>
            <a:r>
              <a:rPr lang="en-US" sz="2000" dirty="0" smtClean="0">
                <a:solidFill>
                  <a:schemeClr val="accent2">
                    <a:lumMod val="50000"/>
                  </a:schemeClr>
                </a:solidFill>
                <a:hlinkClick r:id="rId2"/>
              </a:rPr>
              <a:t>www.mof.ge</a:t>
            </a:r>
            <a:endParaRPr lang="ka-GE" sz="2000" dirty="0" smtClean="0">
              <a:solidFill>
                <a:schemeClr val="accent2">
                  <a:lumMod val="50000"/>
                </a:schemeClr>
              </a:solidFill>
            </a:endParaRPr>
          </a:p>
          <a:p>
            <a:pPr algn="ctr">
              <a:buNone/>
            </a:pPr>
            <a:r>
              <a:rPr lang="en-US" sz="2000" dirty="0" smtClean="0">
                <a:solidFill>
                  <a:schemeClr val="accent2">
                    <a:lumMod val="50000"/>
                  </a:schemeClr>
                </a:solidFill>
                <a:hlinkClick r:id="rId3"/>
              </a:rPr>
              <a:t>www.treasury.gov.ge</a:t>
            </a:r>
            <a:endParaRPr lang="en-US" sz="2000" dirty="0" smtClean="0">
              <a:solidFill>
                <a:schemeClr val="accent2">
                  <a:lumMod val="50000"/>
                </a:schemeClr>
              </a:solidFill>
            </a:endParaRPr>
          </a:p>
          <a:p>
            <a:pPr algn="ctr">
              <a:buNone/>
            </a:pPr>
            <a:r>
              <a:rPr lang="en-US" sz="2000" dirty="0" smtClean="0">
                <a:solidFill>
                  <a:schemeClr val="accent2">
                    <a:lumMod val="50000"/>
                  </a:schemeClr>
                </a:solidFill>
                <a:hlinkClick r:id="rId4"/>
              </a:rPr>
              <a:t>www.etrasur</a:t>
            </a:r>
            <a:r>
              <a:rPr lang="en-US" sz="2000" dirty="0">
                <a:solidFill>
                  <a:schemeClr val="accent2">
                    <a:lumMod val="50000"/>
                  </a:schemeClr>
                </a:solidFill>
                <a:hlinkClick r:id="rId4"/>
              </a:rPr>
              <a:t>y</a:t>
            </a:r>
            <a:r>
              <a:rPr lang="en-US" sz="2000" dirty="0" smtClean="0">
                <a:solidFill>
                  <a:schemeClr val="accent2">
                    <a:lumMod val="50000"/>
                  </a:schemeClr>
                </a:solidFill>
                <a:hlinkClick r:id="rId4"/>
              </a:rPr>
              <a:t>.ge</a:t>
            </a:r>
            <a:endParaRPr lang="en-US" sz="2000" dirty="0" smtClean="0">
              <a:solidFill>
                <a:schemeClr val="accent2">
                  <a:lumMod val="50000"/>
                </a:schemeClr>
              </a:solidFill>
            </a:endParaRPr>
          </a:p>
          <a:p>
            <a:pPr algn="ctr">
              <a:buNone/>
            </a:pPr>
            <a:endParaRPr lang="en-US" dirty="0" smtClean="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31883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smtClean="0">
                <a:solidFill>
                  <a:srgbClr val="002060"/>
                </a:solidFill>
              </a:rPr>
              <a:t>Content</a:t>
            </a:r>
            <a:endParaRPr lang="en-GB" sz="2200" b="1" dirty="0">
              <a:solidFill>
                <a:srgbClr val="002060"/>
              </a:solidFill>
            </a:endParaRPr>
          </a:p>
        </p:txBody>
      </p:sp>
      <p:sp>
        <p:nvSpPr>
          <p:cNvPr id="3" name="Content Placeholder 2"/>
          <p:cNvSpPr>
            <a:spLocks noGrp="1"/>
          </p:cNvSpPr>
          <p:nvPr>
            <p:ph idx="1"/>
          </p:nvPr>
        </p:nvSpPr>
        <p:spPr/>
        <p:txBody>
          <a:bodyPr/>
          <a:lstStyle/>
          <a:p>
            <a:r>
              <a:rPr lang="en-US" sz="2000" dirty="0" smtClean="0">
                <a:solidFill>
                  <a:srgbClr val="002060"/>
                </a:solidFill>
                <a:latin typeface="Sylfaen" pitchFamily="18" charset="0"/>
              </a:rPr>
              <a:t>Public Financial Management System – Background:</a:t>
            </a:r>
          </a:p>
          <a:p>
            <a:pPr lvl="1"/>
            <a:r>
              <a:rPr lang="en-US" sz="1600" dirty="0">
                <a:solidFill>
                  <a:srgbClr val="002060"/>
                </a:solidFill>
                <a:latin typeface="Sylfaen" pitchFamily="18" charset="0"/>
              </a:rPr>
              <a:t>History of Development;</a:t>
            </a:r>
          </a:p>
          <a:p>
            <a:pPr lvl="1"/>
            <a:r>
              <a:rPr lang="en-US" sz="1600" dirty="0">
                <a:solidFill>
                  <a:srgbClr val="002060"/>
                </a:solidFill>
                <a:latin typeface="Sylfaen" pitchFamily="18" charset="0"/>
              </a:rPr>
              <a:t>Recent </a:t>
            </a:r>
            <a:r>
              <a:rPr lang="en-US" sz="1600" dirty="0" smtClean="0">
                <a:solidFill>
                  <a:srgbClr val="002060"/>
                </a:solidFill>
                <a:latin typeface="Sylfaen" pitchFamily="18" charset="0"/>
              </a:rPr>
              <a:t>Increase in PFMS Coverage; </a:t>
            </a:r>
            <a:endParaRPr lang="en-US" sz="1600" dirty="0">
              <a:solidFill>
                <a:srgbClr val="002060"/>
              </a:solidFill>
              <a:latin typeface="Sylfaen" pitchFamily="18" charset="0"/>
            </a:endParaRPr>
          </a:p>
          <a:p>
            <a:pPr lvl="1"/>
            <a:r>
              <a:rPr lang="en-US" sz="1600" dirty="0">
                <a:solidFill>
                  <a:srgbClr val="002060"/>
                </a:solidFill>
                <a:latin typeface="Sylfaen" pitchFamily="18" charset="0"/>
              </a:rPr>
              <a:t>Revenue Accounting module;</a:t>
            </a:r>
          </a:p>
          <a:p>
            <a:pPr lvl="1"/>
            <a:r>
              <a:rPr lang="en-US" sz="1600" dirty="0">
                <a:solidFill>
                  <a:srgbClr val="002060"/>
                </a:solidFill>
                <a:latin typeface="Sylfaen" pitchFamily="18" charset="0"/>
              </a:rPr>
              <a:t>Treasury General Ledger module;</a:t>
            </a:r>
          </a:p>
          <a:p>
            <a:r>
              <a:rPr lang="en-US" sz="2000" dirty="0" smtClean="0">
                <a:solidFill>
                  <a:srgbClr val="002060"/>
                </a:solidFill>
                <a:latin typeface="Sylfaen" pitchFamily="18" charset="0"/>
              </a:rPr>
              <a:t>Single Tax Code Project:</a:t>
            </a:r>
          </a:p>
          <a:p>
            <a:pPr lvl="1"/>
            <a:r>
              <a:rPr lang="en-US" sz="1600" dirty="0" smtClean="0">
                <a:solidFill>
                  <a:srgbClr val="002060"/>
                </a:solidFill>
                <a:latin typeface="Sylfaen" pitchFamily="18" charset="0"/>
              </a:rPr>
              <a:t>Rational and Objectives;</a:t>
            </a:r>
          </a:p>
          <a:p>
            <a:pPr lvl="1"/>
            <a:r>
              <a:rPr lang="en-US" sz="1600" dirty="0" smtClean="0">
                <a:solidFill>
                  <a:srgbClr val="002060"/>
                </a:solidFill>
                <a:latin typeface="Sylfaen" pitchFamily="18" charset="0"/>
              </a:rPr>
              <a:t>Business-process analysis;</a:t>
            </a:r>
          </a:p>
          <a:p>
            <a:pPr lvl="1"/>
            <a:r>
              <a:rPr lang="en-US" sz="1600" dirty="0" smtClean="0">
                <a:solidFill>
                  <a:srgbClr val="002060"/>
                </a:solidFill>
                <a:latin typeface="Sylfaen" pitchFamily="18" charset="0"/>
              </a:rPr>
              <a:t>Cash Reporting;</a:t>
            </a:r>
          </a:p>
          <a:p>
            <a:pPr lvl="1"/>
            <a:r>
              <a:rPr lang="en-US" sz="1600" dirty="0" smtClean="0">
                <a:solidFill>
                  <a:srgbClr val="002060"/>
                </a:solidFill>
                <a:latin typeface="Sylfaen" pitchFamily="18" charset="0"/>
              </a:rPr>
              <a:t>Treasury General Ledger Statements;</a:t>
            </a:r>
          </a:p>
          <a:p>
            <a:pPr lvl="1"/>
            <a:r>
              <a:rPr lang="en-US" sz="1600" dirty="0" smtClean="0">
                <a:solidFill>
                  <a:srgbClr val="002060"/>
                </a:solidFill>
                <a:latin typeface="Sylfaen" pitchFamily="18" charset="0"/>
              </a:rPr>
              <a:t>Limitations and migration issues;</a:t>
            </a:r>
          </a:p>
          <a:p>
            <a:pPr lvl="1"/>
            <a:r>
              <a:rPr lang="en-US" sz="1600" dirty="0" smtClean="0">
                <a:solidFill>
                  <a:srgbClr val="002060"/>
                </a:solidFill>
                <a:latin typeface="Sylfaen" pitchFamily="18" charset="0"/>
              </a:rPr>
              <a:t>Expected results;</a:t>
            </a:r>
          </a:p>
          <a:p>
            <a:pPr lvl="1"/>
            <a:endParaRPr lang="en-US" sz="1600" dirty="0" smtClean="0">
              <a:solidFill>
                <a:srgbClr val="002060"/>
              </a:solidFill>
              <a:latin typeface="Sylfaen" pitchFamily="18" charset="0"/>
            </a:endParaRPr>
          </a:p>
          <a:p>
            <a:endParaRPr lang="en-US" sz="1600" dirty="0">
              <a:solidFill>
                <a:srgbClr val="002060"/>
              </a:solidFill>
              <a:latin typeface="Sylfaen" pitchFamily="18" charset="0"/>
            </a:endParaRPr>
          </a:p>
          <a:p>
            <a:pPr lvl="1"/>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600200"/>
            <a:ext cx="1371600" cy="1371600"/>
          </a:xfrm>
          <a:prstGeom prst="rect">
            <a:avLst/>
          </a:prstGeom>
        </p:spPr>
      </p:pic>
    </p:spTree>
    <p:extLst>
      <p:ext uri="{BB962C8B-B14F-4D97-AF65-F5344CB8AC3E}">
        <p14:creationId xmlns:p14="http://schemas.microsoft.com/office/powerpoint/2010/main" val="5484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600" b="1" dirty="0" smtClean="0">
                <a:solidFill>
                  <a:srgbClr val="002060"/>
                </a:solidFill>
              </a:rPr>
              <a:t>PFMS </a:t>
            </a:r>
            <a:br>
              <a:rPr lang="en-US" sz="2600" b="1" dirty="0" smtClean="0">
                <a:solidFill>
                  <a:srgbClr val="002060"/>
                </a:solidFill>
              </a:rPr>
            </a:br>
            <a:r>
              <a:rPr lang="en-US" sz="2600" b="1" dirty="0" smtClean="0">
                <a:solidFill>
                  <a:srgbClr val="002060"/>
                </a:solidFill>
              </a:rPr>
              <a:t>History of Development</a:t>
            </a:r>
            <a:r>
              <a:rPr lang="en-US" sz="1600" dirty="0">
                <a:solidFill>
                  <a:srgbClr val="002060"/>
                </a:solidFill>
                <a:latin typeface="Sylfaen" pitchFamily="18" charset="0"/>
              </a:rPr>
              <a:t/>
            </a:r>
            <a:br>
              <a:rPr lang="en-US" sz="1600" dirty="0">
                <a:solidFill>
                  <a:srgbClr val="002060"/>
                </a:solidFill>
                <a:latin typeface="Sylfaen" pitchFamily="18" charset="0"/>
              </a:rPr>
            </a:br>
            <a:endParaRPr lang="en-GB" sz="2600"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3</a:t>
            </a:fld>
            <a:endParaRPr lang="en-US" dirty="0"/>
          </a:p>
        </p:txBody>
      </p:sp>
      <p:graphicFrame>
        <p:nvGraphicFramePr>
          <p:cNvPr id="4" name="Diagram 3"/>
          <p:cNvGraphicFramePr/>
          <p:nvPr>
            <p:extLst>
              <p:ext uri="{D42A27DB-BD31-4B8C-83A1-F6EECF244321}">
                <p14:modId xmlns:p14="http://schemas.microsoft.com/office/powerpoint/2010/main" val="2805446992"/>
              </p:ext>
            </p:extLst>
          </p:nvPr>
        </p:nvGraphicFramePr>
        <p:xfrm>
          <a:off x="685800" y="1524000"/>
          <a:ext cx="80772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4648200"/>
            <a:ext cx="1447800" cy="1084453"/>
          </a:xfrm>
          <a:prstGeom prst="rect">
            <a:avLst/>
          </a:prstGeom>
        </p:spPr>
      </p:pic>
    </p:spTree>
    <p:extLst>
      <p:ext uri="{BB962C8B-B14F-4D97-AF65-F5344CB8AC3E}">
        <p14:creationId xmlns:p14="http://schemas.microsoft.com/office/powerpoint/2010/main" val="6832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solidFill>
                  <a:srgbClr val="002060"/>
                </a:solidFill>
              </a:rPr>
              <a:t>PFMS Coverage increased in 2015</a:t>
            </a:r>
            <a:endParaRPr lang="en-GB" sz="2600" dirty="0"/>
          </a:p>
        </p:txBody>
      </p:sp>
      <p:sp>
        <p:nvSpPr>
          <p:cNvPr id="3" name="Content Placeholder 2"/>
          <p:cNvSpPr>
            <a:spLocks noGrp="1"/>
          </p:cNvSpPr>
          <p:nvPr>
            <p:ph idx="1"/>
          </p:nvPr>
        </p:nvSpPr>
        <p:spPr/>
        <p:txBody>
          <a:bodyPr/>
          <a:lstStyle/>
          <a:p>
            <a:r>
              <a:rPr lang="en-US" sz="2600" dirty="0" smtClean="0">
                <a:solidFill>
                  <a:srgbClr val="002060"/>
                </a:solidFill>
              </a:rPr>
              <a:t>Budget Code Amended after extensive discussions and some compromises;</a:t>
            </a:r>
            <a:endParaRPr lang="en-US" sz="2600" dirty="0">
              <a:solidFill>
                <a:srgbClr val="002060"/>
              </a:solidFill>
            </a:endParaRPr>
          </a:p>
          <a:p>
            <a:r>
              <a:rPr lang="en-US" sz="2600" dirty="0" smtClean="0">
                <a:solidFill>
                  <a:srgbClr val="002060"/>
                </a:solidFill>
              </a:rPr>
              <a:t>Respective Software modules customized to accommodate Municipalities and LEPLs business process peculiarities;</a:t>
            </a:r>
          </a:p>
          <a:p>
            <a:r>
              <a:rPr lang="en-US" sz="2600" dirty="0" smtClean="0">
                <a:solidFill>
                  <a:srgbClr val="002060"/>
                </a:solidFill>
              </a:rPr>
              <a:t>Additional several hundreds accounts open in the Treasury System;</a:t>
            </a:r>
          </a:p>
          <a:p>
            <a:r>
              <a:rPr lang="en-US" sz="2600" dirty="0" smtClean="0">
                <a:solidFill>
                  <a:srgbClr val="002060"/>
                </a:solidFill>
              </a:rPr>
              <a:t>Additional several hundreds organizations registered as a budget users;</a:t>
            </a:r>
          </a:p>
          <a:p>
            <a:r>
              <a:rPr lang="en-US" sz="2600" dirty="0" smtClean="0">
                <a:solidFill>
                  <a:srgbClr val="002060"/>
                </a:solidFill>
              </a:rPr>
              <a:t>Additional several thousands of end-users given different levels of permissions to the system;</a:t>
            </a:r>
          </a:p>
          <a:p>
            <a:endParaRPr lang="en-US" sz="2600" dirty="0" smtClean="0">
              <a:solidFill>
                <a:srgbClr val="002060"/>
              </a:solidFill>
            </a:endParaRPr>
          </a:p>
          <a:p>
            <a:endParaRPr lang="en-US" sz="2600" dirty="0" smtClean="0">
              <a:solidFill>
                <a:srgbClr val="002060"/>
              </a:solidFill>
            </a:endParaRPr>
          </a:p>
          <a:p>
            <a:endParaRPr lang="en-GB"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25" y="5638800"/>
            <a:ext cx="1295399" cy="964018"/>
          </a:xfrm>
          <a:prstGeom prst="rect">
            <a:avLst/>
          </a:prstGeom>
        </p:spPr>
      </p:pic>
    </p:spTree>
    <p:extLst>
      <p:ext uri="{BB962C8B-B14F-4D97-AF65-F5344CB8AC3E}">
        <p14:creationId xmlns:p14="http://schemas.microsoft.com/office/powerpoint/2010/main" val="366380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600" b="1" cap="all" dirty="0">
                <a:solidFill>
                  <a:srgbClr val="002060"/>
                </a:solidFill>
                <a:latin typeface="+mj-lt"/>
                <a:ea typeface="+mj-ea"/>
                <a:cs typeface="+mj-cs"/>
              </a:rPr>
              <a:t>Revenue Accounting </a:t>
            </a:r>
            <a:r>
              <a:rPr lang="en-US" sz="2600" b="1" cap="all" dirty="0" smtClean="0">
                <a:solidFill>
                  <a:srgbClr val="002060"/>
                </a:solidFill>
                <a:latin typeface="+mj-lt"/>
                <a:ea typeface="+mj-ea"/>
                <a:cs typeface="+mj-cs"/>
              </a:rPr>
              <a:t>module</a:t>
            </a:r>
            <a:endParaRPr lang="en-US" sz="1600" dirty="0">
              <a:solidFill>
                <a:srgbClr val="002060"/>
              </a:solidFill>
              <a:latin typeface="Sylfaen" pitchFamily="18" charset="0"/>
            </a:endParaRPr>
          </a:p>
        </p:txBody>
      </p:sp>
      <p:sp>
        <p:nvSpPr>
          <p:cNvPr id="3" name="Content Placeholder 2"/>
          <p:cNvSpPr>
            <a:spLocks noGrp="1"/>
          </p:cNvSpPr>
          <p:nvPr>
            <p:ph idx="1"/>
          </p:nvPr>
        </p:nvSpPr>
        <p:spPr/>
        <p:txBody>
          <a:bodyPr/>
          <a:lstStyle/>
          <a:p>
            <a:r>
              <a:rPr lang="en-US" sz="2600" dirty="0" smtClean="0">
                <a:solidFill>
                  <a:srgbClr val="002060"/>
                </a:solidFill>
              </a:rPr>
              <a:t>Basis of accounting – Cash</a:t>
            </a:r>
          </a:p>
          <a:p>
            <a:r>
              <a:rPr lang="en-US" sz="2600" dirty="0" smtClean="0">
                <a:solidFill>
                  <a:srgbClr val="002060"/>
                </a:solidFill>
              </a:rPr>
              <a:t>Tax type identified based on treasury code;</a:t>
            </a:r>
          </a:p>
          <a:p>
            <a:r>
              <a:rPr lang="en-US" sz="2600" dirty="0" smtClean="0">
                <a:solidFill>
                  <a:srgbClr val="002060"/>
                </a:solidFill>
              </a:rPr>
              <a:t>Tax payer chose relevant tax treasury code and pays the amount;</a:t>
            </a:r>
            <a:endParaRPr lang="en-US" sz="2600" dirty="0">
              <a:solidFill>
                <a:srgbClr val="002060"/>
              </a:solidFill>
            </a:endParaRPr>
          </a:p>
          <a:p>
            <a:r>
              <a:rPr lang="en-US" sz="2600" dirty="0" smtClean="0">
                <a:solidFill>
                  <a:srgbClr val="002060"/>
                </a:solidFill>
              </a:rPr>
              <a:t>Excessively paid amount can be refunded or moved to another tax type;</a:t>
            </a:r>
          </a:p>
          <a:p>
            <a:r>
              <a:rPr lang="en-US" sz="2600" dirty="0" smtClean="0">
                <a:solidFill>
                  <a:srgbClr val="002060"/>
                </a:solidFill>
              </a:rPr>
              <a:t>There is no fines for non paying specific tax, if total amount paid covers total tax liability – incentive for not moving amount from one tax type to another;</a:t>
            </a:r>
          </a:p>
          <a:p>
            <a:r>
              <a:rPr lang="en-US" sz="2600" dirty="0" smtClean="0">
                <a:solidFill>
                  <a:srgbClr val="002060"/>
                </a:solidFill>
              </a:rPr>
              <a:t>Reporting is not accurate and reliable for forecasting purposes;</a:t>
            </a:r>
            <a:endParaRPr lang="en-US" sz="2600" dirty="0">
              <a:solidFill>
                <a:srgbClr val="002060"/>
              </a:solidFill>
            </a:endParaRPr>
          </a:p>
          <a:p>
            <a:pPr marL="0" indent="0">
              <a:buNone/>
            </a:pPr>
            <a:endParaRPr lang="en-US" sz="2600" dirty="0">
              <a:solidFill>
                <a:srgbClr val="002060"/>
              </a:solidFill>
            </a:endParaRP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371600"/>
            <a:ext cx="1219200" cy="873760"/>
          </a:xfrm>
          <a:prstGeom prst="rect">
            <a:avLst/>
          </a:prstGeom>
        </p:spPr>
      </p:pic>
    </p:spTree>
    <p:extLst>
      <p:ext uri="{BB962C8B-B14F-4D97-AF65-F5344CB8AC3E}">
        <p14:creationId xmlns:p14="http://schemas.microsoft.com/office/powerpoint/2010/main" val="399407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b="1" dirty="0" smtClean="0">
                <a:solidFill>
                  <a:srgbClr val="002060"/>
                </a:solidFill>
              </a:rPr>
              <a:t/>
            </a:r>
            <a:br>
              <a:rPr lang="en-US" sz="3600" b="1" dirty="0" smtClean="0">
                <a:solidFill>
                  <a:srgbClr val="002060"/>
                </a:solidFill>
              </a:rPr>
            </a:br>
            <a:r>
              <a:rPr lang="en-US" sz="3600" b="1" dirty="0" smtClean="0">
                <a:solidFill>
                  <a:srgbClr val="002060"/>
                </a:solidFill>
              </a:rPr>
              <a:t>Treasury </a:t>
            </a:r>
            <a:r>
              <a:rPr lang="en-US" sz="3600" b="1" dirty="0">
                <a:solidFill>
                  <a:srgbClr val="002060"/>
                </a:solidFill>
              </a:rPr>
              <a:t>General Ledger M</a:t>
            </a:r>
            <a:r>
              <a:rPr lang="en-US" sz="3600" b="1" dirty="0" smtClean="0">
                <a:solidFill>
                  <a:srgbClr val="002060"/>
                </a:solidFill>
              </a:rPr>
              <a:t>odule</a:t>
            </a:r>
            <a:r>
              <a:rPr lang="en-US" sz="1600" dirty="0">
                <a:solidFill>
                  <a:srgbClr val="002060"/>
                </a:solidFill>
                <a:latin typeface="Sylfaen" pitchFamily="18" charset="0"/>
              </a:rPr>
              <a:t/>
            </a:r>
            <a:br>
              <a:rPr lang="en-US" sz="1600" dirty="0">
                <a:solidFill>
                  <a:srgbClr val="002060"/>
                </a:solidFill>
                <a:latin typeface="Sylfaen" pitchFamily="18" charset="0"/>
              </a:rPr>
            </a:br>
            <a:r>
              <a:rPr lang="en-US" altLang="en-US" b="1" dirty="0" smtClean="0">
                <a:solidFill>
                  <a:srgbClr val="002060"/>
                </a:solidFill>
              </a:rPr>
              <a:t> </a:t>
            </a:r>
            <a:endParaRPr lang="en-GB" b="1" dirty="0">
              <a:solidFill>
                <a:srgbClr val="002060"/>
              </a:solidFill>
            </a:endParaRPr>
          </a:p>
        </p:txBody>
      </p:sp>
      <p:sp>
        <p:nvSpPr>
          <p:cNvPr id="3" name="Content Placeholder 2"/>
          <p:cNvSpPr>
            <a:spLocks noGrp="1"/>
          </p:cNvSpPr>
          <p:nvPr>
            <p:ph idx="1"/>
          </p:nvPr>
        </p:nvSpPr>
        <p:spPr/>
        <p:txBody>
          <a:bodyPr/>
          <a:lstStyle/>
          <a:p>
            <a:r>
              <a:rPr lang="en-US" sz="2600" dirty="0" smtClean="0">
                <a:solidFill>
                  <a:srgbClr val="002060"/>
                </a:solidFill>
              </a:rPr>
              <a:t>All transactions, both cash and accrual entries, reflected in the PFMS gathered in the Treasury General Ledger;</a:t>
            </a:r>
          </a:p>
          <a:p>
            <a:r>
              <a:rPr lang="en-US" sz="2600" dirty="0" smtClean="0">
                <a:solidFill>
                  <a:srgbClr val="002060"/>
                </a:solidFill>
              </a:rPr>
              <a:t>Data is stored in the “cube” in order to enhance system performance;</a:t>
            </a:r>
          </a:p>
          <a:p>
            <a:r>
              <a:rPr lang="en-US" sz="2600" dirty="0" smtClean="0">
                <a:solidFill>
                  <a:srgbClr val="002060"/>
                </a:solidFill>
              </a:rPr>
              <a:t>Basis for accounting – accrual;</a:t>
            </a:r>
          </a:p>
          <a:p>
            <a:r>
              <a:rPr lang="en-US" sz="2600" dirty="0" smtClean="0">
                <a:solidFill>
                  <a:srgbClr val="002060"/>
                </a:solidFill>
              </a:rPr>
              <a:t>Chart of Account approved by the accounting and reporting regulation;</a:t>
            </a:r>
            <a:endParaRPr lang="en-US" sz="2600" dirty="0">
              <a:solidFill>
                <a:srgbClr val="002060"/>
              </a:solidFill>
            </a:endParaRPr>
          </a:p>
          <a:p>
            <a:r>
              <a:rPr lang="en-US" sz="2600" dirty="0" smtClean="0">
                <a:solidFill>
                  <a:srgbClr val="002060"/>
                </a:solidFill>
              </a:rPr>
              <a:t>For the moment TGL covers payroll; </a:t>
            </a:r>
          </a:p>
          <a:p>
            <a:r>
              <a:rPr lang="en-US" sz="2600" dirty="0" smtClean="0">
                <a:solidFill>
                  <a:srgbClr val="002060"/>
                </a:solidFill>
              </a:rPr>
              <a:t>Each accounting entry has several different dimensions;</a:t>
            </a:r>
          </a:p>
          <a:p>
            <a:r>
              <a:rPr lang="en-US" sz="2600" dirty="0" smtClean="0">
                <a:solidFill>
                  <a:srgbClr val="002060"/>
                </a:solidFill>
              </a:rPr>
              <a:t>Interactive reporting can be generated from the TGL module;</a:t>
            </a:r>
          </a:p>
          <a:p>
            <a:pPr marL="0" indent="0">
              <a:buNone/>
            </a:pPr>
            <a:endParaRPr lang="en-US" sz="2600" dirty="0">
              <a:solidFill>
                <a:srgbClr val="002060"/>
              </a:solidFill>
            </a:endParaRP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6</a:t>
            </a:fld>
            <a:endParaRPr lang="en-US" dirty="0"/>
          </a:p>
        </p:txBody>
      </p:sp>
    </p:spTree>
    <p:extLst>
      <p:ext uri="{BB962C8B-B14F-4D97-AF65-F5344CB8AC3E}">
        <p14:creationId xmlns:p14="http://schemas.microsoft.com/office/powerpoint/2010/main" val="274463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
            </a:r>
            <a:br>
              <a:rPr lang="en-US" b="1" dirty="0">
                <a:solidFill>
                  <a:srgbClr val="002060"/>
                </a:solidFill>
              </a:rPr>
            </a:br>
            <a:r>
              <a:rPr lang="en-US" dirty="0" smtClean="0">
                <a:solidFill>
                  <a:srgbClr val="002060"/>
                </a:solidFill>
                <a:latin typeface="Sylfaen" pitchFamily="18" charset="0"/>
              </a:rPr>
              <a:t>Single </a:t>
            </a:r>
            <a:r>
              <a:rPr lang="en-US" dirty="0">
                <a:solidFill>
                  <a:srgbClr val="002060"/>
                </a:solidFill>
                <a:latin typeface="Sylfaen" pitchFamily="18" charset="0"/>
              </a:rPr>
              <a:t>Tax Code </a:t>
            </a:r>
            <a:r>
              <a:rPr lang="en-US" dirty="0" smtClean="0">
                <a:solidFill>
                  <a:srgbClr val="002060"/>
                </a:solidFill>
                <a:latin typeface="Sylfaen" pitchFamily="18" charset="0"/>
              </a:rPr>
              <a:t>Project</a:t>
            </a:r>
            <a:r>
              <a:rPr lang="en-US" dirty="0">
                <a:solidFill>
                  <a:srgbClr val="002060"/>
                </a:solidFill>
                <a:latin typeface="Sylfaen" pitchFamily="18" charset="0"/>
              </a:rPr>
              <a:t/>
            </a:r>
            <a:br>
              <a:rPr lang="en-US" dirty="0">
                <a:solidFill>
                  <a:srgbClr val="002060"/>
                </a:solidFill>
                <a:latin typeface="Sylfaen" pitchFamily="18" charset="0"/>
              </a:rPr>
            </a:br>
            <a:endParaRPr lang="en-GB" dirty="0"/>
          </a:p>
        </p:txBody>
      </p:sp>
      <p:sp>
        <p:nvSpPr>
          <p:cNvPr id="3" name="Content Placeholder 2"/>
          <p:cNvSpPr>
            <a:spLocks noGrp="1"/>
          </p:cNvSpPr>
          <p:nvPr>
            <p:ph idx="1"/>
          </p:nvPr>
        </p:nvSpPr>
        <p:spPr/>
        <p:txBody>
          <a:bodyPr/>
          <a:lstStyle/>
          <a:p>
            <a:pPr marL="0" indent="0">
              <a:buNone/>
            </a:pPr>
            <a:r>
              <a:rPr lang="en-US" sz="2600" dirty="0" smtClean="0">
                <a:solidFill>
                  <a:srgbClr val="002060"/>
                </a:solidFill>
              </a:rPr>
              <a:t>Rational and Objectives:</a:t>
            </a:r>
          </a:p>
          <a:p>
            <a:r>
              <a:rPr lang="en-US" sz="2600" dirty="0" smtClean="0">
                <a:solidFill>
                  <a:srgbClr val="002060"/>
                </a:solidFill>
              </a:rPr>
              <a:t>Ensure accurateness of revenue reporting</a:t>
            </a:r>
          </a:p>
          <a:p>
            <a:r>
              <a:rPr lang="en-US" sz="2600" dirty="0" smtClean="0">
                <a:solidFill>
                  <a:srgbClr val="002060"/>
                </a:solidFill>
              </a:rPr>
              <a:t>Make taxpayer’s life easier</a:t>
            </a:r>
          </a:p>
          <a:p>
            <a:r>
              <a:rPr lang="en-US" sz="2600" dirty="0" smtClean="0">
                <a:solidFill>
                  <a:srgbClr val="002060"/>
                </a:solidFill>
              </a:rPr>
              <a:t>Abolish refund account;</a:t>
            </a:r>
          </a:p>
          <a:p>
            <a:r>
              <a:rPr lang="en-US" sz="2600" dirty="0" smtClean="0">
                <a:solidFill>
                  <a:srgbClr val="FF0000"/>
                </a:solidFill>
              </a:rPr>
              <a:t>Ultimate objective: Improve tax forecasting, planning,  administration and collection;</a:t>
            </a:r>
          </a:p>
          <a:p>
            <a:pPr marL="0" indent="0">
              <a:buNone/>
            </a:pPr>
            <a:endParaRPr lang="en-US" sz="2600" dirty="0" smtClean="0">
              <a:solidFill>
                <a:srgbClr val="002060"/>
              </a:solidFill>
            </a:endParaRPr>
          </a:p>
          <a:p>
            <a:pPr marL="0" indent="0">
              <a:buNone/>
            </a:pPr>
            <a:endParaRPr lang="en-US" sz="2600" dirty="0">
              <a:solidFill>
                <a:srgbClr val="002060"/>
              </a:solidFill>
            </a:endParaRPr>
          </a:p>
          <a:p>
            <a:endParaRPr lang="en-US" sz="2600" dirty="0">
              <a:solidFill>
                <a:srgbClr val="002060"/>
              </a:solidFill>
            </a:endParaRP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91000"/>
            <a:ext cx="2466975" cy="1847850"/>
          </a:xfrm>
          <a:prstGeom prst="rect">
            <a:avLst/>
          </a:prstGeom>
        </p:spPr>
      </p:pic>
    </p:spTree>
    <p:extLst>
      <p:ext uri="{BB962C8B-B14F-4D97-AF65-F5344CB8AC3E}">
        <p14:creationId xmlns:p14="http://schemas.microsoft.com/office/powerpoint/2010/main" val="284607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2060"/>
                </a:solidFill>
                <a:latin typeface="Sylfaen" pitchFamily="18" charset="0"/>
              </a:rPr>
              <a:t>Single Tax Code </a:t>
            </a:r>
            <a:r>
              <a:rPr lang="en-US" sz="2800" b="1" dirty="0" smtClean="0">
                <a:solidFill>
                  <a:srgbClr val="002060"/>
                </a:solidFill>
                <a:latin typeface="Sylfaen" pitchFamily="18" charset="0"/>
              </a:rPr>
              <a:t>Project</a:t>
            </a:r>
            <a:r>
              <a:rPr lang="en-US" sz="2800" dirty="0">
                <a:solidFill>
                  <a:srgbClr val="002060"/>
                </a:solidFill>
                <a:latin typeface="Sylfaen" pitchFamily="18" charset="0"/>
              </a:rPr>
              <a:t/>
            </a:r>
            <a:br>
              <a:rPr lang="en-US" sz="2800" dirty="0">
                <a:solidFill>
                  <a:srgbClr val="002060"/>
                </a:solidFill>
                <a:latin typeface="Sylfaen" pitchFamily="18" charset="0"/>
              </a:rPr>
            </a:br>
            <a:endParaRPr lang="en-GB" sz="2600" dirty="0"/>
          </a:p>
        </p:txBody>
      </p:sp>
      <p:sp>
        <p:nvSpPr>
          <p:cNvPr id="3" name="Content Placeholder 2"/>
          <p:cNvSpPr>
            <a:spLocks noGrp="1"/>
          </p:cNvSpPr>
          <p:nvPr>
            <p:ph idx="1"/>
          </p:nvPr>
        </p:nvSpPr>
        <p:spPr/>
        <p:txBody>
          <a:bodyPr/>
          <a:lstStyle/>
          <a:p>
            <a:pPr marL="0" indent="0">
              <a:buNone/>
            </a:pPr>
            <a:r>
              <a:rPr lang="en-US" dirty="0" smtClean="0">
                <a:solidFill>
                  <a:srgbClr val="002060"/>
                </a:solidFill>
              </a:rPr>
              <a:t>Business process description</a:t>
            </a:r>
            <a:endParaRPr lang="en-GB" dirty="0">
              <a:solidFill>
                <a:srgbClr val="002060"/>
              </a:solidFill>
            </a:endParaRP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8</a:t>
            </a:fld>
            <a:endParaRPr lang="en-US"/>
          </a:p>
        </p:txBody>
      </p:sp>
      <p:graphicFrame>
        <p:nvGraphicFramePr>
          <p:cNvPr id="4" name="Diagram 3"/>
          <p:cNvGraphicFramePr/>
          <p:nvPr>
            <p:extLst>
              <p:ext uri="{D42A27DB-BD31-4B8C-83A1-F6EECF244321}">
                <p14:modId xmlns:p14="http://schemas.microsoft.com/office/powerpoint/2010/main" val="3422142560"/>
              </p:ext>
            </p:extLst>
          </p:nvPr>
        </p:nvGraphicFramePr>
        <p:xfrm>
          <a:off x="533400" y="2133600"/>
          <a:ext cx="76962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283972431"/>
              </p:ext>
            </p:extLst>
          </p:nvPr>
        </p:nvGraphicFramePr>
        <p:xfrm>
          <a:off x="533400" y="4572000"/>
          <a:ext cx="7696200" cy="180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8382000" y="2705481"/>
            <a:ext cx="432197" cy="501395"/>
            <a:chOff x="5062844" y="625602"/>
            <a:chExt cx="432197" cy="501395"/>
          </a:xfrm>
        </p:grpSpPr>
        <p:sp>
          <p:nvSpPr>
            <p:cNvPr id="9" name="Right Arrow 8"/>
            <p:cNvSpPr/>
            <p:nvPr/>
          </p:nvSpPr>
          <p:spPr>
            <a:xfrm>
              <a:off x="5062844" y="625602"/>
              <a:ext cx="432197" cy="50139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Right Arrow 4"/>
            <p:cNvSpPr/>
            <p:nvPr/>
          </p:nvSpPr>
          <p:spPr>
            <a:xfrm>
              <a:off x="5062844" y="725881"/>
              <a:ext cx="302538" cy="300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p:txBody>
        </p:sp>
      </p:grpSp>
      <p:grpSp>
        <p:nvGrpSpPr>
          <p:cNvPr id="11" name="Group 10"/>
          <p:cNvGrpSpPr/>
          <p:nvPr/>
        </p:nvGrpSpPr>
        <p:grpSpPr>
          <a:xfrm>
            <a:off x="76200" y="5181600"/>
            <a:ext cx="432197" cy="501395"/>
            <a:chOff x="5062844" y="625602"/>
            <a:chExt cx="432197" cy="501395"/>
          </a:xfrm>
        </p:grpSpPr>
        <p:sp>
          <p:nvSpPr>
            <p:cNvPr id="12" name="Right Arrow 11"/>
            <p:cNvSpPr/>
            <p:nvPr/>
          </p:nvSpPr>
          <p:spPr>
            <a:xfrm>
              <a:off x="5062844" y="625602"/>
              <a:ext cx="432197" cy="50139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a:off x="5062844" y="725881"/>
              <a:ext cx="302538" cy="300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p:txBody>
        </p:sp>
      </p:gr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1255001"/>
            <a:ext cx="1066800" cy="1002424"/>
          </a:xfrm>
          <a:prstGeom prst="rect">
            <a:avLst/>
          </a:prstGeom>
        </p:spPr>
      </p:pic>
    </p:spTree>
    <p:extLst>
      <p:ext uri="{BB962C8B-B14F-4D97-AF65-F5344CB8AC3E}">
        <p14:creationId xmlns:p14="http://schemas.microsoft.com/office/powerpoint/2010/main" val="187488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solidFill>
                  <a:srgbClr val="002060"/>
                </a:solidFill>
              </a:rPr>
              <a:t>Single </a:t>
            </a:r>
            <a:r>
              <a:rPr lang="en-US" sz="2600" b="1" dirty="0">
                <a:solidFill>
                  <a:srgbClr val="002060"/>
                </a:solidFill>
              </a:rPr>
              <a:t>Tax Code </a:t>
            </a:r>
            <a:r>
              <a:rPr lang="en-US" sz="2600" b="1" dirty="0" smtClean="0">
                <a:solidFill>
                  <a:srgbClr val="002060"/>
                </a:solidFill>
              </a:rPr>
              <a:t>Project</a:t>
            </a:r>
            <a:endParaRPr lang="en-GB" sz="2600" b="1" dirty="0">
              <a:solidFill>
                <a:srgbClr val="002060"/>
              </a:solidFill>
            </a:endParaRPr>
          </a:p>
        </p:txBody>
      </p:sp>
      <p:sp>
        <p:nvSpPr>
          <p:cNvPr id="3" name="Content Placeholder 2"/>
          <p:cNvSpPr>
            <a:spLocks noGrp="1"/>
          </p:cNvSpPr>
          <p:nvPr>
            <p:ph idx="1"/>
          </p:nvPr>
        </p:nvSpPr>
        <p:spPr/>
        <p:txBody>
          <a:bodyPr/>
          <a:lstStyle/>
          <a:p>
            <a:pPr marL="0" lvl="1" indent="0" algn="just">
              <a:lnSpc>
                <a:spcPct val="90000"/>
              </a:lnSpc>
              <a:buNone/>
              <a:defRPr/>
            </a:pPr>
            <a:r>
              <a:rPr lang="en-US" sz="2600" dirty="0">
                <a:solidFill>
                  <a:srgbClr val="002060"/>
                </a:solidFill>
                <a:ea typeface="+mn-ea"/>
              </a:rPr>
              <a:t>Cash Reporting;</a:t>
            </a:r>
          </a:p>
          <a:p>
            <a:pPr algn="just">
              <a:lnSpc>
                <a:spcPct val="90000"/>
              </a:lnSpc>
              <a:defRPr/>
            </a:pPr>
            <a:r>
              <a:rPr lang="en-US" sz="2600" dirty="0" smtClean="0">
                <a:solidFill>
                  <a:srgbClr val="002060"/>
                </a:solidFill>
              </a:rPr>
              <a:t>Available today</a:t>
            </a:r>
          </a:p>
          <a:p>
            <a:pPr algn="just">
              <a:lnSpc>
                <a:spcPct val="90000"/>
              </a:lnSpc>
              <a:defRPr/>
            </a:pPr>
            <a:r>
              <a:rPr lang="en-US" sz="2600" dirty="0" smtClean="0">
                <a:solidFill>
                  <a:srgbClr val="002060"/>
                </a:solidFill>
              </a:rPr>
              <a:t>Classification basis: GFS</a:t>
            </a:r>
          </a:p>
          <a:p>
            <a:pPr algn="just">
              <a:lnSpc>
                <a:spcPct val="90000"/>
              </a:lnSpc>
              <a:defRPr/>
            </a:pPr>
            <a:r>
              <a:rPr lang="en-US" sz="2600" dirty="0" smtClean="0">
                <a:solidFill>
                  <a:srgbClr val="002060"/>
                </a:solidFill>
              </a:rPr>
              <a:t>Data input: Cash receipts on the TSA; Revenue Service calculation;</a:t>
            </a:r>
          </a:p>
          <a:p>
            <a:pPr algn="just">
              <a:lnSpc>
                <a:spcPct val="90000"/>
              </a:lnSpc>
              <a:defRPr/>
            </a:pPr>
            <a:r>
              <a:rPr lang="en-US" sz="2600" dirty="0" smtClean="0">
                <a:solidFill>
                  <a:srgbClr val="002060"/>
                </a:solidFill>
              </a:rPr>
              <a:t>Regularity: daily provisional, daily final, monthly and cumulative monthly, annual;</a:t>
            </a:r>
          </a:p>
          <a:p>
            <a:pPr algn="just">
              <a:lnSpc>
                <a:spcPct val="90000"/>
              </a:lnSpc>
              <a:defRPr/>
            </a:pPr>
            <a:r>
              <a:rPr lang="en-US" sz="2600" dirty="0" smtClean="0">
                <a:solidFill>
                  <a:srgbClr val="002060"/>
                </a:solidFill>
              </a:rPr>
              <a:t>Recipients: </a:t>
            </a:r>
            <a:r>
              <a:rPr lang="en-US" sz="2600" dirty="0" err="1" smtClean="0">
                <a:solidFill>
                  <a:srgbClr val="002060"/>
                </a:solidFill>
              </a:rPr>
              <a:t>MoF</a:t>
            </a:r>
            <a:r>
              <a:rPr lang="en-US" sz="2600" dirty="0" smtClean="0">
                <a:solidFill>
                  <a:srgbClr val="002060"/>
                </a:solidFill>
              </a:rPr>
              <a:t>, Parliament, State audit office, upon request;</a:t>
            </a:r>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352550"/>
            <a:ext cx="1600200" cy="1112407"/>
          </a:xfrm>
          <a:prstGeom prst="rect">
            <a:avLst/>
          </a:prstGeom>
        </p:spPr>
      </p:pic>
    </p:spTree>
    <p:extLst>
      <p:ext uri="{BB962C8B-B14F-4D97-AF65-F5344CB8AC3E}">
        <p14:creationId xmlns:p14="http://schemas.microsoft.com/office/powerpoint/2010/main" val="3780991351"/>
      </p:ext>
    </p:extLst>
  </p:cSld>
  <p:clrMapOvr>
    <a:masterClrMapping/>
  </p:clrMapOvr>
</p:sld>
</file>

<file path=ppt/theme/theme1.xml><?xml version="1.0" encoding="utf-8"?>
<a:theme xmlns:a="http://schemas.openxmlformats.org/drawingml/2006/main" name="Tresury-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PemPal - Z.Tsitlauri - UPDATED_CHANGED - eng</Template>
  <TotalTime>3642</TotalTime>
  <Words>779</Words>
  <Application>Microsoft Office PowerPoint</Application>
  <PresentationFormat>On-screen Show (4:3)</PresentationFormat>
  <Paragraphs>107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LitNusx</vt:lpstr>
      <vt:lpstr>Sylfaen</vt:lpstr>
      <vt:lpstr>Tresury-Presentation</vt:lpstr>
      <vt:lpstr>Single TaX code PRoject </vt:lpstr>
      <vt:lpstr>Content</vt:lpstr>
      <vt:lpstr>PFMS  History of Development </vt:lpstr>
      <vt:lpstr>PFMS Coverage increased in 2015</vt:lpstr>
      <vt:lpstr>Revenue Accounting module</vt:lpstr>
      <vt:lpstr> Treasury General Ledger Module  </vt:lpstr>
      <vt:lpstr> Single Tax Code Project </vt:lpstr>
      <vt:lpstr>Single Tax Code Project </vt:lpstr>
      <vt:lpstr>Single Tax Code Project</vt:lpstr>
      <vt:lpstr>Single Tax Code Project</vt:lpstr>
      <vt:lpstr>Single Tax Code Project</vt:lpstr>
      <vt:lpstr>Single Tax Code Project</vt:lpstr>
      <vt:lpstr>Treasury Service Ministry of Finance of Georgia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სახაზინო სამსახურის 2011 …………………</dc:title>
  <dc:creator>davit.tsekvava</dc:creator>
  <cp:lastModifiedBy>Ksenia Galantsova</cp:lastModifiedBy>
  <cp:revision>146</cp:revision>
  <cp:lastPrinted>2015-09-10T14:21:00Z</cp:lastPrinted>
  <dcterms:created xsi:type="dcterms:W3CDTF">2011-06-01T15:53:17Z</dcterms:created>
  <dcterms:modified xsi:type="dcterms:W3CDTF">2015-09-17T11:43:46Z</dcterms:modified>
</cp:coreProperties>
</file>