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4" r:id="rId2"/>
    <p:sldId id="391" r:id="rId3"/>
    <p:sldId id="379" r:id="rId4"/>
    <p:sldId id="380" r:id="rId5"/>
    <p:sldId id="381" r:id="rId6"/>
    <p:sldId id="382" r:id="rId7"/>
    <p:sldId id="383" r:id="rId8"/>
    <p:sldId id="386" r:id="rId9"/>
    <p:sldId id="387" r:id="rId10"/>
    <p:sldId id="388" r:id="rId11"/>
    <p:sldId id="392" r:id="rId12"/>
    <p:sldId id="393" r:id="rId13"/>
    <p:sldId id="390" r:id="rId14"/>
  </p:sldIdLst>
  <p:sldSz cx="9144000" cy="6858000" type="screen4x3"/>
  <p:notesSz cx="9296400" cy="7010400"/>
  <p:defaultTextStyle>
    <a:defPPr rtl="0"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ED245-BC7B-4049-8EC1-7EA06D96AAF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B00B86-9A06-4001-A819-8C3B2B5ADEBA}">
      <dgm:prSet custT="1"/>
      <dgm:spPr/>
      <dgm:t>
        <a:bodyPr rtlCol="0"/>
        <a:lstStyle/>
        <a:p>
          <a:pPr rtl="0"/>
          <a:r>
            <a:rPr lang="ru-RU" sz="1800" dirty="0">
              <a:solidFill>
                <a:srgbClr val="002060"/>
              </a:solidFill>
            </a:rPr>
            <a:t>Решение внутренней разработки (2009)</a:t>
          </a:r>
        </a:p>
      </dgm:t>
    </dgm:pt>
    <dgm:pt modelId="{3F4CA10F-977E-4201-BB69-75B059CB90CE}" type="parTrans" cxnId="{7424D3B1-0D19-4188-8266-7A076BD04EBC}">
      <dgm:prSet/>
      <dgm:spPr/>
      <dgm:t>
        <a:bodyPr rtlCol="0"/>
        <a:lstStyle/>
        <a:p>
          <a:pPr rtl="0"/>
          <a:endParaRPr lang="en-GB"/>
        </a:p>
      </dgm:t>
    </dgm:pt>
    <dgm:pt modelId="{1CF7D170-1219-45FD-899A-A0C9ACABFD5E}" type="sibTrans" cxnId="{7424D3B1-0D19-4188-8266-7A076BD04EBC}">
      <dgm:prSet/>
      <dgm:spPr/>
      <dgm:t>
        <a:bodyPr rtlCol="0"/>
        <a:lstStyle/>
        <a:p>
          <a:pPr rtl="0"/>
          <a:endParaRPr lang="en-GB"/>
        </a:p>
      </dgm:t>
    </dgm:pt>
    <dgm:pt modelId="{ECE1F05D-37C3-4617-8777-58808C5B4695}">
      <dgm:prSet custT="1"/>
      <dgm:spPr/>
      <dgm:t>
        <a:bodyPr rtlCol="0"/>
        <a:lstStyle/>
        <a:p>
          <a:pPr rtl="0"/>
          <a:r>
            <a:rPr lang="ru-RU" sz="1600" dirty="0">
              <a:solidFill>
                <a:srgbClr val="002060"/>
              </a:solidFill>
            </a:rPr>
            <a:t>Начальная фаза – модуль денежных платежей онлайн (2010) </a:t>
          </a:r>
        </a:p>
      </dgm:t>
    </dgm:pt>
    <dgm:pt modelId="{F91DC7F8-C280-436C-AE78-7CEF8D7E6FC7}" type="parTrans" cxnId="{4B17DEBB-59D2-48E6-ADBD-821DAE8EBFF0}">
      <dgm:prSet/>
      <dgm:spPr/>
      <dgm:t>
        <a:bodyPr rtlCol="0"/>
        <a:lstStyle/>
        <a:p>
          <a:pPr rtl="0"/>
          <a:endParaRPr lang="en-GB"/>
        </a:p>
      </dgm:t>
    </dgm:pt>
    <dgm:pt modelId="{80CFB0FF-4820-42FA-852B-E9499882BDF9}" type="sibTrans" cxnId="{4B17DEBB-59D2-48E6-ADBD-821DAE8EBFF0}">
      <dgm:prSet/>
      <dgm:spPr/>
      <dgm:t>
        <a:bodyPr rtlCol="0"/>
        <a:lstStyle/>
        <a:p>
          <a:pPr rtl="0"/>
          <a:endParaRPr lang="en-GB"/>
        </a:p>
      </dgm:t>
    </dgm:pt>
    <dgm:pt modelId="{9C708D20-15AF-4C58-BDF3-AA6450BDB30E}">
      <dgm:prSet custT="1"/>
      <dgm:spPr/>
      <dgm:t>
        <a:bodyPr rtlCol="0"/>
        <a:lstStyle/>
        <a:p>
          <a:pPr rtl="0"/>
          <a:r>
            <a:rPr lang="ru-RU" sz="1600" dirty="0">
              <a:solidFill>
                <a:srgbClr val="002060"/>
              </a:solidFill>
            </a:rPr>
            <a:t>Модуль ГК </a:t>
          </a:r>
          <a:r>
            <a:rPr lang="ru-RU" sz="1600" dirty="0" smtClean="0">
              <a:solidFill>
                <a:srgbClr val="002060"/>
              </a:solidFill>
            </a:rPr>
            <a:t>казна-чейства </a:t>
          </a:r>
          <a:r>
            <a:rPr lang="ru-RU" sz="1600" dirty="0">
              <a:solidFill>
                <a:srgbClr val="002060"/>
              </a:solidFill>
            </a:rPr>
            <a:t>(2013)</a:t>
          </a:r>
        </a:p>
      </dgm:t>
    </dgm:pt>
    <dgm:pt modelId="{623112FB-E16A-4879-AEE8-51AF55B703F4}" type="parTrans" cxnId="{4CD46E2C-6822-447A-921D-57A0162B15A8}">
      <dgm:prSet/>
      <dgm:spPr/>
      <dgm:t>
        <a:bodyPr rtlCol="0"/>
        <a:lstStyle/>
        <a:p>
          <a:pPr rtl="0"/>
          <a:endParaRPr lang="en-GB"/>
        </a:p>
      </dgm:t>
    </dgm:pt>
    <dgm:pt modelId="{5CFE03F7-3077-49A2-A938-DC2F5A94D31C}" type="sibTrans" cxnId="{4CD46E2C-6822-447A-921D-57A0162B15A8}">
      <dgm:prSet/>
      <dgm:spPr/>
      <dgm:t>
        <a:bodyPr rtlCol="0"/>
        <a:lstStyle/>
        <a:p>
          <a:pPr rtl="0"/>
          <a:endParaRPr lang="en-GB"/>
        </a:p>
      </dgm:t>
    </dgm:pt>
    <dgm:pt modelId="{D8FEF1A2-EDF4-4FF3-B15F-836C108DA313}">
      <dgm:prSet custT="1"/>
      <dgm:spPr/>
      <dgm:t>
        <a:bodyPr rtlCol="0"/>
        <a:lstStyle/>
        <a:p>
          <a:pPr rtl="0"/>
          <a:r>
            <a:rPr lang="ru-RU" sz="1600" dirty="0">
              <a:solidFill>
                <a:srgbClr val="002060"/>
              </a:solidFill>
            </a:rPr>
            <a:t>Оптимизация системы (2012)</a:t>
          </a:r>
        </a:p>
      </dgm:t>
    </dgm:pt>
    <dgm:pt modelId="{A4E3596F-4E28-4FAA-A2E7-DE1EE2C6C1B3}" type="parTrans" cxnId="{1960FB0F-DAB5-4874-9DF7-0E258D3736CB}">
      <dgm:prSet/>
      <dgm:spPr/>
      <dgm:t>
        <a:bodyPr rtlCol="0"/>
        <a:lstStyle/>
        <a:p>
          <a:pPr rtl="0"/>
          <a:endParaRPr lang="en-GB"/>
        </a:p>
      </dgm:t>
    </dgm:pt>
    <dgm:pt modelId="{5D3EF8A0-9380-4E66-ABDE-AC3352CF12A7}" type="sibTrans" cxnId="{1960FB0F-DAB5-4874-9DF7-0E258D3736CB}">
      <dgm:prSet/>
      <dgm:spPr/>
      <dgm:t>
        <a:bodyPr rtlCol="0"/>
        <a:lstStyle/>
        <a:p>
          <a:pPr rtl="0"/>
          <a:endParaRPr lang="en-GB"/>
        </a:p>
      </dgm:t>
    </dgm:pt>
    <dgm:pt modelId="{82EABE0C-B4A3-4C65-B359-5A7C68719876}" type="pres">
      <dgm:prSet presAssocID="{AD4ED245-BC7B-4049-8EC1-7EA06D96AAFA}" presName="Name0" presStyleCnt="0">
        <dgm:presLayoutVars>
          <dgm:dir/>
          <dgm:animLvl val="lvl"/>
          <dgm:resizeHandles val="exact"/>
        </dgm:presLayoutVars>
      </dgm:prSet>
      <dgm:spPr/>
    </dgm:pt>
    <dgm:pt modelId="{40206810-A3B9-4FE7-95B0-26C2812D387F}" type="pres">
      <dgm:prSet presAssocID="{F3B00B86-9A06-4001-A819-8C3B2B5ADEBA}" presName="parTxOnly" presStyleLbl="node1" presStyleIdx="0" presStyleCnt="4" custScaleX="135029" custScaleY="147326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96118037-1767-43BD-BBD1-DC8A0DF626A4}" type="pres">
      <dgm:prSet presAssocID="{1CF7D170-1219-45FD-899A-A0C9ACABFD5E}" presName="parTxOnlySpace" presStyleCnt="0"/>
      <dgm:spPr/>
    </dgm:pt>
    <dgm:pt modelId="{1C827BB9-29D8-427B-AC45-1EA7BAA8EFFD}" type="pres">
      <dgm:prSet presAssocID="{ECE1F05D-37C3-4617-8777-58808C5B4695}" presName="parTxOnly" presStyleLbl="node1" presStyleIdx="1" presStyleCnt="4" custScaleX="141014" custScaleY="147326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57B57829-E3A3-4D41-B0B6-31F6D56AE821}" type="pres">
      <dgm:prSet presAssocID="{80CFB0FF-4820-42FA-852B-E9499882BDF9}" presName="parTxOnlySpace" presStyleCnt="0"/>
      <dgm:spPr/>
    </dgm:pt>
    <dgm:pt modelId="{4D47EDC9-78AA-4821-9F6B-A387D9AEBBA7}" type="pres">
      <dgm:prSet presAssocID="{D8FEF1A2-EDF4-4FF3-B15F-836C108DA313}" presName="parTxOnly" presStyleLbl="node1" presStyleIdx="2" presStyleCnt="4" custScaleX="109376" custScaleY="147326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43E2A39B-9A44-4393-B9C7-719DCE2E474C}" type="pres">
      <dgm:prSet presAssocID="{5D3EF8A0-9380-4E66-ABDE-AC3352CF12A7}" presName="parTxOnlySpace" presStyleCnt="0"/>
      <dgm:spPr/>
    </dgm:pt>
    <dgm:pt modelId="{90059521-F85C-4602-ABE0-EC92041D2BB4}" type="pres">
      <dgm:prSet presAssocID="{9C708D20-15AF-4C58-BDF3-AA6450BDB30E}" presName="parTxOnly" presStyleLbl="node1" presStyleIdx="3" presStyleCnt="4" custScaleY="142512" custLinFactNeighborX="-33220" custLinFactNeighborY="-2407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</dgm:ptLst>
  <dgm:cxnLst>
    <dgm:cxn modelId="{1960FB0F-DAB5-4874-9DF7-0E258D3736CB}" srcId="{AD4ED245-BC7B-4049-8EC1-7EA06D96AAFA}" destId="{D8FEF1A2-EDF4-4FF3-B15F-836C108DA313}" srcOrd="2" destOrd="0" parTransId="{A4E3596F-4E28-4FAA-A2E7-DE1EE2C6C1B3}" sibTransId="{5D3EF8A0-9380-4E66-ABDE-AC3352CF12A7}"/>
    <dgm:cxn modelId="{6B27D56F-6AA7-4F12-8B0F-D58E1136D44D}" type="presOf" srcId="{F3B00B86-9A06-4001-A819-8C3B2B5ADEBA}" destId="{40206810-A3B9-4FE7-95B0-26C2812D387F}" srcOrd="0" destOrd="0" presId="urn:microsoft.com/office/officeart/2005/8/layout/chevron1"/>
    <dgm:cxn modelId="{AAC5D0F5-AF95-4289-A59F-1293EFA6565A}" type="presOf" srcId="{ECE1F05D-37C3-4617-8777-58808C5B4695}" destId="{1C827BB9-29D8-427B-AC45-1EA7BAA8EFFD}" srcOrd="0" destOrd="0" presId="urn:microsoft.com/office/officeart/2005/8/layout/chevron1"/>
    <dgm:cxn modelId="{EB6B3922-516E-4B2B-9662-57DE0A829A52}" type="presOf" srcId="{AD4ED245-BC7B-4049-8EC1-7EA06D96AAFA}" destId="{82EABE0C-B4A3-4C65-B359-5A7C68719876}" srcOrd="0" destOrd="0" presId="urn:microsoft.com/office/officeart/2005/8/layout/chevron1"/>
    <dgm:cxn modelId="{4CD46E2C-6822-447A-921D-57A0162B15A8}" srcId="{AD4ED245-BC7B-4049-8EC1-7EA06D96AAFA}" destId="{9C708D20-15AF-4C58-BDF3-AA6450BDB30E}" srcOrd="3" destOrd="0" parTransId="{623112FB-E16A-4879-AEE8-51AF55B703F4}" sibTransId="{5CFE03F7-3077-49A2-A938-DC2F5A94D31C}"/>
    <dgm:cxn modelId="{4B17DEBB-59D2-48E6-ADBD-821DAE8EBFF0}" srcId="{AD4ED245-BC7B-4049-8EC1-7EA06D96AAFA}" destId="{ECE1F05D-37C3-4617-8777-58808C5B4695}" srcOrd="1" destOrd="0" parTransId="{F91DC7F8-C280-436C-AE78-7CEF8D7E6FC7}" sibTransId="{80CFB0FF-4820-42FA-852B-E9499882BDF9}"/>
    <dgm:cxn modelId="{005D5B24-0505-4C3E-B50C-0BC421CEB1C3}" type="presOf" srcId="{9C708D20-15AF-4C58-BDF3-AA6450BDB30E}" destId="{90059521-F85C-4602-ABE0-EC92041D2BB4}" srcOrd="0" destOrd="0" presId="urn:microsoft.com/office/officeart/2005/8/layout/chevron1"/>
    <dgm:cxn modelId="{7424D3B1-0D19-4188-8266-7A076BD04EBC}" srcId="{AD4ED245-BC7B-4049-8EC1-7EA06D96AAFA}" destId="{F3B00B86-9A06-4001-A819-8C3B2B5ADEBA}" srcOrd="0" destOrd="0" parTransId="{3F4CA10F-977E-4201-BB69-75B059CB90CE}" sibTransId="{1CF7D170-1219-45FD-899A-A0C9ACABFD5E}"/>
    <dgm:cxn modelId="{F8CFB99C-0DCC-4628-ABBE-3BB4714D5EA4}" type="presOf" srcId="{D8FEF1A2-EDF4-4FF3-B15F-836C108DA313}" destId="{4D47EDC9-78AA-4821-9F6B-A387D9AEBBA7}" srcOrd="0" destOrd="0" presId="urn:microsoft.com/office/officeart/2005/8/layout/chevron1"/>
    <dgm:cxn modelId="{54A10B44-F7D5-40BE-B4A6-7A794004F90F}" type="presParOf" srcId="{82EABE0C-B4A3-4C65-B359-5A7C68719876}" destId="{40206810-A3B9-4FE7-95B0-26C2812D387F}" srcOrd="0" destOrd="0" presId="urn:microsoft.com/office/officeart/2005/8/layout/chevron1"/>
    <dgm:cxn modelId="{0DE30E01-8A51-40B6-A2DD-D2D98A74BDFA}" type="presParOf" srcId="{82EABE0C-B4A3-4C65-B359-5A7C68719876}" destId="{96118037-1767-43BD-BBD1-DC8A0DF626A4}" srcOrd="1" destOrd="0" presId="urn:microsoft.com/office/officeart/2005/8/layout/chevron1"/>
    <dgm:cxn modelId="{91195AF7-19A7-4286-82C5-E60F290704AF}" type="presParOf" srcId="{82EABE0C-B4A3-4C65-B359-5A7C68719876}" destId="{1C827BB9-29D8-427B-AC45-1EA7BAA8EFFD}" srcOrd="2" destOrd="0" presId="urn:microsoft.com/office/officeart/2005/8/layout/chevron1"/>
    <dgm:cxn modelId="{397CB82A-164E-414F-BC00-6E585A496AAC}" type="presParOf" srcId="{82EABE0C-B4A3-4C65-B359-5A7C68719876}" destId="{57B57829-E3A3-4D41-B0B6-31F6D56AE821}" srcOrd="3" destOrd="0" presId="urn:microsoft.com/office/officeart/2005/8/layout/chevron1"/>
    <dgm:cxn modelId="{B75AADF3-1F70-4649-B12F-6F2BC33CDDAE}" type="presParOf" srcId="{82EABE0C-B4A3-4C65-B359-5A7C68719876}" destId="{4D47EDC9-78AA-4821-9F6B-A387D9AEBBA7}" srcOrd="4" destOrd="0" presId="urn:microsoft.com/office/officeart/2005/8/layout/chevron1"/>
    <dgm:cxn modelId="{E13144A8-9306-4EF9-BCEB-34967F58A665}" type="presParOf" srcId="{82EABE0C-B4A3-4C65-B359-5A7C68719876}" destId="{43E2A39B-9A44-4393-B9C7-719DCE2E474C}" srcOrd="5" destOrd="0" presId="urn:microsoft.com/office/officeart/2005/8/layout/chevron1"/>
    <dgm:cxn modelId="{A9CB3E75-492F-4222-9937-281EFA88BBFE}" type="presParOf" srcId="{82EABE0C-B4A3-4C65-B359-5A7C68719876}" destId="{90059521-F85C-4602-ABE0-EC92041D2B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CC6AF-837B-4777-B2C0-A8F9C8BC90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7288B3-A950-4F55-B0EE-EA7333712194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Налогоплательщик платит сумму по коду единого налога: 101001000</a:t>
          </a:r>
          <a:endParaRPr lang="en-GB" dirty="0">
            <a:solidFill>
              <a:srgbClr val="002060"/>
            </a:solidFill>
          </a:endParaRPr>
        </a:p>
      </dgm:t>
    </dgm:pt>
    <dgm:pt modelId="{5975266A-4E06-4A33-AD59-20370024095E}" type="parTrans" cxnId="{7E363B93-6FAE-401D-879A-1C27914B8F42}">
      <dgm:prSet/>
      <dgm:spPr/>
      <dgm:t>
        <a:bodyPr rtlCol="0"/>
        <a:lstStyle/>
        <a:p>
          <a:pPr rtl="0"/>
          <a:endParaRPr lang="en-GB"/>
        </a:p>
      </dgm:t>
    </dgm:pt>
    <dgm:pt modelId="{BDE98F47-ECFF-4870-9293-981487A19E4B}" type="sibTrans" cxnId="{7E363B93-6FAE-401D-879A-1C27914B8F42}">
      <dgm:prSet/>
      <dgm:spPr/>
      <dgm:t>
        <a:bodyPr rtlCol="0"/>
        <a:lstStyle/>
        <a:p>
          <a:pPr rtl="0"/>
          <a:endParaRPr lang="en-GB" dirty="0"/>
        </a:p>
      </dgm:t>
    </dgm:pt>
    <dgm:pt modelId="{0305BD91-D076-46DF-89DF-FFD42BAEC820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Казначейство разделяет все поступления с этого кода с налоговой службой через электронные веб-сервисы</a:t>
          </a:r>
          <a:endParaRPr lang="en-GB" dirty="0">
            <a:solidFill>
              <a:srgbClr val="002060"/>
            </a:solidFill>
          </a:endParaRPr>
        </a:p>
      </dgm:t>
    </dgm:pt>
    <dgm:pt modelId="{F749461F-78EA-44D7-BCBA-139D06ED12F9}" type="parTrans" cxnId="{0C949FBA-1685-4853-96D2-C049F7E2C76F}">
      <dgm:prSet/>
      <dgm:spPr/>
      <dgm:t>
        <a:bodyPr rtlCol="0"/>
        <a:lstStyle/>
        <a:p>
          <a:pPr rtl="0"/>
          <a:endParaRPr lang="en-GB"/>
        </a:p>
      </dgm:t>
    </dgm:pt>
    <dgm:pt modelId="{531E0FE9-95EA-40CD-AAE4-9F95735C1B46}" type="sibTrans" cxnId="{0C949FBA-1685-4853-96D2-C049F7E2C76F}">
      <dgm:prSet/>
      <dgm:spPr/>
      <dgm:t>
        <a:bodyPr rtlCol="0"/>
        <a:lstStyle/>
        <a:p>
          <a:pPr rtl="0"/>
          <a:endParaRPr lang="en-GB" dirty="0"/>
        </a:p>
      </dgm:t>
    </dgm:pt>
    <dgm:pt modelId="{8022B4FA-85B4-4694-B69F-357A81A2B2B2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Казначейство отражает всю сумму по этому коду в качестве остатка (другие налоги/превышение суммы) в предварительной отчетности</a:t>
          </a:r>
          <a:endParaRPr lang="en-GB" dirty="0">
            <a:solidFill>
              <a:srgbClr val="002060"/>
            </a:solidFill>
          </a:endParaRPr>
        </a:p>
      </dgm:t>
    </dgm:pt>
    <dgm:pt modelId="{EC2445FD-43A4-43A4-8535-28B4CBB75658}" type="parTrans" cxnId="{9FF14E01-ED1A-4B31-8E9F-9211B4C1698B}">
      <dgm:prSet/>
      <dgm:spPr/>
      <dgm:t>
        <a:bodyPr rtlCol="0"/>
        <a:lstStyle/>
        <a:p>
          <a:pPr rtl="0"/>
          <a:endParaRPr lang="en-GB"/>
        </a:p>
      </dgm:t>
    </dgm:pt>
    <dgm:pt modelId="{4CD4FB50-4168-48EA-BC39-7226E8B9028D}" type="sibTrans" cxnId="{9FF14E01-ED1A-4B31-8E9F-9211B4C1698B}">
      <dgm:prSet/>
      <dgm:spPr/>
      <dgm:t>
        <a:bodyPr rtlCol="0"/>
        <a:lstStyle/>
        <a:p>
          <a:pPr rtl="0"/>
          <a:endParaRPr lang="en-GB"/>
        </a:p>
      </dgm:t>
    </dgm:pt>
    <dgm:pt modelId="{15BD405E-19C8-4A49-9779-9556F7D0D5AA}" type="pres">
      <dgm:prSet presAssocID="{C53CC6AF-837B-4777-B2C0-A8F9C8BC90F6}" presName="Name0" presStyleCnt="0">
        <dgm:presLayoutVars>
          <dgm:dir/>
          <dgm:resizeHandles val="exact"/>
        </dgm:presLayoutVars>
      </dgm:prSet>
      <dgm:spPr/>
    </dgm:pt>
    <dgm:pt modelId="{E5D2149F-03F3-4053-894C-AC355094ADDD}" type="pres">
      <dgm:prSet presAssocID="{597288B3-A950-4F55-B0EE-EA7333712194}" presName="node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76A9B1FE-D5FC-4AB1-BCB9-7788FCC6E2DE}" type="pres">
      <dgm:prSet presAssocID="{BDE98F47-ECFF-4870-9293-981487A19E4B}" presName="sibTrans" presStyleLbl="sibTrans2D1" presStyleIdx="0" presStyleCnt="2"/>
      <dgm:spPr/>
      <dgm:t>
        <a:bodyPr rtlCol="0"/>
        <a:lstStyle/>
        <a:p>
          <a:pPr rtl="0"/>
          <a:endParaRPr lang="en-GB"/>
        </a:p>
      </dgm:t>
    </dgm:pt>
    <dgm:pt modelId="{EB990100-8CED-4F29-97F3-E8F8FFA1FEE1}" type="pres">
      <dgm:prSet presAssocID="{BDE98F47-ECFF-4870-9293-981487A19E4B}" presName="connectorText" presStyleLbl="sibTrans2D1" presStyleIdx="0" presStyleCnt="2"/>
      <dgm:spPr/>
      <dgm:t>
        <a:bodyPr rtlCol="0"/>
        <a:lstStyle/>
        <a:p>
          <a:pPr rtl="0"/>
          <a:endParaRPr lang="en-GB"/>
        </a:p>
      </dgm:t>
    </dgm:pt>
    <dgm:pt modelId="{101CAEAD-3C0E-4D52-8489-B2B1119E0A68}" type="pres">
      <dgm:prSet presAssocID="{0305BD91-D076-46DF-89DF-FFD42BAEC820}" presName="node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185909A3-BC5C-413C-B1B7-3931D507C214}" type="pres">
      <dgm:prSet presAssocID="{531E0FE9-95EA-40CD-AAE4-9F95735C1B46}" presName="sibTrans" presStyleLbl="sibTrans2D1" presStyleIdx="1" presStyleCnt="2"/>
      <dgm:spPr/>
      <dgm:t>
        <a:bodyPr rtlCol="0"/>
        <a:lstStyle/>
        <a:p>
          <a:pPr rtl="0"/>
          <a:endParaRPr lang="en-GB"/>
        </a:p>
      </dgm:t>
    </dgm:pt>
    <dgm:pt modelId="{4F53C2B2-561A-4819-BBE5-3980DB7D7D9F}" type="pres">
      <dgm:prSet presAssocID="{531E0FE9-95EA-40CD-AAE4-9F95735C1B46}" presName="connectorText" presStyleLbl="sibTrans2D1" presStyleIdx="1" presStyleCnt="2"/>
      <dgm:spPr/>
      <dgm:t>
        <a:bodyPr rtlCol="0"/>
        <a:lstStyle/>
        <a:p>
          <a:pPr rtl="0"/>
          <a:endParaRPr lang="en-GB"/>
        </a:p>
      </dgm:t>
    </dgm:pt>
    <dgm:pt modelId="{868F3004-B023-4648-B066-B26F556000E6}" type="pres">
      <dgm:prSet presAssocID="{8022B4FA-85B4-4694-B69F-357A81A2B2B2}" presName="node" presStyleLbl="node1" presStyleIdx="2" presStyleCnt="3" custLinFactNeighborX="585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</dgm:ptLst>
  <dgm:cxnLst>
    <dgm:cxn modelId="{9FF14E01-ED1A-4B31-8E9F-9211B4C1698B}" srcId="{C53CC6AF-837B-4777-B2C0-A8F9C8BC90F6}" destId="{8022B4FA-85B4-4694-B69F-357A81A2B2B2}" srcOrd="2" destOrd="0" parTransId="{EC2445FD-43A4-43A4-8535-28B4CBB75658}" sibTransId="{4CD4FB50-4168-48EA-BC39-7226E8B9028D}"/>
    <dgm:cxn modelId="{94346B2E-4279-40FD-834B-EF4551CAA214}" type="presOf" srcId="{531E0FE9-95EA-40CD-AAE4-9F95735C1B46}" destId="{4F53C2B2-561A-4819-BBE5-3980DB7D7D9F}" srcOrd="1" destOrd="0" presId="urn:microsoft.com/office/officeart/2005/8/layout/process1"/>
    <dgm:cxn modelId="{E5662CAB-4ECD-4FBA-B471-5B8016DFCF37}" type="presOf" srcId="{531E0FE9-95EA-40CD-AAE4-9F95735C1B46}" destId="{185909A3-BC5C-413C-B1B7-3931D507C214}" srcOrd="0" destOrd="0" presId="urn:microsoft.com/office/officeart/2005/8/layout/process1"/>
    <dgm:cxn modelId="{C080FF47-1A5D-44C5-ABBE-E6C9B0580C7D}" type="presOf" srcId="{C53CC6AF-837B-4777-B2C0-A8F9C8BC90F6}" destId="{15BD405E-19C8-4A49-9779-9556F7D0D5AA}" srcOrd="0" destOrd="0" presId="urn:microsoft.com/office/officeart/2005/8/layout/process1"/>
    <dgm:cxn modelId="{7E363B93-6FAE-401D-879A-1C27914B8F42}" srcId="{C53CC6AF-837B-4777-B2C0-A8F9C8BC90F6}" destId="{597288B3-A950-4F55-B0EE-EA7333712194}" srcOrd="0" destOrd="0" parTransId="{5975266A-4E06-4A33-AD59-20370024095E}" sibTransId="{BDE98F47-ECFF-4870-9293-981487A19E4B}"/>
    <dgm:cxn modelId="{15DD1E10-908D-4968-83EA-C8AABCC159D8}" type="presOf" srcId="{BDE98F47-ECFF-4870-9293-981487A19E4B}" destId="{EB990100-8CED-4F29-97F3-E8F8FFA1FEE1}" srcOrd="1" destOrd="0" presId="urn:microsoft.com/office/officeart/2005/8/layout/process1"/>
    <dgm:cxn modelId="{325E6DE0-E817-4E13-8970-900A59A842C2}" type="presOf" srcId="{8022B4FA-85B4-4694-B69F-357A81A2B2B2}" destId="{868F3004-B023-4648-B066-B26F556000E6}" srcOrd="0" destOrd="0" presId="urn:microsoft.com/office/officeart/2005/8/layout/process1"/>
    <dgm:cxn modelId="{37BE2CF4-FDDF-4C51-B5D8-032239097BDE}" type="presOf" srcId="{0305BD91-D076-46DF-89DF-FFD42BAEC820}" destId="{101CAEAD-3C0E-4D52-8489-B2B1119E0A68}" srcOrd="0" destOrd="0" presId="urn:microsoft.com/office/officeart/2005/8/layout/process1"/>
    <dgm:cxn modelId="{20B8882D-42F3-47EE-B8B4-1921D270F9DE}" type="presOf" srcId="{597288B3-A950-4F55-B0EE-EA7333712194}" destId="{E5D2149F-03F3-4053-894C-AC355094ADDD}" srcOrd="0" destOrd="0" presId="urn:microsoft.com/office/officeart/2005/8/layout/process1"/>
    <dgm:cxn modelId="{0C949FBA-1685-4853-96D2-C049F7E2C76F}" srcId="{C53CC6AF-837B-4777-B2C0-A8F9C8BC90F6}" destId="{0305BD91-D076-46DF-89DF-FFD42BAEC820}" srcOrd="1" destOrd="0" parTransId="{F749461F-78EA-44D7-BCBA-139D06ED12F9}" sibTransId="{531E0FE9-95EA-40CD-AAE4-9F95735C1B46}"/>
    <dgm:cxn modelId="{7D71970A-A3EF-472B-8CA4-6B09FC4DC43A}" type="presOf" srcId="{BDE98F47-ECFF-4870-9293-981487A19E4B}" destId="{76A9B1FE-D5FC-4AB1-BCB9-7788FCC6E2DE}" srcOrd="0" destOrd="0" presId="urn:microsoft.com/office/officeart/2005/8/layout/process1"/>
    <dgm:cxn modelId="{48559B04-73AE-41F2-9D63-23C545552484}" type="presParOf" srcId="{15BD405E-19C8-4A49-9779-9556F7D0D5AA}" destId="{E5D2149F-03F3-4053-894C-AC355094ADDD}" srcOrd="0" destOrd="0" presId="urn:microsoft.com/office/officeart/2005/8/layout/process1"/>
    <dgm:cxn modelId="{2E31B43E-B08C-4364-8A6B-B7B8A90E4988}" type="presParOf" srcId="{15BD405E-19C8-4A49-9779-9556F7D0D5AA}" destId="{76A9B1FE-D5FC-4AB1-BCB9-7788FCC6E2DE}" srcOrd="1" destOrd="0" presId="urn:microsoft.com/office/officeart/2005/8/layout/process1"/>
    <dgm:cxn modelId="{11E095FA-BCB0-4BB3-BE5B-F5853BA492A4}" type="presParOf" srcId="{76A9B1FE-D5FC-4AB1-BCB9-7788FCC6E2DE}" destId="{EB990100-8CED-4F29-97F3-E8F8FFA1FEE1}" srcOrd="0" destOrd="0" presId="urn:microsoft.com/office/officeart/2005/8/layout/process1"/>
    <dgm:cxn modelId="{8CEABE39-A766-41AD-A3A1-E5DFDF36E25A}" type="presParOf" srcId="{15BD405E-19C8-4A49-9779-9556F7D0D5AA}" destId="{101CAEAD-3C0E-4D52-8489-B2B1119E0A68}" srcOrd="2" destOrd="0" presId="urn:microsoft.com/office/officeart/2005/8/layout/process1"/>
    <dgm:cxn modelId="{B8DD362F-F737-4B27-B805-9BBE1436D84F}" type="presParOf" srcId="{15BD405E-19C8-4A49-9779-9556F7D0D5AA}" destId="{185909A3-BC5C-413C-B1B7-3931D507C214}" srcOrd="3" destOrd="0" presId="urn:microsoft.com/office/officeart/2005/8/layout/process1"/>
    <dgm:cxn modelId="{59EAEE6F-81B4-4EF6-A9A4-01265D54D7C4}" type="presParOf" srcId="{185909A3-BC5C-413C-B1B7-3931D507C214}" destId="{4F53C2B2-561A-4819-BBE5-3980DB7D7D9F}" srcOrd="0" destOrd="0" presId="urn:microsoft.com/office/officeart/2005/8/layout/process1"/>
    <dgm:cxn modelId="{7CA442E9-EAA7-4910-BE11-8BA9545A8D31}" type="presParOf" srcId="{15BD405E-19C8-4A49-9779-9556F7D0D5AA}" destId="{868F3004-B023-4648-B066-B26F556000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CC6AF-837B-4777-B2C0-A8F9C8BC90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7288B3-A950-4F55-B0EE-EA7333712194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Налоговая служба выполняет расчет и относит оплаченную сумму на налоговое обязательство – последовательность: от более старых к более новым</a:t>
          </a:r>
          <a:endParaRPr lang="en-GB" dirty="0">
            <a:solidFill>
              <a:srgbClr val="002060"/>
            </a:solidFill>
          </a:endParaRPr>
        </a:p>
      </dgm:t>
    </dgm:pt>
    <dgm:pt modelId="{5975266A-4E06-4A33-AD59-20370024095E}" type="parTrans" cxnId="{7E363B93-6FAE-401D-879A-1C27914B8F42}">
      <dgm:prSet/>
      <dgm:spPr/>
      <dgm:t>
        <a:bodyPr rtlCol="0"/>
        <a:lstStyle/>
        <a:p>
          <a:pPr rtl="0"/>
          <a:endParaRPr lang="en-GB"/>
        </a:p>
      </dgm:t>
    </dgm:pt>
    <dgm:pt modelId="{BDE98F47-ECFF-4870-9293-981487A19E4B}" type="sibTrans" cxnId="{7E363B93-6FAE-401D-879A-1C27914B8F42}">
      <dgm:prSet/>
      <dgm:spPr/>
      <dgm:t>
        <a:bodyPr rtlCol="0"/>
        <a:lstStyle/>
        <a:p>
          <a:pPr rtl="0"/>
          <a:endParaRPr lang="en-GB" dirty="0"/>
        </a:p>
      </dgm:t>
    </dgm:pt>
    <dgm:pt modelId="{0305BD91-D076-46DF-89DF-FFD42BAEC820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Информация о распределении денежных средств и фактическом налоговом обязательстве направляется в казначейство через электронный сервис</a:t>
          </a:r>
          <a:endParaRPr lang="en-GB" dirty="0">
            <a:solidFill>
              <a:srgbClr val="002060"/>
            </a:solidFill>
          </a:endParaRPr>
        </a:p>
      </dgm:t>
    </dgm:pt>
    <dgm:pt modelId="{F749461F-78EA-44D7-BCBA-139D06ED12F9}" type="parTrans" cxnId="{0C949FBA-1685-4853-96D2-C049F7E2C76F}">
      <dgm:prSet/>
      <dgm:spPr/>
      <dgm:t>
        <a:bodyPr rtlCol="0"/>
        <a:lstStyle/>
        <a:p>
          <a:pPr rtl="0"/>
          <a:endParaRPr lang="en-GB"/>
        </a:p>
      </dgm:t>
    </dgm:pt>
    <dgm:pt modelId="{531E0FE9-95EA-40CD-AAE4-9F95735C1B46}" type="sibTrans" cxnId="{0C949FBA-1685-4853-96D2-C049F7E2C76F}">
      <dgm:prSet/>
      <dgm:spPr/>
      <dgm:t>
        <a:bodyPr rtlCol="0"/>
        <a:lstStyle/>
        <a:p>
          <a:pPr rtl="0"/>
          <a:endParaRPr lang="en-GB" dirty="0"/>
        </a:p>
      </dgm:t>
    </dgm:pt>
    <dgm:pt modelId="{8022B4FA-85B4-4694-B69F-357A81A2B2B2}">
      <dgm:prSet phldrT="[Text]"/>
      <dgm:spPr/>
      <dgm:t>
        <a:bodyPr rtlCol="0"/>
        <a:lstStyle/>
        <a:p>
          <a:pPr rtl="0"/>
          <a:r>
            <a:rPr lang="ru-RU" dirty="0">
              <a:solidFill>
                <a:srgbClr val="002060"/>
              </a:solidFill>
            </a:rPr>
            <a:t>Отчетность по денежным средствам окончательно оформляется на основе информации налоговой службы по денежным средствам, фактическому обязательству, отраженному в ГК казначейства</a:t>
          </a:r>
          <a:endParaRPr lang="en-GB" dirty="0">
            <a:solidFill>
              <a:srgbClr val="002060"/>
            </a:solidFill>
          </a:endParaRPr>
        </a:p>
      </dgm:t>
    </dgm:pt>
    <dgm:pt modelId="{EC2445FD-43A4-43A4-8535-28B4CBB75658}" type="parTrans" cxnId="{9FF14E01-ED1A-4B31-8E9F-9211B4C1698B}">
      <dgm:prSet/>
      <dgm:spPr/>
      <dgm:t>
        <a:bodyPr rtlCol="0"/>
        <a:lstStyle/>
        <a:p>
          <a:pPr rtl="0"/>
          <a:endParaRPr lang="en-GB"/>
        </a:p>
      </dgm:t>
    </dgm:pt>
    <dgm:pt modelId="{4CD4FB50-4168-48EA-BC39-7226E8B9028D}" type="sibTrans" cxnId="{9FF14E01-ED1A-4B31-8E9F-9211B4C1698B}">
      <dgm:prSet/>
      <dgm:spPr/>
      <dgm:t>
        <a:bodyPr rtlCol="0"/>
        <a:lstStyle/>
        <a:p>
          <a:pPr rtl="0"/>
          <a:endParaRPr lang="en-GB"/>
        </a:p>
      </dgm:t>
    </dgm:pt>
    <dgm:pt modelId="{15BD405E-19C8-4A49-9779-9556F7D0D5AA}" type="pres">
      <dgm:prSet presAssocID="{C53CC6AF-837B-4777-B2C0-A8F9C8BC90F6}" presName="Name0" presStyleCnt="0">
        <dgm:presLayoutVars>
          <dgm:dir/>
          <dgm:resizeHandles val="exact"/>
        </dgm:presLayoutVars>
      </dgm:prSet>
      <dgm:spPr/>
    </dgm:pt>
    <dgm:pt modelId="{E5D2149F-03F3-4053-894C-AC355094ADDD}" type="pres">
      <dgm:prSet presAssocID="{597288B3-A950-4F55-B0EE-EA7333712194}" presName="node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76A9B1FE-D5FC-4AB1-BCB9-7788FCC6E2DE}" type="pres">
      <dgm:prSet presAssocID="{BDE98F47-ECFF-4870-9293-981487A19E4B}" presName="sibTrans" presStyleLbl="sibTrans2D1" presStyleIdx="0" presStyleCnt="2"/>
      <dgm:spPr/>
      <dgm:t>
        <a:bodyPr rtlCol="0"/>
        <a:lstStyle/>
        <a:p>
          <a:pPr rtl="0"/>
          <a:endParaRPr lang="en-GB"/>
        </a:p>
      </dgm:t>
    </dgm:pt>
    <dgm:pt modelId="{EB990100-8CED-4F29-97F3-E8F8FFA1FEE1}" type="pres">
      <dgm:prSet presAssocID="{BDE98F47-ECFF-4870-9293-981487A19E4B}" presName="connectorText" presStyleLbl="sibTrans2D1" presStyleIdx="0" presStyleCnt="2"/>
      <dgm:spPr/>
      <dgm:t>
        <a:bodyPr rtlCol="0"/>
        <a:lstStyle/>
        <a:p>
          <a:pPr rtl="0"/>
          <a:endParaRPr lang="en-GB"/>
        </a:p>
      </dgm:t>
    </dgm:pt>
    <dgm:pt modelId="{101CAEAD-3C0E-4D52-8489-B2B1119E0A68}" type="pres">
      <dgm:prSet presAssocID="{0305BD91-D076-46DF-89DF-FFD42BAEC820}" presName="node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  <dgm:pt modelId="{185909A3-BC5C-413C-B1B7-3931D507C214}" type="pres">
      <dgm:prSet presAssocID="{531E0FE9-95EA-40CD-AAE4-9F95735C1B46}" presName="sibTrans" presStyleLbl="sibTrans2D1" presStyleIdx="1" presStyleCnt="2"/>
      <dgm:spPr/>
      <dgm:t>
        <a:bodyPr rtlCol="0"/>
        <a:lstStyle/>
        <a:p>
          <a:pPr rtl="0"/>
          <a:endParaRPr lang="en-GB"/>
        </a:p>
      </dgm:t>
    </dgm:pt>
    <dgm:pt modelId="{4F53C2B2-561A-4819-BBE5-3980DB7D7D9F}" type="pres">
      <dgm:prSet presAssocID="{531E0FE9-95EA-40CD-AAE4-9F95735C1B46}" presName="connectorText" presStyleLbl="sibTrans2D1" presStyleIdx="1" presStyleCnt="2"/>
      <dgm:spPr/>
      <dgm:t>
        <a:bodyPr rtlCol="0"/>
        <a:lstStyle/>
        <a:p>
          <a:pPr rtl="0"/>
          <a:endParaRPr lang="en-GB"/>
        </a:p>
      </dgm:t>
    </dgm:pt>
    <dgm:pt modelId="{868F3004-B023-4648-B066-B26F556000E6}" type="pres">
      <dgm:prSet presAssocID="{8022B4FA-85B4-4694-B69F-357A81A2B2B2}" presName="node" presStyleLbl="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GB"/>
        </a:p>
      </dgm:t>
    </dgm:pt>
  </dgm:ptLst>
  <dgm:cxnLst>
    <dgm:cxn modelId="{9FF14E01-ED1A-4B31-8E9F-9211B4C1698B}" srcId="{C53CC6AF-837B-4777-B2C0-A8F9C8BC90F6}" destId="{8022B4FA-85B4-4694-B69F-357A81A2B2B2}" srcOrd="2" destOrd="0" parTransId="{EC2445FD-43A4-43A4-8535-28B4CBB75658}" sibTransId="{4CD4FB50-4168-48EA-BC39-7226E8B9028D}"/>
    <dgm:cxn modelId="{F51DA40D-5A28-41B5-825D-2CC48C1EFDF0}" type="presOf" srcId="{597288B3-A950-4F55-B0EE-EA7333712194}" destId="{E5D2149F-03F3-4053-894C-AC355094ADDD}" srcOrd="0" destOrd="0" presId="urn:microsoft.com/office/officeart/2005/8/layout/process1"/>
    <dgm:cxn modelId="{426B14CA-E511-47CF-A217-535C1CF87527}" type="presOf" srcId="{531E0FE9-95EA-40CD-AAE4-9F95735C1B46}" destId="{185909A3-BC5C-413C-B1B7-3931D507C214}" srcOrd="0" destOrd="0" presId="urn:microsoft.com/office/officeart/2005/8/layout/process1"/>
    <dgm:cxn modelId="{7E363B93-6FAE-401D-879A-1C27914B8F42}" srcId="{C53CC6AF-837B-4777-B2C0-A8F9C8BC90F6}" destId="{597288B3-A950-4F55-B0EE-EA7333712194}" srcOrd="0" destOrd="0" parTransId="{5975266A-4E06-4A33-AD59-20370024095E}" sibTransId="{BDE98F47-ECFF-4870-9293-981487A19E4B}"/>
    <dgm:cxn modelId="{795987DB-3C0A-4183-A466-B31FAB4BFDF7}" type="presOf" srcId="{0305BD91-D076-46DF-89DF-FFD42BAEC820}" destId="{101CAEAD-3C0E-4D52-8489-B2B1119E0A68}" srcOrd="0" destOrd="0" presId="urn:microsoft.com/office/officeart/2005/8/layout/process1"/>
    <dgm:cxn modelId="{166732B5-B558-432F-9300-CF740344EFBC}" type="presOf" srcId="{BDE98F47-ECFF-4870-9293-981487A19E4B}" destId="{76A9B1FE-D5FC-4AB1-BCB9-7788FCC6E2DE}" srcOrd="0" destOrd="0" presId="urn:microsoft.com/office/officeart/2005/8/layout/process1"/>
    <dgm:cxn modelId="{7F9BBA4A-AB21-430F-BE7E-A7828FA1B8BC}" type="presOf" srcId="{C53CC6AF-837B-4777-B2C0-A8F9C8BC90F6}" destId="{15BD405E-19C8-4A49-9779-9556F7D0D5AA}" srcOrd="0" destOrd="0" presId="urn:microsoft.com/office/officeart/2005/8/layout/process1"/>
    <dgm:cxn modelId="{6AE075FE-5132-4BE5-8139-FAE3622B96E8}" type="presOf" srcId="{BDE98F47-ECFF-4870-9293-981487A19E4B}" destId="{EB990100-8CED-4F29-97F3-E8F8FFA1FEE1}" srcOrd="1" destOrd="0" presId="urn:microsoft.com/office/officeart/2005/8/layout/process1"/>
    <dgm:cxn modelId="{756119C5-27EF-49AD-83A2-E45E74478436}" type="presOf" srcId="{531E0FE9-95EA-40CD-AAE4-9F95735C1B46}" destId="{4F53C2B2-561A-4819-BBE5-3980DB7D7D9F}" srcOrd="1" destOrd="0" presId="urn:microsoft.com/office/officeart/2005/8/layout/process1"/>
    <dgm:cxn modelId="{0C949FBA-1685-4853-96D2-C049F7E2C76F}" srcId="{C53CC6AF-837B-4777-B2C0-A8F9C8BC90F6}" destId="{0305BD91-D076-46DF-89DF-FFD42BAEC820}" srcOrd="1" destOrd="0" parTransId="{F749461F-78EA-44D7-BCBA-139D06ED12F9}" sibTransId="{531E0FE9-95EA-40CD-AAE4-9F95735C1B46}"/>
    <dgm:cxn modelId="{A19A8D7F-F5D8-4EA1-8149-3FC195DB97B1}" type="presOf" srcId="{8022B4FA-85B4-4694-B69F-357A81A2B2B2}" destId="{868F3004-B023-4648-B066-B26F556000E6}" srcOrd="0" destOrd="0" presId="urn:microsoft.com/office/officeart/2005/8/layout/process1"/>
    <dgm:cxn modelId="{36753069-5F70-447D-B9FA-7141E51D0F16}" type="presParOf" srcId="{15BD405E-19C8-4A49-9779-9556F7D0D5AA}" destId="{E5D2149F-03F3-4053-894C-AC355094ADDD}" srcOrd="0" destOrd="0" presId="urn:microsoft.com/office/officeart/2005/8/layout/process1"/>
    <dgm:cxn modelId="{A3B4558F-C7F0-4719-B241-A266E3B6C2F6}" type="presParOf" srcId="{15BD405E-19C8-4A49-9779-9556F7D0D5AA}" destId="{76A9B1FE-D5FC-4AB1-BCB9-7788FCC6E2DE}" srcOrd="1" destOrd="0" presId="urn:microsoft.com/office/officeart/2005/8/layout/process1"/>
    <dgm:cxn modelId="{2E4B2C22-6865-453D-B807-7FC2BEC322B1}" type="presParOf" srcId="{76A9B1FE-D5FC-4AB1-BCB9-7788FCC6E2DE}" destId="{EB990100-8CED-4F29-97F3-E8F8FFA1FEE1}" srcOrd="0" destOrd="0" presId="urn:microsoft.com/office/officeart/2005/8/layout/process1"/>
    <dgm:cxn modelId="{09B26F0D-E4BE-43B4-AE4D-7C60AA460C6A}" type="presParOf" srcId="{15BD405E-19C8-4A49-9779-9556F7D0D5AA}" destId="{101CAEAD-3C0E-4D52-8489-B2B1119E0A68}" srcOrd="2" destOrd="0" presId="urn:microsoft.com/office/officeart/2005/8/layout/process1"/>
    <dgm:cxn modelId="{10BCD405-69B6-41C5-9E70-11E17040984D}" type="presParOf" srcId="{15BD405E-19C8-4A49-9779-9556F7D0D5AA}" destId="{185909A3-BC5C-413C-B1B7-3931D507C214}" srcOrd="3" destOrd="0" presId="urn:microsoft.com/office/officeart/2005/8/layout/process1"/>
    <dgm:cxn modelId="{33BBCEB3-6FBA-4C1D-97CB-D8BBBDEC6544}" type="presParOf" srcId="{185909A3-BC5C-413C-B1B7-3931D507C214}" destId="{4F53C2B2-561A-4819-BBE5-3980DB7D7D9F}" srcOrd="0" destOrd="0" presId="urn:microsoft.com/office/officeart/2005/8/layout/process1"/>
    <dgm:cxn modelId="{E1969D0A-6A60-4E1F-87C5-A15A0A9F43C3}" type="presParOf" srcId="{15BD405E-19C8-4A49-9779-9556F7D0D5AA}" destId="{868F3004-B023-4648-B066-B26F556000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06810-A3B9-4FE7-95B0-26C2812D387F}">
      <dsp:nvSpPr>
        <dsp:cNvPr id="0" name=""/>
        <dsp:cNvSpPr/>
      </dsp:nvSpPr>
      <dsp:spPr>
        <a:xfrm>
          <a:off x="1758" y="696839"/>
          <a:ext cx="2393798" cy="1044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Решение внутренней разработки (2009)</a:t>
          </a:r>
        </a:p>
      </dsp:txBody>
      <dsp:txXfrm>
        <a:off x="524118" y="696839"/>
        <a:ext cx="1349078" cy="1044720"/>
      </dsp:txXfrm>
    </dsp:sp>
    <dsp:sp modelId="{1C827BB9-29D8-427B-AC45-1EA7BAA8EFFD}">
      <dsp:nvSpPr>
        <dsp:cNvPr id="0" name=""/>
        <dsp:cNvSpPr/>
      </dsp:nvSpPr>
      <dsp:spPr>
        <a:xfrm>
          <a:off x="2218276" y="696839"/>
          <a:ext cx="2499901" cy="1044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</a:rPr>
            <a:t>Начальная фаза – модуль денежных платежей онлайн (2010) </a:t>
          </a:r>
        </a:p>
      </dsp:txBody>
      <dsp:txXfrm>
        <a:off x="2740636" y="696839"/>
        <a:ext cx="1455181" cy="1044720"/>
      </dsp:txXfrm>
    </dsp:sp>
    <dsp:sp modelId="{4D47EDC9-78AA-4821-9F6B-A387D9AEBBA7}">
      <dsp:nvSpPr>
        <dsp:cNvPr id="0" name=""/>
        <dsp:cNvSpPr/>
      </dsp:nvSpPr>
      <dsp:spPr>
        <a:xfrm>
          <a:off x="4540897" y="696839"/>
          <a:ext cx="1939021" cy="10447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</a:rPr>
            <a:t>Оптимизация системы (2012)</a:t>
          </a:r>
        </a:p>
      </dsp:txBody>
      <dsp:txXfrm>
        <a:off x="5063257" y="696839"/>
        <a:ext cx="894301" cy="1044720"/>
      </dsp:txXfrm>
    </dsp:sp>
    <dsp:sp modelId="{90059521-F85C-4602-ABE0-EC92041D2BB4}">
      <dsp:nvSpPr>
        <dsp:cNvPr id="0" name=""/>
        <dsp:cNvSpPr/>
      </dsp:nvSpPr>
      <dsp:spPr>
        <a:xfrm>
          <a:off x="6243745" y="696839"/>
          <a:ext cx="1772803" cy="101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</a:rPr>
            <a:t>Модуль ГК </a:t>
          </a:r>
          <a:r>
            <a:rPr lang="ru-RU" sz="1600" kern="1200" dirty="0" smtClean="0">
              <a:solidFill>
                <a:srgbClr val="002060"/>
              </a:solidFill>
            </a:rPr>
            <a:t>казна-чейства </a:t>
          </a:r>
          <a:r>
            <a:rPr lang="ru-RU" sz="1600" kern="1200" dirty="0">
              <a:solidFill>
                <a:srgbClr val="002060"/>
              </a:solidFill>
            </a:rPr>
            <a:t>(2013)</a:t>
          </a:r>
        </a:p>
      </dsp:txBody>
      <dsp:txXfrm>
        <a:off x="6749037" y="696839"/>
        <a:ext cx="762220" cy="101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149F-03F3-4053-894C-AC355094ADDD}">
      <dsp:nvSpPr>
        <dsp:cNvPr id="0" name=""/>
        <dsp:cNvSpPr/>
      </dsp:nvSpPr>
      <dsp:spPr>
        <a:xfrm>
          <a:off x="6764" y="42325"/>
          <a:ext cx="2021755" cy="1667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002060"/>
              </a:solidFill>
            </a:rPr>
            <a:t>Налогоплательщик платит сумму по коду единого налога: 101001000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55617" y="91178"/>
        <a:ext cx="1924049" cy="1570242"/>
      </dsp:txXfrm>
    </dsp:sp>
    <dsp:sp modelId="{76A9B1FE-D5FC-4AB1-BCB9-7788FCC6E2DE}">
      <dsp:nvSpPr>
        <dsp:cNvPr id="0" name=""/>
        <dsp:cNvSpPr/>
      </dsp:nvSpPr>
      <dsp:spPr>
        <a:xfrm>
          <a:off x="2230695" y="625602"/>
          <a:ext cx="428612" cy="501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2230695" y="725881"/>
        <a:ext cx="300028" cy="300837"/>
      </dsp:txXfrm>
    </dsp:sp>
    <dsp:sp modelId="{101CAEAD-3C0E-4D52-8489-B2B1119E0A68}">
      <dsp:nvSpPr>
        <dsp:cNvPr id="0" name=""/>
        <dsp:cNvSpPr/>
      </dsp:nvSpPr>
      <dsp:spPr>
        <a:xfrm>
          <a:off x="2837222" y="42325"/>
          <a:ext cx="2021755" cy="1667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002060"/>
              </a:solidFill>
            </a:rPr>
            <a:t>Казначейство разделяет все поступления с этого кода с налоговой службой через электронные веб-сервисы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2886075" y="91178"/>
        <a:ext cx="1924049" cy="1570242"/>
      </dsp:txXfrm>
    </dsp:sp>
    <dsp:sp modelId="{185909A3-BC5C-413C-B1B7-3931D507C214}">
      <dsp:nvSpPr>
        <dsp:cNvPr id="0" name=""/>
        <dsp:cNvSpPr/>
      </dsp:nvSpPr>
      <dsp:spPr>
        <a:xfrm>
          <a:off x="5062844" y="625602"/>
          <a:ext cx="432197" cy="501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5062844" y="725881"/>
        <a:ext cx="302538" cy="300837"/>
      </dsp:txXfrm>
    </dsp:sp>
    <dsp:sp modelId="{868F3004-B023-4648-B066-B26F556000E6}">
      <dsp:nvSpPr>
        <dsp:cNvPr id="0" name=""/>
        <dsp:cNvSpPr/>
      </dsp:nvSpPr>
      <dsp:spPr>
        <a:xfrm>
          <a:off x="5674444" y="42325"/>
          <a:ext cx="2021755" cy="1667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002060"/>
              </a:solidFill>
            </a:rPr>
            <a:t>Казначейство отражает всю сумму по этому коду в качестве остатка (другие налоги/превышение суммы) в предварительной отчетности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5723297" y="91178"/>
        <a:ext cx="1924049" cy="1570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149F-03F3-4053-894C-AC355094ADDD}">
      <dsp:nvSpPr>
        <dsp:cNvPr id="0" name=""/>
        <dsp:cNvSpPr/>
      </dsp:nvSpPr>
      <dsp:spPr>
        <a:xfrm>
          <a:off x="6764" y="29521"/>
          <a:ext cx="2021755" cy="1744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</a:rPr>
            <a:t>Налоговая служба выполняет расчет и относит оплаченную сумму на налоговое обязательство – последовательность: от более старых к более новым</a:t>
          </a:r>
          <a:endParaRPr lang="en-GB" sz="1200" kern="1200" dirty="0">
            <a:solidFill>
              <a:srgbClr val="002060"/>
            </a:solidFill>
          </a:endParaRPr>
        </a:p>
      </dsp:txBody>
      <dsp:txXfrm>
        <a:off x="57854" y="80611"/>
        <a:ext cx="1919575" cy="1642176"/>
      </dsp:txXfrm>
    </dsp:sp>
    <dsp:sp modelId="{76A9B1FE-D5FC-4AB1-BCB9-7788FCC6E2DE}">
      <dsp:nvSpPr>
        <dsp:cNvPr id="0" name=""/>
        <dsp:cNvSpPr/>
      </dsp:nvSpPr>
      <dsp:spPr>
        <a:xfrm>
          <a:off x="2230695" y="651002"/>
          <a:ext cx="428612" cy="501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2230695" y="751281"/>
        <a:ext cx="300028" cy="300837"/>
      </dsp:txXfrm>
    </dsp:sp>
    <dsp:sp modelId="{101CAEAD-3C0E-4D52-8489-B2B1119E0A68}">
      <dsp:nvSpPr>
        <dsp:cNvPr id="0" name=""/>
        <dsp:cNvSpPr/>
      </dsp:nvSpPr>
      <dsp:spPr>
        <a:xfrm>
          <a:off x="2837222" y="29521"/>
          <a:ext cx="2021755" cy="1744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</a:rPr>
            <a:t>Информация о распределении денежных средств и фактическом налоговом обязательстве направляется в казначейство через электронный сервис</a:t>
          </a:r>
          <a:endParaRPr lang="en-GB" sz="1200" kern="1200" dirty="0">
            <a:solidFill>
              <a:srgbClr val="002060"/>
            </a:solidFill>
          </a:endParaRPr>
        </a:p>
      </dsp:txBody>
      <dsp:txXfrm>
        <a:off x="2888312" y="80611"/>
        <a:ext cx="1919575" cy="1642176"/>
      </dsp:txXfrm>
    </dsp:sp>
    <dsp:sp modelId="{185909A3-BC5C-413C-B1B7-3931D507C214}">
      <dsp:nvSpPr>
        <dsp:cNvPr id="0" name=""/>
        <dsp:cNvSpPr/>
      </dsp:nvSpPr>
      <dsp:spPr>
        <a:xfrm>
          <a:off x="5061153" y="651002"/>
          <a:ext cx="428612" cy="501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5061153" y="751281"/>
        <a:ext cx="300028" cy="300837"/>
      </dsp:txXfrm>
    </dsp:sp>
    <dsp:sp modelId="{868F3004-B023-4648-B066-B26F556000E6}">
      <dsp:nvSpPr>
        <dsp:cNvPr id="0" name=""/>
        <dsp:cNvSpPr/>
      </dsp:nvSpPr>
      <dsp:spPr>
        <a:xfrm>
          <a:off x="5667680" y="29521"/>
          <a:ext cx="2021755" cy="1744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</a:rPr>
            <a:t>Отчетность по денежным средствам окончательно оформляется на основе информации налоговой службы по денежным средствам, фактическому обязательству, отраженному в ГК казначейства</a:t>
          </a:r>
          <a:endParaRPr lang="en-GB" sz="1200" kern="1200" dirty="0">
            <a:solidFill>
              <a:srgbClr val="002060"/>
            </a:solidFill>
          </a:endParaRPr>
        </a:p>
      </dsp:txBody>
      <dsp:txXfrm>
        <a:off x="5718770" y="80611"/>
        <a:ext cx="1919575" cy="164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 rtl="0">
              <a:defRPr sz="17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6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 rtl="0">
              <a:defRPr sz="1700"/>
            </a:lvl1pPr>
          </a:lstStyle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 rtl="0">
              <a:defRPr sz="17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6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 rtl="0">
              <a:defRPr sz="1700"/>
            </a:lvl1pPr>
          </a:lstStyle>
          <a:p>
            <a:pPr rtl="0"/>
            <a:fld id="{F5281F05-5BC1-4D49-97FA-0C0D72614536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 rtl="0">
              <a:defRPr sz="1100"/>
            </a:lvl1pPr>
          </a:lstStyle>
          <a:p>
            <a:pPr rtl="0"/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 rtl="0">
              <a:defRPr sz="1100"/>
            </a:lvl1pPr>
          </a:lstStyle>
          <a:p>
            <a:pPr rtl="0"/>
            <a:r>
              <a:rPr lang="ru-RU" dirty="0" smtClean="0"/>
              <a:t>17.09.2015</a:t>
            </a:r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0" tIns="44339" rIns="88680" bIns="44339" rtlCol="0" anchor="ctr"/>
          <a:lstStyle/>
          <a:p>
            <a:pPr rtl="0"/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2"/>
            <a:ext cx="7437119" cy="3154680"/>
          </a:xfrm>
          <a:prstGeom prst="rect">
            <a:avLst/>
          </a:prstGeom>
        </p:spPr>
        <p:txBody>
          <a:bodyPr vert="horz" lIns="88680" tIns="44339" rIns="88680" bIns="44339" rtlCol="0">
            <a:normAutofit/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 rtl="0">
              <a:defRPr sz="1100"/>
            </a:lvl1pPr>
          </a:lstStyle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 rtl="0">
              <a:defRPr sz="1100"/>
            </a:lvl1pPr>
          </a:lstStyle>
          <a:p>
            <a:pPr rtl="0"/>
            <a:fld id="{8CC28A47-AD2B-402F-A911-895700E35FD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Министерство финансов Грузии</a:t>
            </a:r>
          </a:p>
          <a:p>
            <a:pPr rtl="0"/>
            <a:r>
              <a:rPr lang="ru-RU" dirty="0" smtClean="0"/>
              <a:t>Государственное казначейство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CC28A47-AD2B-402F-A911-895700E35FDF}" type="slidenum">
              <a:rPr lang="ru-RU" smtClean="0">
                <a:solidFill>
                  <a:prstClr val="black"/>
                </a:solidFill>
              </a:rPr>
              <a:pPr rtl="0"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 rtlCol="0"/>
          <a:lstStyle>
            <a:lvl1pPr algn="l" rtl="0"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 marL="457200" indent="0" algn="ctr" rtl="0">
              <a:buNone/>
              <a:defRPr/>
            </a:lvl2pPr>
            <a:lvl3pPr marL="914400" indent="0" algn="ctr" rtl="0">
              <a:buNone/>
              <a:defRPr/>
            </a:lvl3pPr>
            <a:lvl4pPr marL="1371600" indent="0" algn="ctr" rtl="0">
              <a:buNone/>
              <a:defRPr/>
            </a:lvl4pPr>
            <a:lvl5pPr marL="1828800" indent="0" algn="ctr" rtl="0">
              <a:buNone/>
              <a:defRPr/>
            </a:lvl5pPr>
            <a:lvl6pPr marL="2286000" indent="0" algn="ctr" rtl="0">
              <a:buNone/>
              <a:defRPr/>
            </a:lvl6pPr>
            <a:lvl7pPr marL="2743200" indent="0" algn="ctr" rtl="0">
              <a:buNone/>
              <a:defRPr/>
            </a:lvl7pPr>
            <a:lvl8pPr marL="3200400" indent="0" algn="ctr" rtl="0">
              <a:buNone/>
              <a:defRPr/>
            </a:lvl8pPr>
            <a:lvl9pPr marL="3657600" indent="0" algn="ctr" rtl="0">
              <a:buNone/>
              <a:defRPr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BD1B9D30-46E6-44B0-A24F-209538116FE4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 rtlCol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  <a:lvl2pPr algn="l" rtl="0">
              <a:defRPr sz="1200">
                <a:solidFill>
                  <a:schemeClr val="bg1"/>
                </a:solidFill>
              </a:defRPr>
            </a:lvl2pPr>
            <a:lvl3pPr algn="l" rtl="0">
              <a:defRPr sz="1200">
                <a:solidFill>
                  <a:schemeClr val="bg1"/>
                </a:solidFill>
              </a:defRPr>
            </a:lvl3pPr>
            <a:lvl4pPr algn="l" rtl="0">
              <a:defRPr sz="1200">
                <a:solidFill>
                  <a:schemeClr val="bg1"/>
                </a:solidFill>
              </a:defRPr>
            </a:lvl4pPr>
            <a:lvl5pPr algn="l" rtl="0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F9D5602F-97E5-4A13-9CA3-30A1C00A65C9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384F1DE9-4D8B-4AEE-82F7-AAFE52EC5C25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 rtlCol="0"/>
          <a:lstStyle>
            <a:lvl1pPr algn="l" rtl="0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 marL="457200" indent="0" algn="ctr" rtl="0">
              <a:buNone/>
              <a:defRPr/>
            </a:lvl2pPr>
            <a:lvl3pPr marL="914400" indent="0" algn="ctr" rtl="0">
              <a:buNone/>
              <a:defRPr/>
            </a:lvl3pPr>
            <a:lvl4pPr marL="1371600" indent="0" algn="ctr" rtl="0">
              <a:buNone/>
              <a:defRPr/>
            </a:lvl4pPr>
            <a:lvl5pPr marL="1828800" indent="0" algn="ctr" rtl="0">
              <a:buNone/>
              <a:defRPr/>
            </a:lvl5pPr>
            <a:lvl6pPr marL="2286000" indent="0" algn="ctr" rtl="0">
              <a:buNone/>
              <a:defRPr/>
            </a:lvl6pPr>
            <a:lvl7pPr marL="2743200" indent="0" algn="ctr" rtl="0">
              <a:buNone/>
              <a:defRPr/>
            </a:lvl7pPr>
            <a:lvl8pPr marL="3200400" indent="0" algn="ctr" rtl="0">
              <a:buNone/>
              <a:defRPr/>
            </a:lvl8pPr>
            <a:lvl9pPr marL="3657600" indent="0" algn="ctr" rtl="0">
              <a:buNone/>
              <a:defRPr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 rtlCol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  <a:lvl2pPr algn="l" rtl="0">
              <a:defRPr sz="1200">
                <a:solidFill>
                  <a:schemeClr val="bg1"/>
                </a:solidFill>
              </a:defRPr>
            </a:lvl2pPr>
            <a:lvl3pPr algn="l" rtl="0">
              <a:defRPr sz="1200">
                <a:solidFill>
                  <a:schemeClr val="bg1"/>
                </a:solidFill>
              </a:defRPr>
            </a:lvl3pPr>
            <a:lvl4pPr algn="l" rtl="0">
              <a:defRPr sz="1200">
                <a:solidFill>
                  <a:schemeClr val="bg1"/>
                </a:solidFill>
              </a:defRPr>
            </a:lvl4pPr>
            <a:lvl5pPr algn="l" rtl="0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4A78502-F787-4FA4-BBF6-715780595832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 rtlCol="0"/>
          <a:lstStyle>
            <a:lvl1pPr algn="l" rtl="0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 marL="457200" indent="0" algn="ctr" rtl="0">
              <a:buNone/>
              <a:defRPr/>
            </a:lvl2pPr>
            <a:lvl3pPr marL="914400" indent="0" algn="ctr" rtl="0">
              <a:buNone/>
              <a:defRPr/>
            </a:lvl3pPr>
            <a:lvl4pPr marL="1371600" indent="0" algn="ctr" rtl="0">
              <a:buNone/>
              <a:defRPr/>
            </a:lvl4pPr>
            <a:lvl5pPr marL="1828800" indent="0" algn="ctr" rtl="0">
              <a:buNone/>
              <a:defRPr/>
            </a:lvl5pPr>
            <a:lvl6pPr marL="2286000" indent="0" algn="ctr" rtl="0">
              <a:buNone/>
              <a:defRPr/>
            </a:lvl6pPr>
            <a:lvl7pPr marL="2743200" indent="0" algn="ctr" rtl="0">
              <a:buNone/>
              <a:defRPr/>
            </a:lvl7pPr>
            <a:lvl8pPr marL="3200400" indent="0" algn="ctr" rtl="0">
              <a:buNone/>
              <a:defRPr/>
            </a:lvl8pPr>
            <a:lvl9pPr marL="3657600" indent="0" algn="ctr" rtl="0">
              <a:buNone/>
              <a:defRPr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4A78502-F787-4FA4-BBF6-715780595832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 rtlCol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  <a:lvl2pPr algn="l" rtl="0">
              <a:defRPr sz="1200">
                <a:solidFill>
                  <a:schemeClr val="bg1"/>
                </a:solidFill>
              </a:defRPr>
            </a:lvl2pPr>
            <a:lvl3pPr algn="l" rtl="0">
              <a:defRPr sz="1200">
                <a:solidFill>
                  <a:schemeClr val="bg1"/>
                </a:solidFill>
              </a:defRPr>
            </a:lvl3pPr>
            <a:lvl4pPr algn="l" rtl="0">
              <a:defRPr sz="1200">
                <a:solidFill>
                  <a:schemeClr val="bg1"/>
                </a:solidFill>
              </a:defRPr>
            </a:lvl4pPr>
            <a:lvl5pPr algn="l" rtl="0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 rtlCol="0"/>
          <a:lstStyle>
            <a:lvl1pPr algn="l" rtl="0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 marL="457200" indent="0" algn="ctr" rtl="0">
              <a:buNone/>
              <a:defRPr/>
            </a:lvl2pPr>
            <a:lvl3pPr marL="914400" indent="0" algn="ctr" rtl="0">
              <a:buNone/>
              <a:defRPr/>
            </a:lvl3pPr>
            <a:lvl4pPr marL="1371600" indent="0" algn="ctr" rtl="0">
              <a:buNone/>
              <a:defRPr/>
            </a:lvl4pPr>
            <a:lvl5pPr marL="1828800" indent="0" algn="ctr" rtl="0">
              <a:buNone/>
              <a:defRPr/>
            </a:lvl5pPr>
            <a:lvl6pPr marL="2286000" indent="0" algn="ctr" rtl="0">
              <a:buNone/>
              <a:defRPr/>
            </a:lvl6pPr>
            <a:lvl7pPr marL="2743200" indent="0" algn="ctr" rtl="0">
              <a:buNone/>
              <a:defRPr/>
            </a:lvl7pPr>
            <a:lvl8pPr marL="3200400" indent="0" algn="ctr" rtl="0">
              <a:buNone/>
              <a:defRPr/>
            </a:lvl8pPr>
            <a:lvl9pPr marL="3657600" indent="0" algn="ctr" rtl="0">
              <a:buNone/>
              <a:defRPr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E4A78502-F787-4FA4-BBF6-715780595832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 rtlCol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  <a:lvl2pPr algn="l" rtl="0">
              <a:defRPr sz="1200">
                <a:solidFill>
                  <a:schemeClr val="bg1"/>
                </a:solidFill>
              </a:defRPr>
            </a:lvl2pPr>
            <a:lvl3pPr algn="l" rtl="0">
              <a:defRPr sz="1200">
                <a:solidFill>
                  <a:schemeClr val="bg1"/>
                </a:solidFill>
              </a:defRPr>
            </a:lvl3pPr>
            <a:lvl4pPr algn="l" rtl="0">
              <a:defRPr sz="1200">
                <a:solidFill>
                  <a:schemeClr val="bg1"/>
                </a:solidFill>
              </a:defRPr>
            </a:lvl4pPr>
            <a:lvl5pPr algn="l" rtl="0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 rtlCol="0"/>
          <a:lstStyle>
            <a:lvl1pPr algn="l" rtl="0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 marL="457200" indent="0" algn="ctr" rtl="0">
              <a:buNone/>
              <a:defRPr/>
            </a:lvl2pPr>
            <a:lvl3pPr marL="914400" indent="0" algn="ctr" rtl="0">
              <a:buNone/>
              <a:defRPr/>
            </a:lvl3pPr>
            <a:lvl4pPr marL="1371600" indent="0" algn="ctr" rtl="0">
              <a:buNone/>
              <a:defRPr/>
            </a:lvl4pPr>
            <a:lvl5pPr marL="1828800" indent="0" algn="ctr" rtl="0">
              <a:buNone/>
              <a:defRPr/>
            </a:lvl5pPr>
            <a:lvl6pPr marL="2286000" indent="0" algn="ctr" rtl="0">
              <a:buNone/>
              <a:defRPr/>
            </a:lvl6pPr>
            <a:lvl7pPr marL="2743200" indent="0" algn="ctr" rtl="0">
              <a:buNone/>
              <a:defRPr/>
            </a:lvl7pPr>
            <a:lvl8pPr marL="3200400" indent="0" algn="ctr" rtl="0">
              <a:buNone/>
              <a:defRPr/>
            </a:lvl8pPr>
            <a:lvl9pPr marL="3657600" indent="0" algn="ctr" rtl="0">
              <a:buNone/>
              <a:defRPr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BD1B9D30-46E6-44B0-A24F-209538116FE4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 rtlCol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  <a:lvl2pPr algn="l" rtl="0">
              <a:defRPr sz="1200">
                <a:solidFill>
                  <a:schemeClr val="bg1"/>
                </a:solidFill>
              </a:defRPr>
            </a:lvl2pPr>
            <a:lvl3pPr algn="l" rtl="0">
              <a:defRPr sz="1200">
                <a:solidFill>
                  <a:schemeClr val="bg1"/>
                </a:solidFill>
              </a:defRPr>
            </a:lvl3pPr>
            <a:lvl4pPr algn="l" rtl="0">
              <a:defRPr sz="1200">
                <a:solidFill>
                  <a:schemeClr val="bg1"/>
                </a:solidFill>
              </a:defRPr>
            </a:lvl4pPr>
            <a:lvl5pPr algn="l" rtl="0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 rtlCol="0"/>
          <a:lstStyle>
            <a:lvl1pPr algn="l" rtl="0"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 rtlCol="0"/>
          <a:lstStyle>
            <a:lvl1pPr algn="l" rtl="0">
              <a:defRPr sz="1050"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 rtlCol="0"/>
          <a:lstStyle>
            <a:lvl1pPr algn="l" rtl="0">
              <a:defRPr sz="1050"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 rtlCol="0"/>
          <a:lstStyle>
            <a:lvl1pPr algn="l" rtl="0">
              <a:defRPr sz="1050"/>
            </a:lvl1pPr>
          </a:lstStyle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/>
            </a:lvl1pPr>
            <a:lvl2pPr marL="457200" indent="0" algn="l" rtl="0">
              <a:buNone/>
              <a:defRPr sz="1800"/>
            </a:lvl2pPr>
            <a:lvl3pPr marL="914400" indent="0" algn="l" rtl="0">
              <a:buNone/>
              <a:defRPr sz="1600"/>
            </a:lvl3pPr>
            <a:lvl4pPr marL="1371600" indent="0" algn="l" rtl="0">
              <a:buNone/>
              <a:defRPr sz="1400"/>
            </a:lvl4pPr>
            <a:lvl5pPr marL="1828800" indent="0" algn="l" rtl="0">
              <a:buNone/>
              <a:defRPr sz="1400"/>
            </a:lvl5pPr>
            <a:lvl6pPr marL="2286000" indent="0" algn="l" rtl="0">
              <a:buNone/>
              <a:defRPr sz="1400"/>
            </a:lvl6pPr>
            <a:lvl7pPr marL="2743200" indent="0" algn="l" rtl="0">
              <a:buNone/>
              <a:defRPr sz="1400"/>
            </a:lvl7pPr>
            <a:lvl8pPr marL="3200400" indent="0" algn="l" rtl="0">
              <a:buNone/>
              <a:defRPr sz="1400"/>
            </a:lvl8pPr>
            <a:lvl9pPr marL="3657600" indent="0" algn="l" rtl="0">
              <a:buNone/>
              <a:defRPr sz="14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63486EA1-9048-4E85-BBA1-418E234DD44B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35CD90CC-CE54-4D99-96BF-14944B7B6ECC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277E466B-172B-4510-972F-315BBEF4AC6E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CAA001D3-2E22-4A9E-A9EF-F1D4E1E7B7D4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9D29E7A9-4804-47E3-8209-845D36A2C0D4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4C7E957A-E9F6-4378-A698-2E6053FC9447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 rtl="0"/>
            <a:r>
              <a:rPr lang="ru-RU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 algn="l" rtl="0">
              <a:defRPr/>
            </a:lvl1pPr>
          </a:lstStyle>
          <a:p>
            <a:pPr rtl="0">
              <a:defRPr/>
            </a:pPr>
            <a:fld id="{96FD892D-DE3F-4E8E-80DA-46F163C4F04B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pPr rtl="0">
              <a:defRPr/>
            </a:pPr>
            <a:r>
              <a:rPr lang="ru-RU" dirty="0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pPr rtl="0">
              <a:defRPr/>
            </a:pPr>
            <a:fld id="{E4A78502-F787-4FA4-BBF6-715780595832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asury.g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244859"/>
            <a:ext cx="6781800" cy="2470157"/>
          </a:xfrm>
        </p:spPr>
        <p:txBody>
          <a:bodyPr rtlCol="0"/>
          <a:lstStyle/>
          <a:p>
            <a:pPr algn="ctr" rtl="0"/>
            <a:r>
              <a:rPr lang="ru-RU" sz="3200" b="0" dirty="0"/>
              <a:t>Проект </a:t>
            </a:r>
            <a:r>
              <a:rPr lang="ru-RU" sz="3200" b="0" dirty="0" smtClean="0"/>
              <a:t>единого </a:t>
            </a:r>
            <a:r>
              <a:rPr lang="ru-RU" sz="3200" b="0" dirty="0" smtClean="0"/>
              <a:t>КОДА </a:t>
            </a:r>
            <a:r>
              <a:rPr lang="ru-RU" sz="3200" b="0" dirty="0" smtClean="0"/>
              <a:t>налогоплательщика 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ru-RU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0" y="5486400"/>
            <a:ext cx="3643312" cy="1243034"/>
          </a:xfrm>
        </p:spPr>
        <p:txBody>
          <a:bodyPr rtlCol="0"/>
          <a:lstStyle/>
          <a:p>
            <a:pPr rtl="0"/>
            <a:r>
              <a:rPr lang="ru-RU" sz="2800" dirty="0"/>
              <a:t>Нино Челишвили</a:t>
            </a:r>
          </a:p>
          <a:p>
            <a:pPr rtl="0"/>
            <a:r>
              <a:rPr lang="ru-RU" sz="2000" dirty="0"/>
              <a:t>Тбилиси, Грузия</a:t>
            </a:r>
          </a:p>
          <a:p>
            <a:pPr rtl="0"/>
            <a:r>
              <a:rPr lang="ru-RU" sz="2000" dirty="0"/>
              <a:t>октябрь 2014 года</a:t>
            </a:r>
          </a:p>
        </p:txBody>
      </p:sp>
    </p:spTree>
    <p:extLst>
      <p:ext uri="{BB962C8B-B14F-4D97-AF65-F5344CB8AC3E}">
        <p14:creationId xmlns:p14="http://schemas.microsoft.com/office/powerpoint/2010/main" val="663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600" b="1" dirty="0">
                <a:solidFill>
                  <a:srgbClr val="002060"/>
                </a:solidFill>
              </a:rPr>
              <a:t>Проект единого кода  налогоплательщика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1" indent="0" algn="just" rtl="0">
              <a:lnSpc>
                <a:spcPct val="90000"/>
              </a:lnSpc>
              <a:buNone/>
              <a:defRPr/>
            </a:pPr>
            <a:r>
              <a:rPr lang="ru-RU" sz="2600" dirty="0">
                <a:solidFill>
                  <a:srgbClr val="002060"/>
                </a:solidFill>
              </a:rPr>
              <a:t>Отчетность главной книги казначейства;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Еще отсутствует</a:t>
            </a:r>
            <a:endParaRPr lang="ru-RU" sz="26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Основа классификации: </a:t>
            </a:r>
            <a:r>
              <a:rPr lang="ru-RU" sz="2600" dirty="0" smtClean="0">
                <a:solidFill>
                  <a:srgbClr val="002060"/>
                </a:solidFill>
              </a:rPr>
              <a:t>в </a:t>
            </a:r>
            <a:r>
              <a:rPr lang="ru-RU" sz="2600" dirty="0">
                <a:solidFill>
                  <a:srgbClr val="002060"/>
                </a:solidFill>
              </a:rPr>
              <a:t>целом соответствует структуре СГФ, подробная разбивка имеет своей целью отражение характера операции по начислению; </a:t>
            </a:r>
            <a:endParaRPr lang="en-US" sz="26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Входные данные: </a:t>
            </a:r>
            <a:r>
              <a:rPr lang="ru-RU" sz="2600" dirty="0" smtClean="0">
                <a:solidFill>
                  <a:srgbClr val="002060"/>
                </a:solidFill>
              </a:rPr>
              <a:t>данные </a:t>
            </a:r>
            <a:r>
              <a:rPr lang="ru-RU" sz="2600" dirty="0">
                <a:solidFill>
                  <a:srgbClr val="002060"/>
                </a:solidFill>
              </a:rPr>
              <a:t>налоговой службы по фактическим налоговым обязательствам, представленные декларациями налогоплательщиков; Денежные поступления по ЕКС;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Периодичность: ежемесячно, раз в полгода, ежегодно;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Получатели: </a:t>
            </a:r>
            <a:r>
              <a:rPr lang="ru-RU" sz="2600" dirty="0" smtClean="0">
                <a:solidFill>
                  <a:srgbClr val="002060"/>
                </a:solidFill>
              </a:rPr>
              <a:t>официально </a:t>
            </a:r>
            <a:r>
              <a:rPr lang="ru-RU" sz="2600" dirty="0">
                <a:solidFill>
                  <a:srgbClr val="002060"/>
                </a:solidFill>
              </a:rPr>
              <a:t>не определены</a:t>
            </a:r>
            <a:endParaRPr lang="en-US" sz="26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600" b="1" dirty="0">
                <a:solidFill>
                  <a:srgbClr val="002060"/>
                </a:solidFill>
              </a:rPr>
              <a:t>Проект единого кода  налогоплательщика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68865"/>
          </a:xfrm>
        </p:spPr>
        <p:txBody>
          <a:bodyPr rtlCol="0"/>
          <a:lstStyle/>
          <a:p>
            <a:pPr marL="457200" lvl="1" indent="0" rtl="0">
              <a:buNone/>
            </a:pPr>
            <a:r>
              <a:rPr lang="ru-RU" sz="2600" dirty="0">
                <a:solidFill>
                  <a:srgbClr val="002060"/>
                </a:solidFill>
                <a:ea typeface="+mn-ea"/>
              </a:rPr>
              <a:t>Вопросы ограничений и миграции;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300" dirty="0">
                <a:solidFill>
                  <a:srgbClr val="002060"/>
                </a:solidFill>
              </a:rPr>
              <a:t>Большая часть собранных средств может оставаться в остатке (главным образом относится к подоходному налогу – взимаемому и выплачиваемому в источнике, фактическое обязательство начисляется после 15 числа следующего месяца)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300" dirty="0">
                <a:solidFill>
                  <a:srgbClr val="002060"/>
                </a:solidFill>
              </a:rPr>
              <a:t>Необходимо перераспределение между центральным и местным бюджетами; </a:t>
            </a:r>
            <a:endParaRPr lang="en-US" sz="23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ru-RU" sz="2300" dirty="0">
                <a:solidFill>
                  <a:srgbClr val="002060"/>
                </a:solidFill>
              </a:rPr>
              <a:t>Возврат или движение суммы от одного налога к другому может привести к отрицательным значениям в статье конкретных налогов;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300" dirty="0">
                <a:solidFill>
                  <a:srgbClr val="002060"/>
                </a:solidFill>
              </a:rPr>
              <a:t>Возврат или движение суммы от одного налога к другому может быть невозможно потому, что в конкретном бюджете (местном, центральном) нет достаточной суммы денег – отчеты казначейства не согласовываются с отчетами налоговой службы в конкретные даты и время;</a:t>
            </a:r>
            <a:endParaRPr lang="en-US" sz="23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1"/>
            <a:ext cx="1233487" cy="4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600" b="1" dirty="0">
                <a:solidFill>
                  <a:srgbClr val="002060"/>
                </a:solidFill>
              </a:rPr>
              <a:t>Проект единого кода  налогоплательщика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68865"/>
          </a:xfrm>
        </p:spPr>
        <p:txBody>
          <a:bodyPr rtlCol="0"/>
          <a:lstStyle/>
          <a:p>
            <a:pPr marL="457200" lvl="1" indent="0" rtl="0">
              <a:buNone/>
            </a:pPr>
            <a:r>
              <a:rPr lang="ru-RU" sz="2600" i="1" dirty="0">
                <a:solidFill>
                  <a:srgbClr val="002060"/>
                </a:solidFill>
              </a:rPr>
              <a:t>... несмотря на все ограничения, преимущества - огромные:</a:t>
            </a:r>
          </a:p>
          <a:p>
            <a:pPr marL="457200" lvl="1" indent="0" rtl="0">
              <a:buNone/>
            </a:pPr>
            <a:r>
              <a:rPr lang="ru-RU" sz="2600" dirty="0">
                <a:solidFill>
                  <a:srgbClr val="002060"/>
                </a:solidFill>
                <a:ea typeface="+mn-ea"/>
              </a:rPr>
              <a:t>Ожидаемые результаты</a:t>
            </a:r>
            <a:endParaRPr lang="en-US" sz="2600" dirty="0">
              <a:solidFill>
                <a:srgbClr val="002060"/>
              </a:solidFill>
              <a:ea typeface="+mn-ea"/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Налоговая отчетность точная и надежная;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Налогоплательщикам не нужно думать, куда направлять деньги, поэтому больше нет риска оплатить налог по неправильному коду и затем иметь много хлопот, чтобы перевести его по правильному коду;  </a:t>
            </a:r>
            <a:endParaRPr lang="en-US" sz="2600" dirty="0">
              <a:solidFill>
                <a:srgbClr val="002060"/>
              </a:solidFill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Счет возврата не искажает отчетность;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Совершенствование налогово-бюджетного </a:t>
            </a:r>
            <a:r>
              <a:rPr lang="ru-RU" sz="2600" dirty="0">
                <a:solidFill>
                  <a:srgbClr val="002060"/>
                </a:solidFill>
              </a:rPr>
              <a:t>прогнозирования, планирования и управления;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Усовершенствование налогово-бюджетных сборов, </a:t>
            </a:r>
          </a:p>
          <a:p>
            <a:pPr marL="0" indent="0" algn="just" rtl="0">
              <a:lnSpc>
                <a:spcPct val="90000"/>
              </a:lnSpc>
              <a:buNone/>
              <a:defRPr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28800"/>
            <a:ext cx="1676400" cy="11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rgbClr val="002060"/>
                </a:solidFill>
              </a:rPr>
              <a:t>Казначейская служба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Министерство финансов Грузии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 rtlCol="0"/>
          <a:lstStyle/>
          <a:p>
            <a:pPr algn="ctr" rtl="0">
              <a:buNone/>
            </a:pPr>
            <a:r>
              <a:rPr lang="ru-RU" sz="2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Спасибо!</a:t>
            </a:r>
          </a:p>
          <a:p>
            <a:pPr algn="ctr" rtl="0">
              <a:buNone/>
            </a:pPr>
            <a:endParaRPr lang="ka-GE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rtl="0">
              <a:buNone/>
            </a:pPr>
            <a:endParaRPr lang="ka-GE" dirty="0" smtClean="0"/>
          </a:p>
          <a:p>
            <a:pPr algn="ctr" rtl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www.etrasury.ge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 rtl="0"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200" b="1" dirty="0">
                <a:solidFill>
                  <a:srgbClr val="002060"/>
                </a:solidFill>
              </a:rPr>
              <a:t>Содержание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Sylfaen" pitchFamily="18" charset="0"/>
              </a:rPr>
              <a:t>Система управления государственными финансами – Справочная информация: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История развития;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Недавнее увеличение области действия СУГФ; </a:t>
            </a:r>
            <a:endParaRPr lang="en-US" sz="1600" dirty="0">
              <a:solidFill>
                <a:srgbClr val="002060"/>
              </a:solidFill>
              <a:latin typeface="Sylfaen" pitchFamily="18" charset="0"/>
            </a:endParaRP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Модуль учета доходов;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Модуль главной книги (ГК) казначейства;</a:t>
            </a:r>
          </a:p>
          <a:p>
            <a:pPr rtl="0"/>
            <a:r>
              <a:rPr lang="ru-RU" sz="2000" dirty="0">
                <a:solidFill>
                  <a:srgbClr val="002060"/>
                </a:solidFill>
                <a:latin typeface="Sylfaen" pitchFamily="18" charset="0"/>
              </a:rPr>
              <a:t>Проект </a:t>
            </a:r>
            <a:r>
              <a:rPr lang="ru-RU" sz="2000" dirty="0" smtClean="0">
                <a:solidFill>
                  <a:srgbClr val="002060"/>
                </a:solidFill>
                <a:latin typeface="Sylfaen" pitchFamily="18" charset="0"/>
              </a:rPr>
              <a:t>единого кода налогоплательщика:</a:t>
            </a:r>
            <a:endParaRPr lang="ru-RU" sz="2000" dirty="0">
              <a:solidFill>
                <a:srgbClr val="002060"/>
              </a:solidFill>
              <a:latin typeface="Sylfaen" pitchFamily="18" charset="0"/>
            </a:endParaRP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Sylfaen" pitchFamily="18" charset="0"/>
              </a:rPr>
              <a:t>боснование </a:t>
            </a:r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и цели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Анализ бизнес-процессов;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Учет денежных средств;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Отчетность главной книги казначейства;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Вопросы ограничений и миграции;</a:t>
            </a:r>
          </a:p>
          <a:p>
            <a:pPr lvl="1" rtl="0"/>
            <a:r>
              <a:rPr lang="ru-RU" sz="1600" dirty="0">
                <a:solidFill>
                  <a:srgbClr val="002060"/>
                </a:solidFill>
                <a:latin typeface="Sylfaen" pitchFamily="18" charset="0"/>
              </a:rPr>
              <a:t>Ожидаемые результаты;</a:t>
            </a:r>
          </a:p>
          <a:p>
            <a:pPr lvl="1" rtl="0"/>
            <a:endParaRPr lang="en-US" sz="1600" dirty="0" smtClean="0">
              <a:solidFill>
                <a:srgbClr val="002060"/>
              </a:solidFill>
              <a:latin typeface="Sylfaen" pitchFamily="18" charset="0"/>
            </a:endParaRPr>
          </a:p>
          <a:p>
            <a:pPr rtl="0"/>
            <a:endParaRPr lang="en-US" sz="1600" dirty="0">
              <a:solidFill>
                <a:srgbClr val="002060"/>
              </a:solidFill>
              <a:latin typeface="Sylfaen" pitchFamily="18" charset="0"/>
            </a:endParaRPr>
          </a:p>
          <a:p>
            <a:pPr lvl="1" rtl="0"/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1" rtl="0"/>
            <a:r>
              <a:rPr lang="ru-RU" sz="2600" b="1" dirty="0">
                <a:solidFill>
                  <a:srgbClr val="002060"/>
                </a:solidFill>
              </a:rPr>
              <a:t>СУГФ </a:t>
            </a:r>
            <a:r>
              <a:rPr lang="en-US" sz="2600" b="1" dirty="0" smtClean="0">
                <a:solidFill>
                  <a:srgbClr val="002060"/>
                </a:solidFill>
              </a:rPr>
              <a:t/>
            </a:r>
            <a:br>
              <a:rPr lang="en-US" sz="2600" b="1" dirty="0" smtClean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История развития</a:t>
            </a:r>
            <a:r>
              <a:rPr lang="en-US" sz="1600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Sylfaen" pitchFamily="18" charset="0"/>
              </a:rPr>
            </a:br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2511526"/>
              </p:ext>
            </p:extLst>
          </p:nvPr>
        </p:nvGraphicFramePr>
        <p:xfrm>
          <a:off x="685800" y="1524000"/>
          <a:ext cx="8077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1447800" cy="10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600" b="1" dirty="0">
                <a:solidFill>
                  <a:srgbClr val="002060"/>
                </a:solidFill>
              </a:rPr>
              <a:t>Сфера действия СУГФ увеличилась в 2015 году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sz="2400" dirty="0">
                <a:solidFill>
                  <a:srgbClr val="002060"/>
                </a:solidFill>
              </a:rPr>
              <a:t>В бюджетный кодекс внесены поправки после широких обсуждений и ряда компромиссов;</a:t>
            </a:r>
            <a:endParaRPr lang="en-US" sz="2400" dirty="0">
              <a:solidFill>
                <a:srgbClr val="002060"/>
              </a:solidFill>
            </a:endParaRP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Соответствующие модули программного обеспечения были адаптированы для размещения особенностей бизнес-процессов муниципалитетов и ЮЛПП;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системе </a:t>
            </a:r>
            <a:r>
              <a:rPr lang="ru-RU" sz="2400" dirty="0" smtClean="0">
                <a:solidFill>
                  <a:srgbClr val="002060"/>
                </a:solidFill>
              </a:rPr>
              <a:t>казначейства </a:t>
            </a:r>
            <a:r>
              <a:rPr lang="ru-RU" sz="2400" dirty="0">
                <a:solidFill>
                  <a:srgbClr val="002060"/>
                </a:solidFill>
              </a:rPr>
              <a:t>были </a:t>
            </a:r>
            <a:r>
              <a:rPr lang="ru-RU" sz="2400" dirty="0" smtClean="0">
                <a:solidFill>
                  <a:srgbClr val="002060"/>
                </a:solidFill>
              </a:rPr>
              <a:t>открыты еще </a:t>
            </a:r>
            <a:r>
              <a:rPr lang="ru-RU" sz="2400" dirty="0">
                <a:solidFill>
                  <a:srgbClr val="002060"/>
                </a:solidFill>
              </a:rPr>
              <a:t>несколько сотен учетных </a:t>
            </a:r>
            <a:r>
              <a:rPr lang="ru-RU" sz="2400" dirty="0" smtClean="0">
                <a:solidFill>
                  <a:srgbClr val="002060"/>
                </a:solidFill>
              </a:rPr>
              <a:t>записей;</a:t>
            </a:r>
            <a:endParaRPr lang="ru-RU" sz="2400" dirty="0">
              <a:solidFill>
                <a:srgbClr val="002060"/>
              </a:solidFill>
            </a:endParaRPr>
          </a:p>
          <a:p>
            <a:pPr rtl="0"/>
            <a:r>
              <a:rPr lang="ru-RU" sz="2400" dirty="0" smtClean="0">
                <a:solidFill>
                  <a:srgbClr val="002060"/>
                </a:solidFill>
              </a:rPr>
              <a:t>Еще </a:t>
            </a:r>
            <a:r>
              <a:rPr lang="ru-RU" sz="2400" dirty="0">
                <a:solidFill>
                  <a:srgbClr val="002060"/>
                </a:solidFill>
              </a:rPr>
              <a:t>несколько сотен организаций были зарегистрированы в качестве пользователей бюджета;</a:t>
            </a:r>
          </a:p>
          <a:p>
            <a:pPr rtl="0"/>
            <a:r>
              <a:rPr lang="ru-RU" sz="2400" dirty="0" smtClean="0">
                <a:solidFill>
                  <a:srgbClr val="002060"/>
                </a:solidFill>
              </a:rPr>
              <a:t>Еще </a:t>
            </a:r>
            <a:r>
              <a:rPr lang="ru-RU" sz="2400" dirty="0">
                <a:solidFill>
                  <a:srgbClr val="002060"/>
                </a:solidFill>
              </a:rPr>
              <a:t>несколько тысяч конечных пользователей получили различные уровни разрешений в системе;</a:t>
            </a:r>
          </a:p>
          <a:p>
            <a:pPr rtl="0"/>
            <a:endParaRPr lang="en-US" sz="2600" dirty="0" smtClean="0">
              <a:solidFill>
                <a:srgbClr val="002060"/>
              </a:solidFill>
            </a:endParaRPr>
          </a:p>
          <a:p>
            <a:pPr rtl="0"/>
            <a:endParaRPr lang="en-US" sz="2600" dirty="0" smtClean="0">
              <a:solidFill>
                <a:srgbClr val="002060"/>
              </a:solidFill>
            </a:endParaRPr>
          </a:p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638800"/>
            <a:ext cx="1295399" cy="9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1" rtl="0"/>
            <a:r>
              <a:rPr lang="ru-RU" sz="2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Модуль учета доходов</a:t>
            </a:r>
            <a:endParaRPr lang="en-US" sz="16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5735"/>
            <a:ext cx="8229600" cy="4768865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rgbClr val="002060"/>
                </a:solidFill>
              </a:rPr>
              <a:t>Основа учета – денежные средства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Тип налога определяется на основе кода казначейства;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Налогоплательщик выбирает соответствующий налоговый код казначейства и оплачивает сумму;</a:t>
            </a:r>
            <a:endParaRPr lang="en-US" sz="2400" dirty="0">
              <a:solidFill>
                <a:srgbClr val="002060"/>
              </a:solidFill>
            </a:endParaRP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Излишне уплаченные суммы могут быть возвращен или переведены на другой тип налога;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Штрафы за неуплату конкретного налога отсутствуют, если общая сумма покрывает все налоговое обязательство – стимул для неперемещения суммы из одного налогового типа в другой;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Отчетность не является точной и надежной для целей прогнозирования;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rtl="0"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59840"/>
            <a:ext cx="1219200" cy="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1" rtl="0"/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Модуль главной книги казначейства</a:t>
            </a:r>
            <a:r>
              <a:rPr lang="en-US" sz="1600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Sylfaen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68865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rgbClr val="002060"/>
                </a:solidFill>
              </a:rPr>
              <a:t>Все операции, как денежными средствами, так и проводки нарастающим итогом, отраженные в СУГФ, собраны в главной книге казначейства;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Данные хранятся в «кубе» для того, чтобы повысить производительность системы;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Основой для учета является нарастающий итог;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План счетов утвержденный нормативами бухгалтерского учета и отчетности;</a:t>
            </a:r>
            <a:endParaRPr lang="en-US" sz="2400" dirty="0">
              <a:solidFill>
                <a:srgbClr val="002060"/>
              </a:solidFill>
            </a:endParaRP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На данный момент Главная книга казначейства применима к фонду заработной платы; 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Каждая бухгалтерская проводка имеет несколько различных измерений;</a:t>
            </a:r>
          </a:p>
          <a:p>
            <a:pPr rtl="0"/>
            <a:r>
              <a:rPr lang="ru-RU" sz="2400" dirty="0">
                <a:solidFill>
                  <a:srgbClr val="002060"/>
                </a:solidFill>
              </a:rPr>
              <a:t>Интерактивная отчетность может быть создана из модуля ГК казначейства;</a:t>
            </a:r>
          </a:p>
          <a:p>
            <a:pPr marL="0" indent="0" rtl="0"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Sylfaen" pitchFamily="18" charset="0"/>
              </a:rPr>
              <a:t>Проект </a:t>
            </a:r>
            <a:r>
              <a:rPr lang="ru-RU" dirty="0" smtClean="0">
                <a:solidFill>
                  <a:srgbClr val="002060"/>
                </a:solidFill>
                <a:latin typeface="Sylfaen" pitchFamily="18" charset="0"/>
              </a:rPr>
              <a:t>единого кода налогоплательщика</a:t>
            </a:r>
            <a:r>
              <a:rPr lang="en-US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ylfae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sz="2600" dirty="0">
                <a:solidFill>
                  <a:srgbClr val="002060"/>
                </a:solidFill>
              </a:rPr>
              <a:t>Обоснование и цели:</a:t>
            </a:r>
          </a:p>
          <a:p>
            <a:pPr rtl="0"/>
            <a:r>
              <a:rPr lang="ru-RU" sz="2600" dirty="0">
                <a:solidFill>
                  <a:srgbClr val="002060"/>
                </a:solidFill>
              </a:rPr>
              <a:t>Обеспечить точность налоговой отчетности</a:t>
            </a:r>
          </a:p>
          <a:p>
            <a:pPr rtl="0"/>
            <a:r>
              <a:rPr lang="ru-RU" sz="2600" dirty="0">
                <a:solidFill>
                  <a:srgbClr val="002060"/>
                </a:solidFill>
              </a:rPr>
              <a:t>Облегчить жизнь налогоплательщика</a:t>
            </a:r>
          </a:p>
          <a:p>
            <a:pPr rtl="0"/>
            <a:r>
              <a:rPr lang="ru-RU" sz="2600" dirty="0">
                <a:solidFill>
                  <a:srgbClr val="002060"/>
                </a:solidFill>
              </a:rPr>
              <a:t>Отменить счет возврата;</a:t>
            </a:r>
          </a:p>
          <a:p>
            <a:pPr rtl="0"/>
            <a:r>
              <a:rPr lang="ru-RU" sz="2600" dirty="0">
                <a:solidFill>
                  <a:srgbClr val="FF0000"/>
                </a:solidFill>
              </a:rPr>
              <a:t>Конечная цель: </a:t>
            </a:r>
            <a:r>
              <a:rPr lang="ru-RU" sz="2600" dirty="0" smtClean="0">
                <a:solidFill>
                  <a:srgbClr val="FF0000"/>
                </a:solidFill>
              </a:rPr>
              <a:t>совершенствование </a:t>
            </a:r>
            <a:r>
              <a:rPr lang="ru-RU" sz="2600" dirty="0">
                <a:solidFill>
                  <a:srgbClr val="FF0000"/>
                </a:solidFill>
              </a:rPr>
              <a:t>налогового прогнозирования, планирования, управления и сбора;</a:t>
            </a:r>
          </a:p>
          <a:p>
            <a:pPr marL="0" indent="0" rtl="0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rtl="0"/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b="1" dirty="0">
                <a:solidFill>
                  <a:srgbClr val="002060"/>
                </a:solidFill>
                <a:latin typeface="Sylfaen" pitchFamily="18" charset="0"/>
              </a:rPr>
              <a:t>Проект </a:t>
            </a:r>
            <a:r>
              <a:rPr lang="ru-RU" sz="2800" b="1" dirty="0" smtClean="0">
                <a:solidFill>
                  <a:srgbClr val="002060"/>
                </a:solidFill>
                <a:latin typeface="Sylfaen" pitchFamily="18" charset="0"/>
              </a:rPr>
              <a:t>единого кода налогоплательщика</a:t>
            </a:r>
            <a:r>
              <a:rPr lang="en-US" sz="2800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Sylfaen" pitchFamily="18" charset="0"/>
              </a:rPr>
            </a:b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dirty="0">
                <a:solidFill>
                  <a:srgbClr val="002060"/>
                </a:solidFill>
              </a:rPr>
              <a:t>Описание бизнес-процесса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2142560"/>
              </p:ext>
            </p:extLst>
          </p:nvPr>
        </p:nvGraphicFramePr>
        <p:xfrm>
          <a:off x="533400" y="2133600"/>
          <a:ext cx="7696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3972431"/>
              </p:ext>
            </p:extLst>
          </p:nvPr>
        </p:nvGraphicFramePr>
        <p:xfrm>
          <a:off x="533400" y="4572000"/>
          <a:ext cx="7696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82000" y="2705481"/>
            <a:ext cx="432197" cy="501395"/>
            <a:chOff x="5062844" y="625602"/>
            <a:chExt cx="432197" cy="501395"/>
          </a:xfrm>
        </p:grpSpPr>
        <p:sp>
          <p:nvSpPr>
            <p:cNvPr id="9" name="Right Arrow 8"/>
            <p:cNvSpPr/>
            <p:nvPr/>
          </p:nvSpPr>
          <p:spPr>
            <a:xfrm>
              <a:off x="5062844" y="625602"/>
              <a:ext cx="432197" cy="5013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5062844" y="725881"/>
              <a:ext cx="302538" cy="300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5181600"/>
            <a:ext cx="432197" cy="501395"/>
            <a:chOff x="5062844" y="625602"/>
            <a:chExt cx="432197" cy="501395"/>
          </a:xfrm>
        </p:grpSpPr>
        <p:sp>
          <p:nvSpPr>
            <p:cNvPr id="12" name="Right Arrow 11"/>
            <p:cNvSpPr/>
            <p:nvPr/>
          </p:nvSpPr>
          <p:spPr>
            <a:xfrm>
              <a:off x="5062844" y="625602"/>
              <a:ext cx="432197" cy="5013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5062844" y="725881"/>
              <a:ext cx="302538" cy="300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55001"/>
            <a:ext cx="1066800" cy="10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Проект </a:t>
            </a:r>
            <a:r>
              <a:rPr lang="ru-RU" sz="2600" b="1" dirty="0">
                <a:solidFill>
                  <a:srgbClr val="002060"/>
                </a:solidFill>
              </a:rPr>
              <a:t>единого кода </a:t>
            </a:r>
            <a:r>
              <a:rPr lang="ru-RU" sz="2600" b="1" dirty="0" smtClean="0">
                <a:solidFill>
                  <a:srgbClr val="002060"/>
                </a:solidFill>
              </a:rPr>
              <a:t> налогоплательщика</a:t>
            </a:r>
            <a:endParaRPr lang="en-GB" sz="2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35"/>
            <a:ext cx="8229600" cy="4768865"/>
          </a:xfrm>
        </p:spPr>
        <p:txBody>
          <a:bodyPr rtlCol="0"/>
          <a:lstStyle/>
          <a:p>
            <a:pPr marL="0" lvl="1" indent="0" algn="just" rtl="0">
              <a:lnSpc>
                <a:spcPct val="90000"/>
              </a:lnSpc>
              <a:buNone/>
              <a:defRPr/>
            </a:pPr>
            <a:r>
              <a:rPr lang="ru-RU" sz="2600" dirty="0">
                <a:solidFill>
                  <a:srgbClr val="002060"/>
                </a:solidFill>
                <a:ea typeface="+mn-ea"/>
              </a:rPr>
              <a:t>Учет денежных средств;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Доступно сегодня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Основа классификации: Статистика государственных финансов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Входные данные: </a:t>
            </a:r>
            <a:r>
              <a:rPr lang="ru-RU" sz="2600" dirty="0" smtClean="0">
                <a:solidFill>
                  <a:srgbClr val="002060"/>
                </a:solidFill>
              </a:rPr>
              <a:t>денежные </a:t>
            </a:r>
            <a:r>
              <a:rPr lang="ru-RU" sz="2600" dirty="0">
                <a:solidFill>
                  <a:srgbClr val="002060"/>
                </a:solidFill>
              </a:rPr>
              <a:t>поступления по ЕКС; </a:t>
            </a:r>
            <a:r>
              <a:rPr lang="ru-RU" sz="2600" dirty="0" smtClean="0">
                <a:solidFill>
                  <a:srgbClr val="002060"/>
                </a:solidFill>
              </a:rPr>
              <a:t>расчет </a:t>
            </a:r>
            <a:r>
              <a:rPr lang="ru-RU" sz="2600" dirty="0">
                <a:solidFill>
                  <a:srgbClr val="002060"/>
                </a:solidFill>
              </a:rPr>
              <a:t>налоговой службы;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Периодичность: </a:t>
            </a:r>
            <a:r>
              <a:rPr lang="ru-RU" sz="2600" dirty="0" smtClean="0">
                <a:solidFill>
                  <a:srgbClr val="002060"/>
                </a:solidFill>
              </a:rPr>
              <a:t>ежедневно предварительно, </a:t>
            </a:r>
            <a:r>
              <a:rPr lang="ru-RU" sz="2600" dirty="0">
                <a:solidFill>
                  <a:srgbClr val="002060"/>
                </a:solidFill>
              </a:rPr>
              <a:t>ежедневно окончательно, ежемесячно и совокупно ежемесячно, ежегодно;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ru-RU" sz="2600" dirty="0">
                <a:solidFill>
                  <a:srgbClr val="002060"/>
                </a:solidFill>
              </a:rPr>
              <a:t>Получатели: МФ, парламент, департамент государственного аудита - по запросу;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46FE861-12BB-4E7C-8C4A-8F4CD69F3A70}" type="slidenum">
              <a:rPr lang="en-US" smtClean="0"/>
              <a:pPr rtl="0"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19200"/>
            <a:ext cx="1600200" cy="11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91351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3656</TotalTime>
  <Words>780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Tresury-Presentation</vt:lpstr>
      <vt:lpstr>Проект единого КОДА налогоплательщика   </vt:lpstr>
      <vt:lpstr>Содержание</vt:lpstr>
      <vt:lpstr>СУГФ  История развития </vt:lpstr>
      <vt:lpstr>Сфера действия СУГФ увеличилась в 2015 году</vt:lpstr>
      <vt:lpstr>Модуль учета доходов</vt:lpstr>
      <vt:lpstr> Модуль главной книги казначейства  </vt:lpstr>
      <vt:lpstr> Проект единого кода налогоплательщика </vt:lpstr>
      <vt:lpstr>Проект единого кода налогоплательщика </vt:lpstr>
      <vt:lpstr>Проект единого кода  налогоплательщика</vt:lpstr>
      <vt:lpstr>Проект единого кода  налогоплательщика</vt:lpstr>
      <vt:lpstr>Проект единого кода  налогоплательщика</vt:lpstr>
      <vt:lpstr>Проект единого кода  налогоплательщика</vt:lpstr>
      <vt:lpstr>Казначейская служба Министерство финансов Грузии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Ion Chicu</cp:lastModifiedBy>
  <cp:revision>150</cp:revision>
  <cp:lastPrinted>2015-09-10T14:21:00Z</cp:lastPrinted>
  <dcterms:created xsi:type="dcterms:W3CDTF">2011-06-01T15:53:17Z</dcterms:created>
  <dcterms:modified xsi:type="dcterms:W3CDTF">2015-09-28T09:04:48Z</dcterms:modified>
</cp:coreProperties>
</file>