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handoutMasterIdLst>
    <p:handoutMasterId r:id="rId9"/>
  </p:handoutMasterIdLst>
  <p:sldIdLst>
    <p:sldId id="272" r:id="rId2"/>
    <p:sldId id="286" r:id="rId3"/>
    <p:sldId id="284" r:id="rId4"/>
    <p:sldId id="285" r:id="rId5"/>
    <p:sldId id="288" r:id="rId6"/>
    <p:sldId id="283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944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A84B9-2CC3-4AA8-8287-F593306ECAEE}" type="datetimeFigureOut">
              <a:rPr lang="ka-GE" smtClean="0"/>
              <a:t>26.01.2018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AD81A-5238-4EDD-A4C2-538D5B46D83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206448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851C1-0E47-4D1C-9AE9-4D11164C2C67}" type="datetimeFigureOut">
              <a:rPr lang="ka-GE" smtClean="0"/>
              <a:t>26.01.2018</a:t>
            </a:fld>
            <a:endParaRPr lang="ka-G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a-G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69EBD-09C7-4C65-B222-2FECD4471636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591830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F9FF-DC76-402D-BE19-AB9BAA84ECC8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64E7-4F05-420B-975E-799BDBA5821E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049-4C9B-4AE5-8BAA-5398916D37DB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6781800" cy="990600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54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F02E-C30C-4ADA-99E5-7D5CE9BDE079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5781-88DF-4E9E-A44C-5E601AF4AADC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86E-C5E6-471B-92A2-B19C7747C890}" type="datetime1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AF5D-A549-445B-876C-89195F646C5F}" type="datetime1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EC27C-895E-479C-A11D-AB3FDD6D2F2E}" type="datetime1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F592-CE7C-4591-8605-81B48B155279}" type="datetime1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8B1B-F39D-451C-A953-D834F819FAE1}" type="datetime1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7FE-9128-4908-81C8-576A147FD547}" type="datetime1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14CACAE-596C-4ACC-A6EC-E701AFF3EE9D}" type="datetime1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.chkuaseli@mof.g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92018" y="3124200"/>
            <a:ext cx="7543800" cy="10668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Implementing FMC in Georgian Public Sector</a:t>
            </a:r>
            <a:br>
              <a:rPr lang="en-US" sz="2800" dirty="0" smtClean="0"/>
            </a:br>
            <a:r>
              <a:rPr lang="en-US" sz="2800" dirty="0" smtClean="0"/>
              <a:t>Challenges and main objectives</a:t>
            </a:r>
            <a:endParaRPr lang="en-US" sz="2800" dirty="0"/>
          </a:p>
        </p:txBody>
      </p:sp>
      <p:pic>
        <p:nvPicPr>
          <p:cNvPr id="8" name="Picture 5" descr="D:\levan.shoshiashvili\Desktop\iage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089208"/>
            <a:ext cx="1203037" cy="10902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62000" y="5791200"/>
            <a:ext cx="6858000" cy="457200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Giuli </a:t>
            </a:r>
            <a:r>
              <a:rPr lang="en-US" sz="1600" b="1" dirty="0" err="1" smtClean="0"/>
              <a:t>Tchkuaseli</a:t>
            </a:r>
            <a:endParaRPr lang="en-US" sz="16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124200" y="2179460"/>
            <a:ext cx="2811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Public Internal Control Department</a:t>
            </a:r>
          </a:p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CHU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5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74700" y="1066799"/>
            <a:ext cx="7607300" cy="45259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dirty="0" smtClean="0"/>
              <a:t>In Georgia We set three main objectives, that FMC has to address:</a:t>
            </a:r>
          </a:p>
          <a:p>
            <a:pPr>
              <a:buFont typeface="Arial" pitchFamily="34" charset="0"/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To deliver the objectives of a ministry to time, within budget, within the law, efficiently and effectively.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To ensure that public resources are used only for public purposes, i.e. reduce fraud and corruption and misuse of public resources for private purposes.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To promote accountability both internally and externally.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74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457200"/>
            <a:ext cx="7620000" cy="5562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en-GB" sz="2000" dirty="0" smtClean="0"/>
              <a:t>FMC is a management reform – Who are the managers?</a:t>
            </a:r>
          </a:p>
          <a:p>
            <a:pPr algn="just"/>
            <a:r>
              <a:rPr lang="en-GB" sz="2000" dirty="0" smtClean="0"/>
              <a:t>We intended to </a:t>
            </a:r>
            <a:r>
              <a:rPr lang="en-GB" sz="2000" b="1" dirty="0" smtClean="0">
                <a:solidFill>
                  <a:srgbClr val="FF0000"/>
                </a:solidFill>
              </a:rPr>
              <a:t>improve the quality of management </a:t>
            </a:r>
            <a:r>
              <a:rPr lang="en-GB" sz="2000" dirty="0" smtClean="0"/>
              <a:t>of public services: </a:t>
            </a:r>
            <a:r>
              <a:rPr lang="en-GB" sz="2000" dirty="0"/>
              <a:t>It represents a change from a hierarchical system of public administration governed by detailed rules to a managerial system giving managers discretion and allowing them to make judgements in order to deliver objectives (within defined limits</a:t>
            </a:r>
            <a:r>
              <a:rPr lang="en-GB" sz="2000" dirty="0" smtClean="0"/>
              <a:t>);</a:t>
            </a:r>
          </a:p>
          <a:p>
            <a:pPr algn="just"/>
            <a:r>
              <a:rPr lang="en-GB" sz="2000" dirty="0" smtClean="0"/>
              <a:t>Ensuring </a:t>
            </a:r>
            <a:r>
              <a:rPr lang="en-GB" sz="2000" dirty="0"/>
              <a:t>that each manager has clear and exact objectives</a:t>
            </a:r>
            <a:r>
              <a:rPr lang="en-GB" sz="2000" dirty="0" smtClean="0"/>
              <a:t>.</a:t>
            </a:r>
          </a:p>
          <a:p>
            <a:pPr algn="just"/>
            <a:r>
              <a:rPr lang="en-GB" sz="2000" dirty="0"/>
              <a:t>We try to underline that It is not just a financial and budgetary control </a:t>
            </a:r>
            <a:r>
              <a:rPr lang="en-GB" sz="2000" dirty="0" smtClean="0"/>
              <a:t>reform;</a:t>
            </a:r>
          </a:p>
          <a:p>
            <a:pPr algn="just"/>
            <a:r>
              <a:rPr lang="en-GB" sz="2000" dirty="0" smtClean="0"/>
              <a:t>Ensuring </a:t>
            </a:r>
            <a:r>
              <a:rPr lang="en-GB" sz="2000" dirty="0"/>
              <a:t>each manager has sufficient  financial, personnel and other resources to enable the manager to do </a:t>
            </a:r>
            <a:r>
              <a:rPr lang="en-GB" sz="2000" dirty="0" smtClean="0"/>
              <a:t>so</a:t>
            </a:r>
          </a:p>
          <a:p>
            <a:pPr algn="just"/>
            <a:r>
              <a:rPr lang="en-GB" sz="2000" dirty="0" smtClean="0"/>
              <a:t>Providing </a:t>
            </a:r>
            <a:r>
              <a:rPr lang="en-GB" sz="2000" dirty="0"/>
              <a:t>the manager with operational performance </a:t>
            </a:r>
            <a:r>
              <a:rPr lang="en-GB" sz="2000" dirty="0" smtClean="0"/>
              <a:t>data.</a:t>
            </a:r>
          </a:p>
          <a:p>
            <a:pPr algn="just"/>
            <a:r>
              <a:rPr lang="en-GB" sz="2000" dirty="0" smtClean="0"/>
              <a:t>Making </a:t>
            </a:r>
            <a:r>
              <a:rPr lang="en-GB" sz="2000" dirty="0"/>
              <a:t>managers accountable for what they have or have not achieved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6211669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 the beginning face, The </a:t>
            </a:r>
            <a:r>
              <a:rPr lang="en-GB" dirty="0"/>
              <a:t>officials most affected are the managers and the finance officers.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59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543800" cy="990600"/>
          </a:xfrm>
        </p:spPr>
        <p:txBody>
          <a:bodyPr/>
          <a:lstStyle/>
          <a:p>
            <a:r>
              <a:rPr lang="en-US" sz="2400" dirty="0" smtClean="0"/>
              <a:t>Actual steps to be made in order to deliver those objective</a:t>
            </a:r>
            <a:endParaRPr lang="en-US" sz="2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543800" cy="4495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To free </a:t>
            </a:r>
            <a:r>
              <a:rPr lang="en-US" sz="2000" dirty="0"/>
              <a:t>from the administrative functions </a:t>
            </a:r>
            <a:r>
              <a:rPr lang="en-US" sz="2000" dirty="0" smtClean="0"/>
              <a:t>the </a:t>
            </a:r>
            <a:r>
              <a:rPr lang="en-US" sz="2000" dirty="0"/>
              <a:t>Minister and Deputy Ministers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Setting </a:t>
            </a:r>
            <a:r>
              <a:rPr lang="en-US" sz="2000" dirty="0"/>
              <a:t>the objectives of the </a:t>
            </a:r>
            <a:r>
              <a:rPr lang="en-US" sz="2000" dirty="0" smtClean="0"/>
              <a:t>institutions </a:t>
            </a:r>
            <a:r>
              <a:rPr lang="en-US" sz="2000" dirty="0"/>
              <a:t>according to the country's priorities;</a:t>
            </a:r>
          </a:p>
          <a:p>
            <a:r>
              <a:rPr lang="en-US" sz="2000" dirty="0"/>
              <a:t>Bringing the institution's organization </a:t>
            </a:r>
            <a:r>
              <a:rPr lang="en-US" sz="2000" dirty="0" smtClean="0"/>
              <a:t>structures </a:t>
            </a:r>
            <a:r>
              <a:rPr lang="en-US" sz="2000" dirty="0"/>
              <a:t>into line with the goals of the </a:t>
            </a:r>
            <a:r>
              <a:rPr lang="en-US" sz="2000" dirty="0" smtClean="0"/>
              <a:t>institution;</a:t>
            </a:r>
            <a:endParaRPr lang="en-US" sz="2000" dirty="0"/>
          </a:p>
          <a:p>
            <a:r>
              <a:rPr lang="en-US" sz="2000" dirty="0" smtClean="0"/>
              <a:t>Determining </a:t>
            </a:r>
            <a:r>
              <a:rPr lang="en-US" sz="2000" dirty="0"/>
              <a:t>the goals of the structural subdivisions and </a:t>
            </a:r>
            <a:r>
              <a:rPr lang="en-US" sz="2000" dirty="0" smtClean="0"/>
              <a:t>identifying </a:t>
            </a:r>
            <a:r>
              <a:rPr lang="en-US" sz="2000" dirty="0"/>
              <a:t>and </a:t>
            </a:r>
            <a:r>
              <a:rPr lang="en-US" sz="2000" dirty="0" smtClean="0"/>
              <a:t>managing risks </a:t>
            </a:r>
            <a:r>
              <a:rPr lang="en-US" sz="2000" dirty="0"/>
              <a:t>to achieve </a:t>
            </a:r>
            <a:r>
              <a:rPr lang="en-US" sz="2000" dirty="0" smtClean="0"/>
              <a:t>objectives;</a:t>
            </a:r>
            <a:endParaRPr lang="ka-GE" sz="2000" dirty="0" smtClean="0"/>
          </a:p>
          <a:p>
            <a:r>
              <a:rPr lang="en-US" sz="2000" dirty="0" smtClean="0"/>
              <a:t>Managing </a:t>
            </a:r>
            <a:r>
              <a:rPr lang="en-US" sz="2000" dirty="0"/>
              <a:t>public resources </a:t>
            </a:r>
            <a:r>
              <a:rPr lang="en-US" sz="2000" dirty="0" smtClean="0"/>
              <a:t>(</a:t>
            </a:r>
            <a:r>
              <a:rPr lang="en-US" sz="2000" dirty="0"/>
              <a:t>not only financial</a:t>
            </a:r>
            <a:r>
              <a:rPr lang="en-US" sz="2000" dirty="0" smtClean="0"/>
              <a:t>) economically, efficiently and effectively;</a:t>
            </a:r>
          </a:p>
          <a:p>
            <a:r>
              <a:rPr lang="en-US" sz="2000" dirty="0"/>
              <a:t>Timely, </a:t>
            </a:r>
            <a:r>
              <a:rPr lang="en-US" sz="2000" dirty="0" smtClean="0"/>
              <a:t>complete </a:t>
            </a:r>
            <a:r>
              <a:rPr lang="en-US" sz="2000" dirty="0"/>
              <a:t>and reliable reporting systems within the institution;</a:t>
            </a:r>
          </a:p>
          <a:p>
            <a:r>
              <a:rPr lang="en-US" sz="2000" dirty="0"/>
              <a:t>he existence of a comprehensive monitoring system, </a:t>
            </a:r>
            <a:r>
              <a:rPr lang="en-US" sz="2000" dirty="0" smtClean="0"/>
              <a:t>not just giving the data, but with analysis </a:t>
            </a:r>
            <a:r>
              <a:rPr lang="en-US" sz="2000" dirty="0"/>
              <a:t>of results</a:t>
            </a:r>
            <a:endParaRPr lang="ka-GE" sz="2000" dirty="0" smtClean="0"/>
          </a:p>
        </p:txBody>
      </p:sp>
    </p:spTree>
    <p:extLst>
      <p:ext uri="{BB962C8B-B14F-4D97-AF65-F5344CB8AC3E}">
        <p14:creationId xmlns:p14="http://schemas.microsoft.com/office/powerpoint/2010/main" val="8339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7" y="1412776"/>
            <a:ext cx="3024337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Staff allocation Units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76056" y="1429357"/>
            <a:ext cx="3024336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HRM</a:t>
            </a:r>
            <a:endParaRPr lang="ka-GE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3068960"/>
            <a:ext cx="3024336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Accounting Units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6056" y="3068960"/>
            <a:ext cx="3024336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Financial management units</a:t>
            </a:r>
            <a:endParaRPr lang="ka-GE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4941168"/>
            <a:ext cx="3024336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General Inspections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6056" y="4923882"/>
            <a:ext cx="3024335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Internal Audit Units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067944" y="1844824"/>
            <a:ext cx="1008112" cy="36004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097514" y="3501008"/>
            <a:ext cx="1008112" cy="36004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067944" y="5355930"/>
            <a:ext cx="1008112" cy="36004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3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733800"/>
            <a:ext cx="3180953" cy="21142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762000" y="4421611"/>
            <a:ext cx="3095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Thank you for attention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433536"/>
            <a:ext cx="16674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Giuli </a:t>
            </a:r>
            <a:r>
              <a:rPr lang="en-US" sz="1400" dirty="0" err="1" smtClean="0"/>
              <a:t>Tchkuaseli</a:t>
            </a:r>
            <a:endParaRPr lang="en-US" sz="1400" dirty="0" smtClean="0"/>
          </a:p>
          <a:p>
            <a:r>
              <a:rPr lang="en-US" sz="1400" dirty="0" smtClean="0">
                <a:hlinkClick r:id="rId3"/>
              </a:rPr>
              <a:t>g.chkuaseli@mof.ge</a:t>
            </a:r>
            <a:endParaRPr lang="en-US" sz="1400" dirty="0" smtClean="0"/>
          </a:p>
          <a:p>
            <a:r>
              <a:rPr lang="en-US" sz="1400" dirty="0" smtClean="0"/>
              <a:t>+995 5 99 201 210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24981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5607</TotalTime>
  <Words>361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Implementing FMC in Georgian Public Sector Challenges and main objectives</vt:lpstr>
      <vt:lpstr>PowerPoint Presentation</vt:lpstr>
      <vt:lpstr>PowerPoint Presentation</vt:lpstr>
      <vt:lpstr>Actual steps to be made in order to deliver those objective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levan shoshiashvili</dc:creator>
  <cp:lastModifiedBy>Giuli Chkuaseli</cp:lastModifiedBy>
  <cp:revision>113</cp:revision>
  <cp:lastPrinted>2016-03-17T06:31:28Z</cp:lastPrinted>
  <dcterms:created xsi:type="dcterms:W3CDTF">2006-08-16T00:00:00Z</dcterms:created>
  <dcterms:modified xsi:type="dcterms:W3CDTF">2018-01-29T08:55:45Z</dcterms:modified>
</cp:coreProperties>
</file>