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8"/>
  </p:notesMasterIdLst>
  <p:handoutMasterIdLst>
    <p:handoutMasterId r:id="rId9"/>
  </p:handoutMasterIdLst>
  <p:sldIdLst>
    <p:sldId id="272" r:id="rId2"/>
    <p:sldId id="286" r:id="rId3"/>
    <p:sldId id="284" r:id="rId4"/>
    <p:sldId id="285" r:id="rId5"/>
    <p:sldId id="288" r:id="rId6"/>
    <p:sldId id="283" r:id="rId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EA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664" y="-86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4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4A84B9-2CC3-4AA8-8287-F593306ECAEE}" type="datetimeFigureOut">
              <a:rPr lang="ka-GE" smtClean="0"/>
              <a:t>29.01.2018</a:t>
            </a:fld>
            <a:endParaRPr lang="ka-G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9AD81A-5238-4EDD-A4C2-538D5B46D83A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320644808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B851C1-0E47-4D1C-9AE9-4D11164C2C67}" type="datetimeFigureOut">
              <a:rPr lang="ka-GE" smtClean="0"/>
              <a:t>29.01.2018</a:t>
            </a:fld>
            <a:endParaRPr lang="ka-G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a-G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ka-G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a-G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869EBD-09C7-4C65-B222-2FECD4471636}" type="slidenum">
              <a:rPr lang="ka-GE" smtClean="0"/>
              <a:t>‹#›</a:t>
            </a:fld>
            <a:endParaRPr lang="ka-GE"/>
          </a:p>
        </p:txBody>
      </p:sp>
    </p:spTree>
    <p:extLst>
      <p:ext uri="{BB962C8B-B14F-4D97-AF65-F5344CB8AC3E}">
        <p14:creationId xmlns:p14="http://schemas.microsoft.com/office/powerpoint/2010/main" val="15918303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FF9FF-DC76-402D-BE19-AB9BAA84ECC8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464E7-4F05-420B-975E-799BDBA5821E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48049-4C9B-4AE5-8BAA-5398916D37DB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7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838200"/>
            <a:ext cx="6781800" cy="990600"/>
          </a:xfrm>
        </p:spPr>
        <p:txBody>
          <a:bodyPr>
            <a:noAutofit/>
          </a:bodyPr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2286000"/>
            <a:ext cx="7543800" cy="3886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45F02E-C30C-4ADA-99E5-7D5CE9BDE079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26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F5781-88DF-4E9E-A44C-5E601AF4AADC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2CA86E-C5E6-471B-92A2-B19C7747C890}" type="datetime1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80AF5D-A549-445B-876C-89195F646C5F}" type="datetime1">
              <a:rPr lang="en-US" smtClean="0"/>
              <a:t>1/29/2018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DEC27C-895E-479C-A11D-AB3FDD6D2F2E}" type="datetime1">
              <a:rPr lang="en-US" smtClean="0"/>
              <a:t>1/29/2018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6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4FF592-CE7C-4591-8605-81B48B155279}" type="datetime1">
              <a:rPr lang="en-US" smtClean="0"/>
              <a:t>1/29/2018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5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E18B1B-F39D-451C-A953-D834F819FAE1}" type="datetime1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0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59A7FE-9128-4908-81C8-576A147FD547}" type="datetime1">
              <a:rPr lang="en-US" smtClean="0"/>
              <a:t>1/29/2018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8" name="Picture 2" descr="D:\giuli.chkuaseli\Desktop\Harmonisation\logoebi da PPT\Picture1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47881" y="6096000"/>
            <a:ext cx="599281" cy="5437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6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14CACAE-596C-4ACC-A6EC-E701AFF3EE9D}" type="datetime1">
              <a:rPr lang="en-US" smtClean="0"/>
              <a:t>1/29/2018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6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ka-GE" smtClean="0"/>
              <a:t>„ფინანსური მართვისა და კონტროლის სისტემის ჩამოყალიბების წესისა და პროცედურების შესახებ ინსტრუქცია“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68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g.chkuaseli@mof.ge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45601" y="4267200"/>
            <a:ext cx="7543800" cy="1066800"/>
          </a:xfrm>
        </p:spPr>
        <p:txBody>
          <a:bodyPr>
            <a:noAutofit/>
          </a:bodyPr>
          <a:lstStyle/>
          <a:p>
            <a:pPr algn="ctr"/>
            <a:r>
              <a:rPr lang="ru-RU" sz="2800" dirty="0"/>
              <a:t>Внедрение </a:t>
            </a:r>
            <a:r>
              <a:rPr lang="ru-RU" sz="2800" dirty="0" smtClean="0"/>
              <a:t>финансогого управления и контроля (ФУК) </a:t>
            </a:r>
            <a:r>
              <a:rPr lang="ru-RU" sz="2800" dirty="0"/>
              <a:t>в государственном секторе </a:t>
            </a:r>
            <a:r>
              <a:rPr lang="ru-RU" sz="2800" dirty="0" smtClean="0"/>
              <a:t>Грузии</a:t>
            </a:r>
            <a:br>
              <a:rPr lang="ru-RU" sz="2800" dirty="0" smtClean="0"/>
            </a:br>
            <a:r>
              <a:rPr lang="ru-RU" sz="2800" dirty="0"/>
              <a:t/>
            </a:r>
            <a:br>
              <a:rPr lang="ru-RU" sz="2800" dirty="0"/>
            </a:br>
            <a:r>
              <a:rPr lang="ru-RU" sz="2800" dirty="0" smtClean="0"/>
              <a:t>Основные цели и проблемы</a:t>
            </a:r>
            <a:endParaRPr lang="en-US" sz="2800" dirty="0"/>
          </a:p>
        </p:txBody>
      </p:sp>
      <p:pic>
        <p:nvPicPr>
          <p:cNvPr id="8" name="Picture 5" descr="D:\levan.shoshiashvili\Desktop\iage(2)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400" y="1089208"/>
            <a:ext cx="1203037" cy="109025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762000" y="5791200"/>
            <a:ext cx="6858000" cy="457200"/>
          </a:xfrm>
        </p:spPr>
        <p:txBody>
          <a:bodyPr>
            <a:noAutofit/>
          </a:bodyPr>
          <a:lstStyle/>
          <a:p>
            <a:r>
              <a:rPr lang="ru-RU" sz="1600" b="1" dirty="0" smtClean="0"/>
              <a:t>Гиули Чкуасели</a:t>
            </a:r>
            <a:endParaRPr lang="en-US" sz="16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2318726" y="2179460"/>
            <a:ext cx="43975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1400" dirty="0" smtClean="0">
                <a:solidFill>
                  <a:schemeClr val="bg1">
                    <a:lumMod val="95000"/>
                  </a:schemeClr>
                </a:solidFill>
              </a:rPr>
              <a:t>Департамент Внутреннего Государственного Контроля</a:t>
            </a:r>
            <a:endParaRPr lang="en-US" sz="1400" dirty="0" smtClean="0">
              <a:solidFill>
                <a:schemeClr val="bg1">
                  <a:lumMod val="95000"/>
                </a:schemeClr>
              </a:solidFill>
            </a:endParaRPr>
          </a:p>
          <a:p>
            <a:pPr algn="ctr"/>
            <a:r>
              <a:rPr lang="ru-RU" sz="1400" dirty="0" smtClean="0">
                <a:solidFill>
                  <a:schemeClr val="bg1">
                    <a:lumMod val="95000"/>
                  </a:schemeClr>
                </a:solidFill>
              </a:rPr>
              <a:t>Центр Гармонизаций</a:t>
            </a:r>
            <a:endParaRPr lang="en-US" sz="1400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2153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 txBox="1">
            <a:spLocks/>
          </p:cNvSpPr>
          <p:nvPr/>
        </p:nvSpPr>
        <p:spPr>
          <a:xfrm>
            <a:off x="774700" y="1066799"/>
            <a:ext cx="7607300" cy="4525963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fontScale="92500"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None/>
            </a:pPr>
            <a:r>
              <a:rPr lang="ru-RU" dirty="0"/>
              <a:t>В Грузии </a:t>
            </a:r>
            <a:r>
              <a:rPr lang="ru-RU" dirty="0" smtClean="0"/>
              <a:t>мы </a:t>
            </a:r>
            <a:r>
              <a:rPr lang="ru-RU" dirty="0"/>
              <a:t>поставили перед собой три основные задачи, которые должны </a:t>
            </a:r>
            <a:r>
              <a:rPr lang="ru-RU" dirty="0" smtClean="0"/>
              <a:t>быть решены с помошью ФУК:</a:t>
            </a:r>
          </a:p>
          <a:p>
            <a:pPr>
              <a:buNone/>
            </a:pP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Обеспечить достижение целей </a:t>
            </a:r>
            <a:r>
              <a:rPr lang="ru-RU" dirty="0"/>
              <a:t>министерства своевременно, в рамках бюджета, в рамках закона, эффективно и </a:t>
            </a:r>
            <a:r>
              <a:rPr lang="ru-RU" dirty="0" smtClean="0"/>
              <a:t>продуктивно</a:t>
            </a:r>
            <a:r>
              <a:rPr lang="en-GB" dirty="0" smtClean="0"/>
              <a:t>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ru-RU" dirty="0"/>
              <a:t>Обеспечить, чтобы государственные ресурсы использовались только в общественных целях, </a:t>
            </a:r>
            <a:r>
              <a:rPr lang="ru-RU" dirty="0" smtClean="0"/>
              <a:t>а так же сократить уровень мошенничества, коррупции </a:t>
            </a:r>
            <a:r>
              <a:rPr lang="ru-RU" dirty="0"/>
              <a:t>и </a:t>
            </a:r>
            <a:r>
              <a:rPr lang="ru-RU" dirty="0" smtClean="0"/>
              <a:t>злоупотребления </a:t>
            </a:r>
            <a:r>
              <a:rPr lang="ru-RU" dirty="0"/>
              <a:t>государственными ресурсами в личных целях</a:t>
            </a:r>
            <a:r>
              <a:rPr lang="en-GB" dirty="0" smtClean="0"/>
              <a:t>.</a:t>
            </a:r>
            <a:endParaRPr lang="en-GB" dirty="0" smtClean="0"/>
          </a:p>
          <a:p>
            <a:pPr marL="514350" indent="-514350">
              <a:buFont typeface="+mj-lt"/>
              <a:buAutoNum type="arabicPeriod"/>
            </a:pPr>
            <a:r>
              <a:rPr lang="ru-RU" smtClean="0"/>
              <a:t>Способствовать улучшеннию как внутренней так и внешней отчетности</a:t>
            </a:r>
            <a:r>
              <a:rPr lang="en-GB" smtClean="0"/>
              <a:t>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357446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2"/>
          <p:cNvSpPr txBox="1">
            <a:spLocks/>
          </p:cNvSpPr>
          <p:nvPr/>
        </p:nvSpPr>
        <p:spPr>
          <a:xfrm>
            <a:off x="762000" y="457200"/>
            <a:ext cx="7620000" cy="55626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 lnSpcReduction="10000"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94360" indent="-27432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686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64592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1901952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19456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468880" indent="-22860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buFont typeface="Arial" pitchFamily="34" charset="0"/>
              <a:buNone/>
            </a:pPr>
            <a:r>
              <a:rPr lang="ru-RU" sz="2000" dirty="0" smtClean="0"/>
              <a:t>ФУК это реформа менеджмента </a:t>
            </a:r>
            <a:r>
              <a:rPr lang="en-GB" sz="2000" dirty="0" smtClean="0"/>
              <a:t>– </a:t>
            </a:r>
            <a:r>
              <a:rPr lang="ru-RU" sz="2000" dirty="0" smtClean="0"/>
              <a:t>Кто такие менеджеры</a:t>
            </a:r>
            <a:r>
              <a:rPr lang="en-GB" sz="2000" dirty="0" smtClean="0"/>
              <a:t>?</a:t>
            </a:r>
            <a:endParaRPr lang="en-GB" sz="2000" dirty="0" smtClean="0"/>
          </a:p>
          <a:p>
            <a:pPr algn="just"/>
            <a:r>
              <a:rPr lang="ru-RU" sz="2000" dirty="0"/>
              <a:t>Мы </a:t>
            </a:r>
            <a:r>
              <a:rPr lang="ru-RU" sz="2000" dirty="0" smtClean="0"/>
              <a:t>решили </a:t>
            </a:r>
            <a:r>
              <a:rPr lang="ru-RU" sz="2000" dirty="0"/>
              <a:t>улучшить качество управления государственными </a:t>
            </a:r>
            <a:r>
              <a:rPr lang="ru-RU" sz="2000" dirty="0" smtClean="0"/>
              <a:t>процессами: </a:t>
            </a:r>
            <a:r>
              <a:rPr lang="ru-RU" sz="2000" dirty="0"/>
              <a:t>оно представляет собой переход от иерархической системы государственного управления, регулируемой подробными правилами, к управленческой системе, позволяющей менеджерам </a:t>
            </a:r>
            <a:r>
              <a:rPr lang="ru-RU" sz="2000" dirty="0" smtClean="0"/>
              <a:t>самим принимать </a:t>
            </a:r>
            <a:r>
              <a:rPr lang="ru-RU" sz="2000" dirty="0"/>
              <a:t>решения для достижения целей (в определенных пределах</a:t>
            </a:r>
            <a:r>
              <a:rPr lang="ru-RU" sz="2000" dirty="0" smtClean="0"/>
              <a:t>)</a:t>
            </a:r>
          </a:p>
          <a:p>
            <a:pPr algn="just"/>
            <a:r>
              <a:rPr lang="ru-RU" sz="2000" dirty="0" smtClean="0"/>
              <a:t>Обеспечение </a:t>
            </a:r>
            <a:r>
              <a:rPr lang="ru-RU" sz="2000" dirty="0"/>
              <a:t>того, чтобы у каждого менеджера были четкие и точные цели</a:t>
            </a:r>
            <a:r>
              <a:rPr lang="en-GB" sz="2000" dirty="0" smtClean="0"/>
              <a:t>.</a:t>
            </a:r>
            <a:endParaRPr lang="en-GB" sz="2000" dirty="0" smtClean="0"/>
          </a:p>
          <a:p>
            <a:pPr algn="just"/>
            <a:r>
              <a:rPr lang="ru-RU" sz="2000" dirty="0"/>
              <a:t>Мы пытаемся подчеркнуть, что это не просто реформа финансового и бюджетного контроля</a:t>
            </a:r>
            <a:r>
              <a:rPr lang="en-GB" sz="2000" dirty="0" smtClean="0"/>
              <a:t>;</a:t>
            </a:r>
            <a:endParaRPr lang="en-GB" sz="2000" dirty="0" smtClean="0"/>
          </a:p>
          <a:p>
            <a:pPr algn="just"/>
            <a:r>
              <a:rPr lang="ru-RU" sz="2000" dirty="0"/>
              <a:t>Обеспечение каждого менеджера достаточными финансовыми, кадровыми и другими </a:t>
            </a:r>
            <a:r>
              <a:rPr lang="ru-RU" sz="2000" dirty="0" smtClean="0"/>
              <a:t>ресурсами для достижения поставленных целей;</a:t>
            </a:r>
          </a:p>
          <a:p>
            <a:pPr algn="just"/>
            <a:r>
              <a:rPr lang="ru-RU" sz="2000" dirty="0" smtClean="0"/>
              <a:t>Предоставление </a:t>
            </a:r>
            <a:r>
              <a:rPr lang="ru-RU" sz="2000" dirty="0"/>
              <a:t>менеджеру </a:t>
            </a:r>
            <a:r>
              <a:rPr lang="ru-RU" sz="2000" dirty="0" smtClean="0"/>
              <a:t>информаций по операционной производительности</a:t>
            </a:r>
            <a:r>
              <a:rPr lang="ru-RU" sz="2000" dirty="0"/>
              <a:t>;</a:t>
            </a:r>
            <a:endParaRPr lang="en-GB" sz="2000" dirty="0" smtClean="0"/>
          </a:p>
          <a:p>
            <a:pPr algn="just"/>
            <a:r>
              <a:rPr lang="ru-RU" sz="2000" dirty="0" smtClean="0"/>
              <a:t>Внедрение ответсвенности менеджеров за подотчетные им процессы</a:t>
            </a:r>
            <a:r>
              <a:rPr lang="en-GB" sz="2000" dirty="0" smtClean="0"/>
              <a:t>.</a:t>
            </a:r>
            <a:endParaRPr lang="en-GB" sz="2000" dirty="0"/>
          </a:p>
        </p:txBody>
      </p:sp>
      <p:sp>
        <p:nvSpPr>
          <p:cNvPr id="8" name="TextBox 7"/>
          <p:cNvSpPr txBox="1"/>
          <p:nvPr/>
        </p:nvSpPr>
        <p:spPr>
          <a:xfrm>
            <a:off x="762000" y="6211669"/>
            <a:ext cx="7467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Для </a:t>
            </a:r>
            <a:r>
              <a:rPr lang="ru-RU" dirty="0" smtClean="0"/>
              <a:t>начального этапа, в процесс были вовлечены менеджеры высшего уровня а также сотрудники финансовых служб</a:t>
            </a:r>
            <a:r>
              <a:rPr lang="en-GB" dirty="0" smtClean="0"/>
              <a:t>.</a:t>
            </a:r>
            <a:endParaRPr lang="en-GB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7596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543800" cy="990600"/>
          </a:xfrm>
        </p:spPr>
        <p:txBody>
          <a:bodyPr/>
          <a:lstStyle/>
          <a:p>
            <a:r>
              <a:rPr lang="ru-RU" sz="2400" dirty="0" smtClean="0"/>
              <a:t> Шаги, </a:t>
            </a:r>
            <a:r>
              <a:rPr lang="ru-RU" sz="2400" dirty="0"/>
              <a:t>которые необходимо предпринять для достижения </a:t>
            </a:r>
            <a:r>
              <a:rPr lang="ru-RU" sz="2400" dirty="0" smtClean="0"/>
              <a:t>перечисленных </a:t>
            </a:r>
            <a:r>
              <a:rPr lang="ru-RU" sz="2400" dirty="0"/>
              <a:t>целей</a:t>
            </a:r>
            <a:endParaRPr lang="en-US" sz="2400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762000" y="1371600"/>
            <a:ext cx="7543800" cy="4495800"/>
          </a:xfrm>
        </p:spPr>
        <p:txBody>
          <a:bodyPr>
            <a:noAutofit/>
          </a:bodyPr>
          <a:lstStyle/>
          <a:p>
            <a:r>
              <a:rPr lang="ru-RU" sz="2000" dirty="0">
                <a:solidFill>
                  <a:schemeClr val="tx1"/>
                </a:solidFill>
              </a:rPr>
              <a:t>Освободить </a:t>
            </a:r>
            <a:r>
              <a:rPr lang="ru-RU" sz="2000" dirty="0" smtClean="0">
                <a:solidFill>
                  <a:schemeClr val="tx1"/>
                </a:solidFill>
              </a:rPr>
              <a:t>от каждодневной административной рутины </a:t>
            </a:r>
            <a:r>
              <a:rPr lang="ru-RU" sz="2000" dirty="0">
                <a:solidFill>
                  <a:schemeClr val="tx1"/>
                </a:solidFill>
              </a:rPr>
              <a:t>министра и заместителей министров</a:t>
            </a:r>
            <a:r>
              <a:rPr lang="ru-RU" sz="2000" dirty="0" smtClean="0">
                <a:solidFill>
                  <a:schemeClr val="tx1"/>
                </a:solidFill>
              </a:rPr>
              <a:t>;</a:t>
            </a:r>
          </a:p>
          <a:p>
            <a:r>
              <a:rPr lang="ru-RU" sz="2000" dirty="0" smtClean="0"/>
              <a:t>Ставить цели для </a:t>
            </a:r>
            <a:r>
              <a:rPr lang="ru-RU" sz="2000" dirty="0"/>
              <a:t>учреждений в соответствии с приоритетами страны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ru-RU" sz="2000" dirty="0" smtClean="0"/>
              <a:t>Реорганизовать структуру учреждений </a:t>
            </a:r>
            <a:r>
              <a:rPr lang="ru-RU" sz="2000" dirty="0"/>
              <a:t>в </a:t>
            </a:r>
            <a:r>
              <a:rPr lang="ru-RU" sz="2000" dirty="0" smtClean="0"/>
              <a:t>соответствии </a:t>
            </a:r>
            <a:r>
              <a:rPr lang="ru-RU" sz="2000" dirty="0"/>
              <a:t>с целями </a:t>
            </a:r>
            <a:r>
              <a:rPr lang="ru-RU" sz="2000" dirty="0" smtClean="0"/>
              <a:t>этих учреждений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ru-RU" sz="2000" dirty="0" smtClean="0"/>
              <a:t>Поставить цели для структурных </a:t>
            </a:r>
            <a:r>
              <a:rPr lang="ru-RU" sz="2000" dirty="0"/>
              <a:t>подразделений </a:t>
            </a:r>
            <a:r>
              <a:rPr lang="ru-RU" sz="2000" dirty="0" smtClean="0"/>
              <a:t>и достижение этих целей с учетом выявления </a:t>
            </a:r>
            <a:r>
              <a:rPr lang="ru-RU" sz="2000" dirty="0"/>
              <a:t>и </a:t>
            </a:r>
            <a:r>
              <a:rPr lang="ru-RU" sz="2000" dirty="0" smtClean="0"/>
              <a:t>управления рисками</a:t>
            </a:r>
            <a:r>
              <a:rPr lang="en-US" sz="2000" dirty="0" smtClean="0"/>
              <a:t>;</a:t>
            </a:r>
            <a:endParaRPr lang="ka-GE" sz="2000" dirty="0" smtClean="0"/>
          </a:p>
          <a:p>
            <a:r>
              <a:rPr lang="ru-RU" sz="2000" dirty="0"/>
              <a:t>Управление государственными ресурсами (не только финансовыми) </a:t>
            </a:r>
            <a:r>
              <a:rPr lang="ru-RU" sz="2000" dirty="0" smtClean="0"/>
              <a:t>экономично, </a:t>
            </a:r>
            <a:r>
              <a:rPr lang="ru-RU" sz="2000" dirty="0"/>
              <a:t>эффективно и </a:t>
            </a:r>
            <a:r>
              <a:rPr lang="ru-RU" sz="2000" dirty="0" smtClean="0"/>
              <a:t>продуктивно</a:t>
            </a:r>
            <a:r>
              <a:rPr lang="en-US" sz="2000" dirty="0" smtClean="0"/>
              <a:t>;</a:t>
            </a:r>
            <a:endParaRPr lang="en-US" sz="2000" dirty="0" smtClean="0"/>
          </a:p>
          <a:p>
            <a:r>
              <a:rPr lang="ru-RU" sz="2000" dirty="0" smtClean="0"/>
              <a:t>Создание своевременной, полной </a:t>
            </a:r>
            <a:r>
              <a:rPr lang="ru-RU" sz="2000" dirty="0"/>
              <a:t>и </a:t>
            </a:r>
            <a:r>
              <a:rPr lang="ru-RU" sz="2000" dirty="0" smtClean="0"/>
              <a:t>надежной </a:t>
            </a:r>
            <a:r>
              <a:rPr lang="ru-RU" sz="2000" dirty="0"/>
              <a:t>системы отчетности в рамках учреждения</a:t>
            </a:r>
            <a:r>
              <a:rPr lang="en-US" sz="2000" dirty="0" smtClean="0"/>
              <a:t>;</a:t>
            </a:r>
            <a:endParaRPr lang="en-US" sz="2000" dirty="0"/>
          </a:p>
          <a:p>
            <a:r>
              <a:rPr lang="ru-RU" sz="2000" dirty="0" smtClean="0"/>
              <a:t>Наличие </a:t>
            </a:r>
            <a:r>
              <a:rPr lang="ru-RU" sz="2000" dirty="0"/>
              <a:t>всеобъемлющей системы мониторинга, </a:t>
            </a:r>
            <a:r>
              <a:rPr lang="ru-RU" sz="2000" dirty="0" smtClean="0"/>
              <a:t>не </a:t>
            </a:r>
            <a:r>
              <a:rPr lang="ru-RU" sz="2000" dirty="0"/>
              <a:t>просто предоставление данных, </a:t>
            </a:r>
            <a:r>
              <a:rPr lang="ru-RU" sz="2000" dirty="0" smtClean="0"/>
              <a:t>а с анализом </a:t>
            </a:r>
            <a:r>
              <a:rPr lang="ru-RU" sz="2000" dirty="0"/>
              <a:t>результатов</a:t>
            </a:r>
            <a:endParaRPr lang="ka-GE" sz="2000" dirty="0" smtClean="0"/>
          </a:p>
        </p:txBody>
      </p:sp>
    </p:spTree>
    <p:extLst>
      <p:ext uri="{BB962C8B-B14F-4D97-AF65-F5344CB8AC3E}">
        <p14:creationId xmlns:p14="http://schemas.microsoft.com/office/powerpoint/2010/main" val="833983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43607" y="1412776"/>
            <a:ext cx="3024337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Отдел Кадров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076056" y="1429357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chemeClr val="tx1"/>
                </a:solidFill>
              </a:rPr>
              <a:t>Управление </a:t>
            </a:r>
            <a:r>
              <a:rPr lang="ru-RU" b="1" dirty="0" smtClean="0">
                <a:solidFill>
                  <a:schemeClr val="tx1"/>
                </a:solidFill>
              </a:rPr>
              <a:t>Кадровыми Ресурсами</a:t>
            </a:r>
            <a:endParaRPr lang="ka-GE" b="1" dirty="0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43608" y="3068960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Отдел Бухгалтерий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76056" y="3068960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Отдел Финансогого Управления</a:t>
            </a:r>
            <a:endParaRPr lang="ka-GE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043608" y="4941168"/>
            <a:ext cx="3024336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Генеральные Инспекций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076056" y="4923882"/>
            <a:ext cx="3024335" cy="122413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Отдел Внутреннего Аудита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>
            <a:off x="4067944" y="1844824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ight Arrow 12"/>
          <p:cNvSpPr/>
          <p:nvPr/>
        </p:nvSpPr>
        <p:spPr>
          <a:xfrm>
            <a:off x="4097514" y="3501008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ight Arrow 13"/>
          <p:cNvSpPr/>
          <p:nvPr/>
        </p:nvSpPr>
        <p:spPr>
          <a:xfrm>
            <a:off x="4067944" y="5355930"/>
            <a:ext cx="1008112" cy="360040"/>
          </a:xfrm>
          <a:prstGeom prst="rightArrow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036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34000" y="3733800"/>
            <a:ext cx="3180953" cy="2114286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4" name="TextBox 3"/>
          <p:cNvSpPr txBox="1"/>
          <p:nvPr/>
        </p:nvSpPr>
        <p:spPr>
          <a:xfrm>
            <a:off x="762000" y="4421611"/>
            <a:ext cx="30903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Спасибо за внимание!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762000" y="5433536"/>
            <a:ext cx="1667444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1400" dirty="0" smtClean="0"/>
              <a:t>Гиули Чкуасели</a:t>
            </a:r>
            <a:endParaRPr lang="en-US" sz="1400" dirty="0" smtClean="0"/>
          </a:p>
          <a:p>
            <a:r>
              <a:rPr lang="en-US" sz="1400" dirty="0" smtClean="0">
                <a:hlinkClick r:id="rId3"/>
              </a:rPr>
              <a:t>g.chkuaseli@mof.ge</a:t>
            </a:r>
            <a:endParaRPr lang="en-US" sz="1400" dirty="0" smtClean="0"/>
          </a:p>
          <a:p>
            <a:r>
              <a:rPr lang="en-US" sz="1400" dirty="0" smtClean="0"/>
              <a:t>+995 5 99 201 210 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12498105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5715</TotalTime>
  <Words>338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NewsPrint</vt:lpstr>
      <vt:lpstr>Внедрение финансогого управления и контроля (ФУК) в государственном секторе Грузии  Основные цели и проблемы</vt:lpstr>
      <vt:lpstr>PowerPoint Presentation</vt:lpstr>
      <vt:lpstr>PowerPoint Presentation</vt:lpstr>
      <vt:lpstr> Шаги, которые необходимо предпринять для достижения перечисленных целей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levan shoshiashvili</dc:creator>
  <cp:lastModifiedBy>Irakli Chezhia</cp:lastModifiedBy>
  <cp:revision>122</cp:revision>
  <cp:lastPrinted>2016-03-17T06:31:28Z</cp:lastPrinted>
  <dcterms:created xsi:type="dcterms:W3CDTF">2006-08-16T00:00:00Z</dcterms:created>
  <dcterms:modified xsi:type="dcterms:W3CDTF">2018-01-29T10:58:10Z</dcterms:modified>
</cp:coreProperties>
</file>