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sldIdLst>
    <p:sldId id="256" r:id="rId2"/>
    <p:sldId id="278" r:id="rId3"/>
    <p:sldId id="297" r:id="rId4"/>
    <p:sldId id="305" r:id="rId5"/>
    <p:sldId id="300" r:id="rId6"/>
    <p:sldId id="302" r:id="rId7"/>
    <p:sldId id="306" r:id="rId8"/>
    <p:sldId id="308" r:id="rId9"/>
    <p:sldId id="294" r:id="rId10"/>
    <p:sldId id="296" r:id="rId11"/>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0" d="100"/>
          <a:sy n="70" d="100"/>
        </p:scale>
        <p:origin x="-1350" y="-16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s-Latn-B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5DAD59-9E42-4A86-B979-D67ED5957548}" type="datetimeFigureOut">
              <a:rPr lang="bs-Latn-BA" smtClean="0"/>
              <a:pPr/>
              <a:t>12.03.2016.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s-Latn-B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s-Latn-B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B7B39B-1D9B-43D1-BB60-504F07E66CAE}" type="slidenum">
              <a:rPr lang="bs-Latn-BA" smtClean="0"/>
              <a:pPr/>
              <a:t>‹#›</a:t>
            </a:fld>
            <a:endParaRPr lang="en-GB"/>
          </a:p>
        </p:txBody>
      </p:sp>
    </p:spTree>
    <p:extLst>
      <p:ext uri="{BB962C8B-B14F-4D97-AF65-F5344CB8AC3E}">
        <p14:creationId xmlns:p14="http://schemas.microsoft.com/office/powerpoint/2010/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002947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s-Latn-BA" b="1" baseline="0" dirty="0" smtClean="0"/>
          </a:p>
        </p:txBody>
      </p:sp>
      <p:sp>
        <p:nvSpPr>
          <p:cNvPr id="4" name="Slide Number Placeholder 3"/>
          <p:cNvSpPr>
            <a:spLocks noGrp="1"/>
          </p:cNvSpPr>
          <p:nvPr>
            <p:ph type="sldNum" sz="quarter" idx="10"/>
          </p:nvPr>
        </p:nvSpPr>
        <p:spPr/>
        <p:txBody>
          <a:bodyPr/>
          <a:lstStyle/>
          <a:p>
            <a:fld id="{3BB7A8AF-F4F3-42ED-8005-469C2C9AD46D}" type="slidenum">
              <a:rPr lang="en-US">
                <a:solidFill>
                  <a:prstClr val="black"/>
                </a:solidFill>
              </a:rPr>
              <a:pPr/>
              <a:t>2</a:t>
            </a:fld>
            <a:endParaRPr lang="en-GB"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2400" dirty="0">
              <a:solidFill>
                <a:prstClr val="white"/>
              </a:solidFill>
            </a:endParaRPr>
          </a:p>
        </p:txBody>
      </p:sp>
      <p:sp>
        <p:nvSpPr>
          <p:cNvPr id="6" name="Rounded Rectangle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2400" dirty="0">
              <a:solidFill>
                <a:prstClr val="white"/>
              </a:solidFill>
            </a:endParaRPr>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a:lvl1pPr>
            <a:extLst/>
          </a:lstStyle>
          <a:p>
            <a:pPr>
              <a:defRPr/>
            </a:pPr>
            <a:endParaRPr lang="sr-Latn-RS">
              <a:solidFill>
                <a:srgbClr val="E3DED1">
                  <a:shade val="50000"/>
                </a:srgbClr>
              </a:solidFill>
            </a:endParaRPr>
          </a:p>
        </p:txBody>
      </p:sp>
      <p:sp>
        <p:nvSpPr>
          <p:cNvPr id="8" name="Footer Placeholder 7"/>
          <p:cNvSpPr>
            <a:spLocks noGrp="1"/>
          </p:cNvSpPr>
          <p:nvPr>
            <p:ph type="ftr" sz="quarter" idx="11"/>
          </p:nvPr>
        </p:nvSpPr>
        <p:spPr/>
        <p:txBody>
          <a:bodyPr/>
          <a:lstStyle>
            <a:lvl1pPr>
              <a:defRPr/>
            </a:lvl1pPr>
            <a:extLst/>
          </a:lstStyle>
          <a:p>
            <a:pPr>
              <a:defRPr/>
            </a:pPr>
            <a:r>
              <a:rPr lang="sr-Latn-RS" smtClean="0">
                <a:solidFill>
                  <a:srgbClr val="E3DED1">
                    <a:shade val="50000"/>
                  </a:srgbClr>
                </a:solidFill>
              </a:rPr>
              <a:t>Sarajevo, novembar/studeni 2012.</a:t>
            </a:r>
            <a:endParaRPr lang="sr-Latn-RS">
              <a:solidFill>
                <a:srgbClr val="E3DED1">
                  <a:shade val="50000"/>
                </a:srgbClr>
              </a:solidFill>
            </a:endParaRPr>
          </a:p>
        </p:txBody>
      </p:sp>
      <p:sp>
        <p:nvSpPr>
          <p:cNvPr id="9" name="Slide Number Placeholder 10"/>
          <p:cNvSpPr>
            <a:spLocks noGrp="1"/>
          </p:cNvSpPr>
          <p:nvPr>
            <p:ph type="sldNum" sz="quarter" idx="12"/>
          </p:nvPr>
        </p:nvSpPr>
        <p:spPr/>
        <p:txBody>
          <a:bodyPr/>
          <a:lstStyle>
            <a:lvl1pPr>
              <a:defRPr/>
            </a:lvl1pPr>
            <a:extLst/>
          </a:lstStyle>
          <a:p>
            <a:pPr>
              <a:defRPr/>
            </a:pPr>
            <a:fld id="{57C6758B-F6CC-4840-A18A-DF88C7762610}" type="slidenum">
              <a:rPr lang="en-US">
                <a:solidFill>
                  <a:srgbClr val="E3DED1">
                    <a:shade val="50000"/>
                  </a:srgbClr>
                </a:solidFill>
              </a:rPr>
              <a:pPr>
                <a:defRPr/>
              </a:pPr>
              <a:t>‹#›</a:t>
            </a:fld>
            <a:endParaRPr lang="en-US" dirty="0">
              <a:solidFill>
                <a:srgbClr val="E3DED1">
                  <a:shade val="50000"/>
                </a:srgbClr>
              </a:solidFill>
            </a:endParaRPr>
          </a:p>
        </p:txBody>
      </p:sp>
    </p:spTree>
    <p:extLst>
      <p:ext uri="{BB962C8B-B14F-4D97-AF65-F5344CB8AC3E}">
        <p14:creationId xmlns="" xmlns:p14="http://schemas.microsoft.com/office/powerpoint/2010/main" val="2502742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sr-Latn-RS">
              <a:solidFill>
                <a:srgbClr val="E3DED1">
                  <a:shade val="50000"/>
                </a:srgbClr>
              </a:solidFill>
            </a:endParaRPr>
          </a:p>
        </p:txBody>
      </p:sp>
      <p:sp>
        <p:nvSpPr>
          <p:cNvPr id="5" name="Footer Placeholder 17"/>
          <p:cNvSpPr>
            <a:spLocks noGrp="1"/>
          </p:cNvSpPr>
          <p:nvPr>
            <p:ph type="ftr" sz="quarter" idx="11"/>
          </p:nvPr>
        </p:nvSpPr>
        <p:spPr/>
        <p:txBody>
          <a:bodyPr/>
          <a:lstStyle>
            <a:lvl1pPr>
              <a:defRPr/>
            </a:lvl1pPr>
          </a:lstStyle>
          <a:p>
            <a:pPr>
              <a:defRPr/>
            </a:pPr>
            <a:r>
              <a:rPr lang="sr-Latn-RS" smtClean="0">
                <a:solidFill>
                  <a:srgbClr val="E3DED1">
                    <a:shade val="50000"/>
                  </a:srgbClr>
                </a:solidFill>
              </a:rPr>
              <a:t>Sarajevo, novembar/studeni 2012.</a:t>
            </a:r>
            <a:endParaRPr lang="sr-Latn-RS">
              <a:solidFill>
                <a:srgbClr val="E3DED1">
                  <a:shade val="50000"/>
                </a:srgbClr>
              </a:solidFill>
            </a:endParaRPr>
          </a:p>
        </p:txBody>
      </p:sp>
      <p:sp>
        <p:nvSpPr>
          <p:cNvPr id="6" name="Slide Number Placeholder 4"/>
          <p:cNvSpPr>
            <a:spLocks noGrp="1"/>
          </p:cNvSpPr>
          <p:nvPr>
            <p:ph type="sldNum" sz="quarter" idx="12"/>
          </p:nvPr>
        </p:nvSpPr>
        <p:spPr/>
        <p:txBody>
          <a:bodyPr/>
          <a:lstStyle>
            <a:lvl1pPr>
              <a:defRPr/>
            </a:lvl1pPr>
          </a:lstStyle>
          <a:p>
            <a:pPr>
              <a:defRPr/>
            </a:pPr>
            <a:fld id="{04E0309F-F8D7-4A76-87CA-C791F5AFADB9}" type="slidenum">
              <a:rPr lang="en-US">
                <a:solidFill>
                  <a:srgbClr val="E3DED1">
                    <a:shade val="50000"/>
                  </a:srgbClr>
                </a:solidFill>
              </a:rPr>
              <a:pPr>
                <a:defRPr/>
              </a:pPr>
              <a:t>‹#›</a:t>
            </a:fld>
            <a:endParaRPr lang="en-US" dirty="0">
              <a:solidFill>
                <a:srgbClr val="E3DED1">
                  <a:shade val="50000"/>
                </a:srgbClr>
              </a:solidFill>
            </a:endParaRPr>
          </a:p>
        </p:txBody>
      </p:sp>
    </p:spTree>
    <p:extLst>
      <p:ext uri="{BB962C8B-B14F-4D97-AF65-F5344CB8AC3E}">
        <p14:creationId xmlns="" xmlns:p14="http://schemas.microsoft.com/office/powerpoint/2010/main" val="3566643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sr-Latn-RS">
              <a:solidFill>
                <a:srgbClr val="E3DED1">
                  <a:shade val="50000"/>
                </a:srgbClr>
              </a:solidFill>
            </a:endParaRPr>
          </a:p>
        </p:txBody>
      </p:sp>
      <p:sp>
        <p:nvSpPr>
          <p:cNvPr id="5" name="Footer Placeholder 17"/>
          <p:cNvSpPr>
            <a:spLocks noGrp="1"/>
          </p:cNvSpPr>
          <p:nvPr>
            <p:ph type="ftr" sz="quarter" idx="11"/>
          </p:nvPr>
        </p:nvSpPr>
        <p:spPr/>
        <p:txBody>
          <a:bodyPr/>
          <a:lstStyle>
            <a:lvl1pPr>
              <a:defRPr/>
            </a:lvl1pPr>
          </a:lstStyle>
          <a:p>
            <a:pPr>
              <a:defRPr/>
            </a:pPr>
            <a:r>
              <a:rPr lang="sr-Latn-RS" smtClean="0">
                <a:solidFill>
                  <a:srgbClr val="E3DED1">
                    <a:shade val="50000"/>
                  </a:srgbClr>
                </a:solidFill>
              </a:rPr>
              <a:t>Sarajevo, novembar/studeni 2012.</a:t>
            </a:r>
            <a:endParaRPr lang="sr-Latn-RS">
              <a:solidFill>
                <a:srgbClr val="E3DED1">
                  <a:shade val="50000"/>
                </a:srgbClr>
              </a:solidFill>
            </a:endParaRPr>
          </a:p>
        </p:txBody>
      </p:sp>
      <p:sp>
        <p:nvSpPr>
          <p:cNvPr id="6" name="Slide Number Placeholder 4"/>
          <p:cNvSpPr>
            <a:spLocks noGrp="1"/>
          </p:cNvSpPr>
          <p:nvPr>
            <p:ph type="sldNum" sz="quarter" idx="12"/>
          </p:nvPr>
        </p:nvSpPr>
        <p:spPr/>
        <p:txBody>
          <a:bodyPr/>
          <a:lstStyle>
            <a:lvl1pPr>
              <a:defRPr/>
            </a:lvl1pPr>
          </a:lstStyle>
          <a:p>
            <a:pPr>
              <a:defRPr/>
            </a:pPr>
            <a:fld id="{3BBA0B43-5882-4AB7-84C4-81D7839151FC}" type="slidenum">
              <a:rPr lang="en-US">
                <a:solidFill>
                  <a:srgbClr val="E3DED1">
                    <a:shade val="50000"/>
                  </a:srgbClr>
                </a:solidFill>
              </a:rPr>
              <a:pPr>
                <a:defRPr/>
              </a:pPr>
              <a:t>‹#›</a:t>
            </a:fld>
            <a:endParaRPr lang="en-US" dirty="0">
              <a:solidFill>
                <a:srgbClr val="E3DED1">
                  <a:shade val="50000"/>
                </a:srgbClr>
              </a:solidFill>
            </a:endParaRPr>
          </a:p>
        </p:txBody>
      </p:sp>
    </p:spTree>
    <p:extLst>
      <p:ext uri="{BB962C8B-B14F-4D97-AF65-F5344CB8AC3E}">
        <p14:creationId xmlns="" xmlns:p14="http://schemas.microsoft.com/office/powerpoint/2010/main" val="679998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502920" y="530352"/>
            <a:ext cx="8183880" cy="4187952"/>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sr-Latn-RS">
              <a:solidFill>
                <a:srgbClr val="E3DED1">
                  <a:shade val="50000"/>
                </a:srgbClr>
              </a:solidFill>
            </a:endParaRPr>
          </a:p>
        </p:txBody>
      </p:sp>
      <p:sp>
        <p:nvSpPr>
          <p:cNvPr id="5" name="Footer Placeholder 17"/>
          <p:cNvSpPr>
            <a:spLocks noGrp="1"/>
          </p:cNvSpPr>
          <p:nvPr>
            <p:ph type="ftr" sz="quarter" idx="11"/>
          </p:nvPr>
        </p:nvSpPr>
        <p:spPr/>
        <p:txBody>
          <a:bodyPr/>
          <a:lstStyle>
            <a:lvl1pPr>
              <a:defRPr/>
            </a:lvl1pPr>
          </a:lstStyle>
          <a:p>
            <a:pPr>
              <a:defRPr/>
            </a:pPr>
            <a:r>
              <a:rPr lang="sr-Latn-RS" smtClean="0">
                <a:solidFill>
                  <a:srgbClr val="E3DED1">
                    <a:shade val="50000"/>
                  </a:srgbClr>
                </a:solidFill>
              </a:rPr>
              <a:t>Sarajevo, novembar/studeni 2012.</a:t>
            </a:r>
            <a:endParaRPr lang="sr-Latn-RS">
              <a:solidFill>
                <a:srgbClr val="E3DED1">
                  <a:shade val="50000"/>
                </a:srgbClr>
              </a:solidFill>
            </a:endParaRPr>
          </a:p>
        </p:txBody>
      </p:sp>
      <p:sp>
        <p:nvSpPr>
          <p:cNvPr id="6" name="Slide Number Placeholder 4"/>
          <p:cNvSpPr>
            <a:spLocks noGrp="1"/>
          </p:cNvSpPr>
          <p:nvPr>
            <p:ph type="sldNum" sz="quarter" idx="12"/>
          </p:nvPr>
        </p:nvSpPr>
        <p:spPr/>
        <p:txBody>
          <a:bodyPr/>
          <a:lstStyle>
            <a:lvl1pPr>
              <a:defRPr/>
            </a:lvl1pPr>
          </a:lstStyle>
          <a:p>
            <a:pPr>
              <a:defRPr/>
            </a:pPr>
            <a:fld id="{61FF0537-D18C-479D-ADA0-FFB817E2021E}" type="slidenum">
              <a:rPr lang="en-US">
                <a:solidFill>
                  <a:srgbClr val="E3DED1">
                    <a:shade val="50000"/>
                  </a:srgbClr>
                </a:solidFill>
              </a:rPr>
              <a:pPr>
                <a:defRPr/>
              </a:pPr>
              <a:t>‹#›</a:t>
            </a:fld>
            <a:endParaRPr lang="en-US" dirty="0">
              <a:solidFill>
                <a:srgbClr val="E3DED1">
                  <a:shade val="50000"/>
                </a:srgbClr>
              </a:solidFill>
            </a:endParaRPr>
          </a:p>
        </p:txBody>
      </p:sp>
    </p:spTree>
    <p:extLst>
      <p:ext uri="{BB962C8B-B14F-4D97-AF65-F5344CB8AC3E}">
        <p14:creationId xmlns="" xmlns:p14="http://schemas.microsoft.com/office/powerpoint/2010/main" val="1200069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2400" dirty="0">
              <a:solidFill>
                <a:prstClr val="white"/>
              </a:solidFill>
            </a:endParaRPr>
          </a:p>
        </p:txBody>
      </p:sp>
      <p:sp>
        <p:nvSpPr>
          <p:cNvPr id="5" name="Rounded Rectangle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2400" dirty="0">
              <a:solidFill>
                <a:prstClr val="white"/>
              </a:solidFill>
            </a:endParaRPr>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sr-Latn-RS">
              <a:solidFill>
                <a:srgbClr val="E3DED1">
                  <a:shade val="50000"/>
                </a:srgbClr>
              </a:solidFill>
            </a:endParaRPr>
          </a:p>
        </p:txBody>
      </p:sp>
      <p:sp>
        <p:nvSpPr>
          <p:cNvPr id="7" name="Footer Placeholder 4"/>
          <p:cNvSpPr>
            <a:spLocks noGrp="1"/>
          </p:cNvSpPr>
          <p:nvPr>
            <p:ph type="ftr" sz="quarter" idx="11"/>
          </p:nvPr>
        </p:nvSpPr>
        <p:spPr/>
        <p:txBody>
          <a:bodyPr/>
          <a:lstStyle>
            <a:lvl1pPr>
              <a:defRPr/>
            </a:lvl1pPr>
            <a:extLst/>
          </a:lstStyle>
          <a:p>
            <a:pPr>
              <a:defRPr/>
            </a:pPr>
            <a:r>
              <a:rPr lang="sr-Latn-RS" smtClean="0">
                <a:solidFill>
                  <a:srgbClr val="E3DED1">
                    <a:shade val="50000"/>
                  </a:srgbClr>
                </a:solidFill>
              </a:rPr>
              <a:t>Sarajevo, novembar/studeni 2012.</a:t>
            </a:r>
            <a:endParaRPr lang="sr-Latn-RS">
              <a:solidFill>
                <a:srgbClr val="E3DED1">
                  <a:shade val="50000"/>
                </a:srgbClr>
              </a:solidFill>
            </a:endParaRPr>
          </a:p>
        </p:txBody>
      </p:sp>
      <p:sp>
        <p:nvSpPr>
          <p:cNvPr id="8" name="Slide Number Placeholder 5"/>
          <p:cNvSpPr>
            <a:spLocks noGrp="1"/>
          </p:cNvSpPr>
          <p:nvPr>
            <p:ph type="sldNum" sz="quarter" idx="12"/>
          </p:nvPr>
        </p:nvSpPr>
        <p:spPr/>
        <p:txBody>
          <a:bodyPr/>
          <a:lstStyle>
            <a:lvl1pPr>
              <a:defRPr/>
            </a:lvl1pPr>
            <a:extLst/>
          </a:lstStyle>
          <a:p>
            <a:pPr>
              <a:defRPr/>
            </a:pPr>
            <a:fld id="{3481A0C3-FC82-4AE1-A338-0396FF7C8E4B}" type="slidenum">
              <a:rPr lang="en-US">
                <a:solidFill>
                  <a:srgbClr val="E3DED1">
                    <a:shade val="50000"/>
                  </a:srgbClr>
                </a:solidFill>
              </a:rPr>
              <a:pPr>
                <a:defRPr/>
              </a:pPr>
              <a:t>‹#›</a:t>
            </a:fld>
            <a:endParaRPr lang="en-US" dirty="0">
              <a:solidFill>
                <a:srgbClr val="E3DED1">
                  <a:shade val="50000"/>
                </a:srgbClr>
              </a:solidFill>
            </a:endParaRPr>
          </a:p>
        </p:txBody>
      </p:sp>
    </p:spTree>
    <p:extLst>
      <p:ext uri="{BB962C8B-B14F-4D97-AF65-F5344CB8AC3E}">
        <p14:creationId xmlns="" xmlns:p14="http://schemas.microsoft.com/office/powerpoint/2010/main" val="3349148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endParaRPr lang="sr-Latn-RS">
              <a:solidFill>
                <a:srgbClr val="E3DED1">
                  <a:shade val="50000"/>
                </a:srgbClr>
              </a:solidFill>
            </a:endParaRPr>
          </a:p>
        </p:txBody>
      </p:sp>
      <p:sp>
        <p:nvSpPr>
          <p:cNvPr id="6" name="Footer Placeholder 17"/>
          <p:cNvSpPr>
            <a:spLocks noGrp="1"/>
          </p:cNvSpPr>
          <p:nvPr>
            <p:ph type="ftr" sz="quarter" idx="11"/>
          </p:nvPr>
        </p:nvSpPr>
        <p:spPr/>
        <p:txBody>
          <a:bodyPr/>
          <a:lstStyle>
            <a:lvl1pPr>
              <a:defRPr/>
            </a:lvl1pPr>
          </a:lstStyle>
          <a:p>
            <a:pPr>
              <a:defRPr/>
            </a:pPr>
            <a:r>
              <a:rPr lang="sr-Latn-RS" smtClean="0">
                <a:solidFill>
                  <a:srgbClr val="E3DED1">
                    <a:shade val="50000"/>
                  </a:srgbClr>
                </a:solidFill>
              </a:rPr>
              <a:t>Sarajevo, novembar/studeni 2012.</a:t>
            </a:r>
            <a:endParaRPr lang="sr-Latn-RS">
              <a:solidFill>
                <a:srgbClr val="E3DED1">
                  <a:shade val="50000"/>
                </a:srgbClr>
              </a:solidFill>
            </a:endParaRPr>
          </a:p>
        </p:txBody>
      </p:sp>
      <p:sp>
        <p:nvSpPr>
          <p:cNvPr id="7" name="Slide Number Placeholder 4"/>
          <p:cNvSpPr>
            <a:spLocks noGrp="1"/>
          </p:cNvSpPr>
          <p:nvPr>
            <p:ph type="sldNum" sz="quarter" idx="12"/>
          </p:nvPr>
        </p:nvSpPr>
        <p:spPr/>
        <p:txBody>
          <a:bodyPr/>
          <a:lstStyle>
            <a:lvl1pPr>
              <a:defRPr/>
            </a:lvl1pPr>
          </a:lstStyle>
          <a:p>
            <a:pPr>
              <a:defRPr/>
            </a:pPr>
            <a:fld id="{39E77B92-6445-4242-87DB-27382B2E90A0}" type="slidenum">
              <a:rPr lang="en-US">
                <a:solidFill>
                  <a:srgbClr val="E3DED1">
                    <a:shade val="50000"/>
                  </a:srgbClr>
                </a:solidFill>
              </a:rPr>
              <a:pPr>
                <a:defRPr/>
              </a:pPr>
              <a:t>‹#›</a:t>
            </a:fld>
            <a:endParaRPr lang="en-US" dirty="0">
              <a:solidFill>
                <a:srgbClr val="E3DED1">
                  <a:shade val="50000"/>
                </a:srgbClr>
              </a:solidFill>
            </a:endParaRPr>
          </a:p>
        </p:txBody>
      </p:sp>
    </p:spTree>
    <p:extLst>
      <p:ext uri="{BB962C8B-B14F-4D97-AF65-F5344CB8AC3E}">
        <p14:creationId xmlns="" xmlns:p14="http://schemas.microsoft.com/office/powerpoint/2010/main" val="1233595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smtClean="0"/>
              <a:t>Click to edit Master title style</a:t>
            </a:r>
            <a:endParaRPr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pPr>
              <a:defRPr/>
            </a:pPr>
            <a:endParaRPr lang="sr-Latn-RS">
              <a:solidFill>
                <a:srgbClr val="E3DED1">
                  <a:shade val="50000"/>
                </a:srgbClr>
              </a:solidFill>
            </a:endParaRPr>
          </a:p>
        </p:txBody>
      </p:sp>
      <p:sp>
        <p:nvSpPr>
          <p:cNvPr id="8" name="Footer Placeholder 17"/>
          <p:cNvSpPr>
            <a:spLocks noGrp="1"/>
          </p:cNvSpPr>
          <p:nvPr>
            <p:ph type="ftr" sz="quarter" idx="11"/>
          </p:nvPr>
        </p:nvSpPr>
        <p:spPr/>
        <p:txBody>
          <a:bodyPr/>
          <a:lstStyle>
            <a:lvl1pPr>
              <a:defRPr/>
            </a:lvl1pPr>
          </a:lstStyle>
          <a:p>
            <a:pPr>
              <a:defRPr/>
            </a:pPr>
            <a:r>
              <a:rPr lang="sr-Latn-RS" smtClean="0">
                <a:solidFill>
                  <a:srgbClr val="E3DED1">
                    <a:shade val="50000"/>
                  </a:srgbClr>
                </a:solidFill>
              </a:rPr>
              <a:t>Sarajevo, novembar/studeni 2012.</a:t>
            </a:r>
            <a:endParaRPr lang="sr-Latn-RS">
              <a:solidFill>
                <a:srgbClr val="E3DED1">
                  <a:shade val="50000"/>
                </a:srgbClr>
              </a:solidFill>
            </a:endParaRPr>
          </a:p>
        </p:txBody>
      </p:sp>
      <p:sp>
        <p:nvSpPr>
          <p:cNvPr id="9" name="Slide Number Placeholder 4"/>
          <p:cNvSpPr>
            <a:spLocks noGrp="1"/>
          </p:cNvSpPr>
          <p:nvPr>
            <p:ph type="sldNum" sz="quarter" idx="12"/>
          </p:nvPr>
        </p:nvSpPr>
        <p:spPr/>
        <p:txBody>
          <a:bodyPr/>
          <a:lstStyle>
            <a:lvl1pPr>
              <a:defRPr/>
            </a:lvl1pPr>
          </a:lstStyle>
          <a:p>
            <a:pPr>
              <a:defRPr/>
            </a:pPr>
            <a:fld id="{6E45652B-5267-4643-A373-30EECAA076F3}" type="slidenum">
              <a:rPr lang="en-US">
                <a:solidFill>
                  <a:srgbClr val="E3DED1">
                    <a:shade val="50000"/>
                  </a:srgbClr>
                </a:solidFill>
              </a:rPr>
              <a:pPr>
                <a:defRPr/>
              </a:pPr>
              <a:t>‹#›</a:t>
            </a:fld>
            <a:endParaRPr lang="en-US" dirty="0">
              <a:solidFill>
                <a:srgbClr val="E3DED1">
                  <a:shade val="50000"/>
                </a:srgbClr>
              </a:solidFill>
            </a:endParaRPr>
          </a:p>
        </p:txBody>
      </p:sp>
    </p:spTree>
    <p:extLst>
      <p:ext uri="{BB962C8B-B14F-4D97-AF65-F5344CB8AC3E}">
        <p14:creationId xmlns="" xmlns:p14="http://schemas.microsoft.com/office/powerpoint/2010/main" val="388437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endParaRPr lang="sr-Latn-RS">
              <a:solidFill>
                <a:srgbClr val="E3DED1">
                  <a:shade val="50000"/>
                </a:srgbClr>
              </a:solidFill>
            </a:endParaRPr>
          </a:p>
        </p:txBody>
      </p:sp>
      <p:sp>
        <p:nvSpPr>
          <p:cNvPr id="4" name="Footer Placeholder 17"/>
          <p:cNvSpPr>
            <a:spLocks noGrp="1"/>
          </p:cNvSpPr>
          <p:nvPr>
            <p:ph type="ftr" sz="quarter" idx="11"/>
          </p:nvPr>
        </p:nvSpPr>
        <p:spPr/>
        <p:txBody>
          <a:bodyPr/>
          <a:lstStyle>
            <a:lvl1pPr>
              <a:defRPr/>
            </a:lvl1pPr>
          </a:lstStyle>
          <a:p>
            <a:pPr>
              <a:defRPr/>
            </a:pPr>
            <a:r>
              <a:rPr lang="sr-Latn-RS" smtClean="0">
                <a:solidFill>
                  <a:srgbClr val="E3DED1">
                    <a:shade val="50000"/>
                  </a:srgbClr>
                </a:solidFill>
              </a:rPr>
              <a:t>Sarajevo, novembar/studeni 2012.</a:t>
            </a:r>
            <a:endParaRPr lang="sr-Latn-RS">
              <a:solidFill>
                <a:srgbClr val="E3DED1">
                  <a:shade val="50000"/>
                </a:srgbClr>
              </a:solidFill>
            </a:endParaRPr>
          </a:p>
        </p:txBody>
      </p:sp>
      <p:sp>
        <p:nvSpPr>
          <p:cNvPr id="5" name="Slide Number Placeholder 4"/>
          <p:cNvSpPr>
            <a:spLocks noGrp="1"/>
          </p:cNvSpPr>
          <p:nvPr>
            <p:ph type="sldNum" sz="quarter" idx="12"/>
          </p:nvPr>
        </p:nvSpPr>
        <p:spPr/>
        <p:txBody>
          <a:bodyPr/>
          <a:lstStyle>
            <a:lvl1pPr>
              <a:defRPr/>
            </a:lvl1pPr>
          </a:lstStyle>
          <a:p>
            <a:pPr>
              <a:defRPr/>
            </a:pPr>
            <a:fld id="{4FBEA6B4-6E15-42D9-B91C-7D8CE27D65E1}" type="slidenum">
              <a:rPr lang="en-US">
                <a:solidFill>
                  <a:srgbClr val="E3DED1">
                    <a:shade val="50000"/>
                  </a:srgbClr>
                </a:solidFill>
              </a:rPr>
              <a:pPr>
                <a:defRPr/>
              </a:pPr>
              <a:t>‹#›</a:t>
            </a:fld>
            <a:endParaRPr lang="en-US" dirty="0">
              <a:solidFill>
                <a:srgbClr val="E3DED1">
                  <a:shade val="50000"/>
                </a:srgbClr>
              </a:solidFill>
            </a:endParaRPr>
          </a:p>
        </p:txBody>
      </p:sp>
    </p:spTree>
    <p:extLst>
      <p:ext uri="{BB962C8B-B14F-4D97-AF65-F5344CB8AC3E}">
        <p14:creationId xmlns="" xmlns:p14="http://schemas.microsoft.com/office/powerpoint/2010/main" val="2983937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2400" dirty="0">
              <a:solidFill>
                <a:prstClr val="white"/>
              </a:solidFill>
            </a:endParaRPr>
          </a:p>
        </p:txBody>
      </p:sp>
      <p:sp>
        <p:nvSpPr>
          <p:cNvPr id="3" name="Date Placeholder 1"/>
          <p:cNvSpPr>
            <a:spLocks noGrp="1"/>
          </p:cNvSpPr>
          <p:nvPr>
            <p:ph type="dt" sz="half" idx="10"/>
          </p:nvPr>
        </p:nvSpPr>
        <p:spPr/>
        <p:txBody>
          <a:bodyPr/>
          <a:lstStyle>
            <a:lvl1pPr>
              <a:defRPr/>
            </a:lvl1pPr>
            <a:extLst/>
          </a:lstStyle>
          <a:p>
            <a:pPr>
              <a:defRPr/>
            </a:pPr>
            <a:endParaRPr lang="sr-Latn-RS">
              <a:solidFill>
                <a:srgbClr val="E3DED1">
                  <a:shade val="50000"/>
                </a:srgbClr>
              </a:solidFill>
            </a:endParaRPr>
          </a:p>
        </p:txBody>
      </p:sp>
      <p:sp>
        <p:nvSpPr>
          <p:cNvPr id="4" name="Footer Placeholder 2"/>
          <p:cNvSpPr>
            <a:spLocks noGrp="1"/>
          </p:cNvSpPr>
          <p:nvPr>
            <p:ph type="ftr" sz="quarter" idx="11"/>
          </p:nvPr>
        </p:nvSpPr>
        <p:spPr/>
        <p:txBody>
          <a:bodyPr/>
          <a:lstStyle>
            <a:lvl1pPr>
              <a:defRPr/>
            </a:lvl1pPr>
            <a:extLst/>
          </a:lstStyle>
          <a:p>
            <a:pPr>
              <a:defRPr/>
            </a:pPr>
            <a:r>
              <a:rPr lang="sr-Latn-RS" smtClean="0">
                <a:solidFill>
                  <a:srgbClr val="E3DED1">
                    <a:shade val="50000"/>
                  </a:srgbClr>
                </a:solidFill>
              </a:rPr>
              <a:t>Sarajevo, novembar/studeni 2012.</a:t>
            </a:r>
            <a:endParaRPr lang="sr-Latn-RS">
              <a:solidFill>
                <a:srgbClr val="E3DED1">
                  <a:shade val="50000"/>
                </a:srgbClr>
              </a:solidFill>
            </a:endParaRPr>
          </a:p>
        </p:txBody>
      </p:sp>
      <p:sp>
        <p:nvSpPr>
          <p:cNvPr id="5" name="Slide Number Placeholder 3"/>
          <p:cNvSpPr>
            <a:spLocks noGrp="1"/>
          </p:cNvSpPr>
          <p:nvPr>
            <p:ph type="sldNum" sz="quarter" idx="12"/>
          </p:nvPr>
        </p:nvSpPr>
        <p:spPr/>
        <p:txBody>
          <a:bodyPr/>
          <a:lstStyle>
            <a:lvl1pPr>
              <a:defRPr/>
            </a:lvl1pPr>
            <a:extLst/>
          </a:lstStyle>
          <a:p>
            <a:pPr>
              <a:defRPr/>
            </a:pPr>
            <a:fld id="{8CE315AA-2E68-4A28-A879-9F2EC319535C}" type="slidenum">
              <a:rPr lang="en-US">
                <a:solidFill>
                  <a:srgbClr val="E3DED1">
                    <a:shade val="50000"/>
                  </a:srgbClr>
                </a:solidFill>
              </a:rPr>
              <a:pPr>
                <a:defRPr/>
              </a:pPr>
              <a:t>‹#›</a:t>
            </a:fld>
            <a:endParaRPr lang="en-US" dirty="0">
              <a:solidFill>
                <a:srgbClr val="E3DED1">
                  <a:shade val="50000"/>
                </a:srgbClr>
              </a:solidFill>
            </a:endParaRPr>
          </a:p>
        </p:txBody>
      </p:sp>
    </p:spTree>
    <p:extLst>
      <p:ext uri="{BB962C8B-B14F-4D97-AF65-F5344CB8AC3E}">
        <p14:creationId xmlns="" xmlns:p14="http://schemas.microsoft.com/office/powerpoint/2010/main" val="172924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smtClean="0"/>
              <a:t>Click to edit Master title style</a:t>
            </a:r>
            <a:endParaRPr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endParaRPr lang="sr-Latn-RS">
              <a:solidFill>
                <a:srgbClr val="E3DED1">
                  <a:shade val="50000"/>
                </a:srgbClr>
              </a:solidFill>
            </a:endParaRPr>
          </a:p>
        </p:txBody>
      </p:sp>
      <p:sp>
        <p:nvSpPr>
          <p:cNvPr id="6" name="Footer Placeholder 17"/>
          <p:cNvSpPr>
            <a:spLocks noGrp="1"/>
          </p:cNvSpPr>
          <p:nvPr>
            <p:ph type="ftr" sz="quarter" idx="11"/>
          </p:nvPr>
        </p:nvSpPr>
        <p:spPr/>
        <p:txBody>
          <a:bodyPr/>
          <a:lstStyle>
            <a:lvl1pPr>
              <a:defRPr/>
            </a:lvl1pPr>
          </a:lstStyle>
          <a:p>
            <a:pPr>
              <a:defRPr/>
            </a:pPr>
            <a:r>
              <a:rPr lang="sr-Latn-RS" smtClean="0">
                <a:solidFill>
                  <a:srgbClr val="E3DED1">
                    <a:shade val="50000"/>
                  </a:srgbClr>
                </a:solidFill>
              </a:rPr>
              <a:t>Sarajevo, novembar/studeni 2012.</a:t>
            </a:r>
            <a:endParaRPr lang="sr-Latn-RS">
              <a:solidFill>
                <a:srgbClr val="E3DED1">
                  <a:shade val="50000"/>
                </a:srgbClr>
              </a:solidFill>
            </a:endParaRPr>
          </a:p>
        </p:txBody>
      </p:sp>
      <p:sp>
        <p:nvSpPr>
          <p:cNvPr id="7" name="Slide Number Placeholder 4"/>
          <p:cNvSpPr>
            <a:spLocks noGrp="1"/>
          </p:cNvSpPr>
          <p:nvPr>
            <p:ph type="sldNum" sz="quarter" idx="12"/>
          </p:nvPr>
        </p:nvSpPr>
        <p:spPr/>
        <p:txBody>
          <a:bodyPr/>
          <a:lstStyle>
            <a:lvl1pPr>
              <a:defRPr/>
            </a:lvl1pPr>
          </a:lstStyle>
          <a:p>
            <a:pPr>
              <a:defRPr/>
            </a:pPr>
            <a:fld id="{7BCF0C01-95EF-4878-9A35-80F3CBB08024}" type="slidenum">
              <a:rPr lang="en-US">
                <a:solidFill>
                  <a:srgbClr val="E3DED1">
                    <a:shade val="50000"/>
                  </a:srgbClr>
                </a:solidFill>
              </a:rPr>
              <a:pPr>
                <a:defRPr/>
              </a:pPr>
              <a:t>‹#›</a:t>
            </a:fld>
            <a:endParaRPr lang="en-US" dirty="0">
              <a:solidFill>
                <a:srgbClr val="E3DED1">
                  <a:shade val="50000"/>
                </a:srgbClr>
              </a:solidFill>
            </a:endParaRPr>
          </a:p>
        </p:txBody>
      </p:sp>
    </p:spTree>
    <p:extLst>
      <p:ext uri="{BB962C8B-B14F-4D97-AF65-F5344CB8AC3E}">
        <p14:creationId xmlns="" xmlns:p14="http://schemas.microsoft.com/office/powerpoint/2010/main" val="2059893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2400" dirty="0">
              <a:solidFill>
                <a:prstClr val="white"/>
              </a:solidFill>
            </a:endParaRPr>
          </a:p>
        </p:txBody>
      </p:sp>
      <p:sp>
        <p:nvSpPr>
          <p:cNvPr id="6" name="Round Single Corner Rectangle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2400" dirty="0">
              <a:solidFill>
                <a:prstClr val="white"/>
              </a:solidFill>
            </a:endParaRPr>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endParaRPr lang="sr-Latn-RS">
              <a:solidFill>
                <a:srgbClr val="E3DED1">
                  <a:shade val="50000"/>
                </a:srgbClr>
              </a:solidFill>
            </a:endParaRPr>
          </a:p>
        </p:txBody>
      </p:sp>
      <p:sp>
        <p:nvSpPr>
          <p:cNvPr id="8" name="Footer Placeholder 5"/>
          <p:cNvSpPr>
            <a:spLocks noGrp="1"/>
          </p:cNvSpPr>
          <p:nvPr>
            <p:ph type="ftr" sz="quarter" idx="11"/>
          </p:nvPr>
        </p:nvSpPr>
        <p:spPr/>
        <p:txBody>
          <a:bodyPr/>
          <a:lstStyle>
            <a:lvl1pPr>
              <a:defRPr/>
            </a:lvl1pPr>
            <a:extLst/>
          </a:lstStyle>
          <a:p>
            <a:pPr>
              <a:defRPr/>
            </a:pPr>
            <a:r>
              <a:rPr lang="sr-Latn-RS" smtClean="0">
                <a:solidFill>
                  <a:srgbClr val="E3DED1">
                    <a:shade val="50000"/>
                  </a:srgbClr>
                </a:solidFill>
              </a:rPr>
              <a:t>Sarajevo, novembar/studeni 2012.</a:t>
            </a:r>
            <a:endParaRPr lang="sr-Latn-RS">
              <a:solidFill>
                <a:srgbClr val="E3DED1">
                  <a:shade val="50000"/>
                </a:srgbClr>
              </a:solidFill>
            </a:endParaRPr>
          </a:p>
        </p:txBody>
      </p:sp>
      <p:sp>
        <p:nvSpPr>
          <p:cNvPr id="9" name="Slide Number Placeholder 6"/>
          <p:cNvSpPr>
            <a:spLocks noGrp="1"/>
          </p:cNvSpPr>
          <p:nvPr>
            <p:ph type="sldNum" sz="quarter" idx="12"/>
          </p:nvPr>
        </p:nvSpPr>
        <p:spPr/>
        <p:txBody>
          <a:bodyPr/>
          <a:lstStyle>
            <a:lvl1pPr>
              <a:defRPr/>
            </a:lvl1pPr>
            <a:extLst/>
          </a:lstStyle>
          <a:p>
            <a:pPr>
              <a:defRPr/>
            </a:pPr>
            <a:fld id="{7F414FEE-C695-4C92-9954-3394ECF99997}" type="slidenum">
              <a:rPr lang="en-US">
                <a:solidFill>
                  <a:srgbClr val="E3DED1">
                    <a:shade val="50000"/>
                  </a:srgbClr>
                </a:solidFill>
              </a:rPr>
              <a:pPr>
                <a:defRPr/>
              </a:pPr>
              <a:t>‹#›</a:t>
            </a:fld>
            <a:endParaRPr lang="en-US" dirty="0">
              <a:solidFill>
                <a:srgbClr val="E3DED1">
                  <a:shade val="50000"/>
                </a:srgbClr>
              </a:solidFill>
            </a:endParaRPr>
          </a:p>
        </p:txBody>
      </p:sp>
    </p:spTree>
    <p:extLst>
      <p:ext uri="{BB962C8B-B14F-4D97-AF65-F5344CB8AC3E}">
        <p14:creationId xmlns="" xmlns:p14="http://schemas.microsoft.com/office/powerpoint/2010/main" val="2669013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2400" dirty="0">
              <a:solidFill>
                <a:prstClr val="white"/>
              </a:solidFill>
            </a:endParaRPr>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2400" dirty="0">
              <a:solidFill>
                <a:prstClr val="white"/>
              </a:solidFill>
            </a:endParaRPr>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extLst/>
          </a:lstStyle>
          <a:p>
            <a:r>
              <a:rPr lang="en-US" smtClean="0"/>
              <a:t>Click to edit Master title style</a:t>
            </a:r>
            <a:endParaRPr lang="en-US"/>
          </a:p>
        </p:txBody>
      </p:sp>
      <p:sp>
        <p:nvSpPr>
          <p:cNvPr id="1031" name="Text Placeholder 3"/>
          <p:cNvSpPr>
            <a:spLocks noGrp="1"/>
          </p:cNvSpPr>
          <p:nvPr>
            <p:ph type="body" idx="1"/>
          </p:nvPr>
        </p:nvSpPr>
        <p:spPr bwMode="auto">
          <a:xfrm>
            <a:off x="503238" y="530225"/>
            <a:ext cx="8183562" cy="41878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182880"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fontAlgn="base">
              <a:spcBef>
                <a:spcPct val="0"/>
              </a:spcBef>
              <a:spcAft>
                <a:spcPct val="0"/>
              </a:spcAft>
              <a:defRPr/>
            </a:pPr>
            <a:endParaRPr lang="sr-Latn-RS">
              <a:solidFill>
                <a:srgbClr val="E3DED1">
                  <a:shade val="50000"/>
                </a:srgbClr>
              </a:solidFill>
              <a:latin typeface="Arial" pitchFamily="34" charset="0"/>
              <a:ea typeface="ＭＳ Ｐゴシック" pitchFamily="34" charset="-128"/>
            </a:endParaRPr>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fontAlgn="base">
              <a:spcBef>
                <a:spcPct val="0"/>
              </a:spcBef>
              <a:spcAft>
                <a:spcPct val="0"/>
              </a:spcAft>
              <a:defRPr/>
            </a:pPr>
            <a:r>
              <a:rPr lang="sr-Latn-RS" smtClean="0">
                <a:solidFill>
                  <a:srgbClr val="E3DED1">
                    <a:shade val="50000"/>
                  </a:srgbClr>
                </a:solidFill>
                <a:latin typeface="Arial" pitchFamily="34" charset="0"/>
                <a:ea typeface="ＭＳ Ｐゴシック" pitchFamily="34" charset="-128"/>
              </a:rPr>
              <a:t>Sarajevo, novembar/studeni 2012.</a:t>
            </a:r>
            <a:endParaRPr lang="sr-Latn-RS">
              <a:solidFill>
                <a:srgbClr val="E3DED1">
                  <a:shade val="50000"/>
                </a:srgbClr>
              </a:solidFill>
              <a:latin typeface="Arial" pitchFamily="34" charset="0"/>
              <a:ea typeface="ＭＳ Ｐゴシック" pitchFamily="34" charset="-128"/>
            </a:endParaRPr>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latinLnBrk="0" hangingPunct="1">
              <a:defRPr kumimoji="0" sz="1000" smtClean="0">
                <a:solidFill>
                  <a:schemeClr val="bg2">
                    <a:shade val="50000"/>
                  </a:schemeClr>
                </a:solidFill>
              </a:defRPr>
            </a:lvl1pPr>
            <a:extLst/>
          </a:lstStyle>
          <a:p>
            <a:pPr fontAlgn="base">
              <a:spcBef>
                <a:spcPct val="0"/>
              </a:spcBef>
              <a:spcAft>
                <a:spcPct val="0"/>
              </a:spcAft>
              <a:defRPr/>
            </a:pPr>
            <a:fld id="{3C85FA92-C841-42B3-9B98-DCB8FF7BCC62}" type="slidenum">
              <a:rPr lang="en-US">
                <a:solidFill>
                  <a:srgbClr val="E3DED1">
                    <a:shade val="50000"/>
                  </a:srgbClr>
                </a:solidFill>
                <a:latin typeface="Arial" pitchFamily="34" charset="0"/>
                <a:ea typeface="ＭＳ Ｐゴシック" pitchFamily="34" charset="-128"/>
              </a:rPr>
              <a:pPr fontAlgn="base">
                <a:spcBef>
                  <a:spcPct val="0"/>
                </a:spcBef>
                <a:spcAft>
                  <a:spcPct val="0"/>
                </a:spcAft>
                <a:defRPr/>
              </a:pPr>
              <a:t>‹#›</a:t>
            </a:fld>
            <a:endParaRPr lang="en-US" dirty="0">
              <a:solidFill>
                <a:srgbClr val="E3DED1">
                  <a:shade val="50000"/>
                </a:srgbClr>
              </a:solidFill>
              <a:latin typeface="Arial" pitchFamily="34" charset="0"/>
              <a:ea typeface="ＭＳ Ｐゴシック" pitchFamily="34" charset="-128"/>
            </a:endParaRPr>
          </a:p>
        </p:txBody>
      </p:sp>
    </p:spTree>
    <p:extLst>
      <p:ext uri="{BB962C8B-B14F-4D97-AF65-F5344CB8AC3E}">
        <p14:creationId xmlns="" xmlns:p14="http://schemas.microsoft.com/office/powerpoint/2010/main" val="57136619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l" rtl="0" fontAlgn="base">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fontAlgn="base">
        <a:spcBef>
          <a:spcPct val="0"/>
        </a:spcBef>
        <a:spcAft>
          <a:spcPct val="0"/>
        </a:spcAft>
        <a:defRPr sz="3600" b="1">
          <a:solidFill>
            <a:srgbClr val="FF8D3E"/>
          </a:solidFill>
          <a:latin typeface="Verdana" pitchFamily="34" charset="0"/>
        </a:defRPr>
      </a:lvl2pPr>
      <a:lvl3pPr algn="l" rtl="0" fontAlgn="base">
        <a:spcBef>
          <a:spcPct val="0"/>
        </a:spcBef>
        <a:spcAft>
          <a:spcPct val="0"/>
        </a:spcAft>
        <a:defRPr sz="3600" b="1">
          <a:solidFill>
            <a:srgbClr val="FF8D3E"/>
          </a:solidFill>
          <a:latin typeface="Verdana" pitchFamily="34" charset="0"/>
        </a:defRPr>
      </a:lvl3pPr>
      <a:lvl4pPr algn="l" rtl="0" fontAlgn="base">
        <a:spcBef>
          <a:spcPct val="0"/>
        </a:spcBef>
        <a:spcAft>
          <a:spcPct val="0"/>
        </a:spcAft>
        <a:defRPr sz="3600" b="1">
          <a:solidFill>
            <a:srgbClr val="FF8D3E"/>
          </a:solidFill>
          <a:latin typeface="Verdana" pitchFamily="34" charset="0"/>
        </a:defRPr>
      </a:lvl4pPr>
      <a:lvl5pPr algn="l" rtl="0" fontAlgn="base">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fontAlgn="base">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fontAlgn="base">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fontAlgn="base">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fontAlgn="base">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fontAlgn="base">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fmf.gov.ba/"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484784"/>
            <a:ext cx="7772400" cy="1828800"/>
          </a:xfrm>
        </p:spPr>
        <p:txBody>
          <a:bodyPr>
            <a:normAutofit fontScale="90000"/>
          </a:bodyPr>
          <a:lstStyle/>
          <a:p>
            <a:pPr algn="ctr"/>
            <a:r>
              <a:rPr dirty="0" smtClean="0"/>
              <a:t>ESTABLISHMENT AND DEVELOPMENT OF THE PIFC SYSTEM IN BOSNIA AND HERZEGOVINA</a:t>
            </a:r>
            <a:endParaRPr lang="en-GB" dirty="0"/>
          </a:p>
        </p:txBody>
      </p:sp>
      <p:sp>
        <p:nvSpPr>
          <p:cNvPr id="3" name="Subtitle 2"/>
          <p:cNvSpPr>
            <a:spLocks noGrp="1"/>
          </p:cNvSpPr>
          <p:nvPr>
            <p:ph type="subTitle" idx="1"/>
          </p:nvPr>
        </p:nvSpPr>
        <p:spPr>
          <a:xfrm>
            <a:off x="722376" y="3685032"/>
            <a:ext cx="7772400" cy="2408264"/>
          </a:xfrm>
        </p:spPr>
        <p:txBody>
          <a:bodyPr/>
          <a:lstStyle/>
          <a:p>
            <a:pPr marL="265176" lvl="0" indent="-265176" algn="ctr" fontAlgn="auto">
              <a:spcBef>
                <a:spcPts val="250"/>
              </a:spcBef>
              <a:spcAft>
                <a:spcPts val="0"/>
              </a:spcAft>
              <a:buClr>
                <a:srgbClr val="F07F09"/>
              </a:buClr>
              <a:defRPr/>
            </a:pPr>
            <a:endParaRPr lang="en-GB" i="1" dirty="0" smtClean="0">
              <a:solidFill>
                <a:srgbClr val="FF0000"/>
              </a:solidFill>
              <a:cs typeface="Arial" pitchFamily="34" charset="0"/>
            </a:endParaRPr>
          </a:p>
          <a:p>
            <a:pPr marL="265176" lvl="0" indent="-265176" algn="ctr" fontAlgn="auto">
              <a:spcBef>
                <a:spcPts val="250"/>
              </a:spcBef>
              <a:spcAft>
                <a:spcPts val="0"/>
              </a:spcAft>
              <a:buClr>
                <a:srgbClr val="F07F09"/>
              </a:buClr>
              <a:defRPr/>
            </a:pPr>
            <a:endParaRPr lang="en-GB" i="1" dirty="0">
              <a:solidFill>
                <a:srgbClr val="FF0000"/>
              </a:solidFill>
              <a:cs typeface="Arial" pitchFamily="34" charset="0"/>
            </a:endParaRPr>
          </a:p>
          <a:p>
            <a:pPr marL="265176" lvl="0" indent="-265176" algn="ctr" fontAlgn="auto">
              <a:spcBef>
                <a:spcPts val="250"/>
              </a:spcBef>
              <a:spcAft>
                <a:spcPts val="0"/>
              </a:spcAft>
              <a:buClr>
                <a:srgbClr val="F07F09"/>
              </a:buClr>
              <a:defRPr/>
            </a:pPr>
            <a:r>
              <a:rPr lang="bs-Latn-BA" i="1" dirty="0" smtClean="0">
                <a:solidFill>
                  <a:srgbClr val="FF0000"/>
                </a:solidFill>
              </a:rPr>
              <a:t>Fatima Obhođaš</a:t>
            </a:r>
          </a:p>
          <a:p>
            <a:pPr marL="265176" lvl="0" indent="-265176" algn="ctr" fontAlgn="auto">
              <a:spcBef>
                <a:spcPts val="250"/>
              </a:spcBef>
              <a:spcAft>
                <a:spcPts val="0"/>
              </a:spcAft>
              <a:buClr>
                <a:srgbClr val="F07F09"/>
              </a:buClr>
              <a:defRPr/>
            </a:pPr>
            <a:r>
              <a:rPr lang="bs-Latn-BA" i="1" dirty="0">
                <a:solidFill>
                  <a:srgbClr val="FF0000"/>
                </a:solidFill>
              </a:rPr>
              <a:t>Assistant </a:t>
            </a:r>
            <a:r>
              <a:rPr lang="en-US" i="1" dirty="0" smtClean="0">
                <a:solidFill>
                  <a:srgbClr val="FF0000"/>
                </a:solidFill>
              </a:rPr>
              <a:t>M</a:t>
            </a:r>
            <a:r>
              <a:rPr lang="bs-Latn-BA" i="1" dirty="0" smtClean="0">
                <a:solidFill>
                  <a:srgbClr val="FF0000"/>
                </a:solidFill>
              </a:rPr>
              <a:t>inister</a:t>
            </a:r>
            <a:endParaRPr lang="bs-Latn-BA" i="1" dirty="0">
              <a:solidFill>
                <a:srgbClr val="FF0000"/>
              </a:solidFill>
            </a:endParaRPr>
          </a:p>
          <a:p>
            <a:pPr marL="265176" lvl="0" indent="-265176" algn="ctr" fontAlgn="auto">
              <a:spcBef>
                <a:spcPts val="250"/>
              </a:spcBef>
              <a:spcAft>
                <a:spcPts val="0"/>
              </a:spcAft>
              <a:buClr>
                <a:srgbClr val="F07F09"/>
              </a:buClr>
              <a:defRPr/>
            </a:pPr>
            <a:r>
              <a:rPr lang="en-US" i="1" dirty="0" smtClean="0">
                <a:solidFill>
                  <a:srgbClr val="FF0000"/>
                </a:solidFill>
              </a:rPr>
              <a:t>THE </a:t>
            </a:r>
            <a:r>
              <a:rPr lang="bs-Latn-BA" i="1" dirty="0" smtClean="0">
                <a:solidFill>
                  <a:srgbClr val="FF0000"/>
                </a:solidFill>
              </a:rPr>
              <a:t>CENTRAL </a:t>
            </a:r>
            <a:r>
              <a:rPr lang="bs-Latn-BA" i="1" dirty="0">
                <a:solidFill>
                  <a:srgbClr val="FF0000"/>
                </a:solidFill>
              </a:rPr>
              <a:t>HARMONISATION UNIT </a:t>
            </a:r>
          </a:p>
          <a:p>
            <a:pPr marL="265176" lvl="0" indent="-265176" algn="ctr" fontAlgn="auto">
              <a:spcBef>
                <a:spcPts val="250"/>
              </a:spcBef>
              <a:spcAft>
                <a:spcPts val="0"/>
              </a:spcAft>
              <a:buClr>
                <a:srgbClr val="F07F09"/>
              </a:buClr>
              <a:defRPr/>
            </a:pPr>
            <a:r>
              <a:rPr lang="bs-Latn-BA" i="1" dirty="0">
                <a:solidFill>
                  <a:srgbClr val="FF0000"/>
                </a:solidFill>
              </a:rPr>
              <a:t>FEDERAL MINISTRY OF FINANCE </a:t>
            </a:r>
          </a:p>
          <a:p>
            <a:pPr marL="265176" lvl="0" indent="-265176" algn="ctr" fontAlgn="auto">
              <a:spcBef>
                <a:spcPts val="250"/>
              </a:spcBef>
              <a:spcAft>
                <a:spcPts val="0"/>
              </a:spcAft>
              <a:buClr>
                <a:srgbClr val="F07F09"/>
              </a:buClr>
              <a:defRPr/>
            </a:pPr>
            <a:r>
              <a:rPr lang="bs-Latn-BA" i="1" dirty="0">
                <a:solidFill>
                  <a:srgbClr val="FF0000"/>
                </a:solidFill>
              </a:rPr>
              <a:t>(CHU FMoF)</a:t>
            </a:r>
          </a:p>
          <a:p>
            <a:endParaRPr lang="en-GB" dirty="0"/>
          </a:p>
        </p:txBody>
      </p:sp>
    </p:spTree>
    <p:extLst>
      <p:ext uri="{BB962C8B-B14F-4D97-AF65-F5344CB8AC3E}">
        <p14:creationId xmlns:p14="http://schemas.microsoft.com/office/powerpoint/2010/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1869940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68313" y="620713"/>
            <a:ext cx="8183562" cy="1871662"/>
          </a:xfrm>
        </p:spPr>
        <p:txBody>
          <a:bodyPr/>
          <a:lstStyle/>
          <a:p>
            <a:pPr algn="ctr" eaLnBrk="1" fontAlgn="auto" hangingPunct="1">
              <a:spcAft>
                <a:spcPts val="0"/>
              </a:spcAft>
              <a:defRPr/>
            </a:pPr>
            <a:r>
              <a:rPr lang="bs-Latn-BA" dirty="0" smtClean="0">
                <a:solidFill>
                  <a:schemeClr val="accent1">
                    <a:tint val="88000"/>
                    <a:satMod val="150000"/>
                  </a:schemeClr>
                </a:solidFill>
                <a:latin typeface="+mn-lt"/>
              </a:rPr>
              <a:t>THANK YOU FOR YOUR ATTENTION!</a:t>
            </a:r>
          </a:p>
        </p:txBody>
      </p:sp>
      <p:sp>
        <p:nvSpPr>
          <p:cNvPr id="87043" name="Content Placeholder 2"/>
          <p:cNvSpPr>
            <a:spLocks noGrp="1"/>
          </p:cNvSpPr>
          <p:nvPr>
            <p:ph idx="4294967295"/>
          </p:nvPr>
        </p:nvSpPr>
        <p:spPr>
          <a:xfrm>
            <a:off x="467544" y="2780928"/>
            <a:ext cx="8229600" cy="3000375"/>
          </a:xfrm>
        </p:spPr>
        <p:txBody>
          <a:bodyPr/>
          <a:lstStyle/>
          <a:p>
            <a:pPr eaLnBrk="1" hangingPunct="1"/>
            <a:endParaRPr lang="en-GB" dirty="0" smtClean="0">
              <a:cs typeface="Arial" pitchFamily="34" charset="0"/>
            </a:endParaRPr>
          </a:p>
          <a:p>
            <a:pPr algn="ctr" eaLnBrk="1" hangingPunct="1">
              <a:buFontTx/>
              <a:buNone/>
            </a:pPr>
            <a:r>
              <a:rPr lang="en-US" sz="2000" i="1" dirty="0" smtClean="0">
                <a:solidFill>
                  <a:srgbClr val="FF0000"/>
                </a:solidFill>
              </a:rPr>
              <a:t>THE </a:t>
            </a:r>
            <a:r>
              <a:rPr lang="bs-Latn-BA" sz="2000" i="1" dirty="0" smtClean="0">
                <a:solidFill>
                  <a:srgbClr val="FF0000"/>
                </a:solidFill>
              </a:rPr>
              <a:t>CENTRAL </a:t>
            </a:r>
            <a:r>
              <a:rPr lang="bs-Latn-BA" sz="2000" i="1" dirty="0" smtClean="0">
                <a:solidFill>
                  <a:srgbClr val="FF0000"/>
                </a:solidFill>
              </a:rPr>
              <a:t>HARMONISATION UNIT </a:t>
            </a:r>
          </a:p>
          <a:p>
            <a:pPr algn="ctr" eaLnBrk="1" hangingPunct="1">
              <a:buFontTx/>
              <a:buNone/>
            </a:pPr>
            <a:r>
              <a:rPr lang="bs-Latn-BA" sz="2000" dirty="0" smtClean="0">
                <a:solidFill>
                  <a:srgbClr val="FF0000"/>
                </a:solidFill>
              </a:rPr>
              <a:t>Mehmeda Spahe 5</a:t>
            </a:r>
          </a:p>
          <a:p>
            <a:pPr algn="ctr" eaLnBrk="1" hangingPunct="1">
              <a:buFontTx/>
              <a:buNone/>
            </a:pPr>
            <a:r>
              <a:rPr lang="bs-Latn-BA" sz="2000" dirty="0" smtClean="0">
                <a:solidFill>
                  <a:srgbClr val="FF0000"/>
                </a:solidFill>
              </a:rPr>
              <a:t>71 000 Sarajevo</a:t>
            </a:r>
          </a:p>
          <a:p>
            <a:pPr algn="ctr" eaLnBrk="1" hangingPunct="1">
              <a:buFontTx/>
              <a:buNone/>
            </a:pPr>
            <a:r>
              <a:rPr lang="bs-Latn-BA" sz="2000" dirty="0" smtClean="0">
                <a:solidFill>
                  <a:srgbClr val="FF0000"/>
                </a:solidFill>
              </a:rPr>
              <a:t>033 253 410</a:t>
            </a:r>
          </a:p>
          <a:p>
            <a:pPr algn="ctr" eaLnBrk="1" hangingPunct="1">
              <a:buFontTx/>
              <a:buNone/>
            </a:pPr>
            <a:r>
              <a:rPr lang="bs-Latn-BA" sz="2000" i="1" dirty="0" smtClean="0">
                <a:solidFill>
                  <a:srgbClr val="FF0000"/>
                </a:solidFill>
                <a:hlinkClick r:id="rId2"/>
              </a:rPr>
              <a:t>http://www.fmf.gov.ba</a:t>
            </a:r>
            <a:r>
              <a:rPr dirty="0" smtClean="0"/>
              <a:t> </a:t>
            </a:r>
          </a:p>
        </p:txBody>
      </p:sp>
    </p:spTree>
    <p:extLst>
      <p:ext uri="{BB962C8B-B14F-4D97-AF65-F5344CB8AC3E}">
        <p14:creationId xmlns:p14="http://schemas.microsoft.com/office/powerpoint/2010/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991244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1484784"/>
            <a:ext cx="8136904" cy="1143000"/>
          </a:xfrm>
        </p:spPr>
        <p:txBody>
          <a:bodyPr>
            <a:noAutofit/>
          </a:bodyPr>
          <a:lstStyle/>
          <a:p>
            <a:pPr algn="ctr"/>
            <a:r>
              <a:rPr lang="bs-Latn-BA" sz="3500" dirty="0" smtClean="0"/>
              <a:t>The Basis for PIFC Establishment and Development  in Bosnia and Herzegovina</a:t>
            </a:r>
            <a:endParaRPr lang="en-GB" sz="3500" dirty="0"/>
          </a:p>
        </p:txBody>
      </p:sp>
      <p:sp>
        <p:nvSpPr>
          <p:cNvPr id="2" name="Content Placeholder 1"/>
          <p:cNvSpPr>
            <a:spLocks noGrp="1"/>
          </p:cNvSpPr>
          <p:nvPr>
            <p:ph idx="1"/>
          </p:nvPr>
        </p:nvSpPr>
        <p:spPr>
          <a:xfrm>
            <a:off x="467544" y="2670048"/>
            <a:ext cx="8183880" cy="4187952"/>
          </a:xfrm>
        </p:spPr>
        <p:txBody>
          <a:bodyPr>
            <a:normAutofit/>
          </a:bodyPr>
          <a:lstStyle/>
          <a:p>
            <a:pPr marL="0" indent="0" algn="ctr">
              <a:buNone/>
            </a:pPr>
            <a:r>
              <a:rPr b="1" dirty="0" smtClean="0"/>
              <a:t>The</a:t>
            </a:r>
            <a:r>
              <a:rPr dirty="0" smtClean="0"/>
              <a:t> </a:t>
            </a:r>
            <a:r>
              <a:rPr b="1" dirty="0" smtClean="0"/>
              <a:t>Stabilisation and Association Agreement</a:t>
            </a:r>
            <a:r>
              <a:rPr dirty="0" smtClean="0"/>
              <a:t> (signed in 2008, entered into force on 1 June 2015</a:t>
            </a:r>
            <a:r>
              <a:rPr dirty="0" smtClean="0"/>
              <a:t>)</a:t>
            </a:r>
            <a:endParaRPr lang="en-GB" dirty="0" smtClean="0"/>
          </a:p>
          <a:p>
            <a:pPr marL="365125" lvl="0" indent="-276225" algn="just">
              <a:lnSpc>
                <a:spcPct val="114000"/>
              </a:lnSpc>
              <a:spcBef>
                <a:spcPts val="300"/>
              </a:spcBef>
              <a:spcAft>
                <a:spcPts val="300"/>
              </a:spcAft>
              <a:buClr>
                <a:srgbClr val="1875F3"/>
              </a:buClr>
              <a:buFont typeface="Wingdings" pitchFamily="2" charset="2"/>
              <a:buChar char="Ø"/>
            </a:pPr>
            <a:r>
              <a:rPr lang="pl-PL" sz="1700" dirty="0">
                <a:solidFill>
                  <a:prstClr val="black"/>
                </a:solidFill>
              </a:rPr>
              <a:t>Bosnia and Herzegovina signed the document named </a:t>
            </a:r>
            <a:r>
              <a:rPr lang="pl-PL" sz="1700" b="1" dirty="0">
                <a:solidFill>
                  <a:prstClr val="black"/>
                </a:solidFill>
              </a:rPr>
              <a:t>the Stabilisation and Association Agreement</a:t>
            </a:r>
            <a:r>
              <a:rPr lang="pl-PL" sz="1700" dirty="0">
                <a:solidFill>
                  <a:prstClr val="black"/>
                </a:solidFill>
              </a:rPr>
              <a:t> between the European Communities and their Member States, on the one hand, and Bosnia and Herzegovina, on the other</a:t>
            </a:r>
            <a:r>
              <a:rPr dirty="0" smtClean="0"/>
              <a:t> </a:t>
            </a:r>
          </a:p>
          <a:p>
            <a:pPr marL="365125" lvl="0" indent="-276225" algn="just">
              <a:lnSpc>
                <a:spcPct val="114000"/>
              </a:lnSpc>
              <a:spcBef>
                <a:spcPts val="300"/>
              </a:spcBef>
              <a:spcAft>
                <a:spcPts val="300"/>
              </a:spcAft>
              <a:buClr>
                <a:srgbClr val="1875F3"/>
              </a:buClr>
              <a:buFont typeface="Wingdings" pitchFamily="2" charset="2"/>
              <a:buChar char="Ø"/>
            </a:pPr>
            <a:r>
              <a:rPr lang="pl-PL" sz="1700" dirty="0" smtClean="0">
                <a:solidFill>
                  <a:prstClr val="black"/>
                </a:solidFill>
              </a:rPr>
              <a:t>TITLE VIII – Cooperation policies, Article 90 Audit and </a:t>
            </a:r>
            <a:r>
              <a:rPr lang="en-US" sz="1700" dirty="0" smtClean="0">
                <a:solidFill>
                  <a:prstClr val="black"/>
                </a:solidFill>
              </a:rPr>
              <a:t>F</a:t>
            </a:r>
            <a:r>
              <a:rPr lang="pl-PL" sz="1700" dirty="0" smtClean="0">
                <a:solidFill>
                  <a:prstClr val="black"/>
                </a:solidFill>
              </a:rPr>
              <a:t>inancial </a:t>
            </a:r>
            <a:r>
              <a:rPr lang="en-US" sz="1700" dirty="0" smtClean="0">
                <a:solidFill>
                  <a:prstClr val="black"/>
                </a:solidFill>
              </a:rPr>
              <a:t>C</a:t>
            </a:r>
            <a:r>
              <a:rPr lang="pl-PL" sz="1700" dirty="0" smtClean="0">
                <a:solidFill>
                  <a:prstClr val="black"/>
                </a:solidFill>
              </a:rPr>
              <a:t>ontrol </a:t>
            </a:r>
            <a:r>
              <a:rPr lang="en-US" sz="1700" dirty="0" smtClean="0">
                <a:solidFill>
                  <a:prstClr val="black"/>
                </a:solidFill>
              </a:rPr>
              <a:t>C</a:t>
            </a:r>
            <a:r>
              <a:rPr lang="pl-PL" sz="1700" dirty="0" smtClean="0">
                <a:solidFill>
                  <a:prstClr val="black"/>
                </a:solidFill>
              </a:rPr>
              <a:t>ooperation </a:t>
            </a:r>
            <a:endParaRPr lang="en-GB" sz="1700" dirty="0">
              <a:solidFill>
                <a:prstClr val="black"/>
              </a:solidFill>
            </a:endParaRPr>
          </a:p>
          <a:p>
            <a:pPr marL="365125" lvl="0" indent="-276225" algn="just">
              <a:lnSpc>
                <a:spcPct val="114000"/>
              </a:lnSpc>
              <a:spcBef>
                <a:spcPts val="300"/>
              </a:spcBef>
              <a:spcAft>
                <a:spcPts val="300"/>
              </a:spcAft>
              <a:buClr>
                <a:srgbClr val="1875F3"/>
              </a:buClr>
              <a:buFont typeface="Wingdings" pitchFamily="2" charset="2"/>
              <a:buChar char="Ø"/>
            </a:pPr>
            <a:endParaRPr lang="en-GB" sz="1700" dirty="0">
              <a:solidFill>
                <a:prstClr val="black"/>
              </a:solidFill>
            </a:endParaRPr>
          </a:p>
          <a:p>
            <a:endParaRPr lang="en-GB" dirty="0" smtClean="0"/>
          </a:p>
        </p:txBody>
      </p:sp>
    </p:spTree>
    <p:extLst>
      <p:ext uri="{BB962C8B-B14F-4D97-AF65-F5344CB8AC3E}">
        <p14:creationId xmlns:p14="http://schemas.microsoft.com/office/powerpoint/2010/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89637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864096"/>
          </a:xfrm>
        </p:spPr>
        <p:txBody>
          <a:bodyPr>
            <a:normAutofit fontScale="90000"/>
          </a:bodyPr>
          <a:lstStyle/>
          <a:p>
            <a:pPr algn="ctr">
              <a:lnSpc>
                <a:spcPct val="114000"/>
              </a:lnSpc>
              <a:spcBef>
                <a:spcPts val="600"/>
              </a:spcBef>
              <a:spcAft>
                <a:spcPts val="600"/>
              </a:spcAft>
            </a:pPr>
            <a:r>
              <a:rPr lang="bs-Latn-BA" sz="3200" dirty="0" smtClean="0"/>
              <a:t>Internal Audit in Bosnia and Herzegovina</a:t>
            </a:r>
            <a:endParaRPr lang="en-GB" sz="3200" dirty="0"/>
          </a:p>
        </p:txBody>
      </p:sp>
      <p:sp>
        <p:nvSpPr>
          <p:cNvPr id="3" name="Content Placeholder 2"/>
          <p:cNvSpPr>
            <a:spLocks noGrp="1"/>
          </p:cNvSpPr>
          <p:nvPr>
            <p:ph idx="1"/>
          </p:nvPr>
        </p:nvSpPr>
        <p:spPr>
          <a:xfrm>
            <a:off x="467544" y="1628800"/>
            <a:ext cx="8229600" cy="4824536"/>
          </a:xfrm>
        </p:spPr>
        <p:txBody>
          <a:bodyPr>
            <a:noAutofit/>
          </a:bodyPr>
          <a:lstStyle/>
          <a:p>
            <a:pPr marL="0" indent="0" algn="just">
              <a:lnSpc>
                <a:spcPct val="114000"/>
              </a:lnSpc>
              <a:spcBef>
                <a:spcPts val="0"/>
              </a:spcBef>
              <a:buNone/>
            </a:pPr>
            <a:r>
              <a:rPr sz="1800" dirty="0" smtClean="0"/>
              <a:t>Based on the Stabilisation and Association Agreement, three internal audit acts have been adopted:</a:t>
            </a:r>
          </a:p>
          <a:p>
            <a:pPr algn="just">
              <a:lnSpc>
                <a:spcPct val="114000"/>
              </a:lnSpc>
              <a:spcBef>
                <a:spcPts val="0"/>
              </a:spcBef>
              <a:buFont typeface="Wingdings" pitchFamily="2" charset="2"/>
              <a:buChar char="§"/>
            </a:pPr>
            <a:r>
              <a:rPr lang="en-US" sz="1800" dirty="0"/>
              <a:t>The internal audit domain  is regulated by the Act on Internal Audit of Bosnia and Herzegovina Institutions on the institution level in Bosnia and Herzegovina; </a:t>
            </a:r>
            <a:endParaRPr lang="en-GB" sz="1800" dirty="0" smtClean="0"/>
          </a:p>
          <a:p>
            <a:pPr algn="just">
              <a:lnSpc>
                <a:spcPct val="114000"/>
              </a:lnSpc>
              <a:spcBef>
                <a:spcPts val="0"/>
              </a:spcBef>
              <a:buFont typeface="Wingdings" pitchFamily="2" charset="2"/>
              <a:buChar char="§"/>
            </a:pPr>
            <a:r>
              <a:rPr sz="1800" dirty="0" smtClean="0"/>
              <a:t>On the Federation level, the Act on Public Sector Internal Audit in the Federation of Bosnia and Herzegovina has been adopted; and</a:t>
            </a:r>
            <a:r>
              <a:rPr lang="en-US" sz="1800" dirty="0" smtClean="0"/>
              <a:t> </a:t>
            </a:r>
            <a:endParaRPr lang="en-GB" sz="1800" dirty="0" smtClean="0"/>
          </a:p>
          <a:p>
            <a:pPr algn="just">
              <a:lnSpc>
                <a:spcPct val="114000"/>
              </a:lnSpc>
              <a:spcBef>
                <a:spcPts val="0"/>
              </a:spcBef>
              <a:buFont typeface="Wingdings" pitchFamily="2" charset="2"/>
              <a:buChar char="§"/>
            </a:pPr>
            <a:r>
              <a:rPr lang="en-US" sz="1800" dirty="0" smtClean="0"/>
              <a:t>On the Republika Srpska level, the internal audit domain is regulated by the Act on Public Sector Internal Audit in Republika </a:t>
            </a:r>
            <a:r>
              <a:rPr lang="en-US" sz="1800" dirty="0" err="1" smtClean="0"/>
              <a:t>Srpska</a:t>
            </a:r>
            <a:r>
              <a:rPr lang="en-US" sz="1800" dirty="0" smtClean="0"/>
              <a:t>;</a:t>
            </a:r>
          </a:p>
          <a:p>
            <a:pPr algn="just">
              <a:lnSpc>
                <a:spcPct val="114000"/>
              </a:lnSpc>
              <a:spcBef>
                <a:spcPts val="0"/>
              </a:spcBef>
              <a:buFont typeface="Wingdings" pitchFamily="2" charset="2"/>
              <a:buChar char="§"/>
            </a:pPr>
            <a:r>
              <a:rPr lang="en-US" sz="1800" dirty="0" smtClean="0">
                <a:solidFill>
                  <a:prstClr val="black"/>
                </a:solidFill>
              </a:rPr>
              <a:t>O</a:t>
            </a:r>
            <a:r>
              <a:rPr lang="bs-Latn-BA" sz="1800" dirty="0" smtClean="0">
                <a:solidFill>
                  <a:prstClr val="black"/>
                </a:solidFill>
              </a:rPr>
              <a:t>n </a:t>
            </a:r>
            <a:r>
              <a:rPr lang="bs-Latn-BA" sz="1800" dirty="0" smtClean="0">
                <a:solidFill>
                  <a:prstClr val="black"/>
                </a:solidFill>
              </a:rPr>
              <a:t>the Bosnia and Herzegovina level, amendments to the Act on Internal Audit have been adopted, while  draft amendments to this Act are being discussed in the Parliament for the Federation.</a:t>
            </a:r>
            <a:endParaRPr lang="en-US" sz="1800" dirty="0" smtClean="0"/>
          </a:p>
          <a:p>
            <a:pPr marL="0" indent="0">
              <a:lnSpc>
                <a:spcPct val="134000"/>
              </a:lnSpc>
              <a:spcBef>
                <a:spcPts val="600"/>
              </a:spcBef>
              <a:spcAft>
                <a:spcPts val="600"/>
              </a:spcAft>
              <a:buNone/>
            </a:pPr>
            <a:r>
              <a:rPr sz="1800" dirty="0"/>
              <a:t/>
            </a:r>
            <a:br>
              <a:rPr sz="1800" dirty="0"/>
            </a:br>
            <a:endParaRPr lang="en-GB" sz="1800" dirty="0"/>
          </a:p>
        </p:txBody>
      </p:sp>
    </p:spTree>
    <p:extLst>
      <p:ext uri="{BB962C8B-B14F-4D97-AF65-F5344CB8AC3E}">
        <p14:creationId xmlns:p14="http://schemas.microsoft.com/office/powerpoint/2010/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494149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864096"/>
          </a:xfrm>
        </p:spPr>
        <p:txBody>
          <a:bodyPr>
            <a:normAutofit fontScale="90000"/>
          </a:bodyPr>
          <a:lstStyle/>
          <a:p>
            <a:pPr algn="ctr">
              <a:lnSpc>
                <a:spcPct val="114000"/>
              </a:lnSpc>
              <a:spcBef>
                <a:spcPts val="600"/>
              </a:spcBef>
              <a:spcAft>
                <a:spcPts val="600"/>
              </a:spcAft>
            </a:pPr>
            <a:r>
              <a:rPr lang="bs-Latn-BA" sz="3200" dirty="0" smtClean="0"/>
              <a:t>Internal Audit in Bosnia and Herzegovina</a:t>
            </a:r>
            <a:endParaRPr lang="en-GB" sz="3200" dirty="0"/>
          </a:p>
        </p:txBody>
      </p:sp>
      <p:sp>
        <p:nvSpPr>
          <p:cNvPr id="3" name="Content Placeholder 2"/>
          <p:cNvSpPr>
            <a:spLocks noGrp="1"/>
          </p:cNvSpPr>
          <p:nvPr>
            <p:ph idx="1"/>
          </p:nvPr>
        </p:nvSpPr>
        <p:spPr>
          <a:xfrm>
            <a:off x="467544" y="2033464"/>
            <a:ext cx="8229600" cy="4824536"/>
          </a:xfrm>
        </p:spPr>
        <p:txBody>
          <a:bodyPr>
            <a:noAutofit/>
          </a:bodyPr>
          <a:lstStyle/>
          <a:p>
            <a:pPr marL="0" indent="0" algn="just">
              <a:lnSpc>
                <a:spcPct val="114000"/>
              </a:lnSpc>
              <a:spcBef>
                <a:spcPts val="0"/>
              </a:spcBef>
              <a:buNone/>
            </a:pPr>
            <a:r>
              <a:rPr lang="pl-PL" sz="2000" dirty="0" smtClean="0"/>
              <a:t>Based on the acts on public sector internal audit that have been adopted, three CHUs have been formed, and </a:t>
            </a:r>
            <a:r>
              <a:rPr lang="en-US" sz="2000" dirty="0" smtClean="0"/>
              <a:t>the </a:t>
            </a:r>
            <a:r>
              <a:rPr lang="pl-PL" sz="2000" dirty="0" smtClean="0"/>
              <a:t>heads </a:t>
            </a:r>
            <a:r>
              <a:rPr lang="pl-PL" sz="2000" dirty="0" smtClean="0"/>
              <a:t>of the three central harmonisation units are members of the Coordination Board of the CHUs, who adopt framework legislation and subordinate legislation in the field of internal audit and financial management and control, as well as further develop them within the entities. </a:t>
            </a:r>
            <a:endParaRPr lang="en-GB" sz="2000" dirty="0" smtClean="0"/>
          </a:p>
          <a:p>
            <a:pPr marL="0" indent="0">
              <a:lnSpc>
                <a:spcPct val="114000"/>
              </a:lnSpc>
              <a:spcBef>
                <a:spcPts val="0"/>
              </a:spcBef>
              <a:buNone/>
            </a:pPr>
            <a:endParaRPr lang="en-GB" sz="1800" dirty="0"/>
          </a:p>
          <a:p>
            <a:pPr marL="0" indent="0">
              <a:lnSpc>
                <a:spcPct val="134000"/>
              </a:lnSpc>
              <a:spcBef>
                <a:spcPts val="600"/>
              </a:spcBef>
              <a:spcAft>
                <a:spcPts val="600"/>
              </a:spcAft>
              <a:buNone/>
            </a:pPr>
            <a:endParaRPr lang="en-GB" sz="1400" dirty="0"/>
          </a:p>
        </p:txBody>
      </p:sp>
    </p:spTree>
    <p:extLst>
      <p:ext uri="{BB962C8B-B14F-4D97-AF65-F5344CB8AC3E}">
        <p14:creationId xmlns:p14="http://schemas.microsoft.com/office/powerpoint/2010/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3310573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507654" y="692696"/>
            <a:ext cx="8064698" cy="806227"/>
          </a:xfrm>
        </p:spPr>
        <p:txBody>
          <a:bodyPr>
            <a:noAutofit/>
          </a:bodyPr>
          <a:lstStyle/>
          <a:p>
            <a:pPr algn="ctr">
              <a:lnSpc>
                <a:spcPct val="114000"/>
              </a:lnSpc>
              <a:spcBef>
                <a:spcPts val="600"/>
              </a:spcBef>
              <a:spcAft>
                <a:spcPts val="600"/>
              </a:spcAft>
            </a:pPr>
            <a:r>
              <a:rPr lang="bs-Latn-BA" sz="2800" dirty="0" smtClean="0">
                <a:solidFill>
                  <a:srgbClr val="FF8D3E"/>
                </a:solidFill>
              </a:rPr>
              <a:t>Subordinate Legislation Regarding Internal Audit</a:t>
            </a:r>
            <a:endParaRPr lang="en-GB" sz="2800" dirty="0">
              <a:solidFill>
                <a:srgbClr val="FF8D3E"/>
              </a:solidFill>
            </a:endParaRPr>
          </a:p>
        </p:txBody>
      </p:sp>
      <p:sp>
        <p:nvSpPr>
          <p:cNvPr id="4099" name="Content Placeholder 4"/>
          <p:cNvSpPr>
            <a:spLocks noGrp="1"/>
          </p:cNvSpPr>
          <p:nvPr>
            <p:ph type="subTitle" idx="1"/>
          </p:nvPr>
        </p:nvSpPr>
        <p:spPr>
          <a:xfrm>
            <a:off x="475384" y="2780928"/>
            <a:ext cx="8093416" cy="3672408"/>
          </a:xfrm>
        </p:spPr>
        <p:txBody>
          <a:bodyPr/>
          <a:lstStyle/>
          <a:p>
            <a:pPr marL="457200" indent="-457200" algn="just">
              <a:buFontTx/>
              <a:buAutoNum type="arabicPeriod"/>
            </a:pPr>
            <a:r>
              <a:rPr lang="bs-Latn-BA" sz="1800" dirty="0" smtClean="0">
                <a:solidFill>
                  <a:schemeClr val="tx1"/>
                </a:solidFill>
              </a:rPr>
              <a:t>The Public Sector Internal Audit Methodology </a:t>
            </a:r>
            <a:r>
              <a:rPr lang="bs-Latn-BA" sz="1800" i="1" dirty="0" smtClean="0">
                <a:solidFill>
                  <a:schemeClr val="tx1"/>
                </a:solidFill>
              </a:rPr>
              <a:t>(</a:t>
            </a:r>
            <a:r>
              <a:rPr lang="hr-HR" sz="1800" i="1" dirty="0" smtClean="0">
                <a:solidFill>
                  <a:prstClr val="black"/>
                </a:solidFill>
              </a:rPr>
              <a:t>the experience from PEMPAL workshops was used)</a:t>
            </a:r>
            <a:endParaRPr lang="en-GB" sz="1800" dirty="0" smtClean="0">
              <a:solidFill>
                <a:schemeClr val="tx1"/>
              </a:solidFill>
              <a:cs typeface="Arial" pitchFamily="34" charset="0"/>
            </a:endParaRPr>
          </a:p>
          <a:p>
            <a:pPr marL="457200" indent="-457200" algn="just">
              <a:buFontTx/>
              <a:buAutoNum type="arabicPeriod"/>
            </a:pPr>
            <a:r>
              <a:rPr lang="bs-Latn-BA" sz="1800" dirty="0" smtClean="0">
                <a:solidFill>
                  <a:schemeClr val="tx1"/>
                </a:solidFill>
              </a:rPr>
              <a:t>Ordinance </a:t>
            </a:r>
            <a:r>
              <a:rPr lang="bs-Latn-BA" sz="1800" dirty="0" smtClean="0">
                <a:solidFill>
                  <a:schemeClr val="tx1"/>
                </a:solidFill>
              </a:rPr>
              <a:t>on the Criteria for the Establishment of Public Sector Internal Audit Units </a:t>
            </a:r>
          </a:p>
          <a:p>
            <a:pPr marL="457200" indent="-457200" algn="just">
              <a:buFontTx/>
              <a:buAutoNum type="arabicPeriod"/>
            </a:pPr>
            <a:r>
              <a:rPr lang="bs-Latn-BA" sz="1800" dirty="0" smtClean="0">
                <a:solidFill>
                  <a:schemeClr val="tx1"/>
                </a:solidFill>
              </a:rPr>
              <a:t>Ordinance </a:t>
            </a:r>
            <a:r>
              <a:rPr lang="bs-Latn-BA" sz="1800" dirty="0" smtClean="0">
                <a:solidFill>
                  <a:schemeClr val="tx1"/>
                </a:solidFill>
              </a:rPr>
              <a:t>on the Requirements for Public Sector Internal Auditing (with  the programme for  internal auditor exam sitting agreed upon)</a:t>
            </a:r>
          </a:p>
          <a:p>
            <a:pPr marL="457200" indent="-457200" algn="just">
              <a:buFontTx/>
              <a:buAutoNum type="arabicPeriod"/>
            </a:pPr>
            <a:r>
              <a:rPr lang="bs-Latn-BA" sz="1800" dirty="0" smtClean="0">
                <a:solidFill>
                  <a:schemeClr val="tx1"/>
                </a:solidFill>
              </a:rPr>
              <a:t>Code </a:t>
            </a:r>
            <a:r>
              <a:rPr lang="bs-Latn-BA" sz="1800" dirty="0">
                <a:solidFill>
                  <a:schemeClr val="tx1"/>
                </a:solidFill>
              </a:rPr>
              <a:t>of Ethics/Code of Professional Conduct for Internal Auditors</a:t>
            </a:r>
          </a:p>
          <a:p>
            <a:pPr marL="457200" indent="-457200" algn="just">
              <a:buFontTx/>
              <a:buAutoNum type="arabicPeriod"/>
            </a:pPr>
            <a:r>
              <a:rPr lang="bs-Latn-BA" sz="1800" dirty="0">
                <a:solidFill>
                  <a:schemeClr val="tx1"/>
                </a:solidFill>
              </a:rPr>
              <a:t>Standards for the Professional Practice of Internal Auditing with explanations</a:t>
            </a:r>
          </a:p>
          <a:p>
            <a:pPr marL="457200" indent="-457200" algn="just">
              <a:buFontTx/>
              <a:buAutoNum type="arabicPeriod"/>
            </a:pPr>
            <a:r>
              <a:rPr lang="en-US" sz="1800" dirty="0" smtClean="0">
                <a:solidFill>
                  <a:schemeClr val="tx1"/>
                </a:solidFill>
              </a:rPr>
              <a:t>The </a:t>
            </a:r>
            <a:r>
              <a:rPr lang="bs-Latn-BA" sz="1800" dirty="0" smtClean="0">
                <a:solidFill>
                  <a:schemeClr val="tx1"/>
                </a:solidFill>
              </a:rPr>
              <a:t>Risk </a:t>
            </a:r>
            <a:r>
              <a:rPr lang="en-US" sz="1800" dirty="0" smtClean="0">
                <a:solidFill>
                  <a:schemeClr val="tx1"/>
                </a:solidFill>
              </a:rPr>
              <a:t>A</a:t>
            </a:r>
            <a:r>
              <a:rPr lang="bs-Latn-BA" sz="1800" dirty="0" smtClean="0">
                <a:solidFill>
                  <a:schemeClr val="tx1"/>
                </a:solidFill>
              </a:rPr>
              <a:t>ssessment </a:t>
            </a:r>
            <a:r>
              <a:rPr lang="bs-Latn-BA" sz="1800" dirty="0">
                <a:solidFill>
                  <a:schemeClr val="tx1"/>
                </a:solidFill>
              </a:rPr>
              <a:t>and Public Sector Internal Audit Planning </a:t>
            </a:r>
            <a:r>
              <a:rPr lang="en-US" sz="1800" dirty="0" smtClean="0">
                <a:solidFill>
                  <a:schemeClr val="tx1"/>
                </a:solidFill>
              </a:rPr>
              <a:t> Guide </a:t>
            </a:r>
            <a:r>
              <a:rPr lang="bs-Latn-BA" sz="1800" dirty="0" smtClean="0">
                <a:solidFill>
                  <a:schemeClr val="tx1"/>
                </a:solidFill>
              </a:rPr>
              <a:t>(</a:t>
            </a:r>
            <a:r>
              <a:rPr lang="bs-Latn-BA" sz="1800" i="1" dirty="0" smtClean="0">
                <a:solidFill>
                  <a:schemeClr val="tx1"/>
                </a:solidFill>
              </a:rPr>
              <a:t>materials </a:t>
            </a:r>
            <a:r>
              <a:rPr lang="bs-Latn-BA" sz="1800" i="1" dirty="0">
                <a:solidFill>
                  <a:schemeClr val="tx1"/>
                </a:solidFill>
              </a:rPr>
              <a:t>from PEMPAL workshops</a:t>
            </a:r>
            <a:r>
              <a:rPr lang="bs-Latn-BA" sz="1800" dirty="0">
                <a:solidFill>
                  <a:schemeClr val="tx1"/>
                </a:solidFill>
              </a:rPr>
              <a:t>)</a:t>
            </a:r>
          </a:p>
          <a:p>
            <a:pPr marL="0" algn="just"/>
            <a:endParaRPr lang="en-GB" sz="2000" dirty="0" smtClean="0">
              <a:cs typeface="Arial" pitchFamily="34" charset="0"/>
            </a:endParaRPr>
          </a:p>
          <a:p>
            <a:pPr marL="457200" indent="-457200" algn="just">
              <a:buFontTx/>
              <a:buAutoNum type="arabicPeriod"/>
            </a:pPr>
            <a:endParaRPr lang="en-GB" sz="2000" dirty="0" smtClean="0">
              <a:cs typeface="Arial" pitchFamily="34" charset="0"/>
            </a:endParaRPr>
          </a:p>
          <a:p>
            <a:pPr marL="457200" indent="-457200" algn="just">
              <a:buClr>
                <a:srgbClr val="8D89A4"/>
              </a:buClr>
            </a:pPr>
            <a:endParaRPr lang="en-GB" sz="2000" dirty="0" smtClean="0">
              <a:solidFill>
                <a:srgbClr val="000000"/>
              </a:solidFill>
              <a:cs typeface="Arial" pitchFamily="34" charset="0"/>
            </a:endParaRPr>
          </a:p>
          <a:p>
            <a:pPr marL="457200" indent="-457200"/>
            <a:endParaRPr lang="en-GB" sz="2400" dirty="0" smtClean="0">
              <a:cs typeface="Arial" pitchFamily="34" charset="0"/>
            </a:endParaRPr>
          </a:p>
        </p:txBody>
      </p:sp>
      <p:sp>
        <p:nvSpPr>
          <p:cNvPr id="4101" name="Rectangle 3"/>
          <p:cNvSpPr>
            <a:spLocks noChangeArrowheads="1"/>
          </p:cNvSpPr>
          <p:nvPr/>
        </p:nvSpPr>
        <p:spPr bwMode="auto">
          <a:xfrm>
            <a:off x="504608" y="1772816"/>
            <a:ext cx="8064896" cy="923330"/>
          </a:xfrm>
          <a:prstGeom prst="rect">
            <a:avLst/>
          </a:prstGeom>
          <a:noFill/>
          <a:ln>
            <a:noFill/>
          </a:ln>
          <a:extLst>
            <a:ext uri="{909E8E84-426E-40DD-AFC4-6F175D3DCCD1}">
              <a14:hiddenFill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a:solidFill>
                  <a:srgbClr val="FFFFFF"/>
                </a:solidFill>
              </a14:hiddenFill>
            </a:ext>
            <a:ext uri="{91240B29-F687-4F45-9708-019B960494DF}">
              <a14:hiddenLine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w="9525">
                <a:solidFill>
                  <a:srgbClr val="000000"/>
                </a:solidFill>
                <a:miter lim="800000"/>
                <a:headEnd/>
                <a:tailEnd/>
              </a14:hiddenLine>
            </a:ext>
          </a:extLst>
        </p:spPr>
        <p:txBody>
          <a:bodyPr wrap="square">
            <a:spAutoFit/>
          </a:bodyPr>
          <a:lstStyle/>
          <a:p>
            <a:pPr marL="365125" indent="-255588" algn="just" eaLnBrk="0" fontAlgn="base" hangingPunct="0">
              <a:spcBef>
                <a:spcPts val="300"/>
              </a:spcBef>
              <a:spcAft>
                <a:spcPct val="0"/>
              </a:spcAft>
              <a:buClr>
                <a:srgbClr val="FFFFFF"/>
              </a:buClr>
            </a:pPr>
            <a:r>
              <a:rPr lang="bs-Latn-BA" dirty="0">
                <a:solidFill>
                  <a:srgbClr val="000000"/>
                </a:solidFill>
              </a:rPr>
              <a:t>From 2008 up until today, the following pieces of subordinate legislation have been adopted on the proposal of CHU, and with the support of the IPA projects:</a:t>
            </a:r>
          </a:p>
        </p:txBody>
      </p:sp>
    </p:spTree>
    <p:extLst>
      <p:ext uri="{BB962C8B-B14F-4D97-AF65-F5344CB8AC3E}">
        <p14:creationId xmlns:p14="http://schemas.microsoft.com/office/powerpoint/2010/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15350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67544" y="2420888"/>
            <a:ext cx="8183880" cy="4176464"/>
          </a:xfrm>
        </p:spPr>
        <p:txBody>
          <a:bodyPr wrap="square" lIns="91440" tIns="45720" rIns="91440" bIns="45720" numCol="1" anchorCtr="0" compatLnSpc="1">
            <a:prstTxWarp prst="textNoShape">
              <a:avLst/>
            </a:prstTxWarp>
            <a:normAutofit fontScale="90000"/>
          </a:bodyPr>
          <a:lstStyle/>
          <a:p>
            <a:pPr lvl="0" fontAlgn="auto">
              <a:spcBef>
                <a:spcPts val="600"/>
              </a:spcBef>
              <a:spcAft>
                <a:spcPts val="0"/>
              </a:spcAft>
            </a:pPr>
            <a:r>
              <a:rPr lang="bs-Latn-BA" sz="2200" b="0" dirty="0" smtClean="0">
                <a:solidFill>
                  <a:schemeClr val="tx1"/>
                </a:solidFill>
                <a:effectLst/>
                <a:latin typeface="+mn-lt"/>
              </a:rPr>
              <a:t>- on the  Bosnia and Hercegovina level, provisions regarding FMC were adopted in 2012 with the Act on  Bosnia and Herzegovina Institution Financing</a:t>
            </a:r>
            <a:r>
              <a:rPr lang="bs-Latn-BA" sz="2200" b="0" dirty="0" smtClean="0">
                <a:solidFill>
                  <a:schemeClr val="tx1"/>
                </a:solidFill>
                <a:effectLst/>
                <a:latin typeface="+mn-lt"/>
              </a:rPr>
              <a:t>;</a:t>
            </a:r>
            <a:r>
              <a:rPr dirty="0"/>
              <a:t/>
            </a:r>
            <a:br>
              <a:rPr dirty="0"/>
            </a:br>
            <a:r>
              <a:rPr dirty="0"/>
              <a:t/>
            </a:r>
            <a:br>
              <a:rPr dirty="0"/>
            </a:br>
            <a:r>
              <a:rPr lang="bs-Latn-BA" sz="2200" b="0" dirty="0" smtClean="0">
                <a:solidFill>
                  <a:schemeClr val="tx1"/>
                </a:solidFill>
                <a:effectLst/>
                <a:latin typeface="+mn-lt"/>
              </a:rPr>
              <a:t>- in the Federation, a Bill on Financial Management and Control (FMC) for the Federation public sector has been produced; </a:t>
            </a:r>
            <a:r>
              <a:rPr dirty="0"/>
              <a:t/>
            </a:r>
            <a:br>
              <a:rPr dirty="0"/>
            </a:br>
            <a:r>
              <a:rPr dirty="0"/>
              <a:t/>
            </a:r>
            <a:br>
              <a:rPr dirty="0"/>
            </a:br>
            <a:r>
              <a:rPr lang="bs-Latn-BA" sz="2200" b="0" dirty="0" smtClean="0">
                <a:solidFill>
                  <a:schemeClr val="tx1"/>
                </a:solidFill>
                <a:effectLst/>
                <a:latin typeface="+mn-lt"/>
              </a:rPr>
              <a:t>- In Republika Srpska, a Draft Bill on the Public Internal Financial Control System in Republika Srpska has been produced and referred to the adoption procedure;</a:t>
            </a:r>
            <a:r>
              <a:rPr dirty="0"/>
              <a:t/>
            </a:r>
            <a:br>
              <a:rPr dirty="0"/>
            </a:br>
            <a:r>
              <a:rPr dirty="0"/>
              <a:t/>
            </a:r>
            <a:br>
              <a:rPr dirty="0"/>
            </a:br>
            <a:r>
              <a:rPr lang="bs-Latn-BA" sz="2200" b="0" dirty="0" smtClean="0">
                <a:solidFill>
                  <a:schemeClr val="tx1"/>
                </a:solidFill>
                <a:effectLst/>
                <a:latin typeface="+mn-lt"/>
              </a:rPr>
              <a:t>The adoption of these Acts has been followed by the adoption of subordinate legislation regarding financial management and control.</a:t>
            </a:r>
            <a:endParaRPr lang="en-GB" sz="3200" dirty="0" smtClean="0">
              <a:solidFill>
                <a:schemeClr val="tx1"/>
              </a:solidFill>
              <a:effectLst>
                <a:outerShdw blurRad="38100" dist="38100" dir="2700000" algn="tl">
                  <a:srgbClr val="000000"/>
                </a:outerShdw>
              </a:effectLst>
              <a:latin typeface="+mn-lt"/>
            </a:endParaRPr>
          </a:p>
        </p:txBody>
      </p:sp>
      <p:sp>
        <p:nvSpPr>
          <p:cNvPr id="2" name="Content Placeholder 1"/>
          <p:cNvSpPr>
            <a:spLocks noGrp="1"/>
          </p:cNvSpPr>
          <p:nvPr>
            <p:ph idx="1"/>
          </p:nvPr>
        </p:nvSpPr>
        <p:spPr>
          <a:xfrm>
            <a:off x="539552" y="188640"/>
            <a:ext cx="8039864" cy="1080120"/>
          </a:xfrm>
        </p:spPr>
        <p:txBody>
          <a:bodyPr/>
          <a:lstStyle/>
          <a:p>
            <a:pPr marL="0" indent="0" algn="ctr">
              <a:lnSpc>
                <a:spcPct val="114000"/>
              </a:lnSpc>
              <a:spcBef>
                <a:spcPts val="600"/>
              </a:spcBef>
              <a:spcAft>
                <a:spcPts val="600"/>
              </a:spcAft>
              <a:buNone/>
            </a:pPr>
            <a:r>
              <a:rPr dirty="0" smtClean="0"/>
              <a:t> </a:t>
            </a:r>
            <a:r>
              <a:rPr lang="bs-Latn-BA" sz="3200" b="1" dirty="0">
                <a:solidFill>
                  <a:srgbClr val="FF8D3E"/>
                </a:solidFill>
                <a:effectLst>
                  <a:outerShdw blurRad="53975" dist="22860" dir="5400000" algn="tl" rotWithShape="0">
                    <a:srgbClr val="000000">
                      <a:alpha val="55000"/>
                    </a:srgbClr>
                  </a:outerShdw>
                </a:effectLst>
                <a:latin typeface="+mj-lt"/>
              </a:rPr>
              <a:t>Financial Management and Control</a:t>
            </a:r>
          </a:p>
        </p:txBody>
      </p:sp>
    </p:spTree>
    <p:extLst>
      <p:ext uri="{BB962C8B-B14F-4D97-AF65-F5344CB8AC3E}">
        <p14:creationId xmlns:p14="http://schemas.microsoft.com/office/powerpoint/2010/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999507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39552" y="404664"/>
            <a:ext cx="8183880" cy="907544"/>
          </a:xfrm>
        </p:spPr>
        <p:txBody>
          <a:bodyPr/>
          <a:lstStyle/>
          <a:p>
            <a:pPr algn="ctr"/>
            <a:r>
              <a:rPr dirty="0" smtClean="0"/>
              <a:t>The PIFC Strategy</a:t>
            </a:r>
          </a:p>
        </p:txBody>
      </p:sp>
      <p:sp>
        <p:nvSpPr>
          <p:cNvPr id="3" name="Content Placeholder 2"/>
          <p:cNvSpPr>
            <a:spLocks noGrp="1"/>
          </p:cNvSpPr>
          <p:nvPr>
            <p:ph idx="1"/>
          </p:nvPr>
        </p:nvSpPr>
        <p:spPr>
          <a:xfrm>
            <a:off x="539552" y="1772816"/>
            <a:ext cx="8208912" cy="3816449"/>
          </a:xfrm>
        </p:spPr>
        <p:txBody>
          <a:bodyPr/>
          <a:lstStyle/>
          <a:p>
            <a:pPr algn="just">
              <a:defRPr/>
            </a:pPr>
            <a:r>
              <a:rPr lang="bs-Latn-BA" sz="1800" dirty="0" smtClean="0"/>
              <a:t>In 2015, a new Strategy for the Development of Public Internal Financial Control  in the Federation (the PIFC Strategy) was adopted for the period 2015-2018 and published on the web-portal of the Federal Ministry of Finance — CHU. </a:t>
            </a:r>
            <a:endParaRPr lang="en-GB" sz="1800" dirty="0"/>
          </a:p>
          <a:p>
            <a:pPr algn="just">
              <a:defRPr/>
            </a:pPr>
            <a:r>
              <a:rPr lang="bs-Latn-BA" sz="1800" dirty="0" smtClean="0"/>
              <a:t>In 2015, the Council of Ministers of Bosnia and Herzegovina gave the Ministry of Finance and Treasury and its CHU the task of preparing a proposal for the new PIFC development strategy in cooperation with the European Commission. </a:t>
            </a:r>
            <a:endParaRPr lang="en-GB" sz="1800" dirty="0" smtClean="0"/>
          </a:p>
          <a:p>
            <a:pPr algn="just">
              <a:defRPr/>
            </a:pPr>
            <a:r>
              <a:rPr lang="bs-Latn-BA" sz="1800" dirty="0" smtClean="0"/>
              <a:t>The Strategy for PIFC Establishment and </a:t>
            </a:r>
            <a:r>
              <a:rPr lang="bs-Latn-BA" sz="1800" dirty="0" smtClean="0"/>
              <a:t>Development </a:t>
            </a:r>
            <a:r>
              <a:rPr lang="bs-Latn-BA" sz="1800" dirty="0" smtClean="0"/>
              <a:t>in Republika Srpska has been in force since 2010.</a:t>
            </a:r>
          </a:p>
          <a:p>
            <a:pPr marL="0" indent="0" algn="just">
              <a:buNone/>
              <a:defRPr/>
            </a:pPr>
            <a:endParaRPr lang="en-GB" sz="1800" dirty="0" smtClean="0"/>
          </a:p>
          <a:p>
            <a:pPr marL="0" indent="0" algn="just">
              <a:buNone/>
              <a:defRPr/>
            </a:pPr>
            <a:r>
              <a:rPr lang="en-US" sz="1800" dirty="0" smtClean="0"/>
              <a:t>The </a:t>
            </a:r>
            <a:r>
              <a:rPr lang="en-US" sz="1800" dirty="0" err="1" smtClean="0"/>
              <a:t>i</a:t>
            </a:r>
            <a:r>
              <a:rPr lang="bs-Latn-BA" sz="1800" dirty="0" smtClean="0"/>
              <a:t>mplementation </a:t>
            </a:r>
            <a:r>
              <a:rPr lang="bs-Latn-BA" sz="1800" dirty="0"/>
              <a:t>of the PIFC Strategy will introduce a new approach to public financial management by making budget processes performance-oriented. </a:t>
            </a:r>
            <a:endParaRPr lang="en-GB" sz="1800" dirty="0"/>
          </a:p>
          <a:p>
            <a:pPr algn="just">
              <a:defRPr/>
            </a:pPr>
            <a:endParaRPr lang="en-GB" sz="2000" dirty="0"/>
          </a:p>
          <a:p>
            <a:pPr marL="0" indent="0" algn="just">
              <a:buNone/>
              <a:defRPr/>
            </a:pPr>
            <a:endParaRPr lang="en-GB" sz="2000" dirty="0" smtClean="0"/>
          </a:p>
          <a:p>
            <a:pPr>
              <a:defRPr/>
            </a:pPr>
            <a:endParaRPr lang="en-GB" dirty="0"/>
          </a:p>
        </p:txBody>
      </p:sp>
    </p:spTree>
    <p:extLst>
      <p:ext uri="{BB962C8B-B14F-4D97-AF65-F5344CB8AC3E}">
        <p14:creationId xmlns:p14="http://schemas.microsoft.com/office/powerpoint/2010/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2562505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23528" y="404664"/>
            <a:ext cx="8352928" cy="5400600"/>
          </a:xfrm>
        </p:spPr>
        <p:txBody>
          <a:bodyPr/>
          <a:lstStyle/>
          <a:p>
            <a:pPr marL="0" indent="0" algn="just">
              <a:spcAft>
                <a:spcPts val="0"/>
              </a:spcAft>
              <a:buNone/>
            </a:pPr>
            <a:r>
              <a:rPr lang="bs-Latn-BA" sz="2000" dirty="0"/>
              <a:t>In cooperation with the European Union project “Strengthening Public Financial Management in BiH” (the SPFM Project), the CHUs in Bosnia and Herzegovina organized training sessions in the field of practical application of the adopted subordinate legislation regarding internal auditing, and these sessions were attended by employees from the field of internal auditing. </a:t>
            </a:r>
            <a:endParaRPr lang="en-GB" sz="2000" dirty="0" smtClean="0">
              <a:ea typeface="Calibri"/>
              <a:cs typeface="Times New Roman"/>
            </a:endParaRPr>
          </a:p>
          <a:p>
            <a:pPr marL="0" indent="0" algn="just">
              <a:spcAft>
                <a:spcPts val="0"/>
              </a:spcAft>
              <a:buNone/>
            </a:pPr>
            <a:r>
              <a:rPr lang="bs-Latn-BA" sz="2000" dirty="0" smtClean="0"/>
              <a:t>The focus of the training sessions was on risk assessment and internal audit planning, quality management, performance audit, etc</a:t>
            </a:r>
            <a:r>
              <a:rPr lang="bs-Latn-BA" sz="2000" dirty="0" smtClean="0"/>
              <a:t>.</a:t>
            </a:r>
            <a:endParaRPr lang="en-GB" sz="2000" dirty="0">
              <a:ea typeface="Calibri"/>
              <a:cs typeface="Times New Roman"/>
            </a:endParaRPr>
          </a:p>
          <a:p>
            <a:pPr marL="0" indent="0" algn="just">
              <a:spcAft>
                <a:spcPts val="0"/>
              </a:spcAft>
              <a:buNone/>
            </a:pPr>
            <a:r>
              <a:rPr lang="bs-Latn-BA" sz="2000" dirty="0" smtClean="0"/>
              <a:t>With the aim of acquiring practical experience, the SPFM project also included on-the-job training for auditors during 14 pilot audits, including one IT pilot audit (realised together with the FMoF), and three performance audits. </a:t>
            </a:r>
            <a:endParaRPr lang="en-GB" sz="2000" dirty="0" smtClean="0">
              <a:ea typeface="Calibri"/>
              <a:cs typeface="Times New Roman"/>
            </a:endParaRPr>
          </a:p>
          <a:p>
            <a:pPr marL="0" indent="0" algn="just">
              <a:buNone/>
            </a:pPr>
            <a:r>
              <a:rPr lang="bs-Latn-BA" sz="2000" dirty="0" smtClean="0"/>
              <a:t>During 2015, employee training  for the field of FMC took place on all government levels of Bosnia and Herzegovina within the frame of the SPFM Project.</a:t>
            </a:r>
            <a:endParaRPr lang="en-GB" sz="2000" dirty="0"/>
          </a:p>
        </p:txBody>
      </p:sp>
    </p:spTree>
    <p:extLst>
      <p:ext uri="{BB962C8B-B14F-4D97-AF65-F5344CB8AC3E}">
        <p14:creationId xmlns:p14="http://schemas.microsoft.com/office/powerpoint/2010/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8068872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132856"/>
            <a:ext cx="8136904" cy="4464496"/>
          </a:xfrm>
        </p:spPr>
        <p:txBody>
          <a:bodyPr>
            <a:normAutofit fontScale="90000"/>
          </a:bodyPr>
          <a:lstStyle/>
          <a:p>
            <a:pPr>
              <a:lnSpc>
                <a:spcPct val="107000"/>
              </a:lnSpc>
              <a:spcAft>
                <a:spcPts val="800"/>
              </a:spcAft>
            </a:pPr>
            <a:r>
              <a:rPr lang="bs-Latn-BA" sz="2700" b="0" dirty="0" smtClean="0">
                <a:solidFill>
                  <a:schemeClr val="tx1"/>
                </a:solidFill>
                <a:effectLst/>
                <a:latin typeface="Arial"/>
              </a:rPr>
              <a:t>-</a:t>
            </a:r>
            <a:r>
              <a:rPr dirty="0" smtClean="0"/>
              <a:t> </a:t>
            </a:r>
            <a:r>
              <a:rPr lang="bs-Latn-BA" sz="2700" b="0" dirty="0" smtClean="0">
                <a:solidFill>
                  <a:schemeClr val="tx1"/>
                </a:solidFill>
                <a:effectLst/>
                <a:latin typeface="Arial"/>
              </a:rPr>
              <a:t>Organisation and implementation of the certification of public sector internal auditors in the Federation;</a:t>
            </a:r>
            <a:r>
              <a:rPr dirty="0"/>
              <a:t/>
            </a:r>
            <a:br>
              <a:rPr dirty="0"/>
            </a:br>
            <a:r>
              <a:rPr dirty="0"/>
              <a:t/>
            </a:r>
            <a:br>
              <a:rPr dirty="0"/>
            </a:br>
            <a:r>
              <a:rPr lang="bs-Latn-BA" sz="2700" b="0" dirty="0" smtClean="0">
                <a:solidFill>
                  <a:schemeClr val="tx1"/>
                </a:solidFill>
                <a:effectLst/>
                <a:latin typeface="Arial"/>
              </a:rPr>
              <a:t>- Drafting an ordinance on assessment/verification of the quality of internal audit work;</a:t>
            </a:r>
            <a:r>
              <a:rPr dirty="0"/>
              <a:t/>
            </a:r>
            <a:br>
              <a:rPr dirty="0"/>
            </a:br>
            <a:r>
              <a:rPr dirty="0"/>
              <a:t/>
            </a:r>
            <a:br>
              <a:rPr dirty="0"/>
            </a:br>
            <a:r>
              <a:rPr lang="bs-Latn-BA" sz="2700" b="0" dirty="0" smtClean="0">
                <a:solidFill>
                  <a:schemeClr val="tx1"/>
                </a:solidFill>
                <a:effectLst/>
                <a:latin typeface="Arial"/>
              </a:rPr>
              <a:t>- Work on the agreement regulating the relationship of internal audit, financial inspection and external audit.</a:t>
            </a:r>
            <a:r>
              <a:rPr dirty="0"/>
              <a:t/>
            </a:r>
            <a:br>
              <a:rPr dirty="0"/>
            </a:br>
            <a:r>
              <a:rPr dirty="0"/>
              <a:t/>
            </a:r>
            <a:br>
              <a:rPr dirty="0"/>
            </a:br>
            <a:r>
              <a:rPr dirty="0"/>
              <a:t/>
            </a:r>
            <a:br>
              <a:rPr dirty="0"/>
            </a:br>
            <a:endParaRPr lang="en-GB" b="0" dirty="0">
              <a:solidFill>
                <a:schemeClr val="tx1"/>
              </a:solidFill>
              <a:latin typeface="+mn-lt"/>
            </a:endParaRPr>
          </a:p>
        </p:txBody>
      </p:sp>
      <p:sp>
        <p:nvSpPr>
          <p:cNvPr id="3" name="Content Placeholder 2"/>
          <p:cNvSpPr>
            <a:spLocks noGrp="1"/>
          </p:cNvSpPr>
          <p:nvPr>
            <p:ph idx="1"/>
          </p:nvPr>
        </p:nvSpPr>
        <p:spPr>
          <a:xfrm>
            <a:off x="539552" y="548680"/>
            <a:ext cx="7992888" cy="792088"/>
          </a:xfrm>
        </p:spPr>
        <p:txBody>
          <a:bodyPr/>
          <a:lstStyle/>
          <a:p>
            <a:pPr marL="0" indent="0" algn="ctr" eaLnBrk="1" hangingPunct="1">
              <a:spcBef>
                <a:spcPct val="0"/>
              </a:spcBef>
              <a:buNone/>
              <a:defRPr/>
            </a:pPr>
            <a:r>
              <a:rPr lang="bs-Latn-BA" sz="3200" b="1" dirty="0">
                <a:solidFill>
                  <a:srgbClr val="FF8D3E"/>
                </a:solidFill>
                <a:effectLst>
                  <a:outerShdw blurRad="53975" dist="22860" dir="5400000" algn="tl" rotWithShape="0">
                    <a:srgbClr val="000000">
                      <a:alpha val="55000"/>
                    </a:srgbClr>
                  </a:outerShdw>
                </a:effectLst>
                <a:latin typeface="+mj-lt"/>
              </a:rPr>
              <a:t>Planned Activities of FMoF CHU</a:t>
            </a:r>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3124237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Custom 26">
      <a:dk1>
        <a:sysClr val="windowText" lastClr="000000"/>
      </a:dk1>
      <a:lt1>
        <a:srgbClr val="EAED6A"/>
      </a:lt1>
      <a:dk2>
        <a:srgbClr val="F9D98C"/>
      </a:dk2>
      <a:lt2>
        <a:srgbClr val="052E65"/>
      </a:lt2>
      <a:accent1>
        <a:srgbClr val="1875F3"/>
      </a:accent1>
      <a:accent2>
        <a:srgbClr val="4584D3"/>
      </a:accent2>
      <a:accent3>
        <a:srgbClr val="E1ED3F"/>
      </a:accent3>
      <a:accent4>
        <a:srgbClr val="CBCF19"/>
      </a:accent4>
      <a:accent5>
        <a:srgbClr val="F5C040"/>
      </a:accent5>
      <a:accent6>
        <a:srgbClr val="0080FF"/>
      </a:accent6>
      <a:hlink>
        <a:srgbClr val="0080FF"/>
      </a:hlink>
      <a:folHlink>
        <a:srgbClr val="5EAEF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423</TotalTime>
  <Words>778</Words>
  <Application>Microsoft Office PowerPoint</Application>
  <PresentationFormat>On-screen Show (4:3)</PresentationFormat>
  <Paragraphs>54</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Aspect</vt:lpstr>
      <vt:lpstr>ESTABLISHMENT AND DEVELOPMENT OF THE PIFC SYSTEM IN BOSNIA AND HERZEGOVINA</vt:lpstr>
      <vt:lpstr>The Basis for PIFC Establishment and Development  in Bosnia and Herzegovina</vt:lpstr>
      <vt:lpstr>Internal Audit in Bosnia and Herzegovina</vt:lpstr>
      <vt:lpstr>Internal Audit in Bosnia and Herzegovina</vt:lpstr>
      <vt:lpstr>Subordinate Legislation Regarding Internal Audit</vt:lpstr>
      <vt:lpstr>- on the  Bosnia and Hercegovina level, provisions regarding FMC were adopted in 2012 with the Act on  Bosnia and Herzegovina Institution Financing;  - in the Federation, a Bill on Financial Management and Control (FMC) for the Federation public sector has been produced;   - In Republika Srpska, a Draft Bill on the Public Internal Financial Control System in Republika Srpska has been produced and referred to the adoption procedure;  The adoption of these Acts has been followed by the adoption of subordinate legislation regarding financial management and control.</vt:lpstr>
      <vt:lpstr>The PIFC Strategy</vt:lpstr>
      <vt:lpstr>Slide 8</vt:lpstr>
      <vt:lpstr>- Organisation and implementation of the certification of public sector internal auditors in the Federation;  - Drafting an ordinance on assessment/verification of the quality of internal audit work;  - Work on the agreement regulating the relationship of internal audit, financial inspection and external audit.   </vt:lpstr>
      <vt:lpstr>THANK YOU FOR YOUR ATTENTION!</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bozidarka jelic-stanic</dc:creator>
  <cp:lastModifiedBy>Assia</cp:lastModifiedBy>
  <cp:revision>38</cp:revision>
  <dcterms:created xsi:type="dcterms:W3CDTF">2016-02-24T10:04:02Z</dcterms:created>
  <dcterms:modified xsi:type="dcterms:W3CDTF">2016-03-12T10:09:55Z</dcterms:modified>
</cp:coreProperties>
</file>