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78" r:id="rId3"/>
    <p:sldId id="297" r:id="rId4"/>
    <p:sldId id="305" r:id="rId5"/>
    <p:sldId id="300" r:id="rId6"/>
    <p:sldId id="302" r:id="rId7"/>
    <p:sldId id="306" r:id="rId8"/>
    <p:sldId id="308" r:id="rId9"/>
    <p:sldId id="294" r:id="rId10"/>
    <p:sldId id="29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DAD59-9E42-4A86-B979-D67ED5957548}" type="datetimeFigureOut">
              <a:rPr lang="bs-Latn-BA" smtClean="0"/>
              <a:pPr/>
              <a:t>6.3.2016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7B39B-1D9B-43D1-BB60-504F07E66CA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00294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s-Latn-BA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7A8AF-F4F3-42ED-8005-469C2C9AD46D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C6758B-F6CC-4840-A18A-DF88C7762610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7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0309F-F8D7-4A76-87CA-C791F5AFADB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64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0B43-5882-4AB7-84C4-81D7839151FC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99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F0537-D18C-479D-ADA0-FFB817E2021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006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81A0C3-FC82-4AE1-A338-0396FF7C8E4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914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77B92-6445-4242-87DB-27382B2E90A0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59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5652B-5267-4643-A373-30EECAA076F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3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EA6B4-6E15-42D9-B91C-7D8CE27D65E1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393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E315AA-2E68-4A28-A879-9F2EC319535C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24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0C01-95EF-4878-9A35-80F3CBB0802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89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414FEE-C695-4C92-9954-3394ECF9999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01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r-Latn-RS">
              <a:solidFill>
                <a:srgbClr val="E3DED1">
                  <a:shade val="50000"/>
                </a:srgbClr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RS" smtClean="0">
                <a:solidFill>
                  <a:srgbClr val="E3DED1">
                    <a:shade val="50000"/>
                  </a:srgbClr>
                </a:solidFill>
                <a:latin typeface="Arial" pitchFamily="34" charset="0"/>
                <a:ea typeface="ＭＳ Ｐゴシック" pitchFamily="34" charset="-128"/>
              </a:rPr>
              <a:t>Sarajevo, novembar/studeni 2012.</a:t>
            </a:r>
            <a:endParaRPr lang="sr-Latn-RS">
              <a:solidFill>
                <a:srgbClr val="E3DED1">
                  <a:shade val="50000"/>
                </a:srgbClr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85FA92-C841-42B3-9B98-DCB8FF7BCC62}" type="slidenum">
              <a:rPr lang="en-US">
                <a:solidFill>
                  <a:srgbClr val="E3DED1">
                    <a:shade val="50000"/>
                  </a:srgbClr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36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mf.gov.ba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bs-Latn-BA" dirty="0" smtClean="0"/>
              <a:t>USPOSTAVA I RAZVOJ SISTEMA PIFC U BIH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08264"/>
          </a:xfrm>
        </p:spPr>
        <p:txBody>
          <a:bodyPr/>
          <a:lstStyle/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endParaRPr lang="bs-Latn-BA" i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endParaRPr lang="bs-Latn-BA" i="1" dirty="0">
              <a:solidFill>
                <a:srgbClr val="FF0000"/>
              </a:solidFill>
              <a:cs typeface="Arial" pitchFamily="34" charset="0"/>
            </a:endParaRP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bs-Latn-BA" i="1" dirty="0" smtClean="0">
                <a:solidFill>
                  <a:srgbClr val="FF0000"/>
                </a:solidFill>
                <a:cs typeface="Arial" pitchFamily="34" charset="0"/>
              </a:rPr>
              <a:t>Fatima </a:t>
            </a:r>
            <a:r>
              <a:rPr lang="bs-Latn-BA" i="1" dirty="0">
                <a:solidFill>
                  <a:srgbClr val="FF0000"/>
                </a:solidFill>
                <a:cs typeface="Arial" pitchFamily="34" charset="0"/>
              </a:rPr>
              <a:t>Obhođaš</a:t>
            </a: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bs-Latn-BA" i="1" dirty="0">
                <a:solidFill>
                  <a:srgbClr val="FF0000"/>
                </a:solidFill>
                <a:cs typeface="Arial" pitchFamily="34" charset="0"/>
              </a:rPr>
              <a:t>Pomoćnik ministra</a:t>
            </a: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bs-Latn-BA" i="1" dirty="0">
                <a:solidFill>
                  <a:srgbClr val="FF0000"/>
                </a:solidFill>
                <a:cs typeface="Arial" pitchFamily="34" charset="0"/>
              </a:rPr>
              <a:t>CENTRALNA HARMONIZACIJSKA JEDINICA </a:t>
            </a: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bs-Latn-BA" i="1" dirty="0">
                <a:solidFill>
                  <a:srgbClr val="FF0000"/>
                </a:solidFill>
                <a:cs typeface="Arial" pitchFamily="34" charset="0"/>
              </a:rPr>
              <a:t>FEDERALNO MINISTARSTVO FINANSIJA </a:t>
            </a:r>
          </a:p>
          <a:p>
            <a:pPr marL="265176" lvl="0" indent="-265176" algn="ctr" fontAlgn="auto"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bs-Latn-BA" i="1" dirty="0">
                <a:solidFill>
                  <a:srgbClr val="FF0000"/>
                </a:solidFill>
                <a:cs typeface="Arial" pitchFamily="34" charset="0"/>
              </a:rPr>
              <a:t>(CHJ FMF)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31869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18716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+mn-lt"/>
                <a:cs typeface="Arial" pitchFamily="34" charset="0"/>
              </a:rPr>
              <a:t>HVALA NA PAŽNJI!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4294967295"/>
          </p:nvPr>
        </p:nvSpPr>
        <p:spPr>
          <a:xfrm>
            <a:off x="467544" y="2780928"/>
            <a:ext cx="8229600" cy="3000375"/>
          </a:xfrm>
        </p:spPr>
        <p:txBody>
          <a:bodyPr/>
          <a:lstStyle/>
          <a:p>
            <a:pPr eaLnBrk="1" hangingPunct="1"/>
            <a:endParaRPr lang="bs-Latn-BA" dirty="0" smtClean="0">
              <a:cs typeface="Arial" pitchFamily="34" charset="0"/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bs-Latn-BA" sz="2000" i="1" dirty="0" smtClean="0">
                <a:solidFill>
                  <a:srgbClr val="FF0000"/>
                </a:solidFill>
                <a:cs typeface="Arial" pitchFamily="34" charset="0"/>
              </a:rPr>
              <a:t>CENTRALNA HARMONIZACIJSKA JEDINICA </a:t>
            </a:r>
          </a:p>
          <a:p>
            <a:pPr algn="ctr" eaLnBrk="1" hangingPunct="1">
              <a:buFontTx/>
              <a:buNone/>
            </a:pPr>
            <a:r>
              <a:rPr lang="bs-Latn-BA" sz="2000" dirty="0" smtClean="0">
                <a:solidFill>
                  <a:srgbClr val="FF0000"/>
                </a:solidFill>
                <a:cs typeface="Arial" pitchFamily="34" charset="0"/>
              </a:rPr>
              <a:t>Mehmeda Spahe 5</a:t>
            </a:r>
          </a:p>
          <a:p>
            <a:pPr algn="ctr" eaLnBrk="1" hangingPunct="1">
              <a:buFontTx/>
              <a:buNone/>
            </a:pPr>
            <a:r>
              <a:rPr lang="bs-Latn-BA" sz="2000" dirty="0" smtClean="0">
                <a:solidFill>
                  <a:srgbClr val="FF0000"/>
                </a:solidFill>
                <a:cs typeface="Arial" pitchFamily="34" charset="0"/>
              </a:rPr>
              <a:t>71 000 Sarajevo</a:t>
            </a:r>
          </a:p>
          <a:p>
            <a:pPr algn="ctr" eaLnBrk="1" hangingPunct="1">
              <a:buFontTx/>
              <a:buNone/>
            </a:pPr>
            <a:r>
              <a:rPr lang="bs-Latn-BA" sz="2000" dirty="0" smtClean="0">
                <a:solidFill>
                  <a:srgbClr val="FF0000"/>
                </a:solidFill>
                <a:cs typeface="Arial" pitchFamily="34" charset="0"/>
              </a:rPr>
              <a:t>033 253 410</a:t>
            </a:r>
          </a:p>
          <a:p>
            <a:pPr algn="ctr" eaLnBrk="1" hangingPunct="1">
              <a:buFontTx/>
              <a:buNone/>
            </a:pPr>
            <a:r>
              <a:rPr lang="bs-Latn-BA" sz="2000" i="1" dirty="0" smtClean="0">
                <a:solidFill>
                  <a:srgbClr val="FF0000"/>
                </a:solidFill>
                <a:cs typeface="Arial" pitchFamily="34" charset="0"/>
                <a:hlinkClick r:id="rId2"/>
              </a:rPr>
              <a:t>http://www.fmf.gov.ba</a:t>
            </a:r>
            <a:r>
              <a:rPr lang="bs-Latn-BA" sz="2000" i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912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36904" cy="1143000"/>
          </a:xfrm>
        </p:spPr>
        <p:txBody>
          <a:bodyPr>
            <a:noAutofit/>
          </a:bodyPr>
          <a:lstStyle/>
          <a:p>
            <a:pPr algn="ctr"/>
            <a:r>
              <a:rPr lang="bs-Latn-BA" sz="3500" dirty="0" smtClean="0"/>
              <a:t>Temelj za uvođenje i razvoj PIFC-a u BiH</a:t>
            </a:r>
            <a:endParaRPr lang="en-US" sz="35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18388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s-Latn-BA" b="1" dirty="0" smtClean="0"/>
              <a:t>Sporazum o stabilizaciji i </a:t>
            </a:r>
            <a:r>
              <a:rPr lang="bs-Latn-BA" b="1" dirty="0"/>
              <a:t>pridruživanju</a:t>
            </a:r>
            <a:r>
              <a:rPr lang="bs-Latn-BA" dirty="0"/>
              <a:t> </a:t>
            </a:r>
            <a:r>
              <a:rPr lang="bs-Latn-BA" sz="2000" dirty="0"/>
              <a:t>(potpisan </a:t>
            </a:r>
            <a:r>
              <a:rPr lang="bs-Latn-BA" sz="2000" dirty="0" smtClean="0"/>
              <a:t>2008. godine, stupio na snagu 01.06.2015. godine)</a:t>
            </a:r>
          </a:p>
          <a:p>
            <a:pPr marL="0" indent="0">
              <a:buNone/>
            </a:pPr>
            <a:endParaRPr lang="bs-Latn-BA" dirty="0" smtClean="0"/>
          </a:p>
          <a:p>
            <a:pPr marL="365125" lvl="0" indent="-276225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1875F3"/>
              </a:buClr>
              <a:buFont typeface="Wingdings" pitchFamily="2" charset="2"/>
              <a:buChar char="Ø"/>
            </a:pPr>
            <a:r>
              <a:rPr lang="pl-PL" sz="1700" dirty="0">
                <a:solidFill>
                  <a:prstClr val="black"/>
                </a:solidFill>
              </a:rPr>
              <a:t>Bosna i Hercegovina je potpisala dokument pod nazivom </a:t>
            </a:r>
            <a:r>
              <a:rPr lang="pl-PL" sz="1700" b="1" dirty="0">
                <a:solidFill>
                  <a:prstClr val="black"/>
                </a:solidFill>
              </a:rPr>
              <a:t>S</a:t>
            </a:r>
            <a:r>
              <a:rPr lang="vi-VN" sz="1700" b="1" dirty="0">
                <a:solidFill>
                  <a:prstClr val="black"/>
                </a:solidFill>
              </a:rPr>
              <a:t>porazum o stabilizaciji i pridruživanju</a:t>
            </a:r>
            <a:r>
              <a:rPr lang="vi-VN" sz="1700" dirty="0">
                <a:solidFill>
                  <a:prstClr val="black"/>
                </a:solidFill>
              </a:rPr>
              <a:t> između </a:t>
            </a:r>
            <a:r>
              <a:rPr lang="bs-Latn-BA" sz="1700" dirty="0">
                <a:solidFill>
                  <a:prstClr val="black"/>
                </a:solidFill>
              </a:rPr>
              <a:t>E</a:t>
            </a:r>
            <a:r>
              <a:rPr lang="vi-VN" sz="1700" dirty="0">
                <a:solidFill>
                  <a:prstClr val="black"/>
                </a:solidFill>
              </a:rPr>
              <a:t>vropskih zajednica i njihovih država članica, s jedne strane i </a:t>
            </a:r>
            <a:r>
              <a:rPr lang="bs-Latn-BA" sz="1700" dirty="0">
                <a:solidFill>
                  <a:prstClr val="black"/>
                </a:solidFill>
              </a:rPr>
              <a:t>B</a:t>
            </a:r>
            <a:r>
              <a:rPr lang="vi-VN" sz="1700" dirty="0">
                <a:solidFill>
                  <a:prstClr val="black"/>
                </a:solidFill>
              </a:rPr>
              <a:t>osne i </a:t>
            </a:r>
            <a:r>
              <a:rPr lang="bs-Latn-BA" sz="1700" dirty="0">
                <a:solidFill>
                  <a:prstClr val="black"/>
                </a:solidFill>
              </a:rPr>
              <a:t>H</a:t>
            </a:r>
            <a:r>
              <a:rPr lang="vi-VN" sz="1700" dirty="0">
                <a:solidFill>
                  <a:prstClr val="black"/>
                </a:solidFill>
              </a:rPr>
              <a:t>ercegovine, s druge </a:t>
            </a:r>
            <a:r>
              <a:rPr lang="vi-VN" sz="1700" dirty="0" smtClean="0">
                <a:solidFill>
                  <a:prstClr val="black"/>
                </a:solidFill>
              </a:rPr>
              <a:t>strane</a:t>
            </a:r>
            <a:r>
              <a:rPr lang="bs-Latn-BA" sz="1700" dirty="0" smtClean="0">
                <a:solidFill>
                  <a:prstClr val="black"/>
                </a:solidFill>
              </a:rPr>
              <a:t> </a:t>
            </a:r>
          </a:p>
          <a:p>
            <a:pPr marL="365125" lvl="0" indent="-276225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1875F3"/>
              </a:buClr>
              <a:buFont typeface="Wingdings" pitchFamily="2" charset="2"/>
              <a:buChar char="Ø"/>
            </a:pPr>
            <a:r>
              <a:rPr lang="pl-PL" sz="1700" dirty="0" smtClean="0">
                <a:solidFill>
                  <a:prstClr val="black"/>
                </a:solidFill>
              </a:rPr>
              <a:t>Glava </a:t>
            </a:r>
            <a:r>
              <a:rPr lang="pl-PL" sz="1700" dirty="0">
                <a:solidFill>
                  <a:prstClr val="black"/>
                </a:solidFill>
              </a:rPr>
              <a:t>VIII- Politika saradnje, član 90. Saradnja u oblasti revizije i finansijske kontrole </a:t>
            </a:r>
            <a:endParaRPr lang="bs-Latn-BA" sz="1700" dirty="0">
              <a:solidFill>
                <a:prstClr val="black"/>
              </a:solidFill>
            </a:endParaRPr>
          </a:p>
          <a:p>
            <a:pPr marL="365125" lvl="0" indent="-276225" algn="just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1875F3"/>
              </a:buClr>
              <a:buFont typeface="Wingdings" pitchFamily="2" charset="2"/>
              <a:buChar char="Ø"/>
            </a:pPr>
            <a:endParaRPr lang="bs-Latn-BA" sz="1700" dirty="0">
              <a:solidFill>
                <a:prstClr val="black"/>
              </a:solidFill>
            </a:endParaRPr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xmlns="" val="23896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bs-Latn-BA" sz="3200" dirty="0" smtClean="0"/>
              <a:t>Interna revizija u BiH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dirty="0"/>
              <a:t>Na osnovu </a:t>
            </a:r>
            <a:r>
              <a:rPr lang="en-US" sz="1800" dirty="0" smtClean="0"/>
              <a:t>Sporazuma</a:t>
            </a:r>
            <a:r>
              <a:rPr lang="bs-Latn-BA" sz="1800" dirty="0" smtClean="0"/>
              <a:t> o stabilizaciji i pridruživanju,</a:t>
            </a:r>
            <a:r>
              <a:rPr lang="en-US" sz="1800" dirty="0" smtClean="0"/>
              <a:t> </a:t>
            </a:r>
            <a:r>
              <a:rPr lang="bs-Latn-BA" sz="1800" dirty="0" smtClean="0"/>
              <a:t>donesena su tri zakona o internoj reviziji: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/>
              <a:t>Na nivou institucija BiH oblast interne revizije regulisana je Zakonom o internoj reviziji institucija BiH </a:t>
            </a:r>
            <a:endParaRPr lang="bs-Latn-BA" sz="1800" dirty="0" smtClean="0"/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na </a:t>
            </a:r>
            <a:r>
              <a:rPr lang="en-US" sz="1800" dirty="0"/>
              <a:t>nivou Federacije </a:t>
            </a:r>
            <a:r>
              <a:rPr lang="bs-Latn-BA" sz="1800" dirty="0" smtClean="0"/>
              <a:t>donesen </a:t>
            </a:r>
            <a:r>
              <a:rPr lang="en-US" sz="1800" dirty="0" smtClean="0"/>
              <a:t>je </a:t>
            </a:r>
            <a:r>
              <a:rPr lang="en-US" sz="1800" dirty="0"/>
              <a:t>Zakon o internoj reviziji u javnom sektoru u Federaciji Bosne i </a:t>
            </a:r>
            <a:r>
              <a:rPr lang="en-US" sz="1800" dirty="0" smtClean="0"/>
              <a:t>Hercegovine</a:t>
            </a:r>
            <a:r>
              <a:rPr lang="bs-Latn-BA" sz="1800" dirty="0"/>
              <a:t> </a:t>
            </a:r>
            <a:r>
              <a:rPr lang="en-US" sz="1800" dirty="0" smtClean="0"/>
              <a:t>i </a:t>
            </a:r>
            <a:endParaRPr lang="bs-Latn-BA" sz="1800" dirty="0" smtClean="0"/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na </a:t>
            </a:r>
            <a:r>
              <a:rPr lang="en-US" sz="1800" dirty="0"/>
              <a:t>nivou Republike Srpske oblast interne revizije regulisana je Zakonom o internoj reviziji u javnom sektoru </a:t>
            </a:r>
            <a:r>
              <a:rPr lang="en-US" sz="1800" dirty="0" smtClean="0"/>
              <a:t>RS</a:t>
            </a:r>
            <a:r>
              <a:rPr lang="bs-Latn-BA" sz="1800" dirty="0" smtClean="0"/>
              <a:t>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dirty="0"/>
              <a:t> </a:t>
            </a:r>
            <a:endParaRPr lang="bs-Latn-BA" sz="1800" dirty="0" smtClean="0"/>
          </a:p>
          <a:p>
            <a:pPr marL="0" indent="0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s-Latn-BA" sz="2000" dirty="0" smtClean="0">
                <a:solidFill>
                  <a:prstClr val="black"/>
                </a:solidFill>
                <a:ea typeface="+mj-ea"/>
                <a:cs typeface="+mj-cs"/>
              </a:rPr>
              <a:t>Na nivou BiH usvojeni su amandmani na Zakon o internoj reviziji, dok je u Federaciji nacrt amandmana na ovaj zakon u parlamentarnoj proceduri.</a:t>
            </a:r>
            <a:br>
              <a:rPr lang="bs-Latn-BA" sz="2000" dirty="0" smtClean="0">
                <a:solidFill>
                  <a:prstClr val="black"/>
                </a:solidFill>
                <a:ea typeface="+mj-ea"/>
                <a:cs typeface="+mj-cs"/>
              </a:rPr>
            </a:br>
            <a:endParaRPr lang="bs-Latn-BA" sz="2000" dirty="0"/>
          </a:p>
        </p:txBody>
      </p:sp>
    </p:spTree>
    <p:extLst>
      <p:ext uri="{BB962C8B-B14F-4D97-AF65-F5344CB8AC3E}">
        <p14:creationId xmlns:p14="http://schemas.microsoft.com/office/powerpoint/2010/main" xmlns="" val="24941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bs-Latn-BA" sz="3200" dirty="0" smtClean="0"/>
              <a:t>Interna revizija u BiH</a:t>
            </a:r>
            <a:endParaRPr lang="bs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000" dirty="0" smtClean="0"/>
              <a:t>Na osnovu donesenih zakona o internoj reviziji u javnom sektoru, formirane su tri CHJ, a rukovodioci tri Centralne harmonizacijske jedinice su članovi Koordionacionog odbora CHJ, koji usvajaju okvirne </a:t>
            </a:r>
            <a:r>
              <a:rPr lang="pl-PL" sz="2000" dirty="0"/>
              <a:t>z</a:t>
            </a:r>
            <a:r>
              <a:rPr lang="pl-PL" sz="2000" dirty="0" smtClean="0"/>
              <a:t>akonske i podzakonske akte </a:t>
            </a:r>
            <a:r>
              <a:rPr lang="pl-PL" sz="2000" dirty="0"/>
              <a:t>iz oblasti interne revizije i finansijskog upravljanja i </a:t>
            </a:r>
            <a:r>
              <a:rPr lang="pl-PL" sz="2000" dirty="0" smtClean="0"/>
              <a:t>kontrole i dalje ih razrađuju u okviru entiteta. </a:t>
            </a:r>
            <a:endParaRPr lang="bs-Latn-BA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bs-Latn-BA" sz="1800" dirty="0"/>
          </a:p>
          <a:p>
            <a:pPr marL="0" indent="0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bs-Latn-BA" sz="1400" dirty="0"/>
          </a:p>
        </p:txBody>
      </p:sp>
    </p:spTree>
    <p:extLst>
      <p:ext uri="{BB962C8B-B14F-4D97-AF65-F5344CB8AC3E}">
        <p14:creationId xmlns:p14="http://schemas.microsoft.com/office/powerpoint/2010/main" xmlns="" val="33310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07654" y="692696"/>
            <a:ext cx="8064698" cy="806227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bs-Latn-BA" sz="2800" dirty="0" smtClean="0">
                <a:solidFill>
                  <a:srgbClr val="FF8D3E"/>
                </a:solidFill>
              </a:rPr>
              <a:t>Podzakonska regulativa za internu reviziju</a:t>
            </a:r>
            <a:endParaRPr lang="bs-Latn-BA" sz="2800" dirty="0">
              <a:solidFill>
                <a:srgbClr val="FF8D3E"/>
              </a:solidFill>
            </a:endParaRPr>
          </a:p>
        </p:txBody>
      </p:sp>
      <p:sp>
        <p:nvSpPr>
          <p:cNvPr id="4099" name="Content Placeholder 4"/>
          <p:cNvSpPr>
            <a:spLocks noGrp="1"/>
          </p:cNvSpPr>
          <p:nvPr>
            <p:ph type="subTitle" idx="1"/>
          </p:nvPr>
        </p:nvSpPr>
        <p:spPr>
          <a:xfrm>
            <a:off x="475384" y="2780928"/>
            <a:ext cx="8093416" cy="3672408"/>
          </a:xfrm>
        </p:spPr>
        <p:txBody>
          <a:bodyPr/>
          <a:lstStyle/>
          <a:p>
            <a:pPr marL="457200" indent="-457200" algn="just">
              <a:buFontTx/>
              <a:buAutoNum type="arabicPeriod"/>
            </a:pP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Metodologija rada interne revizije u javnom sektoru (</a:t>
            </a:r>
            <a:r>
              <a:rPr lang="hr-HR" sz="1800" i="1" dirty="0" smtClean="0">
                <a:solidFill>
                  <a:prstClr val="black"/>
                </a:solidFill>
              </a:rPr>
              <a:t>korištena </a:t>
            </a:r>
            <a:r>
              <a:rPr lang="hr-HR" sz="1800" i="1" dirty="0">
                <a:solidFill>
                  <a:prstClr val="black"/>
                </a:solidFill>
              </a:rPr>
              <a:t>iskustva stečena u okviru PEMPAL </a:t>
            </a:r>
            <a:r>
              <a:rPr lang="hr-HR" sz="1800" i="1" dirty="0" smtClean="0">
                <a:solidFill>
                  <a:prstClr val="black"/>
                </a:solidFill>
              </a:rPr>
              <a:t>radionica)</a:t>
            </a:r>
            <a:endParaRPr lang="bs-Latn-BA" sz="18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457200" indent="-457200" algn="just">
              <a:buFontTx/>
              <a:buAutoNum type="arabicPeriod"/>
            </a:pP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Pravilnik o kriterijima za uspostavljanje jedinica za internu reviziju u javnom sektoru </a:t>
            </a:r>
          </a:p>
          <a:p>
            <a:pPr marL="457200" indent="-457200" algn="just">
              <a:buFontTx/>
              <a:buAutoNum type="arabicPeriod"/>
            </a:pP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Pravilnik o uslovima za obavljanje poslova interne revizije u javnom </a:t>
            </a:r>
            <a:r>
              <a:rPr lang="bs-Latn-BA" sz="1800" dirty="0">
                <a:solidFill>
                  <a:schemeClr val="tx1"/>
                </a:solidFill>
                <a:cs typeface="Arial" pitchFamily="34" charset="0"/>
              </a:rPr>
              <a:t>sektoru </a:t>
            </a: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(sa usaglašenim programom  </a:t>
            </a:r>
            <a:r>
              <a:rPr lang="bs-Latn-BA" sz="1800" dirty="0">
                <a:solidFill>
                  <a:schemeClr val="tx1"/>
                </a:solidFill>
                <a:cs typeface="Arial" pitchFamily="34" charset="0"/>
              </a:rPr>
              <a:t>za polaganje ispita </a:t>
            </a: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za internog revizora)</a:t>
            </a:r>
          </a:p>
          <a:p>
            <a:pPr marL="457200" indent="-457200" algn="just">
              <a:buFontTx/>
              <a:buAutoNum type="arabicPeriod"/>
            </a:pPr>
            <a:r>
              <a:rPr lang="bs-Latn-BA" sz="1800" dirty="0">
                <a:solidFill>
                  <a:schemeClr val="tx1"/>
                </a:solidFill>
                <a:cs typeface="Arial" pitchFamily="34" charset="0"/>
              </a:rPr>
              <a:t>Etički kodeks/Kodeks profesionalne etike za interne revizore,</a:t>
            </a:r>
          </a:p>
          <a:p>
            <a:pPr marL="457200" indent="-457200" algn="just">
              <a:buFontTx/>
              <a:buAutoNum type="arabicPeriod"/>
            </a:pPr>
            <a:r>
              <a:rPr lang="bs-Latn-BA" sz="1800" dirty="0">
                <a:solidFill>
                  <a:schemeClr val="tx1"/>
                </a:solidFill>
                <a:cs typeface="Arial" pitchFamily="34" charset="0"/>
              </a:rPr>
              <a:t>Standardi za profesionalnu praksu interne revizije sa pojašnjenjima</a:t>
            </a: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marL="457200" indent="-457200" algn="just">
              <a:buFontTx/>
              <a:buAutoNum type="arabicPeriod"/>
            </a:pPr>
            <a:r>
              <a:rPr lang="bs-Latn-BA" sz="1800" dirty="0">
                <a:solidFill>
                  <a:schemeClr val="tx1"/>
                </a:solidFill>
                <a:cs typeface="Arial" pitchFamily="34" charset="0"/>
              </a:rPr>
              <a:t>Priručnik za procjenu rizika i planiranje interne revizije u javnom sektoru </a:t>
            </a: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bs-Latn-BA" sz="1800" i="1" dirty="0" smtClean="0">
                <a:solidFill>
                  <a:schemeClr val="tx1"/>
                </a:solidFill>
                <a:cs typeface="Arial" pitchFamily="34" charset="0"/>
              </a:rPr>
              <a:t>materijali sa PEMPAL radionica</a:t>
            </a:r>
            <a:r>
              <a:rPr lang="bs-Latn-BA" sz="1800" dirty="0" smtClean="0">
                <a:solidFill>
                  <a:schemeClr val="tx1"/>
                </a:solidFill>
                <a:cs typeface="Arial" pitchFamily="34" charset="0"/>
              </a:rPr>
              <a:t>)</a:t>
            </a:r>
          </a:p>
          <a:p>
            <a:pPr marL="0" algn="just"/>
            <a:endParaRPr lang="bs-Latn-BA" sz="2000" dirty="0" smtClean="0">
              <a:cs typeface="Arial" pitchFamily="34" charset="0"/>
            </a:endParaRPr>
          </a:p>
          <a:p>
            <a:pPr marL="457200" indent="-457200" algn="just">
              <a:buFontTx/>
              <a:buAutoNum type="arabicPeriod"/>
            </a:pPr>
            <a:endParaRPr lang="bs-Latn-BA" sz="2000" dirty="0" smtClean="0">
              <a:cs typeface="Arial" pitchFamily="34" charset="0"/>
            </a:endParaRPr>
          </a:p>
          <a:p>
            <a:pPr marL="457200" indent="-457200" algn="just">
              <a:buClr>
                <a:srgbClr val="8D89A4"/>
              </a:buClr>
            </a:pPr>
            <a:endParaRPr lang="bs-Latn-BA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457200" indent="-457200"/>
            <a:endParaRPr lang="bs-Latn-BA" sz="2400" dirty="0" smtClean="0">
              <a:cs typeface="Arial" pitchFamily="34" charset="0"/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504608" y="1772816"/>
            <a:ext cx="80648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65125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FFFFFF"/>
              </a:buClr>
            </a:pPr>
            <a:r>
              <a:rPr lang="bs-Latn-BA" dirty="0">
                <a:solidFill>
                  <a:srgbClr val="000000"/>
                </a:solidFill>
                <a:cs typeface="Arial" pitchFamily="34" charset="0"/>
              </a:rPr>
              <a:t>Na prijedlog </a:t>
            </a:r>
            <a:r>
              <a:rPr lang="bs-Latn-BA" dirty="0" smtClean="0">
                <a:solidFill>
                  <a:srgbClr val="000000"/>
                </a:solidFill>
                <a:cs typeface="Arial" pitchFamily="34" charset="0"/>
              </a:rPr>
              <a:t>CHJ, </a:t>
            </a:r>
            <a:r>
              <a:rPr lang="bs-Latn-BA" dirty="0">
                <a:solidFill>
                  <a:srgbClr val="000000"/>
                </a:solidFill>
                <a:cs typeface="Arial" pitchFamily="34" charset="0"/>
              </a:rPr>
              <a:t>a uz podršku </a:t>
            </a:r>
            <a:r>
              <a:rPr lang="bs-Latn-BA" dirty="0" smtClean="0">
                <a:solidFill>
                  <a:srgbClr val="000000"/>
                </a:solidFill>
                <a:cs typeface="Arial" pitchFamily="34" charset="0"/>
              </a:rPr>
              <a:t>IPA projekata, </a:t>
            </a:r>
            <a:r>
              <a:rPr lang="bs-Latn-BA" dirty="0">
                <a:solidFill>
                  <a:srgbClr val="000000"/>
                </a:solidFill>
                <a:cs typeface="Arial" pitchFamily="34" charset="0"/>
              </a:rPr>
              <a:t>od 2008. godine </a:t>
            </a:r>
            <a:r>
              <a:rPr lang="bs-Latn-BA" dirty="0" smtClean="0">
                <a:solidFill>
                  <a:srgbClr val="000000"/>
                </a:solidFill>
                <a:cs typeface="Arial" pitchFamily="34" charset="0"/>
              </a:rPr>
              <a:t>do danas, doneseni </a:t>
            </a:r>
            <a:r>
              <a:rPr lang="bs-Latn-BA" dirty="0">
                <a:solidFill>
                  <a:srgbClr val="000000"/>
                </a:solidFill>
                <a:cs typeface="Arial" pitchFamily="34" charset="0"/>
              </a:rPr>
              <a:t>su sljedeći </a:t>
            </a:r>
            <a:r>
              <a:rPr lang="bs-Latn-BA" dirty="0" smtClean="0">
                <a:solidFill>
                  <a:srgbClr val="000000"/>
                </a:solidFill>
                <a:cs typeface="Arial" pitchFamily="34" charset="0"/>
              </a:rPr>
              <a:t>podzakonski </a:t>
            </a:r>
            <a:r>
              <a:rPr lang="bs-Latn-BA" dirty="0">
                <a:solidFill>
                  <a:srgbClr val="000000"/>
                </a:solidFill>
                <a:cs typeface="Arial" pitchFamily="34" charset="0"/>
              </a:rPr>
              <a:t>akti iz oblasti interne revizije:</a:t>
            </a:r>
          </a:p>
        </p:txBody>
      </p:sp>
    </p:spTree>
    <p:extLst>
      <p:ext uri="{BB962C8B-B14F-4D97-AF65-F5344CB8AC3E}">
        <p14:creationId xmlns:p14="http://schemas.microsoft.com/office/powerpoint/2010/main" xmlns="" val="61535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83880" cy="417646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lvl="0" fontAlgn="auto">
              <a:spcBef>
                <a:spcPts val="600"/>
              </a:spcBef>
              <a:spcAft>
                <a:spcPts val="0"/>
              </a:spcAft>
            </a:pP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- Na nivou BiH odredbe u vezi FUK su donesene 2012. godine u okviru Zakona o finansiranju institucija BiH;</a:t>
            </a:r>
            <a:b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hr-BA" sz="1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+mn-cs"/>
              </a:rPr>
              <a:t> </a:t>
            </a:r>
            <a:r>
              <a:rPr lang="bs-Latn-BA" sz="1100" b="0" dirty="0">
                <a:solidFill>
                  <a:schemeClr val="tx1"/>
                </a:solidFill>
                <a:effectLst/>
                <a:latin typeface="Tunga"/>
                <a:ea typeface="Arial Unicode MS"/>
                <a:cs typeface="+mn-cs"/>
              </a:rPr>
              <a:t/>
            </a:r>
            <a:br>
              <a:rPr lang="bs-Latn-BA" sz="1100" b="0" dirty="0">
                <a:solidFill>
                  <a:schemeClr val="tx1"/>
                </a:solidFill>
                <a:effectLst/>
                <a:latin typeface="Tunga"/>
                <a:ea typeface="Arial Unicode MS"/>
                <a:cs typeface="+mn-cs"/>
              </a:rPr>
            </a:b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/>
            </a:r>
            <a:b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- U Federaciji je utvrđen Prijedlog Zakona o finansijskom upravljanju i kontroli (FUK) u javnom sektoru u Federaciji; </a:t>
            </a:r>
            <a:b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/>
            </a:r>
            <a:b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- U RS je izrađen Nacrt </a:t>
            </a:r>
            <a:r>
              <a:rPr lang="bs-Latn-BA" sz="2200" b="0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zakona o sistemu internih finansijskih kontrola u javnom sektoru Republike </a:t>
            </a: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Srpske i upućen je u proceduru usvajanja;</a:t>
            </a:r>
            <a:b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bs-Latn-BA" sz="2200" b="0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/>
            </a:r>
            <a:br>
              <a:rPr lang="bs-Latn-BA" sz="2200" b="0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Objavu </a:t>
            </a:r>
            <a:r>
              <a:rPr lang="bs-Latn-BA" sz="2200" b="0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ovih zakona, prati donošenje </a:t>
            </a: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podzakonskih </a:t>
            </a:r>
            <a:r>
              <a:rPr lang="bs-Latn-BA" sz="2200" b="0" dirty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akata iz oblasti finansijskog upravljanja i </a:t>
            </a:r>
            <a:r>
              <a:rPr lang="bs-Latn-BA" sz="22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kontrole.</a:t>
            </a:r>
            <a:endParaRPr lang="bs-Latn-BA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476672"/>
            <a:ext cx="8039864" cy="1080120"/>
          </a:xfrm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s-Latn-BA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 </a:t>
            </a:r>
            <a:r>
              <a:rPr lang="bs-Latn-BA" sz="32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Finansijsko upravljanje i kontrola</a:t>
            </a:r>
          </a:p>
        </p:txBody>
      </p:sp>
    </p:spTree>
    <p:extLst>
      <p:ext uri="{BB962C8B-B14F-4D97-AF65-F5344CB8AC3E}">
        <p14:creationId xmlns:p14="http://schemas.microsoft.com/office/powerpoint/2010/main" xmlns="" val="19995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907544"/>
          </a:xfrm>
        </p:spPr>
        <p:txBody>
          <a:bodyPr/>
          <a:lstStyle/>
          <a:p>
            <a:pPr algn="ctr"/>
            <a:r>
              <a:rPr lang="bs-Latn-BA" sz="3200" dirty="0" smtClean="0"/>
              <a:t>Strategija</a:t>
            </a:r>
            <a:r>
              <a:rPr lang="bs-Latn-BA" dirty="0" smtClean="0"/>
              <a:t> PIFC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3816449"/>
          </a:xfrm>
        </p:spPr>
        <p:txBody>
          <a:bodyPr/>
          <a:lstStyle/>
          <a:p>
            <a:pPr algn="just">
              <a:defRPr/>
            </a:pPr>
            <a:r>
              <a:rPr lang="bs-Latn-BA" sz="1800" dirty="0" smtClean="0"/>
              <a:t>U 2015. </a:t>
            </a:r>
            <a:r>
              <a:rPr lang="bs-Latn-BA" sz="1800" dirty="0"/>
              <a:t>godini </a:t>
            </a:r>
            <a:r>
              <a:rPr lang="bs-Latn-BA" sz="1800" dirty="0" smtClean="0"/>
              <a:t>usvojena je nova</a:t>
            </a:r>
            <a:r>
              <a:rPr lang="vi-VN" sz="1800" dirty="0" smtClean="0"/>
              <a:t> Strategije razvoja javnih internih finansijskih kontrola </a:t>
            </a:r>
            <a:r>
              <a:rPr lang="bs-Latn-BA" sz="1800" dirty="0" smtClean="0"/>
              <a:t>u javnom sektoru u Federaciji </a:t>
            </a:r>
            <a:r>
              <a:rPr lang="vi-VN" sz="1800" dirty="0" smtClean="0"/>
              <a:t>(</a:t>
            </a:r>
            <a:r>
              <a:rPr lang="bs-Latn-BA" sz="1800" dirty="0" smtClean="0"/>
              <a:t>Strategija </a:t>
            </a:r>
            <a:r>
              <a:rPr lang="vi-VN" sz="1800" dirty="0" smtClean="0"/>
              <a:t>PIFC)</a:t>
            </a:r>
            <a:r>
              <a:rPr lang="bs-Latn-BA" sz="1800" dirty="0" smtClean="0"/>
              <a:t>,</a:t>
            </a:r>
            <a:r>
              <a:rPr lang="vi-VN" sz="1800" dirty="0" smtClean="0"/>
              <a:t> za period 2015-2018. </a:t>
            </a:r>
            <a:r>
              <a:rPr lang="bs-Latn-BA" sz="1800" dirty="0" smtClean="0"/>
              <a:t>i objavljena je </a:t>
            </a:r>
            <a:r>
              <a:rPr lang="bs-Latn-BA" sz="1800" dirty="0"/>
              <a:t>na web portalu Federalnog ministarstva </a:t>
            </a:r>
            <a:r>
              <a:rPr lang="bs-Latn-BA" sz="1800" dirty="0" smtClean="0"/>
              <a:t>finansija-CHJ; </a:t>
            </a:r>
            <a:endParaRPr lang="bs-Latn-BA" sz="1800" dirty="0"/>
          </a:p>
          <a:p>
            <a:pPr algn="just">
              <a:defRPr/>
            </a:pPr>
            <a:r>
              <a:rPr lang="bs-Latn-BA" sz="1800" dirty="0" smtClean="0"/>
              <a:t>V</a:t>
            </a:r>
            <a:r>
              <a:rPr lang="vi-VN" sz="1800" dirty="0" smtClean="0"/>
              <a:t>ijeće </a:t>
            </a:r>
            <a:r>
              <a:rPr lang="vi-VN" sz="1800" dirty="0"/>
              <a:t>ministara BiH </a:t>
            </a:r>
            <a:r>
              <a:rPr lang="vi-VN" sz="1800" dirty="0" smtClean="0"/>
              <a:t>je</a:t>
            </a:r>
            <a:r>
              <a:rPr lang="bs-Latn-BA" sz="1800" dirty="0" smtClean="0"/>
              <a:t> u 2015. godini</a:t>
            </a:r>
            <a:r>
              <a:rPr lang="vi-VN" sz="1800" dirty="0" smtClean="0"/>
              <a:t> zadužilo </a:t>
            </a:r>
            <a:r>
              <a:rPr lang="vi-VN" sz="1800" dirty="0"/>
              <a:t>Ministarstvo finansija i trezora i CHJ MFiT da, u saradnji sa Evropskom komisijom, pripreme prijedlog nove razvojne strategije PIFC-a, </a:t>
            </a:r>
            <a:endParaRPr lang="bs-Latn-BA" sz="1800" dirty="0" smtClean="0"/>
          </a:p>
          <a:p>
            <a:pPr algn="just">
              <a:defRPr/>
            </a:pPr>
            <a:r>
              <a:rPr lang="bs-Latn-BA" sz="1800" dirty="0" smtClean="0"/>
              <a:t>U RS-u je na </a:t>
            </a:r>
            <a:r>
              <a:rPr lang="bs-Latn-BA" sz="1800" dirty="0"/>
              <a:t>snazi </a:t>
            </a:r>
            <a:r>
              <a:rPr lang="bs-Latn-BA" sz="1800" dirty="0" smtClean="0"/>
              <a:t>Strategija </a:t>
            </a:r>
            <a:r>
              <a:rPr lang="bs-Latn-BA" sz="1800" dirty="0"/>
              <a:t>za uspostavljanje i razvoj interne finansijske kontrole u javnom sektoru u Republici Srpskoj iz 2010. </a:t>
            </a:r>
            <a:r>
              <a:rPr lang="bs-Latn-BA" sz="1800" dirty="0" smtClean="0"/>
              <a:t>godine.</a:t>
            </a:r>
          </a:p>
          <a:p>
            <a:pPr marL="0" indent="0" algn="just">
              <a:buNone/>
              <a:defRPr/>
            </a:pPr>
            <a:endParaRPr lang="bs-Latn-BA" sz="1800" dirty="0" smtClean="0"/>
          </a:p>
          <a:p>
            <a:pPr marL="0" indent="0" algn="just">
              <a:buNone/>
              <a:defRPr/>
            </a:pPr>
            <a:r>
              <a:rPr lang="bs-Latn-BA" sz="1800" dirty="0"/>
              <a:t>Implementacija Strategije PIFC </a:t>
            </a:r>
            <a:r>
              <a:rPr lang="bs-Latn-BA" sz="1800" dirty="0" smtClean="0"/>
              <a:t>uvest će novi pristup </a:t>
            </a:r>
            <a:r>
              <a:rPr lang="bs-Latn-BA" sz="1800" dirty="0"/>
              <a:t>upravljanja </a:t>
            </a:r>
            <a:r>
              <a:rPr lang="bs-Latn-BA" sz="1800" dirty="0" smtClean="0"/>
              <a:t>javnim </a:t>
            </a:r>
            <a:r>
              <a:rPr lang="bs-Latn-BA" sz="1800" dirty="0"/>
              <a:t>sredstvima </a:t>
            </a:r>
            <a:r>
              <a:rPr lang="bs-Latn-BA" sz="1800" dirty="0" smtClean="0"/>
              <a:t>usmjeravajući budžetske procese na postizanje rezultata. </a:t>
            </a:r>
            <a:endParaRPr lang="bs-Latn-BA" sz="1800" dirty="0"/>
          </a:p>
          <a:p>
            <a:pPr algn="just">
              <a:defRPr/>
            </a:pPr>
            <a:endParaRPr lang="bs-Latn-BA" sz="2000" dirty="0"/>
          </a:p>
          <a:p>
            <a:pPr marL="0" indent="0" algn="just">
              <a:buNone/>
              <a:defRPr/>
            </a:pPr>
            <a:endParaRPr lang="bs-Latn-BA" sz="2000" dirty="0" smtClean="0"/>
          </a:p>
          <a:p>
            <a:pPr>
              <a:defRPr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42562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352928" cy="540060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bs-Latn-BA" sz="2000" dirty="0">
                <a:ea typeface="Calibri"/>
                <a:cs typeface="Times New Roman"/>
              </a:rPr>
              <a:t>U saradnji sa projektom Evropske unije "Jačanje upravljanja javnim finansijama u BiH" (SPFM projekat</a:t>
            </a:r>
            <a:r>
              <a:rPr lang="bs-Latn-BA" sz="2000" dirty="0" smtClean="0">
                <a:ea typeface="Calibri"/>
                <a:cs typeface="Times New Roman"/>
              </a:rPr>
              <a:t>), CHJ u BiH su organizovale </a:t>
            </a:r>
            <a:r>
              <a:rPr lang="bs-Latn-BA" sz="2000" dirty="0">
                <a:ea typeface="Calibri"/>
                <a:cs typeface="Times New Roman"/>
              </a:rPr>
              <a:t>obuke iz oblasti praktične primjene donesenih podzakonskih </a:t>
            </a:r>
            <a:r>
              <a:rPr lang="bs-Latn-BA" sz="2000" dirty="0" smtClean="0">
                <a:ea typeface="Calibri"/>
                <a:cs typeface="Times New Roman"/>
              </a:rPr>
              <a:t>akata iz interne revizije, </a:t>
            </a:r>
            <a:r>
              <a:rPr lang="bs-Latn-BA" sz="2000" dirty="0">
                <a:ea typeface="Calibri"/>
                <a:cs typeface="Times New Roman"/>
              </a:rPr>
              <a:t>a obukama su obuhvaćeni zaposleni u internoj </a:t>
            </a:r>
            <a:r>
              <a:rPr lang="bs-Latn-BA" sz="2000" dirty="0" smtClean="0">
                <a:ea typeface="Calibri"/>
                <a:cs typeface="Times New Roman"/>
              </a:rPr>
              <a:t>reviziji. </a:t>
            </a:r>
            <a:endParaRPr lang="bs-Latn-BA" sz="20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bs-Latn-BA" sz="2000" dirty="0" smtClean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s-Latn-BA" sz="2000" dirty="0" smtClean="0">
                <a:ea typeface="Calibri"/>
                <a:cs typeface="Times New Roman"/>
              </a:rPr>
              <a:t>Fokus </a:t>
            </a:r>
            <a:r>
              <a:rPr lang="bs-Latn-BA" sz="2000" dirty="0">
                <a:ea typeface="Calibri"/>
                <a:cs typeface="Times New Roman"/>
              </a:rPr>
              <a:t>održanih obuka bio je na procjeni rizika i planiranju interne revizije, upravljanju kvalitetom, reviziji učinka, </a:t>
            </a:r>
            <a:r>
              <a:rPr lang="bs-Latn-BA" sz="2000" dirty="0" smtClean="0">
                <a:ea typeface="Calibri"/>
                <a:cs typeface="Times New Roman"/>
              </a:rPr>
              <a:t>itd.</a:t>
            </a:r>
          </a:p>
          <a:p>
            <a:pPr marL="0" indent="0" algn="just">
              <a:spcAft>
                <a:spcPts val="0"/>
              </a:spcAft>
              <a:buNone/>
            </a:pPr>
            <a:endParaRPr lang="bs-Latn-BA" sz="20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s-Latn-BA" sz="2000" dirty="0" smtClean="0">
                <a:ea typeface="Calibri"/>
                <a:cs typeface="Times New Roman"/>
              </a:rPr>
              <a:t>U </a:t>
            </a:r>
            <a:r>
              <a:rPr lang="bs-Latn-BA" sz="2000" dirty="0">
                <a:ea typeface="Calibri"/>
                <a:cs typeface="Times New Roman"/>
              </a:rPr>
              <a:t>cilju </a:t>
            </a:r>
            <a:r>
              <a:rPr lang="bs-Latn-BA" sz="2000" dirty="0" smtClean="0">
                <a:ea typeface="Calibri"/>
                <a:cs typeface="Times New Roman"/>
              </a:rPr>
              <a:t>stjecanja </a:t>
            </a:r>
            <a:r>
              <a:rPr lang="bs-Latn-BA" sz="2000" dirty="0">
                <a:ea typeface="Calibri"/>
                <a:cs typeface="Times New Roman"/>
              </a:rPr>
              <a:t>praktičnih iskustava, SPFM projekat je proveo i obuke na radnom mjestu za revizore, </a:t>
            </a:r>
            <a:r>
              <a:rPr lang="bs-Latn-BA" sz="2000" dirty="0" smtClean="0">
                <a:ea typeface="Calibri"/>
                <a:cs typeface="Times New Roman"/>
              </a:rPr>
              <a:t>provodeći 14 </a:t>
            </a:r>
            <a:r>
              <a:rPr lang="bs-Latn-BA" sz="2000" dirty="0">
                <a:ea typeface="Calibri"/>
                <a:cs typeface="Times New Roman"/>
              </a:rPr>
              <a:t>pilot revizija, uključujući </a:t>
            </a:r>
            <a:r>
              <a:rPr lang="bs-Latn-BA" sz="2000" dirty="0" smtClean="0">
                <a:ea typeface="Calibri"/>
                <a:cs typeface="Times New Roman"/>
              </a:rPr>
              <a:t>i jednu </a:t>
            </a:r>
            <a:r>
              <a:rPr lang="bs-Latn-BA" sz="2000" dirty="0">
                <a:ea typeface="Calibri"/>
                <a:cs typeface="Times New Roman"/>
              </a:rPr>
              <a:t>pilot reviziju </a:t>
            </a:r>
            <a:r>
              <a:rPr lang="bs-Latn-BA" sz="2000" dirty="0" smtClean="0">
                <a:ea typeface="Calibri"/>
                <a:cs typeface="Times New Roman"/>
              </a:rPr>
              <a:t>IT-a (zajednički realizovana u FMF) </a:t>
            </a:r>
            <a:r>
              <a:rPr lang="bs-Latn-BA" sz="2000" dirty="0">
                <a:ea typeface="Calibri"/>
                <a:cs typeface="Times New Roman"/>
              </a:rPr>
              <a:t>i tri revizije učinka. </a:t>
            </a:r>
          </a:p>
          <a:p>
            <a:pPr marL="0" indent="0" algn="just">
              <a:buNone/>
            </a:pPr>
            <a:endParaRPr lang="bs-Latn-BA" sz="2000" dirty="0" smtClean="0"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bs-Latn-BA" sz="2000" dirty="0" smtClean="0">
                <a:ea typeface="Calibri"/>
                <a:cs typeface="Times New Roman"/>
              </a:rPr>
              <a:t>Tokom </a:t>
            </a:r>
            <a:r>
              <a:rPr lang="bs-Latn-BA" sz="2000" dirty="0">
                <a:ea typeface="Calibri"/>
                <a:cs typeface="Times New Roman"/>
              </a:rPr>
              <a:t>2015. </a:t>
            </a:r>
            <a:r>
              <a:rPr lang="bs-Latn-BA" sz="2000" dirty="0" smtClean="0">
                <a:ea typeface="Calibri"/>
                <a:cs typeface="Times New Roman"/>
              </a:rPr>
              <a:t>godine, SPFM Projekat </a:t>
            </a:r>
            <a:r>
              <a:rPr lang="bs-Latn-BA" sz="2000" dirty="0">
                <a:ea typeface="Calibri"/>
                <a:cs typeface="Times New Roman"/>
              </a:rPr>
              <a:t>je </a:t>
            </a:r>
            <a:r>
              <a:rPr lang="bs-Latn-BA" sz="2000" dirty="0" smtClean="0">
                <a:ea typeface="Calibri"/>
                <a:cs typeface="Times New Roman"/>
              </a:rPr>
              <a:t>proveo </a:t>
            </a:r>
            <a:r>
              <a:rPr lang="bs-Latn-BA" sz="2000" dirty="0">
                <a:ea typeface="Calibri"/>
                <a:cs typeface="Times New Roman"/>
              </a:rPr>
              <a:t>obuke </a:t>
            </a:r>
            <a:r>
              <a:rPr lang="bs-Latn-BA" sz="2000" dirty="0" smtClean="0">
                <a:ea typeface="Calibri"/>
                <a:cs typeface="Times New Roman"/>
              </a:rPr>
              <a:t>za </a:t>
            </a:r>
            <a:r>
              <a:rPr lang="bs-Latn-BA" sz="2000" dirty="0">
                <a:ea typeface="Calibri"/>
                <a:cs typeface="Times New Roman"/>
              </a:rPr>
              <a:t>zaposlene u </a:t>
            </a:r>
            <a:r>
              <a:rPr lang="bs-Latn-BA" sz="2000" dirty="0" smtClean="0">
                <a:ea typeface="Calibri"/>
                <a:cs typeface="Times New Roman"/>
              </a:rPr>
              <a:t>FUK i one su </a:t>
            </a:r>
            <a:r>
              <a:rPr lang="bs-Latn-BA" sz="2000" dirty="0">
                <a:ea typeface="Calibri"/>
                <a:cs typeface="Times New Roman"/>
              </a:rPr>
              <a:t>održane na svim nivoima </a:t>
            </a:r>
            <a:r>
              <a:rPr lang="bs-Latn-BA" sz="2000" dirty="0" smtClean="0">
                <a:ea typeface="Calibri"/>
                <a:cs typeface="Times New Roman"/>
              </a:rPr>
              <a:t>vlasti u BiH.</a:t>
            </a:r>
            <a:endParaRPr lang="bs-Latn-BA" sz="2000" dirty="0"/>
          </a:p>
        </p:txBody>
      </p:sp>
    </p:spTree>
    <p:extLst>
      <p:ext uri="{BB962C8B-B14F-4D97-AF65-F5344CB8AC3E}">
        <p14:creationId xmlns:p14="http://schemas.microsoft.com/office/powerpoint/2010/main" xmlns="" val="28068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136904" cy="446449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-</a:t>
            </a:r>
            <a:r>
              <a:rPr lang="bs-Latn-BA" sz="2700" i="1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Organizacija i provođenje postupka certifikacije internih revizora u javnom sektoru u Federaciji;</a:t>
            </a:r>
            <a:b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/>
            </a:r>
            <a:b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- Izrada pravilnika za ocjenu/provjeru kvaliteta rada interne revizije;</a:t>
            </a:r>
            <a:b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/>
            </a:r>
            <a:b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- Rad na sporazumu kojim se reguliše odnos interne revizije, finansijske inspekcije i eksterne revizije.</a:t>
            </a:r>
            <a:br>
              <a:rPr lang="bs-Latn-BA" sz="2700" b="0" dirty="0" smtClean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/>
            </a:r>
            <a:br>
              <a:rPr lang="bs-Latn-BA" sz="2700" b="0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bs-Latn-BA" sz="2700" i="1" dirty="0" smtClean="0">
                <a:effectLst/>
                <a:latin typeface="Arial"/>
                <a:ea typeface="Calibri"/>
                <a:cs typeface="Times New Roman"/>
              </a:rPr>
              <a:t/>
            </a:r>
            <a:br>
              <a:rPr lang="bs-Latn-BA" sz="2700" i="1" dirty="0" smtClean="0">
                <a:effectLst/>
                <a:latin typeface="Arial"/>
                <a:ea typeface="Calibri"/>
                <a:cs typeface="Times New Roman"/>
              </a:rPr>
            </a:br>
            <a:endParaRPr lang="bs-Latn-BA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7992888" cy="79208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bs-Latn-BA" sz="3200" b="1" dirty="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Planirane aktivnosti CHJ FMF</a:t>
            </a:r>
          </a:p>
          <a:p>
            <a:pPr marL="0" indent="0">
              <a:buNone/>
            </a:pPr>
            <a:endParaRPr lang="bs-Latn-BA" dirty="0" smtClean="0"/>
          </a:p>
          <a:p>
            <a:pPr marL="0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331242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26">
      <a:dk1>
        <a:sysClr val="windowText" lastClr="000000"/>
      </a:dk1>
      <a:lt1>
        <a:srgbClr val="EAED6A"/>
      </a:lt1>
      <a:dk2>
        <a:srgbClr val="F9D98C"/>
      </a:dk2>
      <a:lt2>
        <a:srgbClr val="052E65"/>
      </a:lt2>
      <a:accent1>
        <a:srgbClr val="1875F3"/>
      </a:accent1>
      <a:accent2>
        <a:srgbClr val="4584D3"/>
      </a:accent2>
      <a:accent3>
        <a:srgbClr val="E1ED3F"/>
      </a:accent3>
      <a:accent4>
        <a:srgbClr val="CBCF19"/>
      </a:accent4>
      <a:accent5>
        <a:srgbClr val="F5C040"/>
      </a:accent5>
      <a:accent6>
        <a:srgbClr val="0080FF"/>
      </a:accent6>
      <a:hlink>
        <a:srgbClr val="0080FF"/>
      </a:hlink>
      <a:folHlink>
        <a:srgbClr val="5EAE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647</Words>
  <Application>Microsoft Office PowerPoint</Application>
  <PresentationFormat>Экран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Aspect</vt:lpstr>
      <vt:lpstr>USPOSTAVA I RAZVOJ SISTEMA PIFC U BIH</vt:lpstr>
      <vt:lpstr>Temelj za uvođenje i razvoj PIFC-a u BiH</vt:lpstr>
      <vt:lpstr>Interna revizija u BiH</vt:lpstr>
      <vt:lpstr>Interna revizija u BiH</vt:lpstr>
      <vt:lpstr>Podzakonska regulativa za internu reviziju</vt:lpstr>
      <vt:lpstr>- Na nivou BiH odredbe u vezi FUK su donesene 2012. godine u okviru Zakona o finansiranju institucija BiH;    - U Federaciji je utvrđen Prijedlog Zakona o finansijskom upravljanju i kontroli (FUK) u javnom sektoru u Federaciji;   - U RS je izrađen Nacrt zakona o sistemu internih finansijskih kontrola u javnom sektoru Republike Srpske i upućen je u proceduru usvajanja;  Objavu ovih zakona, prati donošenje podzakonskih akata iz oblasti finansijskog upravljanja i kontrole.</vt:lpstr>
      <vt:lpstr>Strategija PIFC</vt:lpstr>
      <vt:lpstr>Слайд 8</vt:lpstr>
      <vt:lpstr>- Organizacija i provođenje postupka certifikacije internih revizora u javnom sektoru u Federaciji;  - Izrada pravilnika za ocjenu/provjeru kvaliteta rada interne revizije;  - Rad na sporazumu kojim se reguliše odnos interne revizije, finansijske inspekcije i eksterne revizije.   </vt:lpstr>
      <vt:lpstr>HVALA NA PAŽNJI!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bozidarka jelic-stanic</dc:creator>
  <cp:lastModifiedBy>user</cp:lastModifiedBy>
  <cp:revision>36</cp:revision>
  <dcterms:created xsi:type="dcterms:W3CDTF">2016-02-24T10:04:02Z</dcterms:created>
  <dcterms:modified xsi:type="dcterms:W3CDTF">2016-03-06T21:27:07Z</dcterms:modified>
</cp:coreProperties>
</file>