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655" r:id="rId2"/>
    <p:sldId id="639" r:id="rId3"/>
    <p:sldId id="656" r:id="rId4"/>
    <p:sldId id="657" r:id="rId5"/>
    <p:sldId id="659" r:id="rId6"/>
    <p:sldId id="660" r:id="rId7"/>
    <p:sldId id="661" r:id="rId8"/>
    <p:sldId id="662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275385" initials="w" lastIdx="26" clrIdx="0"/>
  <p:cmAuthor id="1" name="Michael Peter Steen Jacobsen" initials="MPS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00"/>
    <a:srgbClr val="F7F7F7"/>
    <a:srgbClr val="F8C9BA"/>
    <a:srgbClr val="C25552"/>
    <a:srgbClr val="666633"/>
    <a:srgbClr val="AFC3EB"/>
    <a:srgbClr val="82302E"/>
    <a:srgbClr val="9A3836"/>
    <a:srgbClr val="953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87083" autoAdjust="0"/>
  </p:normalViewPr>
  <p:slideViewPr>
    <p:cSldViewPr>
      <p:cViewPr varScale="1">
        <p:scale>
          <a:sx n="77" d="100"/>
          <a:sy n="77" d="100"/>
        </p:scale>
        <p:origin x="171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-2076" y="-8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64" y="1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2EB18-DE45-4DDD-B3A8-EA40AABC8843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9780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64" y="9429780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9BEFD-C4F3-4779-890C-966A98D36A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947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64" y="1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CB3FB-7297-4F47-96C1-4778038639E5}" type="datetimeFigureOut">
              <a:rPr lang="en-US" smtClean="0"/>
              <a:pPr/>
              <a:t>2/13/2015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29780"/>
            <a:ext cx="2946443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64" y="9429780"/>
            <a:ext cx="2946442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AFA33-B011-40E2-80A7-B6BDE2084B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0552" y="4716587"/>
            <a:ext cx="5438140" cy="4467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20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3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99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162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291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04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42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1555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AFA33-B011-40E2-80A7-B6BDE2084B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4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41519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5193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16"/>
          <p:cNvSpPr>
            <a:spLocks noGrp="1"/>
          </p:cNvSpPr>
          <p:nvPr>
            <p:ph type="title"/>
          </p:nvPr>
        </p:nvSpPr>
        <p:spPr>
          <a:xfrm>
            <a:off x="1568981" y="0"/>
            <a:ext cx="7575019" cy="11849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119063" indent="0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r>
              <a:rPr lang="en-US" dirty="0" smtClean="0"/>
              <a:t> / 18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172200"/>
            <a:ext cx="2133600" cy="365125"/>
          </a:xfrm>
          <a:prstGeom prst="rect">
            <a:avLst/>
          </a:prstGeom>
        </p:spPr>
        <p:txBody>
          <a:bodyPr/>
          <a:lstStyle/>
          <a:p>
            <a:fld id="{273C8936-12B8-475E-A28B-91EA7ECE89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093889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75511"/>
            <a:ext cx="9144000" cy="81438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075511"/>
            <a:ext cx="9144000" cy="814388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7" descr="cid:image002.jpg@01D01091.F72FED4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115405"/>
            <a:ext cx="36576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Placeholder 16"/>
          <p:cNvSpPr>
            <a:spLocks noGrp="1"/>
          </p:cNvSpPr>
          <p:nvPr>
            <p:ph type="title"/>
          </p:nvPr>
        </p:nvSpPr>
        <p:spPr>
          <a:xfrm>
            <a:off x="1568981" y="0"/>
            <a:ext cx="7575019" cy="11849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273C8936-12B8-475E-A28B-91EA7ECE89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marL="119063" indent="0" algn="l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739558" y="3763830"/>
            <a:ext cx="74676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13, 2015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://www.pempal.org/theme/img/pempal-logo-to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6324600"/>
            <a:ext cx="3581400" cy="34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772960" y="4343400"/>
            <a:ext cx="7434197" cy="144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4F81BD"/>
              </a:buClr>
            </a:pPr>
            <a:r>
              <a:rPr lang="en-US" dirty="0" smtClean="0">
                <a:solidFill>
                  <a:srgbClr val="1F497D"/>
                </a:solidFill>
                <a:latin typeface="Arial"/>
              </a:rPr>
              <a:t>Zachary Mills</a:t>
            </a:r>
          </a:p>
          <a:p>
            <a:pPr algn="ctr">
              <a:buClr>
                <a:srgbClr val="4F81BD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Public Finance Specialist</a:t>
            </a:r>
          </a:p>
          <a:p>
            <a:pPr algn="ctr">
              <a:buClr>
                <a:srgbClr val="4F81BD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Governance Global Practice</a:t>
            </a:r>
          </a:p>
          <a:p>
            <a:pPr algn="ctr">
              <a:buClr>
                <a:srgbClr val="4F81BD"/>
              </a:buClr>
            </a:pPr>
            <a:r>
              <a:rPr lang="en-US" sz="1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"/>
              </a:rPr>
              <a:t>zmills@worldbank.org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63358" y="1581017"/>
            <a:ext cx="8229600" cy="1927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1" u="none" strike="noStrike" kern="1200" cap="none" spc="-10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Wrap Up Session:</a:t>
            </a:r>
            <a:r>
              <a:rPr kumimoji="0" lang="en-US" sz="4800" b="0" i="1" u="none" strike="noStrike" kern="1200" cap="none" spc="-10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1" u="none" strike="noStrike" kern="1200" cap="none" spc="-10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Fiscal Adjustment</a:t>
            </a:r>
            <a:endParaRPr kumimoji="0" lang="en-US" sz="4800" b="0" i="0" u="none" strike="noStrike" kern="1200" cap="none" spc="-10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39558" y="3698068"/>
            <a:ext cx="7467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255106"/>
            <a:ext cx="159067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097" y="182329"/>
            <a:ext cx="6562725" cy="1800225"/>
          </a:xfrm>
          <a:prstGeom prst="rect">
            <a:avLst/>
          </a:prstGeom>
        </p:spPr>
      </p:pic>
      <p:sp>
        <p:nvSpPr>
          <p:cNvPr id="10" name="Slide Number Placeholder 2"/>
          <p:cNvSpPr txBox="1">
            <a:spLocks/>
          </p:cNvSpPr>
          <p:nvPr/>
        </p:nvSpPr>
        <p:spPr>
          <a:xfrm>
            <a:off x="8455068" y="6324600"/>
            <a:ext cx="53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Key Themes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519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Definitional issues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Importance of modelling and accurate information</a:t>
            </a:r>
          </a:p>
          <a:p>
            <a:pPr>
              <a:spcAft>
                <a:spcPts val="600"/>
              </a:spcAft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Scope and pace of the reform depend on context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Tools at your disposal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success factors</a:t>
            </a:r>
          </a:p>
        </p:txBody>
      </p:sp>
    </p:spTree>
    <p:extLst>
      <p:ext uri="{BB962C8B-B14F-4D97-AF65-F5344CB8AC3E}">
        <p14:creationId xmlns:p14="http://schemas.microsoft.com/office/powerpoint/2010/main" val="20058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3886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standard definition of fiscal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consolidation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Cyclically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adjusted primary balance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GDP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Debt to GDP ratio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Sizeable: 1% of GDP or more per year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Package of measures to reduce debt or deficits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Spending reviews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 ‘cost-benefit analysis’ of an existing expenditure program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More sophisticated than in-year budget adjustments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4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Data and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599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Importance of modeling and forecasts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Macroeconomic, Expenditure, Revenue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Seasonal and global effects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Comprehensiveness / frequency of budget reporting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Debt sustainability analysis</a:t>
            </a:r>
          </a:p>
          <a:p>
            <a:pPr>
              <a:spcAft>
                <a:spcPts val="6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Fiscal risks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Quality / accessibility of data for impact analysis (fiscal, social, etc.) 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4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Context Matters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5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Initial conditions and severity of fiscal situation influence design of measures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Initial public debt levels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Market reaction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Political cycle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conditions</a:t>
            </a: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Design choices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Pace of adjustment</a:t>
            </a: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Scope of adjustment (expenditure / revenue mix)</a:t>
            </a:r>
          </a:p>
          <a:p>
            <a:pPr lvl="1"/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6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Fiscal Management Tools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5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Spending reviews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Comprehensive exercise that is integrated into the budgeting process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Requires sufficient time to be done properly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 a pre-condition, performance objectives must be defined</a:t>
            </a: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Wage bill forecasting model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Customized tool to forecast the fiscal impact of changes in public pay and staffing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tools (fiscal rules, etc.)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0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9139825" cy="118496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dirty="0" smtClean="0"/>
              <a:t>Success Factors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73C8936-12B8-475E-A28B-91EA7ECE899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idx="1"/>
          </p:nvPr>
        </p:nvSpPr>
        <p:spPr>
          <a:xfrm>
            <a:off x="455112" y="1371600"/>
            <a:ext cx="8229600" cy="441959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Political will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of reform process (parliament committee, government decision, cabinet office, etc.)</a:t>
            </a: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and long-term vision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Impacts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equity, efficiency and growth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 and manage expectations</a:t>
            </a:r>
          </a:p>
          <a:p>
            <a:pPr lvl="1">
              <a:spcAft>
                <a:spcPts val="3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strategy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300"/>
              </a:spcAft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Flexibility of expenditures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 prepared</a:t>
            </a:r>
          </a:p>
        </p:txBody>
      </p:sp>
    </p:spTree>
    <p:extLst>
      <p:ext uri="{BB962C8B-B14F-4D97-AF65-F5344CB8AC3E}">
        <p14:creationId xmlns:p14="http://schemas.microsoft.com/office/powerpoint/2010/main" val="149734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685800" y="2133600"/>
            <a:ext cx="8229600" cy="1927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1" u="none" strike="noStrike" kern="1200" cap="none" spc="-10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Thank You!</a:t>
            </a:r>
            <a:endParaRPr kumimoji="0" lang="en-US" sz="7200" b="0" i="0" u="none" strike="noStrike" kern="1200" cap="none" spc="-10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762000" y="4250651"/>
            <a:ext cx="7467600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255106"/>
            <a:ext cx="1590675" cy="17049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097" y="182329"/>
            <a:ext cx="6562725" cy="1800225"/>
          </a:xfrm>
          <a:prstGeom prst="rect">
            <a:avLst/>
          </a:prstGeom>
        </p:spPr>
      </p:pic>
      <p:sp>
        <p:nvSpPr>
          <p:cNvPr id="13" name="Slide Number Placeholder 2"/>
          <p:cNvSpPr txBox="1">
            <a:spLocks/>
          </p:cNvSpPr>
          <p:nvPr/>
        </p:nvSpPr>
        <p:spPr>
          <a:xfrm>
            <a:off x="8455068" y="6324600"/>
            <a:ext cx="53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94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24138</TotalTime>
  <Words>296</Words>
  <Application>Microsoft Office PowerPoint</Application>
  <PresentationFormat>On-screen Show (4:3)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Office Theme</vt:lpstr>
      <vt:lpstr>PowerPoint Presentation</vt:lpstr>
      <vt:lpstr>Key Themes</vt:lpstr>
      <vt:lpstr>Definitions</vt:lpstr>
      <vt:lpstr>Data and Information</vt:lpstr>
      <vt:lpstr>Context Matters</vt:lpstr>
      <vt:lpstr>Fiscal Management Tools</vt:lpstr>
      <vt:lpstr>Success Factors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wb275385</dc:creator>
  <cp:lastModifiedBy>Zachary Mills</cp:lastModifiedBy>
  <cp:revision>1464</cp:revision>
  <cp:lastPrinted>2014-04-22T14:44:42Z</cp:lastPrinted>
  <dcterms:created xsi:type="dcterms:W3CDTF">2013-11-26T14:35:30Z</dcterms:created>
  <dcterms:modified xsi:type="dcterms:W3CDTF">2015-02-13T03:35:48Z</dcterms:modified>
</cp:coreProperties>
</file>