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  <p:sldMasterId id="2147483688" r:id="rId2"/>
    <p:sldMasterId id="2147483700" r:id="rId3"/>
    <p:sldMasterId id="2147483726" r:id="rId4"/>
  </p:sldMasterIdLst>
  <p:notesMasterIdLst>
    <p:notesMasterId r:id="rId14"/>
  </p:notesMasterIdLst>
  <p:sldIdLst>
    <p:sldId id="299" r:id="rId5"/>
    <p:sldId id="297" r:id="rId6"/>
    <p:sldId id="300" r:id="rId7"/>
    <p:sldId id="301" r:id="rId8"/>
    <p:sldId id="303" r:id="rId9"/>
    <p:sldId id="304" r:id="rId10"/>
    <p:sldId id="306" r:id="rId11"/>
    <p:sldId id="305" r:id="rId12"/>
    <p:sldId id="307" r:id="rId13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1387-AA99-406F-84B6-F5BCABFF072F}" type="datetimeFigureOut">
              <a:rPr lang="nl-BE" smtClean="0"/>
              <a:pPr/>
              <a:t>4/02/2018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6BE33-2819-4C01-A3AB-68CC8C0BCD3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341313"/>
            <a:ext cx="2087563" cy="5784850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41313"/>
            <a:ext cx="6113462" cy="578485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572000"/>
            <a:ext cx="8624888" cy="304800"/>
          </a:xfrm>
        </p:spPr>
        <p:txBody>
          <a:bodyPr/>
          <a:lstStyle>
            <a:lvl1pPr marL="0" indent="0">
              <a:buClr>
                <a:schemeClr val="bg2"/>
              </a:buClr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700" y="1390650"/>
            <a:ext cx="8624888" cy="709613"/>
          </a:xfrm>
        </p:spPr>
        <p:txBody>
          <a:bodyPr lIns="45713" rIns="45713">
            <a:spAutoFit/>
          </a:bodyPr>
          <a:lstStyle>
            <a:lvl1pPr>
              <a:lnSpc>
                <a:spcPct val="90000"/>
              </a:lnSpc>
              <a:defRPr sz="450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35450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71600"/>
            <a:ext cx="4237038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52400"/>
            <a:ext cx="2219325" cy="2476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52400"/>
            <a:ext cx="6505575" cy="2476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79B8449D-7B8C-400E-B442-CA2E5B288CA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7671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E862628-A40C-4718-B9A7-550A64E158D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74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E106376F-9FAD-4BC1-A667-758AE6D0360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5048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0F1E8639-24AC-4CB4-AFA3-05D9AE05322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1840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39C2682-54E3-4FDC-BBCB-AEC596F8FB8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140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C9EB8B2-DD68-4F7C-8A55-056E536F1C9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781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1461C47-448D-48FD-A203-A2987E5653E5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71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051DA58B-C680-4529-B93C-F2D362F9AEB3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7785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3469E85-64BE-4B70-BBAA-64110A3592F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7564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D6108DB-E0C5-470B-BA81-6ECB46ABB13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37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E9704BF8-E2F5-4C8D-A8D7-95104DFB65A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175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8450"/>
            <a:ext cx="8448675" cy="8445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524000"/>
            <a:ext cx="8448675" cy="1470025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7325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41313"/>
            <a:ext cx="83534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353B236D-DFFE-442F-A25E-49BE06AAF5B4}" type="slidenum">
              <a:rPr lang="en-GB" sz="800">
                <a:solidFill>
                  <a:srgbClr val="091D5D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en-GB" sz="800" dirty="0">
              <a:solidFill>
                <a:srgbClr val="091D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 ftr="0" dt="0"/>
  <p:txStyles>
    <p:titleStyle>
      <a:lvl1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2pPr>
      <a:lvl3pPr marL="1144588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66700" y="1371600"/>
            <a:ext cx="8624888" cy="125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one bullet</a:t>
            </a:r>
          </a:p>
          <a:p>
            <a:pPr lvl="1"/>
            <a:r>
              <a:rPr lang="en-US"/>
              <a:t>Level two bullet</a:t>
            </a:r>
          </a:p>
          <a:p>
            <a:pPr lvl="2"/>
            <a:r>
              <a:rPr lang="en-US"/>
              <a:t>Level three bullet</a:t>
            </a:r>
          </a:p>
          <a:p>
            <a:pPr lvl="3"/>
            <a:r>
              <a:rPr lang="en-US"/>
              <a:t>Level four bullet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66700" y="152400"/>
            <a:ext cx="8877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577850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600">
          <a:solidFill>
            <a:srgbClr val="000099"/>
          </a:solidFill>
          <a:latin typeface="+mn-lt"/>
        </a:defRPr>
      </a:lvl2pPr>
      <a:lvl3pPr marL="914400" indent="-222250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rgbClr val="000099"/>
          </a:solidFill>
          <a:latin typeface="+mn-lt"/>
        </a:defRPr>
      </a:lvl3pPr>
      <a:lvl4pPr marL="12604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rgbClr val="000099"/>
          </a:solidFill>
          <a:latin typeface="+mn-lt"/>
        </a:defRPr>
      </a:lvl4pPr>
      <a:lvl5pPr marL="1778000" indent="-2825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2352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6924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1496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6068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04/02/2018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black">
          <a:xfrm>
            <a:off x="377825" y="6624638"/>
            <a:ext cx="3524250" cy="122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800" dirty="0">
                <a:solidFill>
                  <a:srgbClr val="091D5D"/>
                </a:solidFill>
                <a:latin typeface="Verdana" pitchFamily="34" charset="0"/>
              </a:rPr>
              <a:t>JPG Consulting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7BF9AB91-F18F-4E6F-8C7D-A3D71534A056}" type="slidenum">
              <a:rPr lang="en-GB" sz="800">
                <a:solidFill>
                  <a:srgbClr val="091D5D"/>
                </a:solidFill>
                <a:latin typeface="Verdana" pitchFamily="34" charset="0"/>
                <a:cs typeface="Arial" pitchFamily="34" charset="0"/>
              </a:rPr>
              <a:pPr algn="r">
                <a:defRPr/>
              </a:pPr>
              <a:t>‹#›</a:t>
            </a:fld>
            <a:endParaRPr lang="en-GB" sz="800" dirty="0">
              <a:solidFill>
                <a:srgbClr val="091D5D"/>
              </a:solidFill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57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dirty="0"/>
              <a:t>PEM PAL </a:t>
            </a:r>
            <a:br>
              <a:rPr lang="nl-BE" altLang="en-US" dirty="0"/>
            </a:br>
            <a:r>
              <a:rPr lang="nl-BE" altLang="en-US" dirty="0"/>
              <a:t>IA COP</a:t>
            </a:r>
            <a:br>
              <a:rPr lang="nl-BE" altLang="en-US" dirty="0"/>
            </a:br>
            <a:r>
              <a:rPr lang="nl-BE" altLang="en-US" dirty="0" err="1"/>
              <a:t>AiP</a:t>
            </a:r>
            <a:r>
              <a:rPr lang="nl-BE" altLang="en-US" dirty="0"/>
              <a:t> </a:t>
            </a:r>
            <a:r>
              <a:rPr lang="nl-BE" altLang="en-US" dirty="0" err="1"/>
              <a:t>Working</a:t>
            </a:r>
            <a:r>
              <a:rPr lang="nl-BE" altLang="en-US" dirty="0"/>
              <a:t> Group</a:t>
            </a:r>
            <a:br>
              <a:rPr lang="en-US" altLang="en-US" dirty="0"/>
            </a:br>
            <a:br>
              <a:rPr lang="hr-HR" altLang="en-US" dirty="0"/>
            </a:b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Human Capital</a:t>
            </a:r>
            <a:b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</a:br>
            <a:r>
              <a:rPr lang="en-US" altLang="en-US" sz="3600" b="1" dirty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Audit Planning</a:t>
            </a:r>
            <a:br>
              <a:rPr lang="en-US" sz="3600" b="1" dirty="0">
                <a:solidFill>
                  <a:schemeClr val="tx1"/>
                </a:solidFill>
                <a:latin typeface="MyriadPro-Bold"/>
                <a:cs typeface="Arial" pitchFamily="34" charset="0"/>
              </a:rPr>
            </a:br>
            <a:br>
              <a:rPr lang="hr-HR" altLang="en-US" b="1" dirty="0"/>
            </a:br>
            <a:br>
              <a:rPr lang="en-US" altLang="en-US" dirty="0"/>
            </a:br>
            <a:endParaRPr lang="hr-HR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Jean-Pierre </a:t>
            </a:r>
            <a:r>
              <a:rPr lang="en-US" altLang="en-US" sz="2000" dirty="0" err="1"/>
              <a:t>Garitte</a:t>
            </a:r>
            <a:endParaRPr lang="hr-HR" altLang="en-US" sz="2000" dirty="0"/>
          </a:p>
          <a:p>
            <a:pPr>
              <a:lnSpc>
                <a:spcPct val="90000"/>
              </a:lnSpc>
            </a:pPr>
            <a:endParaRPr lang="hr-HR" altLang="en-US" sz="2400" b="1" dirty="0"/>
          </a:p>
          <a:p>
            <a:pPr>
              <a:lnSpc>
                <a:spcPct val="90000"/>
              </a:lnSpc>
            </a:pPr>
            <a:r>
              <a:rPr lang="en-US" altLang="en-US" sz="1600" b="1" dirty="0"/>
              <a:t>Brussels</a:t>
            </a:r>
            <a:endParaRPr lang="nl-BE" altLang="en-US" sz="1600" b="1" dirty="0"/>
          </a:p>
          <a:p>
            <a:pPr>
              <a:lnSpc>
                <a:spcPct val="90000"/>
              </a:lnSpc>
            </a:pPr>
            <a:r>
              <a:rPr lang="nl-BE" altLang="en-US" sz="1600" b="1" dirty="0"/>
              <a:t>1-2 </a:t>
            </a:r>
            <a:r>
              <a:rPr lang="nl-BE" altLang="en-US" sz="1600" b="1" dirty="0" err="1"/>
              <a:t>March</a:t>
            </a:r>
            <a:r>
              <a:rPr lang="nl-BE" altLang="en-US" sz="1600" b="1" dirty="0"/>
              <a:t> 2018</a:t>
            </a:r>
            <a:endParaRPr lang="hr-HR" altLang="en-US" sz="1600" b="1" dirty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53ACC7-35E3-4F1C-8635-F4741B100A81}" type="slidenum"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r-H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131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428625" y="1643063"/>
            <a:ext cx="828675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From point of view of stakeholder versus provider:</a:t>
            </a:r>
          </a:p>
          <a:p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en-US" sz="2400" b="1" u="sng" dirty="0"/>
              <a:t>Stakeholder</a:t>
            </a:r>
            <a:endParaRPr lang="en-US" sz="2400" b="1" dirty="0"/>
          </a:p>
          <a:p>
            <a:pPr lvl="0"/>
            <a:r>
              <a:rPr lang="en-US" sz="2400" dirty="0"/>
              <a:t>Obtain the best resources in an as short as possible timeframe.</a:t>
            </a: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r>
              <a:rPr lang="en-US" sz="2400" b="1" u="sng" dirty="0"/>
              <a:t>Provider</a:t>
            </a:r>
            <a:endParaRPr lang="en-US" sz="2400" b="1" dirty="0"/>
          </a:p>
          <a:p>
            <a:pPr lvl="0"/>
            <a:r>
              <a:rPr lang="en-US" sz="2400" dirty="0"/>
              <a:t>Run the recruitment process in an efficient, cost-effective, correct and transparent way.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Business objectives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79853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428625" y="1643063"/>
            <a:ext cx="828675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From point of view of stakeholder versus provider:</a:t>
            </a:r>
          </a:p>
          <a:p>
            <a:endParaRPr lang="en-US" sz="2400" dirty="0"/>
          </a:p>
          <a:p>
            <a:r>
              <a:rPr lang="en-US" sz="2400" dirty="0"/>
              <a:t> </a:t>
            </a:r>
          </a:p>
          <a:p>
            <a:r>
              <a:rPr lang="en-US" sz="2400" b="1" u="sng" dirty="0"/>
              <a:t>Stakeholder</a:t>
            </a:r>
            <a:endParaRPr lang="en-US" sz="2400" b="1" dirty="0"/>
          </a:p>
          <a:p>
            <a:pPr lvl="0"/>
            <a:r>
              <a:rPr lang="en-US" sz="2400" dirty="0"/>
              <a:t>Obtain the best resources in an as short as possible timeframe.</a:t>
            </a: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r>
              <a:rPr lang="en-US" sz="2400" b="1" u="sng" dirty="0"/>
              <a:t>Provider</a:t>
            </a:r>
            <a:endParaRPr lang="en-US" sz="2400" b="1" dirty="0"/>
          </a:p>
          <a:p>
            <a:pPr lvl="0"/>
            <a:r>
              <a:rPr lang="en-US" sz="2400" dirty="0">
                <a:highlight>
                  <a:srgbClr val="FFFF00"/>
                </a:highlight>
              </a:rPr>
              <a:t>Run the recruitment process in an efficient, cost-effective, correct and transparent way.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Business objectives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25578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428625" y="1643063"/>
            <a:ext cx="828675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No respect of privacy.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Incorrect understanding of ministries’ needs.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No timely feedback to declined candidates.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Applications lost in mail.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Good candidates found already a job.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Leakage of tests at </a:t>
            </a:r>
            <a:r>
              <a:rPr lang="en-US" sz="2400" dirty="0" err="1"/>
              <a:t>Globistan</a:t>
            </a:r>
            <a:r>
              <a:rPr lang="en-US" sz="2400" dirty="0"/>
              <a:t> or provider.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Bad publicity in press.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Some ministries may use a parallel process.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Incorrect documents submitted remain undetected.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Need for tests not well defined.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Interviews not objective.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Ranking of candidates is ‘arranged’.</a:t>
            </a:r>
          </a:p>
          <a:p>
            <a:endParaRPr lang="en-US" sz="2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Inherent risks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12968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357188" y="1340768"/>
            <a:ext cx="8286750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  </a:t>
            </a:r>
            <a:endParaRPr lang="en-US" sz="2400" dirty="0"/>
          </a:p>
          <a:p>
            <a:r>
              <a:rPr lang="en-US" sz="2400" b="1" u="sng" dirty="0"/>
              <a:t>Audit objective</a:t>
            </a:r>
            <a:endParaRPr lang="en-US" sz="2400" dirty="0"/>
          </a:p>
          <a:p>
            <a:pPr lvl="0"/>
            <a:r>
              <a:rPr lang="en-US" sz="2400" dirty="0"/>
              <a:t>To assure that the recruitment process is run in an efficient, cost-effective, correct and transparent way.</a:t>
            </a:r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r>
              <a:rPr lang="en-US" sz="2400" b="1" u="sng" dirty="0"/>
              <a:t>Sub-objectives</a:t>
            </a: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the needs of the ministries are well captured and translated into correct recruitment criteria.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the laws and regulations on privacy are respected.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applicants are notified in a timely manner about the status of their application.</a:t>
            </a:r>
          </a:p>
          <a:p>
            <a:endParaRPr lang="en-US" sz="2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Audit objectives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43031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357188" y="1340768"/>
            <a:ext cx="8286750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  </a:t>
            </a:r>
            <a:endParaRPr lang="en-US" sz="2400" dirty="0"/>
          </a:p>
          <a:p>
            <a:r>
              <a:rPr lang="en-US" sz="2400" b="1" u="sng" dirty="0"/>
              <a:t>Audit objective</a:t>
            </a:r>
            <a:endParaRPr lang="en-US" sz="2400" dirty="0"/>
          </a:p>
          <a:p>
            <a:pPr lvl="0"/>
            <a:r>
              <a:rPr lang="en-US" sz="2400" dirty="0"/>
              <a:t>To assure that the recruitment process is run in an efficient, cost-effective, correct and transparent way.</a:t>
            </a:r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r>
              <a:rPr lang="en-US" sz="2400" b="1" u="sng" dirty="0"/>
              <a:t>Sub-objectives</a:t>
            </a: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the needs of the ministries are well captured and translated into correct recruitment criteria.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the laws and regulations on privacy are respected.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</a:rPr>
              <a:t>To assure that applicants are notified in a timely manner about the status of their application.</a:t>
            </a:r>
          </a:p>
          <a:p>
            <a:endParaRPr lang="en-US" sz="2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Audit objectives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46369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98551-A1F6-450D-B0B6-62AB06E1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95EB7-C701-4799-AE41-2C029979A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r>
              <a:rPr lang="en-US" dirty="0"/>
              <a:t>2017 job applications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7D5C6A4-3796-40E2-9125-BD0C6CF71580}"/>
              </a:ext>
            </a:extLst>
          </p:cNvPr>
          <p:cNvSpPr txBox="1">
            <a:spLocks/>
          </p:cNvSpPr>
          <p:nvPr/>
        </p:nvSpPr>
        <p:spPr bwMode="auto">
          <a:xfrm>
            <a:off x="457200" y="31409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/>
              <a:t>Reference framework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9AF3F7E-3ECD-49ED-9DEA-60996D1AC2DF}"/>
              </a:ext>
            </a:extLst>
          </p:cNvPr>
          <p:cNvSpPr txBox="1">
            <a:spLocks/>
          </p:cNvSpPr>
          <p:nvPr/>
        </p:nvSpPr>
        <p:spPr bwMode="auto">
          <a:xfrm>
            <a:off x="487470" y="4932039"/>
            <a:ext cx="8229600" cy="8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Internal procedures (both at level of government and agency)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357188" y="1340768"/>
            <a:ext cx="828675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  Identify the relevant populations: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Applications received by regular mail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Applications received by email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Applications declined in 1</a:t>
            </a:r>
            <a:r>
              <a:rPr lang="en-US" baseline="30000" dirty="0"/>
              <a:t>st</a:t>
            </a:r>
            <a:r>
              <a:rPr lang="en-US" dirty="0"/>
              <a:t> round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Applications declined in 2nd round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Applications declined in 3rd round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Define the sampling method and size.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Select the sampled applications and identify the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Date of entry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Date of receipt notification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Dates of decline in 1</a:t>
            </a:r>
            <a:r>
              <a:rPr lang="en-US" baseline="30000" dirty="0"/>
              <a:t>st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or 3</a:t>
            </a:r>
            <a:r>
              <a:rPr lang="en-US" baseline="30000" dirty="0"/>
              <a:t>rd</a:t>
            </a:r>
            <a:r>
              <a:rPr lang="en-US" dirty="0"/>
              <a:t> round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Dates of decline notification in 1</a:t>
            </a:r>
            <a:r>
              <a:rPr lang="en-US" baseline="30000" dirty="0"/>
              <a:t>st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or 3</a:t>
            </a:r>
            <a:r>
              <a:rPr lang="en-US" baseline="30000" dirty="0"/>
              <a:t>rd</a:t>
            </a:r>
            <a:r>
              <a:rPr lang="en-US" dirty="0"/>
              <a:t> round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Compare time lapses with current procedures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Identify discrepancies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Analyze reasons for discrepancy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Discuss discrepancies with auditees</a:t>
            </a:r>
          </a:p>
          <a:p>
            <a:endParaRPr lang="en-US" sz="2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Detailed testing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4287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357188" y="1340768"/>
            <a:ext cx="8286750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  </a:t>
            </a:r>
            <a:endParaRPr lang="en-US" sz="2400" dirty="0"/>
          </a:p>
          <a:p>
            <a:r>
              <a:rPr lang="en-US" sz="2400" b="1" u="sng" dirty="0"/>
              <a:t>Audit objective</a:t>
            </a:r>
            <a:endParaRPr lang="en-US" sz="2400" dirty="0"/>
          </a:p>
          <a:p>
            <a:pPr lvl="0"/>
            <a:r>
              <a:rPr lang="en-US" sz="2400" dirty="0"/>
              <a:t>To assure that the recruitment process is run in an efficient, cost-effective, correct and transparent way.</a:t>
            </a:r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r>
              <a:rPr lang="en-US" sz="2400" b="1" u="sng" dirty="0"/>
              <a:t>Sub-objectives</a:t>
            </a: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</a:rPr>
              <a:t>To assure that the needs of the ministries are well captured and translated into correct recruitment criteria.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the laws and regulations on privacy are respected.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To assure that applicants are notified in a timely manner about the status of their application.</a:t>
            </a:r>
          </a:p>
          <a:p>
            <a:endParaRPr lang="en-US" sz="24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nl-BE" sz="16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Times New Roman"/>
              <a:cs typeface="Arial" pitchFamily="34" charset="0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Times New Roman"/>
              <a:cs typeface="Arial" pitchFamily="34" charset="0"/>
            </a:endParaRPr>
          </a:p>
        </p:txBody>
      </p:sp>
      <p:sp>
        <p:nvSpPr>
          <p:cNvPr id="437251" name="Rectangle 4"/>
          <p:cNvSpPr>
            <a:spLocks noChangeArrowheads="1"/>
          </p:cNvSpPr>
          <p:nvPr/>
        </p:nvSpPr>
        <p:spPr bwMode="auto">
          <a:xfrm>
            <a:off x="357188" y="285750"/>
            <a:ext cx="8215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itchFamily="18" charset="0"/>
                <a:ea typeface="+mn-ea"/>
                <a:cs typeface="Times New Roman" pitchFamily="18" charset="0"/>
              </a:rPr>
              <a:t>Audit objectives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5572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C3D0E4"/>
        </a:dk2>
        <a:lt2>
          <a:srgbClr val="00AEEF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5">
        <a:dk1>
          <a:srgbClr val="000000"/>
        </a:dk1>
        <a:lt1>
          <a:srgbClr val="FFFFFF"/>
        </a:lt1>
        <a:dk2>
          <a:srgbClr val="00AEE4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6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E5B53B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CFA435"/>
        </a:accent6>
        <a:hlink>
          <a:srgbClr val="00928F"/>
        </a:hlink>
        <a:folHlink>
          <a:srgbClr val="6052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loitte report">
  <a:themeElements>
    <a:clrScheme name="Deloitte report 11">
      <a:dk1>
        <a:srgbClr val="091D5D"/>
      </a:dk1>
      <a:lt1>
        <a:srgbClr val="FFFFFF"/>
      </a:lt1>
      <a:dk2>
        <a:srgbClr val="800080"/>
      </a:dk2>
      <a:lt2>
        <a:srgbClr val="CC3300"/>
      </a:lt2>
      <a:accent1>
        <a:srgbClr val="9966FF"/>
      </a:accent1>
      <a:accent2>
        <a:srgbClr val="FF9900"/>
      </a:accent2>
      <a:accent3>
        <a:srgbClr val="FFFFFF"/>
      </a:accent3>
      <a:accent4>
        <a:srgbClr val="06174E"/>
      </a:accent4>
      <a:accent5>
        <a:srgbClr val="CAB8FF"/>
      </a:accent5>
      <a:accent6>
        <a:srgbClr val="E78A00"/>
      </a:accent6>
      <a:hlink>
        <a:srgbClr val="3399FF"/>
      </a:hlink>
      <a:folHlink>
        <a:srgbClr val="336600"/>
      </a:folHlink>
    </a:clrScheme>
    <a:fontScheme name="Deloitte repo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loitte report 1">
        <a:dk1>
          <a:srgbClr val="4D4D4D"/>
        </a:dk1>
        <a:lt1>
          <a:srgbClr val="FFFFFF"/>
        </a:lt1>
        <a:dk2>
          <a:srgbClr val="000066"/>
        </a:dk2>
        <a:lt2>
          <a:srgbClr val="C0C0C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2">
        <a:dk1>
          <a:srgbClr val="000000"/>
        </a:dk1>
        <a:lt1>
          <a:srgbClr val="FFFFFF"/>
        </a:lt1>
        <a:dk2>
          <a:srgbClr val="091D5D"/>
        </a:dk2>
        <a:lt2>
          <a:srgbClr val="336699"/>
        </a:lt2>
        <a:accent1>
          <a:srgbClr val="99CC33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3">
        <a:dk1>
          <a:srgbClr val="336699"/>
        </a:dk1>
        <a:lt1>
          <a:srgbClr val="FFFFFF"/>
        </a:lt1>
        <a:dk2>
          <a:srgbClr val="000066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4">
        <a:dk1>
          <a:srgbClr val="336699"/>
        </a:dk1>
        <a:lt1>
          <a:srgbClr val="FFFFFF"/>
        </a:lt1>
        <a:dk2>
          <a:srgbClr val="091D5D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BB6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5">
        <a:dk1>
          <a:srgbClr val="667DD1"/>
        </a:dk1>
        <a:lt1>
          <a:srgbClr val="FFFFFF"/>
        </a:lt1>
        <a:dk2>
          <a:srgbClr val="091D5D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6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7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667DB6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8">
        <a:dk1>
          <a:srgbClr val="CC3300"/>
        </a:dk1>
        <a:lt1>
          <a:srgbClr val="FFFFFF"/>
        </a:lt1>
        <a:dk2>
          <a:srgbClr val="0C2678"/>
        </a:dk2>
        <a:lt2>
          <a:srgbClr val="5F5F5F"/>
        </a:lt2>
        <a:accent1>
          <a:srgbClr val="9966FF"/>
        </a:accent1>
        <a:accent2>
          <a:srgbClr val="CC6600"/>
        </a:accent2>
        <a:accent3>
          <a:srgbClr val="AAACBE"/>
        </a:accent3>
        <a:accent4>
          <a:srgbClr val="DADADA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9">
        <a:dk1>
          <a:srgbClr val="000066"/>
        </a:dk1>
        <a:lt1>
          <a:srgbClr val="FFFFFF"/>
        </a:lt1>
        <a:dk2>
          <a:srgbClr val="5F5F5F"/>
        </a:dk2>
        <a:lt2>
          <a:srgbClr val="CC3300"/>
        </a:lt2>
        <a:accent1>
          <a:srgbClr val="9966FF"/>
        </a:accent1>
        <a:accent2>
          <a:srgbClr val="CC66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0">
        <a:dk1>
          <a:srgbClr val="000066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1">
        <a:dk1>
          <a:srgbClr val="091D5D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6174E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134</Words>
  <Application>Microsoft Office PowerPoint</Application>
  <PresentationFormat>On-screen Show (4:3)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ＭＳ Ｐゴシック</vt:lpstr>
      <vt:lpstr>Arial</vt:lpstr>
      <vt:lpstr>Calibri</vt:lpstr>
      <vt:lpstr>MyriadPro-Bold</vt:lpstr>
      <vt:lpstr>Times</vt:lpstr>
      <vt:lpstr>Times New Roman</vt:lpstr>
      <vt:lpstr>Verdana</vt:lpstr>
      <vt:lpstr>13_Custom Design</vt:lpstr>
      <vt:lpstr>Deloitte report</vt:lpstr>
      <vt:lpstr>Zadani dizajn</vt:lpstr>
      <vt:lpstr>3_Office Theme</vt:lpstr>
      <vt:lpstr>PEM PAL  IA COP AiP Working Group  Human Capital Audit Planning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Scope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Jean-Pierre</dc:creator>
  <cp:lastModifiedBy>Jean-Pierre Garitte</cp:lastModifiedBy>
  <cp:revision>39</cp:revision>
  <dcterms:created xsi:type="dcterms:W3CDTF">2016-03-14T08:03:30Z</dcterms:created>
  <dcterms:modified xsi:type="dcterms:W3CDTF">2018-02-04T10:12:35Z</dcterms:modified>
</cp:coreProperties>
</file>