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1" r:id="rId1"/>
    <p:sldMasterId id="2147484258" r:id="rId2"/>
  </p:sldMasterIdLst>
  <p:notesMasterIdLst>
    <p:notesMasterId r:id="rId13"/>
  </p:notesMasterIdLst>
  <p:sldIdLst>
    <p:sldId id="290" r:id="rId3"/>
    <p:sldId id="291" r:id="rId4"/>
    <p:sldId id="371" r:id="rId5"/>
    <p:sldId id="372" r:id="rId6"/>
    <p:sldId id="377" r:id="rId7"/>
    <p:sldId id="374" r:id="rId8"/>
    <p:sldId id="373" r:id="rId9"/>
    <p:sldId id="379" r:id="rId10"/>
    <p:sldId id="380" r:id="rId11"/>
    <p:sldId id="292" r:id="rId1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97"/>
    <a:srgbClr val="FEF3D6"/>
    <a:srgbClr val="2494C5"/>
    <a:srgbClr val="529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2" autoAdjust="0"/>
    <p:restoredTop sz="94706" autoAdjust="0"/>
  </p:normalViewPr>
  <p:slideViewPr>
    <p:cSldViewPr snapToGrid="0">
      <p:cViewPr varScale="1">
        <p:scale>
          <a:sx n="76" d="100"/>
          <a:sy n="76" d="100"/>
        </p:scale>
        <p:origin x="1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7D7862-AF02-4284-A2C1-54F3289F3CC1}" type="datetimeFigureOut">
              <a:rPr lang="nl-NL"/>
              <a:pPr>
                <a:defRPr/>
              </a:pPr>
              <a:t>25-1-2018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956567-BFC8-4B99-B00E-55687266A1C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47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56567-BFC8-4B99-B00E-55687266A1CF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1543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56567-BFC8-4B99-B00E-55687266A1CF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13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56567-BFC8-4B99-B00E-55687266A1CF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032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Brussels, March 2018</a:t>
            </a:r>
            <a:endParaRPr lang="nl-NL" dirty="0"/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8762-5911-4F11-92B8-8D32F6856A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en twee tekst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Brussels, March 2018</a:t>
            </a:r>
            <a:endParaRPr lang="nl-NL" dirty="0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65EC-8FE1-431A-AA0F-BFDAD8A53B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Brussels, March 2018</a:t>
            </a:r>
            <a:endParaRPr lang="nl-NL" dirty="0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CEA3-9CAC-457D-A7A3-F76AE74ECF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Brussels, March 2018</a:t>
            </a:r>
            <a:endParaRPr lang="nl-NL" dirty="0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CB63D-B2D2-400E-B454-F8F5694E63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Brussels, March 2018</a:t>
            </a:r>
            <a:endParaRPr lang="nl-NL" dirty="0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5F22-B737-4152-AE1C-D2A1055072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FBD32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BD32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>
          <a:xfrm>
            <a:off x="4641850" y="6542088"/>
            <a:ext cx="4184650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645025" y="6362700"/>
            <a:ext cx="4183063" cy="2841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Brussels, March 2018</a:t>
            </a:r>
            <a:endParaRPr lang="en-US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cs typeface="Arial" pitchFamily="34" charset="0"/>
              </a:defRPr>
            </a:lvl1pPr>
          </a:lstStyle>
          <a:p>
            <a:pPr>
              <a:defRPr/>
            </a:pPr>
            <a:fld id="{5A6A1B73-A371-4597-82C6-788C897E15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608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103438"/>
            <a:ext cx="3711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797175"/>
            <a:ext cx="36957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8" r:id="rId2"/>
    <p:sldLayoutId id="2147484359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>
          <a:solidFill>
            <a:srgbClr val="FFFFFF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>
          <a:solidFill>
            <a:srgbClr val="FFFFFF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>
          <a:solidFill>
            <a:srgbClr val="FFFFFF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51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028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6275" y="6540500"/>
            <a:ext cx="4157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 smtClean="0"/>
              <a:t>Brussels, March 2018</a:t>
            </a:r>
            <a:endParaRPr lang="nl-NL" dirty="0"/>
          </a:p>
        </p:txBody>
      </p:sp>
      <p:sp>
        <p:nvSpPr>
          <p:cNvPr id="103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4650" y="6378575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8E5E4CB-8FFB-4F22-88D1-937CD4F0A0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2057" name="shpBeeldmerk" descr="RO__vervolgpagina~LPP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60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foto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84700" cy="6858000"/>
          </a:xfrm>
          <a:prstGeom prst="rect">
            <a:avLst/>
          </a:prstGeom>
        </p:spPr>
      </p:pic>
      <p:sp>
        <p:nvSpPr>
          <p:cNvPr id="5122" name="shpDatum"/>
          <p:cNvSpPr>
            <a:spLocks noChangeArrowheads="1"/>
          </p:cNvSpPr>
          <p:nvPr/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123" name="Titel"/>
          <p:cNvSpPr>
            <a:spLocks noChangeArrowheads="1"/>
          </p:cNvSpPr>
          <p:nvPr/>
        </p:nvSpPr>
        <p:spPr bwMode="auto">
          <a:xfrm>
            <a:off x="4995744" y="2592470"/>
            <a:ext cx="3959225" cy="346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noProof="1" smtClean="0">
                <a:solidFill>
                  <a:srgbClr val="FFFFFF"/>
                </a:solidFill>
              </a:rPr>
              <a:t>Auditing Financial Management and Control</a:t>
            </a:r>
            <a:endParaRPr lang="en-US" noProof="1" smtClean="0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nl-NL" sz="1200" noProof="1" smtClean="0">
              <a:solidFill>
                <a:srgbClr val="FFFFFF"/>
              </a:solidFill>
            </a:endParaRPr>
          </a:p>
          <a:p>
            <a:endParaRPr lang="nl-NL" sz="1200" noProof="1" smtClean="0">
              <a:solidFill>
                <a:srgbClr val="FFFFFF"/>
              </a:solidFill>
            </a:endParaRPr>
          </a:p>
          <a:p>
            <a:endParaRPr lang="nl-NL" sz="1200" noProof="1" smtClean="0">
              <a:solidFill>
                <a:srgbClr val="FFFFFF"/>
              </a:solidFill>
            </a:endParaRPr>
          </a:p>
          <a:p>
            <a:r>
              <a:rPr lang="nl-NL" sz="1200" noProof="1" smtClean="0">
                <a:solidFill>
                  <a:srgbClr val="FFFFFF"/>
                </a:solidFill>
              </a:rPr>
              <a:t>Brussels, </a:t>
            </a:r>
            <a:r>
              <a:rPr lang="nl-NL" sz="1200" noProof="1" smtClean="0">
                <a:solidFill>
                  <a:srgbClr val="FFFFFF"/>
                </a:solidFill>
              </a:rPr>
              <a:t>February 28 2018</a:t>
            </a:r>
            <a:endParaRPr lang="en-US" sz="1200" noProof="1">
              <a:solidFill>
                <a:srgbClr val="FFFFFF"/>
              </a:solidFill>
            </a:endParaRPr>
          </a:p>
        </p:txBody>
      </p:sp>
      <p:sp>
        <p:nvSpPr>
          <p:cNvPr id="5124" name="Subtitel"/>
          <p:cNvSpPr>
            <a:spLocks noChangeArrowheads="1"/>
          </p:cNvSpPr>
          <p:nvPr/>
        </p:nvSpPr>
        <p:spPr bwMode="auto">
          <a:xfrm>
            <a:off x="4929188" y="3708400"/>
            <a:ext cx="39592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1800" noProof="1">
              <a:solidFill>
                <a:srgbClr val="FFFFFF"/>
              </a:solidFill>
            </a:endParaRPr>
          </a:p>
        </p:txBody>
      </p:sp>
      <p:pic>
        <p:nvPicPr>
          <p:cNvPr id="5127" name="Picture 11" descr="RO_F_Logo_Powerpoint_diap_en 1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RO_F_Logo_Powerpoint_diap_en 1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Thank y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3606"/>
            <a:ext cx="4572000" cy="3571875"/>
          </a:xfrm>
          <a:prstGeom prst="rect">
            <a:avLst/>
          </a:prstGeom>
          <a:noFill/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223175"/>
            <a:ext cx="2857500" cy="363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nl-NL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Why assessing FMC?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Assessment tool: benefit for FMC, IA and CHU;</a:t>
            </a:r>
          </a:p>
          <a:p>
            <a:endParaRPr lang="en-US" sz="1600" dirty="0"/>
          </a:p>
          <a:p>
            <a:r>
              <a:rPr lang="en-US" sz="1600" dirty="0" smtClean="0"/>
              <a:t>Configuration of FMC-assessment tool</a:t>
            </a:r>
          </a:p>
          <a:p>
            <a:endParaRPr lang="en-US" sz="1600" dirty="0"/>
          </a:p>
          <a:p>
            <a:r>
              <a:rPr lang="en-US" sz="1600" dirty="0" smtClean="0"/>
              <a:t>Assignments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dirty="0" smtClean="0"/>
          </a:p>
        </p:txBody>
      </p:sp>
      <p:pic>
        <p:nvPicPr>
          <p:cNvPr id="6148" name="Picture 7" descr="RO_F_Logo_Powerpoint_diap_en 1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38" y="1062683"/>
            <a:ext cx="8229600" cy="571500"/>
          </a:xfrm>
        </p:spPr>
        <p:txBody>
          <a:bodyPr/>
          <a:lstStyle/>
          <a:p>
            <a:r>
              <a:rPr lang="en-US" dirty="0" smtClean="0"/>
              <a:t>Why assessing FMC is necessary: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Brussels, </a:t>
            </a:r>
            <a:r>
              <a:rPr lang="nl-NL" dirty="0" err="1" smtClean="0"/>
              <a:t>February</a:t>
            </a:r>
            <a:r>
              <a:rPr lang="nl-NL" dirty="0" smtClean="0"/>
              <a:t> 2018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0" y="1597337"/>
            <a:ext cx="9144000" cy="46778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In a lot of countries the development of FMC still lacks behind in development compared to internal audit;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Often the key elements of FMC are in place (there is management, there are financial departments, there are reporting systems etc.)….but…also: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457200" lvl="5" indent="0" defTabSz="1069848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 A </a:t>
            </a:r>
            <a:r>
              <a:rPr lang="en-US" sz="1300" dirty="0">
                <a:solidFill>
                  <a:prstClr val="black"/>
                </a:solidFill>
              </a:rPr>
              <a:t>lot of operational control by Top Management</a:t>
            </a:r>
            <a:r>
              <a:rPr lang="en-US" sz="1300" dirty="0" smtClean="0">
                <a:solidFill>
                  <a:prstClr val="black"/>
                </a:solidFill>
              </a:rPr>
              <a:t>;</a:t>
            </a:r>
            <a:endParaRPr lang="en-US" sz="1300" dirty="0">
              <a:solidFill>
                <a:prstClr val="black"/>
              </a:solidFill>
            </a:endParaRPr>
          </a:p>
          <a:p>
            <a:pPr marL="457200" lvl="5" indent="0" defTabSz="1069848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 A </a:t>
            </a:r>
            <a:r>
              <a:rPr lang="en-US" sz="1300" dirty="0">
                <a:solidFill>
                  <a:prstClr val="black"/>
                </a:solidFill>
              </a:rPr>
              <a:t>lack of proper second lines of Defense (support</a:t>
            </a:r>
            <a:r>
              <a:rPr lang="en-US" sz="1300" dirty="0" smtClean="0">
                <a:solidFill>
                  <a:prstClr val="black"/>
                </a:solidFill>
              </a:rPr>
              <a:t>, oversight, </a:t>
            </a:r>
            <a:r>
              <a:rPr lang="en-US" sz="1300" dirty="0">
                <a:solidFill>
                  <a:prstClr val="black"/>
                </a:solidFill>
              </a:rPr>
              <a:t>monitoring, control</a:t>
            </a:r>
            <a:r>
              <a:rPr lang="en-US" sz="1300" dirty="0" smtClean="0">
                <a:solidFill>
                  <a:prstClr val="black"/>
                </a:solidFill>
              </a:rPr>
              <a:t>);</a:t>
            </a:r>
            <a:endParaRPr lang="en-US" sz="1300" dirty="0">
              <a:solidFill>
                <a:prstClr val="black"/>
              </a:solidFill>
            </a:endParaRPr>
          </a:p>
          <a:p>
            <a:pPr marL="457200" lvl="5" indent="0" defTabSz="1069848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 Financial </a:t>
            </a:r>
            <a:r>
              <a:rPr lang="en-US" sz="1300" dirty="0">
                <a:solidFill>
                  <a:prstClr val="black"/>
                </a:solidFill>
              </a:rPr>
              <a:t>Divisions play no engineering role in planning &amp; control (except for control of </a:t>
            </a:r>
            <a:r>
              <a:rPr lang="en-US" sz="1300" dirty="0" smtClean="0">
                <a:solidFill>
                  <a:prstClr val="black"/>
                </a:solidFill>
              </a:rPr>
              <a:t>the </a:t>
            </a:r>
            <a:r>
              <a:rPr lang="en-US" sz="1300" dirty="0">
                <a:solidFill>
                  <a:prstClr val="black"/>
                </a:solidFill>
              </a:rPr>
              <a:t>budget</a:t>
            </a:r>
            <a:r>
              <a:rPr lang="en-US" sz="1300" dirty="0" smtClean="0">
                <a:solidFill>
                  <a:prstClr val="black"/>
                </a:solidFill>
              </a:rPr>
              <a:t>);</a:t>
            </a:r>
            <a:endParaRPr lang="en-US" sz="1300" dirty="0">
              <a:solidFill>
                <a:prstClr val="black"/>
              </a:solidFill>
            </a:endParaRPr>
          </a:p>
          <a:p>
            <a:pPr marL="457200" lvl="5" indent="0" defTabSz="1069848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 An </a:t>
            </a:r>
            <a:r>
              <a:rPr lang="en-US" sz="1300" dirty="0">
                <a:solidFill>
                  <a:prstClr val="black"/>
                </a:solidFill>
              </a:rPr>
              <a:t>integral entity wide planning &amp; control mechanism is lacking</a:t>
            </a:r>
            <a:r>
              <a:rPr lang="en-US" sz="1300" dirty="0" smtClean="0">
                <a:solidFill>
                  <a:prstClr val="black"/>
                </a:solidFill>
              </a:rPr>
              <a:t>;</a:t>
            </a:r>
            <a:endParaRPr lang="en-US" sz="1300" dirty="0">
              <a:solidFill>
                <a:prstClr val="black"/>
              </a:solidFill>
            </a:endParaRPr>
          </a:p>
          <a:p>
            <a:pPr marL="457200" lvl="5" indent="0" defTabSz="1069848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 IA </a:t>
            </a:r>
            <a:r>
              <a:rPr lang="en-US" sz="1300" dirty="0">
                <a:solidFill>
                  <a:prstClr val="black"/>
                </a:solidFill>
              </a:rPr>
              <a:t>departments for Top Management partly fill in the second line of control gap</a:t>
            </a:r>
            <a:r>
              <a:rPr lang="en-US" sz="1300" dirty="0" smtClean="0">
                <a:solidFill>
                  <a:prstClr val="black"/>
                </a:solidFill>
              </a:rPr>
              <a:t>;</a:t>
            </a:r>
            <a:endParaRPr lang="en-US" sz="1300" dirty="0">
              <a:solidFill>
                <a:prstClr val="black"/>
              </a:solidFill>
            </a:endParaRPr>
          </a:p>
          <a:p>
            <a:pPr marL="457200" lvl="5" indent="0" defTabSz="1069848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 Lack </a:t>
            </a:r>
            <a:r>
              <a:rPr lang="en-US" sz="1300" dirty="0">
                <a:solidFill>
                  <a:prstClr val="black"/>
                </a:solidFill>
              </a:rPr>
              <a:t>of clear </a:t>
            </a:r>
            <a:r>
              <a:rPr lang="en-US" sz="1300" dirty="0" err="1">
                <a:solidFill>
                  <a:prstClr val="black"/>
                </a:solidFill>
              </a:rPr>
              <a:t>KPI’s</a:t>
            </a:r>
            <a:r>
              <a:rPr lang="en-US" sz="1300" dirty="0">
                <a:solidFill>
                  <a:prstClr val="black"/>
                </a:solidFill>
              </a:rPr>
              <a:t> (</a:t>
            </a:r>
            <a:r>
              <a:rPr lang="en-US" sz="1300" dirty="0" smtClean="0">
                <a:solidFill>
                  <a:prstClr val="black"/>
                </a:solidFill>
              </a:rPr>
              <a:t>financial/non-financial);</a:t>
            </a:r>
          </a:p>
          <a:p>
            <a:pPr marL="457200" lvl="5" indent="0" defTabSz="1069848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 Poorly developed or no risk management system at all;</a:t>
            </a:r>
          </a:p>
          <a:p>
            <a:pPr marL="457200" lvl="5" indent="0" defTabSz="1069848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 General </a:t>
            </a:r>
            <a:r>
              <a:rPr lang="en-US" sz="1300" dirty="0">
                <a:solidFill>
                  <a:prstClr val="black"/>
                </a:solidFill>
              </a:rPr>
              <a:t>observation: gap between international requirements/best practice and specific country-reality (context/laws/regulations</a:t>
            </a:r>
            <a:r>
              <a:rPr lang="en-US" sz="1300" dirty="0" smtClean="0">
                <a:solidFill>
                  <a:prstClr val="black"/>
                </a:solidFill>
              </a:rPr>
              <a:t>);</a:t>
            </a:r>
          </a:p>
          <a:p>
            <a:pPr marL="457200" lvl="5" indent="0" defTabSz="1069848">
              <a:lnSpc>
                <a:spcPct val="90000"/>
              </a:lnSpc>
              <a:spcBef>
                <a:spcPts val="1170"/>
              </a:spcBef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 Etc.</a:t>
            </a:r>
            <a:endParaRPr lang="en-US" sz="1300" dirty="0">
              <a:solidFill>
                <a:prstClr val="black"/>
              </a:solidFill>
            </a:endParaRPr>
          </a:p>
          <a:p>
            <a:pPr marL="2457450" lvl="5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/>
            <a:endParaRPr lang="en-GB" dirty="0" smtClean="0"/>
          </a:p>
          <a:p>
            <a:pPr marL="285750" indent="1588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0"/>
            <a:endParaRPr lang="en-GB" dirty="0" smtClean="0"/>
          </a:p>
          <a:p>
            <a:pPr marL="285750" indent="0"/>
            <a:r>
              <a:rPr lang="en-GB" dirty="0" smtClean="0"/>
              <a:t>	</a:t>
            </a:r>
          </a:p>
          <a:p>
            <a:pPr marL="0" indent="0"/>
            <a:endParaRPr lang="en-GB" dirty="0" smtClean="0"/>
          </a:p>
          <a:p>
            <a:pPr marL="0" indent="0"/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9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Therefore….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0" y="1868081"/>
            <a:ext cx="9144000" cy="44148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need to have a proper assessment tool to assess what specifically is necessary to make improvements (every country/institution is different);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Internal Audit’s role could (should) be internally a driving force for the development of FMC</a:t>
            </a:r>
            <a:r>
              <a:rPr lang="en-US" dirty="0" smtClean="0">
                <a:sym typeface="Wingdings" panose="05000000000000000000" pitchFamily="2" charset="2"/>
              </a:rPr>
              <a:t> through their audits and consulting activities;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assessment tool can be used to compare/benchmark </a:t>
            </a:r>
            <a:r>
              <a:rPr lang="en-US" dirty="0" err="1" smtClean="0"/>
              <a:t>instutitutions</a:t>
            </a:r>
            <a:r>
              <a:rPr lang="en-US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assessment tool can deliver relevant information for </a:t>
            </a:r>
            <a:r>
              <a:rPr lang="en-US" dirty="0" err="1" smtClean="0"/>
              <a:t>CHU’s</a:t>
            </a:r>
            <a:r>
              <a:rPr lang="en-US" dirty="0" smtClean="0"/>
              <a:t> regarding FMC;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National Academy for Finance and Economics / Dutch </a:t>
            </a:r>
            <a:r>
              <a:rPr lang="en-US" dirty="0" err="1" smtClean="0"/>
              <a:t>MinFin</a:t>
            </a:r>
            <a:r>
              <a:rPr lang="en-US" dirty="0" smtClean="0"/>
              <a:t> developed an FMC-matrix with </a:t>
            </a:r>
            <a:r>
              <a:rPr lang="en-US" u="sng" dirty="0" smtClean="0"/>
              <a:t>assessment criteria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Brussels, March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1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of FMC-assessment matrix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290" y="1800225"/>
            <a:ext cx="9038491" cy="44148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matrix is build upon the </a:t>
            </a:r>
            <a:r>
              <a:rPr lang="en-US" dirty="0" err="1" smtClean="0"/>
              <a:t>PIFC</a:t>
            </a:r>
            <a:r>
              <a:rPr lang="en-US" dirty="0" smtClean="0"/>
              <a:t>-principles and the three lines of Defense;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 smtClean="0"/>
              <a:t>matrix </a:t>
            </a:r>
            <a:r>
              <a:rPr lang="en-GB" dirty="0"/>
              <a:t>puts an important accent on the </a:t>
            </a:r>
            <a:r>
              <a:rPr lang="en-GB" u="sng" dirty="0"/>
              <a:t>interdependency</a:t>
            </a:r>
            <a:r>
              <a:rPr lang="en-GB" dirty="0"/>
              <a:t> of the key components and on an integral </a:t>
            </a:r>
            <a:r>
              <a:rPr lang="en-GB" u="sng" dirty="0"/>
              <a:t>Planning &amp; Control mechanism</a:t>
            </a:r>
            <a:r>
              <a:rPr lang="en-GB" dirty="0"/>
              <a:t> linking together all the constituent </a:t>
            </a:r>
            <a:r>
              <a:rPr lang="en-GB" dirty="0" smtClean="0"/>
              <a:t>elements;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Managerial accountability is an important cornerstone of the matrix;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The tool should/can be used for institutional GAP-analysis for the total state-of affairs of FMC or parts of it: on the entity level.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Brussels, March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04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70620"/>
            <a:ext cx="8791575" cy="571500"/>
          </a:xfrm>
        </p:spPr>
        <p:txBody>
          <a:bodyPr/>
          <a:lstStyle/>
          <a:p>
            <a:r>
              <a:rPr lang="en-US" dirty="0"/>
              <a:t>Configuration of FMC-assessment matrix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" y="1642120"/>
            <a:ext cx="9143999" cy="1189160"/>
          </a:xfrm>
          <a:solidFill>
            <a:schemeClr val="accent6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sz="1400" b="1" dirty="0" smtClean="0"/>
              <a:t>First line: </a:t>
            </a:r>
            <a:r>
              <a:rPr lang="en-GB" sz="1400" b="1" dirty="0" smtClean="0"/>
              <a:t>FMC </a:t>
            </a:r>
            <a:r>
              <a:rPr lang="en-GB" sz="1400" b="1" dirty="0"/>
              <a:t>within the primary processes / programs / </a:t>
            </a:r>
            <a:r>
              <a:rPr lang="en-GB" sz="1400" b="1" dirty="0" smtClean="0"/>
              <a:t>projects:</a:t>
            </a:r>
          </a:p>
          <a:p>
            <a:r>
              <a:rPr lang="en-GB" sz="1600" i="1" dirty="0" smtClean="0"/>
              <a:t>Key aspects: </a:t>
            </a:r>
            <a:r>
              <a:rPr lang="en-GB" sz="1600" dirty="0" smtClean="0"/>
              <a:t>	managerial accountability (responsibility, authority, accountability), 		objective setting, risk and control, tasks and responsibilities, 			planning and control</a:t>
            </a:r>
            <a:endParaRPr lang="en-US" sz="16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Brussels, March 2018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-3" y="2838659"/>
            <a:ext cx="9143999" cy="1029956"/>
          </a:xfrm>
          <a:solidFill>
            <a:srgbClr val="FEF3D6"/>
          </a:solidFill>
        </p:spPr>
        <p:txBody>
          <a:bodyPr/>
          <a:lstStyle/>
          <a:p>
            <a:r>
              <a:rPr lang="en-US" sz="1400" b="1" dirty="0" smtClean="0"/>
              <a:t>Second line: </a:t>
            </a:r>
            <a:r>
              <a:rPr lang="en-GB" sz="1400" b="1" dirty="0"/>
              <a:t>FMC through supportive oversight / controlling / monitoring processes </a:t>
            </a:r>
            <a:endParaRPr lang="en-GB" sz="1400" b="1" dirty="0" smtClean="0"/>
          </a:p>
          <a:p>
            <a:r>
              <a:rPr lang="en-GB" sz="1600" i="1" dirty="0" smtClean="0"/>
              <a:t>Key aspects: </a:t>
            </a:r>
            <a:r>
              <a:rPr lang="en-GB" sz="1600" dirty="0" smtClean="0"/>
              <a:t>	managerial accountability (responsibility, authority, accountability), 		risk and control, Monitoring/planning and control</a:t>
            </a:r>
            <a:endParaRPr lang="en-US" sz="1600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-4" y="3875995"/>
            <a:ext cx="9143999" cy="10125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sz="1400" b="1" dirty="0"/>
              <a:t>Interdependency between </a:t>
            </a:r>
            <a:r>
              <a:rPr lang="en-GB" sz="1400" b="1" dirty="0" smtClean="0"/>
              <a:t>first and second line:</a:t>
            </a:r>
          </a:p>
          <a:p>
            <a:r>
              <a:rPr lang="en-GB" sz="1600" i="1" dirty="0" smtClean="0"/>
              <a:t>Key aspects: </a:t>
            </a:r>
            <a:r>
              <a:rPr lang="en-GB" sz="1600" dirty="0" smtClean="0"/>
              <a:t>	planning and control (reporting arrangements), coordination of 		control activities</a:t>
            </a:r>
            <a:endParaRPr lang="en-US" sz="1600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-5" y="4888523"/>
            <a:ext cx="9143999" cy="1004836"/>
          </a:xfrm>
          <a:solidFill>
            <a:srgbClr val="FDFB97"/>
          </a:solidFill>
        </p:spPr>
        <p:txBody>
          <a:bodyPr/>
          <a:lstStyle/>
          <a:p>
            <a:r>
              <a:rPr lang="en-GB" sz="1400" b="1" dirty="0" smtClean="0"/>
              <a:t>Third line: Interdependency </a:t>
            </a:r>
            <a:r>
              <a:rPr lang="en-GB" sz="1400" b="1" dirty="0"/>
              <a:t>between </a:t>
            </a:r>
            <a:r>
              <a:rPr lang="en-GB" sz="1400" b="1" dirty="0" smtClean="0"/>
              <a:t>first and second line:</a:t>
            </a:r>
          </a:p>
          <a:p>
            <a:r>
              <a:rPr lang="en-GB" sz="1600" i="1" dirty="0" smtClean="0"/>
              <a:t>Key aspects: </a:t>
            </a:r>
            <a:r>
              <a:rPr lang="en-GB" sz="1600" dirty="0" smtClean="0"/>
              <a:t>	Focus of internal audit towards FMC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31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Brussels, March 2018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769"/>
            <a:ext cx="9144000" cy="497974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0" y="1037437"/>
            <a:ext cx="899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Columns of FMC-assessment matrix (segment)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1: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0" y="1800225"/>
            <a:ext cx="9093757" cy="4414838"/>
          </a:xfrm>
        </p:spPr>
        <p:txBody>
          <a:bodyPr/>
          <a:lstStyle/>
          <a:p>
            <a:r>
              <a:rPr lang="en-US" dirty="0" smtClean="0"/>
              <a:t>At your table discuss the following questions (and answer them </a:t>
            </a:r>
            <a:r>
              <a:rPr lang="en-US" dirty="0" smtClean="0">
                <a:sym typeface="Wingdings" panose="05000000000000000000" pitchFamily="2" charset="2"/>
              </a:rPr>
              <a:t>):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GB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key elements IA should focus on while auditing </a:t>
            </a:r>
            <a:r>
              <a:rPr lang="en-GB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FMC/system of internal control?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2.How does IA need to approach </a:t>
            </a:r>
            <a:r>
              <a:rPr lang="en-GB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FMC/system of internal control? (driver? assessor? Advisor?)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How can the CHU assist IA on auditing </a:t>
            </a:r>
            <a:r>
              <a:rPr lang="en-GB" dirty="0" smtClean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FMC/system of internal control?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Brussels, March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1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2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0" y="1914211"/>
            <a:ext cx="9144000" cy="4054509"/>
          </a:xfrm>
        </p:spPr>
        <p:txBody>
          <a:bodyPr/>
          <a:lstStyle/>
          <a:p>
            <a:r>
              <a:rPr lang="en-US" sz="1600" dirty="0" smtClean="0"/>
              <a:t>Formulate criteria/assessment aspects for each line of Defense. </a:t>
            </a:r>
            <a:endParaRPr lang="en-US" sz="1600" dirty="0"/>
          </a:p>
          <a:p>
            <a:r>
              <a:rPr lang="en-US" sz="1600" dirty="0" smtClean="0"/>
              <a:t>Each table takes 1 line + interdependency (4 tables)</a:t>
            </a:r>
          </a:p>
          <a:p>
            <a:endParaRPr lang="en-US" sz="1600" dirty="0"/>
          </a:p>
          <a:p>
            <a:r>
              <a:rPr lang="en-US" sz="1600" dirty="0" smtClean="0"/>
              <a:t>Table 1: first line: 	define </a:t>
            </a:r>
            <a:r>
              <a:rPr lang="en-US" sz="1600" dirty="0"/>
              <a:t>criteria/assessment aspects </a:t>
            </a:r>
            <a:r>
              <a:rPr lang="en-US" sz="1600" dirty="0" smtClean="0"/>
              <a:t>for managerial 				accountability AND risk and control</a:t>
            </a:r>
          </a:p>
          <a:p>
            <a:endParaRPr lang="en-US" sz="1600" dirty="0" smtClean="0"/>
          </a:p>
          <a:p>
            <a:r>
              <a:rPr lang="en-US" sz="1600" dirty="0" smtClean="0"/>
              <a:t>Table 2: second line: 	define criteria/assessment aspects for managerial 				accountability AND risk and control</a:t>
            </a:r>
          </a:p>
          <a:p>
            <a:endParaRPr lang="en-US" sz="1600" dirty="0" smtClean="0"/>
          </a:p>
          <a:p>
            <a:r>
              <a:rPr lang="en-US" sz="1600" dirty="0" smtClean="0"/>
              <a:t>Table 3: interdependency:	define criteria/assessment criteria for planning and control 			arrangements AND coordination activities</a:t>
            </a:r>
          </a:p>
          <a:p>
            <a:endParaRPr lang="en-US" sz="1600" dirty="0" smtClean="0"/>
          </a:p>
          <a:p>
            <a:r>
              <a:rPr lang="en-US" sz="1600" dirty="0" smtClean="0"/>
              <a:t>Table 4: internal audit:	define criteria/assessment criteria for internal audits role 			towards FMC</a:t>
            </a:r>
          </a:p>
          <a:p>
            <a:r>
              <a:rPr lang="en-US" sz="1600" dirty="0" smtClean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Brussels, March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10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046F96"/>
      </a:accent1>
      <a:accent2>
        <a:srgbClr val="9ACCD4"/>
      </a:accent2>
      <a:accent3>
        <a:srgbClr val="ED8FBB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</TotalTime>
  <Words>520</Words>
  <Application>Microsoft Office PowerPoint</Application>
  <PresentationFormat>Diavoorstelling (4:3)</PresentationFormat>
  <Paragraphs>97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Verdana</vt:lpstr>
      <vt:lpstr>Wingdings</vt:lpstr>
      <vt:lpstr>Inhoud bullet</vt:lpstr>
      <vt:lpstr>Standaardontwerp</vt:lpstr>
      <vt:lpstr>PowerPoint-presentatie</vt:lpstr>
      <vt:lpstr>Content</vt:lpstr>
      <vt:lpstr>Why assessing FMC is necessary:</vt:lpstr>
      <vt:lpstr>Therefore….</vt:lpstr>
      <vt:lpstr>Configuration of FMC-assessment matrix</vt:lpstr>
      <vt:lpstr>Configuration of FMC-assessment matrix</vt:lpstr>
      <vt:lpstr>PowerPoint-presentatie</vt:lpstr>
      <vt:lpstr>Assignment 1:</vt:lpstr>
      <vt:lpstr>Assignment 2</vt:lpstr>
      <vt:lpstr>PowerPoint-presentatie</vt:lpstr>
    </vt:vector>
  </TitlesOfParts>
  <Company>Ministerie van Financiën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Kesteren, M (Manfred) van (ADR/FIN3)</dc:creator>
  <cp:lastModifiedBy>Fred Kesteren</cp:lastModifiedBy>
  <cp:revision>214</cp:revision>
  <dcterms:created xsi:type="dcterms:W3CDTF">2009-01-23T09:04:29Z</dcterms:created>
  <dcterms:modified xsi:type="dcterms:W3CDTF">2018-01-25T14:08:21Z</dcterms:modified>
</cp:coreProperties>
</file>