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40" r:id="rId3"/>
    <p:sldId id="334" r:id="rId4"/>
    <p:sldId id="337" r:id="rId5"/>
    <p:sldId id="336" r:id="rId6"/>
    <p:sldId id="338" r:id="rId7"/>
    <p:sldId id="341" r:id="rId8"/>
    <p:sldId id="30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  <a:srgbClr val="336600"/>
    <a:srgbClr val="FF9900"/>
    <a:srgbClr val="0900C0"/>
    <a:srgbClr val="33CCFF"/>
    <a:srgbClr val="3333CC"/>
    <a:srgbClr val="93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415" autoAdjust="0"/>
    <p:restoredTop sz="93460" autoAdjust="0"/>
  </p:normalViewPr>
  <p:slideViewPr>
    <p:cSldViewPr>
      <p:cViewPr>
        <p:scale>
          <a:sx n="112" d="100"/>
          <a:sy n="112" d="100"/>
        </p:scale>
        <p:origin x="-78" y="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0DD6-0BEA-4E25-953D-C94689E19E9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346E3-988C-4960-8D83-2359FF85AF2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CD9A-457A-4488-B85B-606CD26C23E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783B-D846-4F11-AA53-2EFC6F07A5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3285-D4F8-4D58-84F4-D44EEF763FB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EB319-8038-440E-8F08-C1266861C05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24D3D-1DF3-4BBB-8378-17538AA924B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57CC2-7D19-41BE-9504-994523CAFF5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32497-94EB-4EE3-81FD-79ACA7E4407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C4E6C-1AE3-41F2-A364-C68AF64C72B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5D323-AE25-42E5-900E-DECB47A1C3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fld id="{926D7C28-97FA-484C-9C54-E6F7B27730D8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0645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Organizing the document flow and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business day in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automated syste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 of the Federal Treasury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Deputy Head 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Federal Treasury Office 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Vladimir Oblast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V.N.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Nutretsov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6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601788"/>
            <a:ext cx="87360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11125" y="1235075"/>
            <a:ext cx="8893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effectLst/>
              </a:rPr>
              <a:t>The structure of accounts opened for the Federal Treasury Office for Vladimir Oblast</a:t>
            </a:r>
            <a:endParaRPr lang="en-US" sz="1400" dirty="0">
              <a:effectLst/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28600" y="2825750"/>
            <a:ext cx="187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 Office for Vladimir Oblast</a:t>
            </a:r>
            <a:endParaRPr lang="en-US" sz="800" dirty="0">
              <a:effectLst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-49213" y="4110038"/>
            <a:ext cx="1873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Territorial </a:t>
            </a:r>
            <a:br>
              <a:rPr lang="en-US" sz="800" dirty="0" smtClean="0">
                <a:effectLst/>
              </a:rPr>
            </a:br>
            <a:r>
              <a:rPr lang="en-US" sz="800" dirty="0" smtClean="0">
                <a:effectLst/>
              </a:rPr>
              <a:t>Department No. 2</a:t>
            </a:r>
            <a:endParaRPr lang="en-US" sz="800" dirty="0">
              <a:effectLst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84213" y="4668838"/>
            <a:ext cx="187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Territorial </a:t>
            </a:r>
            <a:br>
              <a:rPr lang="en-US" sz="800" dirty="0" smtClean="0">
                <a:effectLst/>
              </a:rPr>
            </a:br>
            <a:r>
              <a:rPr lang="en-US" sz="800" dirty="0" smtClean="0">
                <a:effectLst/>
              </a:rPr>
              <a:t>Department No. 3</a:t>
            </a:r>
            <a:endParaRPr lang="en-US" sz="800" dirty="0">
              <a:effectLst/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725613" y="5494338"/>
            <a:ext cx="187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Territorial </a:t>
            </a:r>
            <a:br>
              <a:rPr lang="en-US" sz="800" dirty="0" smtClean="0">
                <a:effectLst/>
              </a:rPr>
            </a:br>
            <a:r>
              <a:rPr lang="en-US" sz="800" dirty="0" smtClean="0">
                <a:effectLst/>
              </a:rPr>
              <a:t>Department No. 19</a:t>
            </a:r>
            <a:endParaRPr lang="en-US" sz="800" dirty="0">
              <a:effectLst/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995738" y="1612900"/>
            <a:ext cx="4176712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40101 “Income allocated by the Federal Treasury </a:t>
            </a:r>
            <a:r>
              <a:rPr lang="en-US" sz="800" dirty="0" smtClean="0">
                <a:effectLst/>
              </a:rPr>
              <a:t>bodies between tiers of the budgetary system </a:t>
            </a:r>
            <a:r>
              <a:rPr lang="en-US" sz="800" dirty="0" smtClean="0">
                <a:effectLst/>
              </a:rPr>
              <a:t>of the Russian Federation”</a:t>
            </a:r>
            <a:endParaRPr lang="en-US" sz="800" dirty="0">
              <a:effectLst/>
            </a:endParaRP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4000500" y="2217738"/>
            <a:ext cx="4176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40105 “Funds of the Federal Budget” </a:t>
            </a:r>
            <a:endParaRPr lang="en-US" sz="800" dirty="0">
              <a:effectLst/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3995738" y="2674938"/>
            <a:ext cx="417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40501 “Accounts of organizations that are  in federal ownership.  Financial organizations”</a:t>
            </a:r>
            <a:endParaRPr lang="en-US" sz="800" dirty="0">
              <a:effectLst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067175" y="3279775"/>
            <a:ext cx="4176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40201 “Funds of budgets of constituents of the </a:t>
            </a:r>
            <a:r>
              <a:rPr lang="en-US" sz="800" dirty="0" smtClean="0">
                <a:effectLst/>
              </a:rPr>
              <a:t>Russian Federation”</a:t>
            </a:r>
            <a:endParaRPr lang="en-US" sz="800" dirty="0">
              <a:effectLst/>
            </a:endParaRP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067175" y="3722688"/>
            <a:ext cx="417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40601 “Accounts of organizations that are in public (except for federal) ownership.  Financial organizations”</a:t>
            </a:r>
            <a:endParaRPr lang="en-US" sz="800" dirty="0">
              <a:effectLst/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995738" y="4298950"/>
            <a:ext cx="41767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40204 “Funds of local budgets”</a:t>
            </a:r>
            <a:endParaRPr lang="en-US" sz="800" dirty="0">
              <a:effectLst/>
            </a:endParaRP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95738" y="4757738"/>
            <a:ext cx="417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40701 “Accounts of non-governmental organizations.  Financial organizations”</a:t>
            </a:r>
            <a:endParaRPr lang="en-US" sz="800" dirty="0">
              <a:effectLst/>
            </a:endParaRP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3995738" y="5340350"/>
            <a:ext cx="41767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40302 “Funds received  on interim order”</a:t>
            </a:r>
            <a:endParaRPr lang="en-US" sz="800" dirty="0">
              <a:effectLst/>
            </a:endParaRP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3995738" y="5865813"/>
            <a:ext cx="41767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40116 “Funds for payment of cash to organizations”</a:t>
            </a:r>
            <a:endParaRPr lang="en-US" sz="800" dirty="0">
              <a:effectLst/>
            </a:endParaRP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4067175" y="6381750"/>
            <a:ext cx="4176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40816 </a:t>
            </a:r>
            <a:r>
              <a:rPr lang="en-US" sz="800" dirty="0" smtClean="0">
                <a:effectLst/>
              </a:rPr>
              <a:t> </a:t>
            </a:r>
            <a:r>
              <a:rPr lang="en-US" sz="800" dirty="0" smtClean="0">
                <a:effectLst/>
              </a:rPr>
              <a:t>“Funds of the budget of the Union state”</a:t>
            </a:r>
            <a:endParaRPr lang="en-US" sz="800" dirty="0">
              <a:effectLst/>
            </a:endParaRP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8261350" y="1673225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account</a:t>
            </a:r>
            <a:endParaRPr lang="en-US" sz="800" dirty="0">
              <a:effectLst/>
            </a:endParaRP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8255000" y="2205038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account</a:t>
            </a:r>
            <a:endParaRPr lang="en-US" sz="800" dirty="0">
              <a:effectLst/>
            </a:endParaRP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8155830" y="2730500"/>
            <a:ext cx="8086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2 accounts</a:t>
            </a:r>
            <a:endParaRPr lang="en-US" sz="800" dirty="0">
              <a:effectLst/>
            </a:endParaRP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8243888" y="3251200"/>
            <a:ext cx="72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account</a:t>
            </a:r>
            <a:endParaRPr lang="en-US" sz="800" dirty="0">
              <a:effectLst/>
            </a:endParaRP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8255000" y="3767138"/>
            <a:ext cx="7094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 account</a:t>
            </a:r>
            <a:endParaRPr lang="en-US" sz="800" dirty="0">
              <a:effectLst/>
            </a:endParaRP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8243888" y="4248150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127 accounts</a:t>
            </a:r>
            <a:endParaRPr lang="en-US" sz="800" dirty="0">
              <a:effectLst/>
            </a:endParaRP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8266113" y="4757738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80 accounts</a:t>
            </a:r>
            <a:endParaRPr lang="en-US" sz="800" dirty="0">
              <a:effectLst/>
            </a:endParaRP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8261350" y="5356225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121 account</a:t>
            </a:r>
            <a:endParaRPr lang="en-US" sz="800" dirty="0">
              <a:effectLst/>
            </a:endParaRP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8266113" y="5821363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279 accounts</a:t>
            </a:r>
            <a:endParaRPr lang="en-US" sz="800" dirty="0">
              <a:effectLst/>
            </a:endParaRPr>
          </a:p>
        </p:txBody>
      </p:sp>
      <p:sp>
        <p:nvSpPr>
          <p:cNvPr id="142365" name="Text Box 29"/>
          <p:cNvSpPr txBox="1">
            <a:spLocks noChangeArrowheads="1"/>
          </p:cNvSpPr>
          <p:nvPr/>
        </p:nvSpPr>
        <p:spPr bwMode="auto">
          <a:xfrm>
            <a:off x="8244408" y="6403975"/>
            <a:ext cx="720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 account</a:t>
            </a:r>
            <a:endParaRPr lang="en-US" sz="800" dirty="0">
              <a:effectLst/>
            </a:endParaRPr>
          </a:p>
        </p:txBody>
      </p:sp>
      <p:sp>
        <p:nvSpPr>
          <p:cNvPr id="142366" name="Text Box 30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2</a:t>
            </a:r>
            <a:endParaRPr lang="en-US" sz="1200" dirty="0">
              <a:effectLst/>
            </a:endParaRPr>
          </a:p>
        </p:txBody>
      </p:sp>
      <p:pic>
        <p:nvPicPr>
          <p:cNvPr id="142369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19400"/>
            <a:ext cx="10080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60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8000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57163" y="1939925"/>
            <a:ext cx="1081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Revenue administrators</a:t>
            </a:r>
            <a:endParaRPr lang="en-US" sz="800" dirty="0">
              <a:effectLst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444750" y="3673475"/>
            <a:ext cx="158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Revenue department</a:t>
            </a:r>
            <a:endParaRPr lang="en-US" sz="800" dirty="0">
              <a:effectLst/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489200" y="4479925"/>
            <a:ext cx="158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Department for budget accounting and reporting on budget  operations</a:t>
            </a:r>
            <a:endParaRPr lang="en-US" sz="800" dirty="0">
              <a:effectLst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2366963" y="6472238"/>
            <a:ext cx="1944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Payers</a:t>
            </a:r>
            <a:endParaRPr lang="en-US" sz="800" dirty="0">
              <a:effectLst/>
            </a:endParaRP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7712075" y="3435350"/>
            <a:ext cx="16573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Budget</a:t>
            </a:r>
            <a:endParaRPr lang="en-US" sz="800" dirty="0">
              <a:effectLst/>
            </a:endParaRP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7153275" y="4176713"/>
            <a:ext cx="1585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Budget of a constituent of the Russian Federation</a:t>
            </a:r>
            <a:endParaRPr lang="en-US" sz="800" dirty="0">
              <a:effectLst/>
            </a:endParaRP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6643688" y="4937125"/>
            <a:ext cx="15859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Local budgets</a:t>
            </a:r>
            <a:endParaRPr lang="en-US" sz="800" dirty="0">
              <a:effectLst/>
            </a:endParaRP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5286375" y="1989138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 of Russia for Vladimir Oblast</a:t>
            </a:r>
            <a:endParaRPr lang="en-US" sz="800" dirty="0">
              <a:effectLst/>
            </a:endParaRP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5308600" y="4471988"/>
            <a:ext cx="1079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Credit institutions</a:t>
            </a:r>
            <a:endParaRPr lang="en-US" sz="800" dirty="0">
              <a:effectLst/>
            </a:endParaRP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1071563" y="2049463"/>
            <a:ext cx="122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Documents of the budget revenue administrators</a:t>
            </a:r>
            <a:endParaRPr lang="en-US" sz="800" dirty="0">
              <a:effectLst/>
            </a:endParaRP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1165225" y="2643188"/>
            <a:ext cx="1225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Information on received revenues</a:t>
            </a:r>
            <a:endParaRPr lang="en-US" sz="800" dirty="0">
              <a:effectLst/>
            </a:endParaRP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2478088" y="3319463"/>
            <a:ext cx="158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Putting together reports</a:t>
            </a:r>
            <a:endParaRPr lang="en-US" sz="800" dirty="0">
              <a:effectLst/>
            </a:endParaRP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2638425" y="3976688"/>
            <a:ext cx="1223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Forms of analytical accounting</a:t>
            </a:r>
            <a:endParaRPr lang="en-US" sz="800" dirty="0">
              <a:effectLst/>
            </a:endParaRP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1131888" y="4465638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Operational 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budget reports</a:t>
            </a:r>
            <a:endParaRPr lang="en-US" sz="800" dirty="0">
              <a:effectLst/>
            </a:endParaRP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5380038" y="3457575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 40101</a:t>
            </a:r>
            <a:endParaRPr lang="en-US" sz="800" dirty="0">
              <a:effectLst/>
            </a:endParaRP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4278313" y="2051050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Transfer of revenues to the budget</a:t>
            </a:r>
            <a:endParaRPr lang="en-US" sz="800" dirty="0">
              <a:effectLst/>
            </a:endParaRP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4311650" y="3248025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Receipts on the bank statement</a:t>
            </a:r>
            <a:endParaRPr lang="en-US" sz="800" dirty="0">
              <a:effectLst/>
            </a:endParaRP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5286375" y="3930650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Settlement documents</a:t>
            </a:r>
            <a:endParaRPr lang="en-US" sz="800" dirty="0">
              <a:effectLst/>
            </a:endParaRP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5297488" y="5922963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Settlement documents</a:t>
            </a:r>
            <a:endParaRPr lang="en-US" sz="800" dirty="0">
              <a:effectLst/>
            </a:endParaRP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179388" y="1235075"/>
            <a:ext cx="871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effectLst/>
              </a:rPr>
              <a:t>Accounting for receipts and their allocation </a:t>
            </a:r>
            <a:r>
              <a:rPr lang="en-US" sz="1400" dirty="0" smtClean="0">
                <a:effectLst/>
              </a:rPr>
              <a:t>between budgets of the budgetary system </a:t>
            </a:r>
            <a:r>
              <a:rPr lang="en-US" sz="1400" dirty="0" smtClean="0">
                <a:effectLst/>
              </a:rPr>
              <a:t>of the Russian Federation in the territory of Vladimir Oblast</a:t>
            </a:r>
            <a:endParaRPr lang="en-US" sz="1400" dirty="0">
              <a:effectLst/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7150" y="3889375"/>
            <a:ext cx="1223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Inter-regional operational office</a:t>
            </a:r>
            <a:endParaRPr lang="en-US" sz="800" dirty="0">
              <a:effectLst/>
            </a:endParaRPr>
          </a:p>
        </p:txBody>
      </p:sp>
      <p:sp>
        <p:nvSpPr>
          <p:cNvPr id="136223" name="Text Box 31"/>
          <p:cNvSpPr txBox="1">
            <a:spLocks noChangeArrowheads="1"/>
          </p:cNvSpPr>
          <p:nvPr/>
        </p:nvSpPr>
        <p:spPr bwMode="auto">
          <a:xfrm>
            <a:off x="6029325" y="5727700"/>
            <a:ext cx="15859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Extra-budgetary funds</a:t>
            </a:r>
            <a:endParaRPr lang="en-US" sz="800" dirty="0">
              <a:effectLst/>
            </a:endParaRPr>
          </a:p>
        </p:txBody>
      </p:sp>
      <p:sp>
        <p:nvSpPr>
          <p:cNvPr id="136224" name="Text Box 32"/>
          <p:cNvSpPr txBox="1">
            <a:spLocks noChangeArrowheads="1"/>
          </p:cNvSpPr>
          <p:nvPr/>
        </p:nvSpPr>
        <p:spPr bwMode="auto">
          <a:xfrm>
            <a:off x="4273550" y="2576513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Transfer of revenues to the budget</a:t>
            </a:r>
            <a:endParaRPr lang="en-US" sz="800" dirty="0">
              <a:effectLst/>
            </a:endParaRPr>
          </a:p>
        </p:txBody>
      </p:sp>
      <p:pic>
        <p:nvPicPr>
          <p:cNvPr id="13622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286375"/>
            <a:ext cx="11604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28" name="Text Box 36"/>
          <p:cNvSpPr txBox="1">
            <a:spLocks noChangeArrowheads="1"/>
          </p:cNvSpPr>
          <p:nvPr/>
        </p:nvSpPr>
        <p:spPr bwMode="auto">
          <a:xfrm>
            <a:off x="2838450" y="5268913"/>
            <a:ext cx="134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Financial bodies of a constituent of the Russian Federation and of municipal formations</a:t>
            </a:r>
            <a:endParaRPr lang="en-US" sz="800" dirty="0">
              <a:effectLst/>
            </a:endParaRPr>
          </a:p>
        </p:txBody>
      </p:sp>
      <p:pic>
        <p:nvPicPr>
          <p:cNvPr id="13623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1336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5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20503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2987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7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988" y="23495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8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175" y="242093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9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863" y="251618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0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593975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1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59238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2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708275"/>
            <a:ext cx="40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3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7813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4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2752725"/>
            <a:ext cx="40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5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85273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46" name="Text Box 54"/>
          <p:cNvSpPr txBox="1">
            <a:spLocks noChangeArrowheads="1"/>
          </p:cNvSpPr>
          <p:nvPr/>
        </p:nvSpPr>
        <p:spPr bwMode="auto">
          <a:xfrm>
            <a:off x="1917700" y="2536825"/>
            <a:ext cx="122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Personal 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accounts</a:t>
            </a:r>
            <a:endParaRPr lang="en-US" sz="800" dirty="0">
              <a:effectLst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184400" y="1773238"/>
            <a:ext cx="2087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 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Office for Vladimir Oblast</a:t>
            </a:r>
            <a:endParaRPr lang="en-US" sz="800" dirty="0">
              <a:effectLst/>
            </a:endParaRPr>
          </a:p>
        </p:txBody>
      </p:sp>
      <p:sp>
        <p:nvSpPr>
          <p:cNvPr id="136254" name="Text Box 62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3</a:t>
            </a:r>
            <a:endParaRPr lang="en-US" sz="1200" dirty="0">
              <a:effectLst/>
            </a:endParaRPr>
          </a:p>
        </p:txBody>
      </p:sp>
      <p:pic>
        <p:nvPicPr>
          <p:cNvPr id="136256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9400" y="3716338"/>
            <a:ext cx="493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29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157788"/>
            <a:ext cx="762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32" name="Text Box 40"/>
          <p:cNvSpPr txBox="1">
            <a:spLocks noChangeArrowheads="1"/>
          </p:cNvSpPr>
          <p:nvPr/>
        </p:nvSpPr>
        <p:spPr bwMode="auto">
          <a:xfrm>
            <a:off x="4206875" y="5262563"/>
            <a:ext cx="7921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Reporting</a:t>
            </a:r>
            <a:endParaRPr lang="en-US" sz="800" dirty="0">
              <a:effectLst/>
            </a:endParaRPr>
          </a:p>
        </p:txBody>
      </p:sp>
      <p:pic>
        <p:nvPicPr>
          <p:cNvPr id="136257" name="Picture 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4891088"/>
            <a:ext cx="5111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0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5229225"/>
            <a:ext cx="762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31" name="Text Box 39"/>
          <p:cNvSpPr txBox="1">
            <a:spLocks noChangeArrowheads="1"/>
          </p:cNvSpPr>
          <p:nvPr/>
        </p:nvSpPr>
        <p:spPr bwMode="auto">
          <a:xfrm>
            <a:off x="2046288" y="5334000"/>
            <a:ext cx="7921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Reporting</a:t>
            </a:r>
            <a:endParaRPr lang="en-US" sz="800" dirty="0">
              <a:effectLst/>
            </a:endParaRPr>
          </a:p>
        </p:txBody>
      </p:sp>
      <p:pic>
        <p:nvPicPr>
          <p:cNvPr id="136259" name="Picture 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8775" y="2349500"/>
            <a:ext cx="12890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18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73238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79388" y="1235075"/>
            <a:ext cx="871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effectLst/>
              </a:rPr>
              <a:t>The scheme of the document flow while carrying out cash payments from personal </a:t>
            </a:r>
            <a:r>
              <a:rPr lang="en-US" sz="1400" dirty="0" smtClean="0">
                <a:effectLst/>
              </a:rPr>
              <a:t>accounts of clients of the federal level</a:t>
            </a:r>
            <a:endParaRPr lang="en-US" sz="1400" dirty="0">
              <a:effectLst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370138" y="2311400"/>
            <a:ext cx="18732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</a:t>
            </a:r>
            <a:endParaRPr lang="en-US" sz="800" dirty="0">
              <a:effectLst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6223000" y="2974975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 of Russia</a:t>
            </a:r>
            <a:endParaRPr lang="en-US" sz="800" dirty="0">
              <a:effectLst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482850" y="3390900"/>
            <a:ext cx="1368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Consolidated request</a:t>
            </a:r>
            <a:endParaRPr lang="en-US" sz="700" dirty="0">
              <a:effectLst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500438" y="3867150"/>
            <a:ext cx="115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Settlement documents for writing off from accounts No. 40105, 40302, 40501</a:t>
            </a:r>
            <a:endParaRPr lang="en-US" sz="700" dirty="0">
              <a:effectLst/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7258050" y="2314575"/>
            <a:ext cx="115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Settlement documents for support of accounts No. 40105, 40302, 40501</a:t>
            </a:r>
            <a:endParaRPr lang="en-US" sz="700" dirty="0">
              <a:effectLst/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570413" y="3983038"/>
            <a:ext cx="1008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Bank statements </a:t>
            </a:r>
            <a:r>
              <a:rPr lang="en-US" sz="700" dirty="0" smtClean="0">
                <a:effectLst/>
              </a:rPr>
              <a:t>on accounts </a:t>
            </a:r>
            <a:r>
              <a:rPr lang="en-US" sz="700" dirty="0" smtClean="0">
                <a:effectLst/>
              </a:rPr>
              <a:t>No. 40105, 40302, 40501</a:t>
            </a:r>
            <a:endParaRPr lang="en-US" sz="700" dirty="0">
              <a:effectLst/>
            </a:endParaRP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73025" y="4741863"/>
            <a:ext cx="1081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Clients</a:t>
            </a:r>
            <a:endParaRPr lang="en-US" sz="800" dirty="0">
              <a:effectLst/>
            </a:endParaRP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1025525" y="4675188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Payment documents</a:t>
            </a:r>
            <a:endParaRPr lang="en-US" sz="800" dirty="0">
              <a:effectLst/>
            </a:endParaRP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1243013" y="5367338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Statements from personal accounts</a:t>
            </a:r>
            <a:endParaRPr lang="en-US" sz="800" dirty="0">
              <a:effectLst/>
            </a:endParaRP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2692400" y="4906963"/>
            <a:ext cx="11144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Payment documents that passed through control</a:t>
            </a:r>
            <a:endParaRPr lang="en-US" sz="700" dirty="0">
              <a:effectLst/>
            </a:endParaRP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4398963" y="4940300"/>
            <a:ext cx="1114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Information on operations on accounts</a:t>
            </a:r>
            <a:endParaRPr lang="en-US" sz="800" dirty="0">
              <a:effectLst/>
            </a:endParaRP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7581900" y="5167313"/>
            <a:ext cx="1117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Reporting</a:t>
            </a:r>
            <a:endParaRPr lang="en-US" sz="800" dirty="0">
              <a:effectLst/>
            </a:endParaRP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2476500" y="6403975"/>
            <a:ext cx="33131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Information on recording operations in accounting</a:t>
            </a:r>
            <a:endParaRPr lang="en-US" sz="800" dirty="0">
              <a:effectLst/>
            </a:endParaRP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078038" y="4613275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Department of expenses</a:t>
            </a:r>
            <a:endParaRPr lang="en-US" sz="800" dirty="0">
              <a:effectLst/>
            </a:endParaRP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3629025" y="4579938"/>
            <a:ext cx="1008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Operational department</a:t>
            </a:r>
            <a:endParaRPr lang="en-US" sz="800" dirty="0">
              <a:effectLst/>
            </a:endParaRP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300663" y="4430713"/>
            <a:ext cx="1008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Department of budgetary accounting and reporting  on budget operations</a:t>
            </a:r>
            <a:endParaRPr lang="en-US" sz="800" dirty="0">
              <a:effectLst/>
            </a:endParaRPr>
          </a:p>
        </p:txBody>
      </p:sp>
      <p:pic>
        <p:nvPicPr>
          <p:cNvPr id="13928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0" y="50069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128588" y="2968625"/>
            <a:ext cx="18732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Interregional operational office</a:t>
            </a:r>
            <a:endParaRPr lang="en-US" sz="800" dirty="0">
              <a:effectLst/>
            </a:endParaRP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1746250" y="3822700"/>
            <a:ext cx="1368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Expense schedules</a:t>
            </a:r>
            <a:endParaRPr lang="en-US" sz="700" dirty="0">
              <a:effectLst/>
            </a:endParaRPr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1728788" y="3097213"/>
            <a:ext cx="13684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Reporting</a:t>
            </a:r>
            <a:endParaRPr lang="en-US" sz="700" dirty="0">
              <a:effectLst/>
            </a:endParaRPr>
          </a:p>
        </p:txBody>
      </p:sp>
      <p:pic>
        <p:nvPicPr>
          <p:cNvPr id="13929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65304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6" name="Text Box 32"/>
          <p:cNvSpPr txBox="1">
            <a:spLocks noChangeArrowheads="1"/>
          </p:cNvSpPr>
          <p:nvPr/>
        </p:nvSpPr>
        <p:spPr bwMode="auto">
          <a:xfrm>
            <a:off x="7235825" y="6176963"/>
            <a:ext cx="1414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Operations of the current business day</a:t>
            </a:r>
            <a:endParaRPr lang="en-US" sz="800" dirty="0">
              <a:effectLst/>
            </a:endParaRPr>
          </a:p>
        </p:txBody>
      </p:sp>
      <p:pic>
        <p:nvPicPr>
          <p:cNvPr id="139299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3825" y="3162300"/>
            <a:ext cx="1295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8" name="Text Box 34"/>
          <p:cNvSpPr txBox="1">
            <a:spLocks noChangeArrowheads="1"/>
          </p:cNvSpPr>
          <p:nvPr/>
        </p:nvSpPr>
        <p:spPr bwMode="auto">
          <a:xfrm>
            <a:off x="6075363" y="3155950"/>
            <a:ext cx="208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Treasury Single Account</a:t>
            </a:r>
            <a:r>
              <a:rPr lang="en-US" sz="800" dirty="0" smtClean="0">
                <a:effectLst/>
              </a:rPr>
              <a:t> No. 40105</a:t>
            </a:r>
            <a:endParaRPr lang="en-US" sz="800" dirty="0">
              <a:effectLst/>
            </a:endParaRPr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4</a:t>
            </a:r>
            <a:endParaRPr lang="en-US" sz="1200" dirty="0">
              <a:effectLst/>
            </a:endParaRPr>
          </a:p>
        </p:txBody>
      </p:sp>
      <p:pic>
        <p:nvPicPr>
          <p:cNvPr id="139303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50069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4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5195888"/>
            <a:ext cx="792163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87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0" y="5527675"/>
            <a:ext cx="4318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306" name="Text Box 42"/>
          <p:cNvSpPr txBox="1">
            <a:spLocks noChangeArrowheads="1"/>
          </p:cNvSpPr>
          <p:nvPr/>
        </p:nvSpPr>
        <p:spPr bwMode="auto">
          <a:xfrm>
            <a:off x="3784600" y="2968625"/>
            <a:ext cx="1435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Institution of the Bank of Russia for Vladimir Oblast</a:t>
            </a:r>
            <a:endParaRPr lang="en-US" sz="700" dirty="0">
              <a:effectLst/>
            </a:endParaRPr>
          </a:p>
        </p:txBody>
      </p:sp>
      <p:pic>
        <p:nvPicPr>
          <p:cNvPr id="139307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6038" y="3246438"/>
            <a:ext cx="7921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8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0800" y="3384550"/>
            <a:ext cx="7921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9" name="Picture 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5563" y="3544888"/>
            <a:ext cx="7921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310" name="Text Box 46"/>
          <p:cNvSpPr txBox="1">
            <a:spLocks noChangeArrowheads="1"/>
          </p:cNvSpPr>
          <p:nvPr/>
        </p:nvSpPr>
        <p:spPr bwMode="auto">
          <a:xfrm>
            <a:off x="3751263" y="3224213"/>
            <a:ext cx="10080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Account No. 40105</a:t>
            </a:r>
            <a:endParaRPr lang="en-US" sz="700" dirty="0">
              <a:effectLst/>
            </a:endParaRPr>
          </a:p>
        </p:txBody>
      </p:sp>
      <p:sp>
        <p:nvSpPr>
          <p:cNvPr id="139311" name="Text Box 47"/>
          <p:cNvSpPr txBox="1">
            <a:spLocks noChangeArrowheads="1"/>
          </p:cNvSpPr>
          <p:nvPr/>
        </p:nvSpPr>
        <p:spPr bwMode="auto">
          <a:xfrm>
            <a:off x="3768725" y="3368675"/>
            <a:ext cx="10080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Account No. 40302</a:t>
            </a:r>
            <a:endParaRPr lang="en-US" sz="700" dirty="0">
              <a:effectLst/>
            </a:endParaRPr>
          </a:p>
        </p:txBody>
      </p:sp>
      <p:sp>
        <p:nvSpPr>
          <p:cNvPr id="139312" name="Text Box 48"/>
          <p:cNvSpPr txBox="1">
            <a:spLocks noChangeArrowheads="1"/>
          </p:cNvSpPr>
          <p:nvPr/>
        </p:nvSpPr>
        <p:spPr bwMode="auto">
          <a:xfrm>
            <a:off x="3763963" y="3522663"/>
            <a:ext cx="10080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Account No. 40501</a:t>
            </a:r>
            <a:endParaRPr lang="en-US" sz="700" dirty="0">
              <a:effectLst/>
            </a:endParaRPr>
          </a:p>
        </p:txBody>
      </p:sp>
      <p:sp>
        <p:nvSpPr>
          <p:cNvPr id="139314" name="Text Box 50"/>
          <p:cNvSpPr txBox="1">
            <a:spLocks noChangeArrowheads="1"/>
          </p:cNvSpPr>
          <p:nvPr/>
        </p:nvSpPr>
        <p:spPr bwMode="auto">
          <a:xfrm>
            <a:off x="5435600" y="2901950"/>
            <a:ext cx="982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Support of accounts No. 40105, 40302, 40501</a:t>
            </a:r>
            <a:endParaRPr lang="en-US" sz="700" dirty="0">
              <a:effectLst/>
            </a:endParaRPr>
          </a:p>
        </p:txBody>
      </p:sp>
      <p:sp>
        <p:nvSpPr>
          <p:cNvPr id="139315" name="Text Box 51"/>
          <p:cNvSpPr txBox="1">
            <a:spLocks noChangeArrowheads="1"/>
          </p:cNvSpPr>
          <p:nvPr/>
        </p:nvSpPr>
        <p:spPr bwMode="auto">
          <a:xfrm>
            <a:off x="2892425" y="6021388"/>
            <a:ext cx="23764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 Office for Vladimir Oblast</a:t>
            </a:r>
            <a:endParaRPr lang="en-US" sz="800" dirty="0">
              <a:effectLst/>
            </a:endParaRPr>
          </a:p>
        </p:txBody>
      </p:sp>
      <p:pic>
        <p:nvPicPr>
          <p:cNvPr id="139317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5805488"/>
            <a:ext cx="13985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7" name="Text Box 33"/>
          <p:cNvSpPr txBox="1">
            <a:spLocks noChangeArrowheads="1"/>
          </p:cNvSpPr>
          <p:nvPr/>
        </p:nvSpPr>
        <p:spPr bwMode="auto">
          <a:xfrm>
            <a:off x="7119938" y="5811838"/>
            <a:ext cx="16240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Operations of the previous business day</a:t>
            </a:r>
            <a:endParaRPr lang="en-US" sz="800" dirty="0">
              <a:effectLst/>
            </a:endParaRPr>
          </a:p>
        </p:txBody>
      </p:sp>
      <p:sp>
        <p:nvSpPr>
          <p:cNvPr id="139319" name="Text Box 55"/>
          <p:cNvSpPr txBox="1">
            <a:spLocks noChangeArrowheads="1"/>
          </p:cNvSpPr>
          <p:nvPr/>
        </p:nvSpPr>
        <p:spPr bwMode="auto">
          <a:xfrm>
            <a:off x="5197475" y="3424238"/>
            <a:ext cx="982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Transfer of account balances</a:t>
            </a:r>
            <a:endParaRPr lang="en-US" sz="7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79388" y="1235075"/>
            <a:ext cx="871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effectLst/>
              </a:rPr>
              <a:t>The scheme of the document flow when carrying out cash payments from personal accounts of clients of the regional and municipal level</a:t>
            </a:r>
            <a:endParaRPr lang="en-US" sz="1400" dirty="0">
              <a:effectLst/>
            </a:endParaRP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73238"/>
            <a:ext cx="87852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648075" y="6148388"/>
            <a:ext cx="1873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Reporting</a:t>
            </a:r>
            <a:endParaRPr lang="en-US" sz="800" dirty="0">
              <a:effectLst/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00563" y="2060575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Reporting</a:t>
            </a:r>
            <a:endParaRPr lang="en-US" sz="800" dirty="0">
              <a:effectLst/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7785100" y="3141663"/>
            <a:ext cx="10080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</a:t>
            </a:r>
            <a:endParaRPr lang="en-US" sz="800" dirty="0">
              <a:effectLst/>
            </a:endParaRP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111625" y="3201988"/>
            <a:ext cx="1008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 of Russia for Vladimir Oblast</a:t>
            </a:r>
            <a:endParaRPr lang="en-US" sz="800" dirty="0">
              <a:effectLst/>
            </a:endParaRP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323850" y="3430588"/>
            <a:ext cx="1081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Clients</a:t>
            </a:r>
            <a:endParaRPr lang="en-US" sz="800" dirty="0">
              <a:effectLst/>
            </a:endParaRP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1281113" y="3355975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Payment documents</a:t>
            </a:r>
            <a:endParaRPr lang="en-US" sz="800" dirty="0">
              <a:effectLst/>
            </a:endParaRP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1431925" y="4546600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Statements from personal accounts</a:t>
            </a:r>
            <a:endParaRPr lang="en-US" sz="800" dirty="0">
              <a:effectLst/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3125788" y="3186113"/>
            <a:ext cx="1012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Settlement document for writing off from accounts of budgets</a:t>
            </a:r>
            <a:endParaRPr lang="en-US" sz="800" dirty="0">
              <a:effectLst/>
            </a:endParaRP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3419475" y="4681538"/>
            <a:ext cx="720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 statement from accounts of budgets</a:t>
            </a:r>
            <a:endParaRPr lang="en-US" sz="800" dirty="0">
              <a:effectLst/>
            </a:endParaRP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5973763" y="3057525"/>
            <a:ext cx="1085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Financial bodies of a constituent of the Russian Federation and of municipal formations</a:t>
            </a:r>
            <a:endParaRPr lang="en-US" sz="800" dirty="0">
              <a:effectLst/>
            </a:endParaRPr>
          </a:p>
        </p:txBody>
      </p:sp>
      <p:pic>
        <p:nvPicPr>
          <p:cNvPr id="13825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390775"/>
            <a:ext cx="37433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3059113" y="2395538"/>
            <a:ext cx="3384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Information necessary for execution of budgets</a:t>
            </a:r>
            <a:endParaRPr lang="en-US" sz="800" dirty="0">
              <a:effectLst/>
            </a:endParaRPr>
          </a:p>
        </p:txBody>
      </p:sp>
      <p:pic>
        <p:nvPicPr>
          <p:cNvPr id="13826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36591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38750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3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588" y="4090988"/>
            <a:ext cx="8429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350" y="43068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5227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4167188" y="3640138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Account 40201</a:t>
            </a:r>
            <a:endParaRPr lang="en-US" sz="700" dirty="0">
              <a:effectLst/>
            </a:endParaRPr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4183063" y="3849688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Accounts 40204</a:t>
            </a:r>
            <a:endParaRPr lang="en-US" sz="700" dirty="0">
              <a:effectLst/>
            </a:endParaRP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4187825" y="4054475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Account 40601</a:t>
            </a:r>
            <a:endParaRPr lang="en-US" sz="700" dirty="0">
              <a:effectLst/>
            </a:endParaRPr>
          </a:p>
        </p:txBody>
      </p: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4192588" y="4281488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Accounts 40701</a:t>
            </a:r>
            <a:endParaRPr lang="en-US" sz="700" dirty="0">
              <a:effectLst/>
            </a:endParaRPr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4197350" y="4497388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Accounts 40302</a:t>
            </a:r>
            <a:endParaRPr lang="en-US" sz="700" dirty="0">
              <a:effectLst/>
            </a:endParaRPr>
          </a:p>
        </p:txBody>
      </p:sp>
      <p:pic>
        <p:nvPicPr>
          <p:cNvPr id="13827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1075" y="2897188"/>
            <a:ext cx="9556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2224088" y="3095625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 Office for Vladimir Oblast</a:t>
            </a:r>
            <a:endParaRPr lang="en-US" sz="800" dirty="0">
              <a:effectLst/>
            </a:endParaRPr>
          </a:p>
        </p:txBody>
      </p: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5</a:t>
            </a:r>
            <a:endParaRPr lang="en-US" sz="1200" dirty="0">
              <a:effectLst/>
            </a:endParaRPr>
          </a:p>
        </p:txBody>
      </p:sp>
      <p:pic>
        <p:nvPicPr>
          <p:cNvPr id="13827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4797425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56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33550"/>
            <a:ext cx="87852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79388" y="1235075"/>
            <a:ext cx="8713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effectLst/>
              </a:rPr>
              <a:t>The scheme of the document flow while providing clients with cash money using money cheques</a:t>
            </a:r>
            <a:endParaRPr lang="en-US" sz="1400" dirty="0">
              <a:effectLst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781800" y="2120900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 of Russia for Vladimir Oblast</a:t>
            </a:r>
            <a:endParaRPr lang="en-US" sz="800" dirty="0">
              <a:effectLst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6804025" y="4652963"/>
            <a:ext cx="1079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Credit institutions</a:t>
            </a:r>
            <a:endParaRPr lang="en-US" sz="800" dirty="0">
              <a:effectLst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001838" y="324643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 request to receive cash money with a cheque</a:t>
            </a:r>
            <a:endParaRPr lang="en-US" sz="800" dirty="0">
              <a:effectLst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2124075" y="4143375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 cheque signed by authorized persons</a:t>
            </a:r>
            <a:endParaRPr lang="en-US" sz="800" dirty="0">
              <a:effectLst/>
            </a:endParaRP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2139950" y="5191125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Statements from personal accounts</a:t>
            </a:r>
            <a:endParaRPr lang="en-US" sz="800" dirty="0">
              <a:effectLst/>
            </a:endParaRP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539750" y="3573463"/>
            <a:ext cx="13684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Clients</a:t>
            </a:r>
            <a:endParaRPr lang="en-US" sz="800" dirty="0">
              <a:effectLst/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3381375" y="3335338"/>
            <a:ext cx="194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 Office for Vladimir Oblast</a:t>
            </a:r>
            <a:endParaRPr lang="en-US" sz="800" dirty="0">
              <a:effectLst/>
            </a:endParaRP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5241925" y="3101975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Settlement documents for support of </a:t>
            </a:r>
            <a:r>
              <a:rPr lang="en-US" sz="800" dirty="0" smtClean="0">
                <a:effectLst/>
              </a:rPr>
              <a:t>cash accounts</a:t>
            </a:r>
            <a:endParaRPr lang="en-US" sz="800" dirty="0">
              <a:effectLst/>
            </a:endParaRP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7951788" y="4183063"/>
            <a:ext cx="1008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Support of cash accounts</a:t>
            </a:r>
            <a:endParaRPr lang="en-US" sz="800" dirty="0">
              <a:effectLst/>
            </a:endParaRP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5446713" y="3727450"/>
            <a:ext cx="1223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 statements from accounts of budgets and cash accounts</a:t>
            </a:r>
            <a:endParaRPr lang="en-US" sz="800" dirty="0">
              <a:effectLst/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497513" y="5151438"/>
            <a:ext cx="1223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 statements from cash accounts</a:t>
            </a:r>
            <a:endParaRPr lang="en-US" sz="800" dirty="0">
              <a:effectLst/>
            </a:endParaRP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1547813" y="5949950"/>
            <a:ext cx="49688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 cheque drawn up according to the set </a:t>
            </a:r>
            <a:r>
              <a:rPr lang="en-US" sz="800" dirty="0" smtClean="0">
                <a:effectLst/>
              </a:rPr>
              <a:t>procedure</a:t>
            </a:r>
            <a:endParaRPr lang="en-US" sz="800" dirty="0" smtClean="0">
              <a:effectLst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619250" y="2614613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 cheque drawn up according to the set procedure</a:t>
            </a:r>
            <a:endParaRPr lang="en-US" sz="800" dirty="0">
              <a:effectLst/>
            </a:endParaRP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1420813" y="2232025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Cash money</a:t>
            </a:r>
            <a:endParaRPr lang="en-US" sz="800" dirty="0">
              <a:effectLst/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1476375" y="6308725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Cash money</a:t>
            </a:r>
            <a:endParaRPr lang="en-US" sz="800" dirty="0">
              <a:effectLst/>
            </a:endParaRPr>
          </a:p>
        </p:txBody>
      </p:sp>
      <p:pic>
        <p:nvPicPr>
          <p:cNvPr id="14031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0" y="2601913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6888163" y="2614613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Accounts of budgets</a:t>
            </a:r>
            <a:endParaRPr lang="en-US" sz="800" dirty="0">
              <a:effectLst/>
            </a:endParaRPr>
          </a:p>
        </p:txBody>
      </p:sp>
      <p:pic>
        <p:nvPicPr>
          <p:cNvPr id="14031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3500438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5" name="Text Box 27"/>
          <p:cNvSpPr txBox="1">
            <a:spLocks noChangeArrowheads="1"/>
          </p:cNvSpPr>
          <p:nvPr/>
        </p:nvSpPr>
        <p:spPr bwMode="auto">
          <a:xfrm>
            <a:off x="6888163" y="3573463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Accounts 40116</a:t>
            </a:r>
            <a:endParaRPr lang="en-US" sz="800" dirty="0">
              <a:effectLst/>
            </a:endParaRPr>
          </a:p>
        </p:txBody>
      </p:sp>
      <p:pic>
        <p:nvPicPr>
          <p:cNvPr id="14031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5091113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6926263" y="5157788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Accounts 40116</a:t>
            </a:r>
            <a:endParaRPr lang="en-US" sz="800" dirty="0">
              <a:effectLst/>
            </a:endParaRP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6</a:t>
            </a:r>
            <a:endParaRPr lang="en-US" sz="1200" dirty="0">
              <a:effectLst/>
            </a:endParaRPr>
          </a:p>
        </p:txBody>
      </p:sp>
      <p:pic>
        <p:nvPicPr>
          <p:cNvPr id="14032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63007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488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4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51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5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63134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6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888" y="63134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7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075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8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9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650" y="62960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0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7013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1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5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2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038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3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050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4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600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6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88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788" y="22463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150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9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163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1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188" y="22590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2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8550" y="22590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8738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4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325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5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22685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6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7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0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8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763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9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775" y="22812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0" name="Picture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138" y="22812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1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2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7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300" y="2935288"/>
            <a:ext cx="4191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8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365625"/>
            <a:ext cx="1655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1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17675"/>
            <a:ext cx="8785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79388" y="1168400"/>
            <a:ext cx="871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effectLst/>
              </a:rPr>
              <a:t>The scheme of processing documents presented by </a:t>
            </a:r>
            <a:r>
              <a:rPr lang="en-US" sz="1400" dirty="0" smtClean="0">
                <a:effectLst/>
              </a:rPr>
              <a:t>a client to the Federal Treasury Office for Vladimir Oblast</a:t>
            </a:r>
            <a:endParaRPr lang="en-US" sz="1400" dirty="0">
              <a:effectLst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048500" y="3522663"/>
            <a:ext cx="187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Interregional 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operational 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office</a:t>
            </a:r>
            <a:endParaRPr lang="en-US" sz="800" dirty="0">
              <a:effectLst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59638" y="5511800"/>
            <a:ext cx="1262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Operational 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reporting</a:t>
            </a:r>
            <a:endParaRPr lang="en-US" sz="800" dirty="0">
              <a:effectLst/>
            </a:endParaRPr>
          </a:p>
        </p:txBody>
      </p:sp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51847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2279650" y="4652963"/>
            <a:ext cx="129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Spending 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Department</a:t>
            </a:r>
            <a:endParaRPr lang="en-US" sz="800" dirty="0">
              <a:effectLst/>
            </a:endParaRP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4040188" y="4652963"/>
            <a:ext cx="1296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Operational department</a:t>
            </a:r>
            <a:endParaRPr lang="en-US" sz="800" dirty="0">
              <a:effectLst/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5918200" y="4564063"/>
            <a:ext cx="1081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Budget accounting and reporting department for operations of budgets</a:t>
            </a:r>
            <a:endParaRPr lang="en-US" sz="800" dirty="0">
              <a:effectLst/>
            </a:endParaRP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3895725" y="3081338"/>
            <a:ext cx="187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An institution of the Bank of Russia</a:t>
            </a:r>
            <a:endParaRPr lang="en-US" sz="800" dirty="0">
              <a:effectLst/>
            </a:endParaRP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6757988" y="2566988"/>
            <a:ext cx="11525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 payment order for support of accounts No. 40105</a:t>
            </a:r>
            <a:endParaRPr lang="en-US" sz="700" dirty="0">
              <a:effectLst/>
            </a:endParaRP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2411413" y="2143125"/>
            <a:ext cx="18732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</a:t>
            </a:r>
            <a:endParaRPr lang="en-US" sz="800" dirty="0">
              <a:effectLst/>
            </a:endParaRP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2427288" y="3524250"/>
            <a:ext cx="1368425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A consolidated </a:t>
            </a:r>
          </a:p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request</a:t>
            </a:r>
            <a:endParaRPr lang="en-US" sz="700" dirty="0">
              <a:effectLst/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4033838" y="3856038"/>
            <a:ext cx="11525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Settlement documents for writing off from accounts   No. 40105</a:t>
            </a:r>
            <a:endParaRPr lang="en-US" sz="700" dirty="0">
              <a:effectLst/>
            </a:endParaRP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5292725" y="3816350"/>
            <a:ext cx="10080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Bank statements from accounts No. 40105</a:t>
            </a:r>
            <a:endParaRPr lang="en-US" sz="700" dirty="0">
              <a:effectLst/>
            </a:endParaRP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4999038" y="5062538"/>
            <a:ext cx="1114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Information on operations in accounts</a:t>
            </a:r>
            <a:endParaRPr lang="en-US" sz="800" dirty="0">
              <a:effectLst/>
            </a:endParaRP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3265488" y="5057775"/>
            <a:ext cx="1114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 request for cash spending in status “003”</a:t>
            </a:r>
            <a:endParaRPr lang="en-US" sz="800" dirty="0">
              <a:effectLst/>
            </a:endParaRP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1354138" y="4602163"/>
            <a:ext cx="1114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 request for cash spending</a:t>
            </a:r>
            <a:endParaRPr lang="en-US" sz="800" dirty="0">
              <a:effectLst/>
            </a:endParaRPr>
          </a:p>
        </p:txBody>
      </p:sp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1487488" y="5700713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 statement from a personal account</a:t>
            </a:r>
            <a:endParaRPr lang="en-US" sz="800" dirty="0">
              <a:effectLst/>
            </a:endParaRP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1531938" y="5113338"/>
            <a:ext cx="1008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A protocol on refusal</a:t>
            </a:r>
            <a:endParaRPr lang="en-US" sz="800" dirty="0">
              <a:effectLst/>
            </a:endParaRP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612329" y="4047455"/>
            <a:ext cx="2159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effectLst/>
              </a:rPr>
              <a:t>System of remote financial document flow (</a:t>
            </a:r>
            <a:r>
              <a:rPr lang="en-US" sz="1200" dirty="0" smtClean="0">
                <a:effectLst/>
              </a:rPr>
              <a:t>SUFD</a:t>
            </a:r>
            <a:r>
              <a:rPr lang="en-US" sz="1200" dirty="0" smtClean="0">
                <a:effectLst/>
              </a:rPr>
              <a:t>)</a:t>
            </a:r>
            <a:endParaRPr lang="en-US" sz="1200" dirty="0">
              <a:effectLst/>
            </a:endParaRPr>
          </a:p>
        </p:txBody>
      </p:sp>
      <p:sp>
        <p:nvSpPr>
          <p:cNvPr id="143387" name="Text Box 27"/>
          <p:cNvSpPr txBox="1">
            <a:spLocks noChangeArrowheads="1"/>
          </p:cNvSpPr>
          <p:nvPr/>
        </p:nvSpPr>
        <p:spPr bwMode="auto">
          <a:xfrm>
            <a:off x="5796137" y="4077072"/>
            <a:ext cx="172819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>
                <a:effectLst/>
              </a:rPr>
              <a:t>Automated system of the Federal Treasury (</a:t>
            </a:r>
            <a:r>
              <a:rPr lang="en-US" sz="1100" dirty="0" smtClean="0">
                <a:effectLst/>
              </a:rPr>
              <a:t>ASFK</a:t>
            </a:r>
            <a:r>
              <a:rPr lang="en-US" sz="1100" dirty="0" smtClean="0">
                <a:effectLst/>
              </a:rPr>
              <a:t>)</a:t>
            </a:r>
            <a:endParaRPr lang="en-US" sz="1100" dirty="0">
              <a:effectLst/>
            </a:endParaRPr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401638" y="4597400"/>
            <a:ext cx="1152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Office of </a:t>
            </a:r>
            <a:r>
              <a:rPr lang="en-US" sz="800" dirty="0" smtClean="0">
                <a:effectLst/>
              </a:rPr>
              <a:t>the Federal Service for the Execution of Sentences</a:t>
            </a:r>
            <a:endParaRPr lang="en-US" sz="800" dirty="0">
              <a:effectLst/>
            </a:endParaRPr>
          </a:p>
        </p:txBody>
      </p:sp>
      <p:sp>
        <p:nvSpPr>
          <p:cNvPr id="143389" name="Text Box 29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7</a:t>
            </a:r>
            <a:endParaRPr lang="en-US" sz="1200" dirty="0">
              <a:effectLst/>
            </a:endParaRP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5213350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9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0763" y="5373688"/>
            <a:ext cx="781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313" y="5721350"/>
            <a:ext cx="374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0" name="Text Box 40"/>
          <p:cNvSpPr txBox="1">
            <a:spLocks noChangeArrowheads="1"/>
          </p:cNvSpPr>
          <p:nvPr/>
        </p:nvSpPr>
        <p:spPr bwMode="auto">
          <a:xfrm>
            <a:off x="3587750" y="6230938"/>
            <a:ext cx="23764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 Treasury Office for Vladimir Oblast</a:t>
            </a:r>
            <a:endParaRPr lang="en-US" sz="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78163"/>
            <a:ext cx="8229600" cy="1143000"/>
          </a:xfrm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attention!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8</a:t>
            </a:r>
            <a:endParaRPr lang="en-US" sz="1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838</Words>
  <Application>Microsoft Office PowerPoint</Application>
  <PresentationFormat>Экран (4:3)</PresentationFormat>
  <Paragraphs>165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ISRameik</dc:creator>
  <cp:lastModifiedBy>ASPIRE-one</cp:lastModifiedBy>
  <cp:revision>229</cp:revision>
  <dcterms:created xsi:type="dcterms:W3CDTF">2011-10-18T04:44:33Z</dcterms:created>
  <dcterms:modified xsi:type="dcterms:W3CDTF">2012-06-19T17:33:46Z</dcterms:modified>
</cp:coreProperties>
</file>