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40" r:id="rId3"/>
    <p:sldId id="334" r:id="rId4"/>
    <p:sldId id="337" r:id="rId5"/>
    <p:sldId id="336" r:id="rId6"/>
    <p:sldId id="338" r:id="rId7"/>
    <p:sldId id="341" r:id="rId8"/>
    <p:sldId id="30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3300"/>
    <a:srgbClr val="336600"/>
    <a:srgbClr val="FF9900"/>
    <a:srgbClr val="0900C0"/>
    <a:srgbClr val="33CCFF"/>
    <a:srgbClr val="3333CC"/>
    <a:srgbClr val="93E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15" autoAdjust="0"/>
    <p:restoredTop sz="93460" autoAdjust="0"/>
  </p:normalViewPr>
  <p:slideViewPr>
    <p:cSldViewPr>
      <p:cViewPr>
        <p:scale>
          <a:sx n="80" d="100"/>
          <a:sy n="80" d="100"/>
        </p:scale>
        <p:origin x="-12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0DD6-0BEA-4E25-953D-C94689E19E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346E3-988C-4960-8D83-2359FF85AF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0CD9A-457A-4488-B85B-606CD26C2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D783B-D846-4F11-AA53-2EFC6F07A5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3285-D4F8-4D58-84F4-D44EEF763F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EB319-8038-440E-8F08-C1266861C0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24D3D-1DF3-4BBB-8378-17538AA924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57CC2-7D19-41BE-9504-994523CAFF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32497-94EB-4EE3-81FD-79ACA7E440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C4E6C-1AE3-41F2-A364-C68AF64C72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5D323-AE25-42E5-900E-DECB47A1C3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fld id="{926D7C28-97FA-484C-9C54-E6F7B27730D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0645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Организация документооборота и операционного дня в Автоматизированной системе Федерального казначейства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Заместитель руководителя</a:t>
            </a:r>
          </a:p>
          <a:p>
            <a:pPr algn="r"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Управления Федерального казначейства</a:t>
            </a:r>
          </a:p>
          <a:p>
            <a:pPr algn="r"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по Владимирской области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В.Н.Нутрецов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68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1601788"/>
            <a:ext cx="87360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111125" y="1235075"/>
            <a:ext cx="8893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effectLst/>
              </a:rPr>
              <a:t>Структура счетов, открытых Управлению Федерального казначейства по Владимирской области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228600" y="2825750"/>
            <a:ext cx="18732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Управление Федерального казначейства по Владимирской области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-49213" y="4110038"/>
            <a:ext cx="187325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Территориальный                   отдел №2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684213" y="4668838"/>
            <a:ext cx="187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Территориальный                   отдел №3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725613" y="5494338"/>
            <a:ext cx="187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Территориальный                   отдел №19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3995738" y="1612900"/>
            <a:ext cx="417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40101 «Доходы, распределяемые органами Федерального казначейства между уровнями бюджетной системы Российской Федерации»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4000500" y="2217738"/>
            <a:ext cx="41767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40105 «Средства Федерального бюджета»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3995738" y="2674938"/>
            <a:ext cx="417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40501 «Счета организаций находящихся в федеральной собственности. Финансовые организации»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4067175" y="3279775"/>
            <a:ext cx="41767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40201 «Средства бюджетов субъектов РФ»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4067175" y="3722688"/>
            <a:ext cx="4176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40601 «Счета организаций, находящихся в государственной (кроме федеральной)  собственности. Финансовые организации»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3995738" y="4298950"/>
            <a:ext cx="41767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40204 «Средства местных бюджетов»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3995738" y="4757738"/>
            <a:ext cx="417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40701 «Счета негосударственных организаций. Финансовые организации»</a:t>
            </a: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3995738" y="5340350"/>
            <a:ext cx="41767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40302 «Средства, поступающие во временное распоряжение»</a:t>
            </a:r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3995738" y="5865813"/>
            <a:ext cx="41767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40116 «Средства для выплаты наличных денег организациям»</a:t>
            </a:r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4067175" y="6381750"/>
            <a:ext cx="41767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40816 «Средства бюджета Союзного государства»</a:t>
            </a:r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8261350" y="1673225"/>
            <a:ext cx="647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1 счет</a:t>
            </a:r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8255000" y="2205038"/>
            <a:ext cx="647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1 счет</a:t>
            </a:r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8261350" y="2730500"/>
            <a:ext cx="647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2 счета</a:t>
            </a:r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8243888" y="3251200"/>
            <a:ext cx="647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1 счет</a:t>
            </a:r>
          </a:p>
        </p:txBody>
      </p:sp>
      <p:sp>
        <p:nvSpPr>
          <p:cNvPr id="142360" name="Text Box 24"/>
          <p:cNvSpPr txBox="1">
            <a:spLocks noChangeArrowheads="1"/>
          </p:cNvSpPr>
          <p:nvPr/>
        </p:nvSpPr>
        <p:spPr bwMode="auto">
          <a:xfrm>
            <a:off x="8255000" y="3767138"/>
            <a:ext cx="647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1 счет</a:t>
            </a: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8243888" y="424815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127 счетов</a:t>
            </a:r>
          </a:p>
        </p:txBody>
      </p:sp>
      <p:sp>
        <p:nvSpPr>
          <p:cNvPr id="142362" name="Text Box 26"/>
          <p:cNvSpPr txBox="1">
            <a:spLocks noChangeArrowheads="1"/>
          </p:cNvSpPr>
          <p:nvPr/>
        </p:nvSpPr>
        <p:spPr bwMode="auto">
          <a:xfrm>
            <a:off x="8266113" y="475773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80 счетов</a:t>
            </a:r>
          </a:p>
        </p:txBody>
      </p:sp>
      <p:sp>
        <p:nvSpPr>
          <p:cNvPr id="142363" name="Text Box 27"/>
          <p:cNvSpPr txBox="1">
            <a:spLocks noChangeArrowheads="1"/>
          </p:cNvSpPr>
          <p:nvPr/>
        </p:nvSpPr>
        <p:spPr bwMode="auto">
          <a:xfrm>
            <a:off x="8261350" y="5356225"/>
            <a:ext cx="647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121 счет</a:t>
            </a:r>
          </a:p>
        </p:txBody>
      </p:sp>
      <p:sp>
        <p:nvSpPr>
          <p:cNvPr id="142364" name="Text Box 28"/>
          <p:cNvSpPr txBox="1">
            <a:spLocks noChangeArrowheads="1"/>
          </p:cNvSpPr>
          <p:nvPr/>
        </p:nvSpPr>
        <p:spPr bwMode="auto">
          <a:xfrm>
            <a:off x="8266113" y="582136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279 счетов</a:t>
            </a:r>
          </a:p>
        </p:txBody>
      </p:sp>
      <p:sp>
        <p:nvSpPr>
          <p:cNvPr id="142365" name="Text Box 29"/>
          <p:cNvSpPr txBox="1">
            <a:spLocks noChangeArrowheads="1"/>
          </p:cNvSpPr>
          <p:nvPr/>
        </p:nvSpPr>
        <p:spPr bwMode="auto">
          <a:xfrm>
            <a:off x="8261350" y="6403975"/>
            <a:ext cx="647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1 счет</a:t>
            </a:r>
          </a:p>
        </p:txBody>
      </p:sp>
      <p:sp>
        <p:nvSpPr>
          <p:cNvPr id="142366" name="Text Box 30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effectLst/>
              </a:rPr>
              <a:t>2</a:t>
            </a:r>
          </a:p>
        </p:txBody>
      </p:sp>
      <p:pic>
        <p:nvPicPr>
          <p:cNvPr id="142369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819400"/>
            <a:ext cx="10080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60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78000"/>
            <a:ext cx="8785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57163" y="1939925"/>
            <a:ext cx="1081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Администраторы доходов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444750" y="3673475"/>
            <a:ext cx="1584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Отдел доходов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2489200" y="4479925"/>
            <a:ext cx="15843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Отдел  бюджетного учета и отчетности по операциям бюджетов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2366963" y="6472238"/>
            <a:ext cx="19446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Плательщики</a:t>
            </a: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7712075" y="3435350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Федеральный               бюджет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7153275" y="4176713"/>
            <a:ext cx="1585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Бюджет                      субъекта РФ</a:t>
            </a: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6643688" y="4937125"/>
            <a:ext cx="1585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Местные                 бюджеты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5286375" y="1989138"/>
            <a:ext cx="10795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Банк России по Владимирской области</a:t>
            </a:r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5308600" y="4471988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Кредитные учреждения</a:t>
            </a:r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1071563" y="2049463"/>
            <a:ext cx="12255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Документы администраторов доходов бюджета</a:t>
            </a:r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1165225" y="2643188"/>
            <a:ext cx="12255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Информация о поступивших доходах</a:t>
            </a: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2478088" y="3319463"/>
            <a:ext cx="1584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Формирование отчетности</a:t>
            </a:r>
          </a:p>
        </p:txBody>
      </p:sp>
      <p:sp>
        <p:nvSpPr>
          <p:cNvPr id="136211" name="Text Box 19"/>
          <p:cNvSpPr txBox="1">
            <a:spLocks noChangeArrowheads="1"/>
          </p:cNvSpPr>
          <p:nvPr/>
        </p:nvSpPr>
        <p:spPr bwMode="auto">
          <a:xfrm>
            <a:off x="2638425" y="3976688"/>
            <a:ext cx="12239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Формы аналитического учета</a:t>
            </a:r>
          </a:p>
        </p:txBody>
      </p:sp>
      <p:sp>
        <p:nvSpPr>
          <p:cNvPr id="136212" name="Text Box 20"/>
          <p:cNvSpPr txBox="1">
            <a:spLocks noChangeArrowheads="1"/>
          </p:cNvSpPr>
          <p:nvPr/>
        </p:nvSpPr>
        <p:spPr bwMode="auto">
          <a:xfrm>
            <a:off x="1131888" y="4465638"/>
            <a:ext cx="15843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Оперативная             бюджетная          отчетность</a:t>
            </a: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5380038" y="3457575"/>
            <a:ext cx="863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40101</a:t>
            </a:r>
          </a:p>
        </p:txBody>
      </p:sp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4278313" y="2051050"/>
            <a:ext cx="10795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Перечисление доходов в бюджеты</a:t>
            </a:r>
          </a:p>
        </p:txBody>
      </p:sp>
      <p:sp>
        <p:nvSpPr>
          <p:cNvPr id="136215" name="Text Box 23"/>
          <p:cNvSpPr txBox="1">
            <a:spLocks noChangeArrowheads="1"/>
          </p:cNvSpPr>
          <p:nvPr/>
        </p:nvSpPr>
        <p:spPr bwMode="auto">
          <a:xfrm>
            <a:off x="4311650" y="3248025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Поступления по выписке банка</a:t>
            </a:r>
          </a:p>
        </p:txBody>
      </p:sp>
      <p:sp>
        <p:nvSpPr>
          <p:cNvPr id="136216" name="Text Box 24"/>
          <p:cNvSpPr txBox="1">
            <a:spLocks noChangeArrowheads="1"/>
          </p:cNvSpPr>
          <p:nvPr/>
        </p:nvSpPr>
        <p:spPr bwMode="auto">
          <a:xfrm>
            <a:off x="5286375" y="3930650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Расчетные документы</a:t>
            </a:r>
          </a:p>
        </p:txBody>
      </p:sp>
      <p:sp>
        <p:nvSpPr>
          <p:cNvPr id="136217" name="Text Box 25"/>
          <p:cNvSpPr txBox="1">
            <a:spLocks noChangeArrowheads="1"/>
          </p:cNvSpPr>
          <p:nvPr/>
        </p:nvSpPr>
        <p:spPr bwMode="auto">
          <a:xfrm>
            <a:off x="5297488" y="59229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Расчетные документы</a:t>
            </a:r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179388" y="1235075"/>
            <a:ext cx="87137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effectLst/>
              </a:rPr>
              <a:t>Учет поступлений и их распределение между бюджетами бюджетной системы Российской Федерации на территории Владимирской области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57150" y="3889375"/>
            <a:ext cx="12239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Межрегиональное операционное Управление</a:t>
            </a:r>
          </a:p>
        </p:txBody>
      </p:sp>
      <p:sp>
        <p:nvSpPr>
          <p:cNvPr id="136223" name="Text Box 31"/>
          <p:cNvSpPr txBox="1">
            <a:spLocks noChangeArrowheads="1"/>
          </p:cNvSpPr>
          <p:nvPr/>
        </p:nvSpPr>
        <p:spPr bwMode="auto">
          <a:xfrm>
            <a:off x="6029325" y="5727700"/>
            <a:ext cx="1585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Внебюджетные              фонды</a:t>
            </a:r>
          </a:p>
        </p:txBody>
      </p:sp>
      <p:sp>
        <p:nvSpPr>
          <p:cNvPr id="136224" name="Text Box 32"/>
          <p:cNvSpPr txBox="1">
            <a:spLocks noChangeArrowheads="1"/>
          </p:cNvSpPr>
          <p:nvPr/>
        </p:nvSpPr>
        <p:spPr bwMode="auto">
          <a:xfrm>
            <a:off x="4273550" y="2576513"/>
            <a:ext cx="10795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Перечисление доходов в бюджеты</a:t>
            </a:r>
          </a:p>
        </p:txBody>
      </p:sp>
      <p:pic>
        <p:nvPicPr>
          <p:cNvPr id="136225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5286375"/>
            <a:ext cx="116046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28" name="Text Box 36"/>
          <p:cNvSpPr txBox="1">
            <a:spLocks noChangeArrowheads="1"/>
          </p:cNvSpPr>
          <p:nvPr/>
        </p:nvSpPr>
        <p:spPr bwMode="auto">
          <a:xfrm>
            <a:off x="2838450" y="5268913"/>
            <a:ext cx="1346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Финансовые органы субъекта РФ и муниципальных образований</a:t>
            </a:r>
          </a:p>
        </p:txBody>
      </p:sp>
      <p:pic>
        <p:nvPicPr>
          <p:cNvPr id="136234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133600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5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205038"/>
            <a:ext cx="4048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6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298700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7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988" y="2349500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8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2175" y="242093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9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8863" y="2516188"/>
            <a:ext cx="4048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0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2593975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1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592388"/>
            <a:ext cx="4048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2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708275"/>
            <a:ext cx="4048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3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2781300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4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0" y="2752725"/>
            <a:ext cx="4048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5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85273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46" name="Text Box 54"/>
          <p:cNvSpPr txBox="1">
            <a:spLocks noChangeArrowheads="1"/>
          </p:cNvSpPr>
          <p:nvPr/>
        </p:nvSpPr>
        <p:spPr bwMode="auto">
          <a:xfrm>
            <a:off x="1917700" y="2536825"/>
            <a:ext cx="122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Лицевые           счета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184400" y="1773238"/>
            <a:ext cx="20875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Управление Федерального казначейства по Владимирской области</a:t>
            </a:r>
          </a:p>
        </p:txBody>
      </p:sp>
      <p:sp>
        <p:nvSpPr>
          <p:cNvPr id="136254" name="Text Box 62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effectLst/>
              </a:rPr>
              <a:t>3</a:t>
            </a:r>
          </a:p>
        </p:txBody>
      </p:sp>
      <p:pic>
        <p:nvPicPr>
          <p:cNvPr id="136256" name="Picture 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9400" y="3716338"/>
            <a:ext cx="4937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29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5157788"/>
            <a:ext cx="762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32" name="Text Box 40"/>
          <p:cNvSpPr txBox="1">
            <a:spLocks noChangeArrowheads="1"/>
          </p:cNvSpPr>
          <p:nvPr/>
        </p:nvSpPr>
        <p:spPr bwMode="auto">
          <a:xfrm>
            <a:off x="4206875" y="5262563"/>
            <a:ext cx="792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Отчетность</a:t>
            </a:r>
          </a:p>
        </p:txBody>
      </p:sp>
      <p:pic>
        <p:nvPicPr>
          <p:cNvPr id="136257" name="Picture 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9988" y="4891088"/>
            <a:ext cx="5111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0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5229225"/>
            <a:ext cx="762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31" name="Text Box 39"/>
          <p:cNvSpPr txBox="1">
            <a:spLocks noChangeArrowheads="1"/>
          </p:cNvSpPr>
          <p:nvPr/>
        </p:nvSpPr>
        <p:spPr bwMode="auto">
          <a:xfrm>
            <a:off x="2046288" y="5334000"/>
            <a:ext cx="792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Отчетность</a:t>
            </a:r>
          </a:p>
        </p:txBody>
      </p:sp>
      <p:pic>
        <p:nvPicPr>
          <p:cNvPr id="136259" name="Picture 6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8775" y="2349500"/>
            <a:ext cx="12890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318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773238"/>
            <a:ext cx="8785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79388" y="1235075"/>
            <a:ext cx="87137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effectLst/>
              </a:rPr>
              <a:t>Схема документооборота при осуществлении кассовых выплат с лицевых счетов клиентов федерального уровня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370138" y="2311400"/>
            <a:ext cx="1873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Федеральное казначейство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6223000" y="2974975"/>
            <a:ext cx="1873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Банк России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2482850" y="3390900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00">
                <a:effectLst/>
              </a:rPr>
              <a:t>Консолидированная заявка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3500438" y="3867150"/>
            <a:ext cx="1152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00">
                <a:effectLst/>
              </a:rPr>
              <a:t>Расчетные документы на списание со счетов № 40105, 40302, 40501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7258050" y="2314575"/>
            <a:ext cx="1152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00">
                <a:effectLst/>
              </a:rPr>
              <a:t>Расчетные документы на подкрепление счетов № 40105, 40302, 40501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4570413" y="3983038"/>
            <a:ext cx="10080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00">
                <a:effectLst/>
              </a:rPr>
              <a:t>Выписки банка из счетов № 40105, 40302, 40501</a:t>
            </a: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73025" y="4741863"/>
            <a:ext cx="10810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Клиенты</a:t>
            </a:r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1025525" y="4675188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Платежные документы</a:t>
            </a: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1243013" y="5367338"/>
            <a:ext cx="8636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Выписки из лицевых счетов</a:t>
            </a:r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2692400" y="4906963"/>
            <a:ext cx="1114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00">
                <a:effectLst/>
              </a:rPr>
              <a:t>Платежные документы прошедшие контроль</a:t>
            </a:r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4398963" y="4940300"/>
            <a:ext cx="11144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Информация об операциях на счетах</a:t>
            </a:r>
          </a:p>
        </p:txBody>
      </p:sp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7581900" y="5167313"/>
            <a:ext cx="1117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Отчетность</a:t>
            </a:r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2476500" y="6403975"/>
            <a:ext cx="33131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Информация об отражении операций в учете</a:t>
            </a: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2078038" y="4613275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Отдел расходов</a:t>
            </a:r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3629025" y="4579938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Операционный отдел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300663" y="4430713"/>
            <a:ext cx="10080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Отдел бюджетного учета и отчетности по операциям бюджетов</a:t>
            </a:r>
          </a:p>
        </p:txBody>
      </p:sp>
      <p:pic>
        <p:nvPicPr>
          <p:cNvPr id="13928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0" y="5006975"/>
            <a:ext cx="93662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91" name="Text Box 27"/>
          <p:cNvSpPr txBox="1">
            <a:spLocks noChangeArrowheads="1"/>
          </p:cNvSpPr>
          <p:nvPr/>
        </p:nvSpPr>
        <p:spPr bwMode="auto">
          <a:xfrm>
            <a:off x="128588" y="2968625"/>
            <a:ext cx="18732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Межрегиональное  операционное                   Управление</a:t>
            </a:r>
          </a:p>
        </p:txBody>
      </p:sp>
      <p:sp>
        <p:nvSpPr>
          <p:cNvPr id="139292" name="Text Box 28"/>
          <p:cNvSpPr txBox="1">
            <a:spLocks noChangeArrowheads="1"/>
          </p:cNvSpPr>
          <p:nvPr/>
        </p:nvSpPr>
        <p:spPr bwMode="auto">
          <a:xfrm>
            <a:off x="1746250" y="3822700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00">
                <a:effectLst/>
              </a:rPr>
              <a:t>Расходные             расписания</a:t>
            </a:r>
          </a:p>
        </p:txBody>
      </p:sp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1728788" y="3097213"/>
            <a:ext cx="13684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00">
                <a:effectLst/>
              </a:rPr>
              <a:t>Отчетность</a:t>
            </a:r>
          </a:p>
        </p:txBody>
      </p:sp>
      <p:pic>
        <p:nvPicPr>
          <p:cNvPr id="139295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9950" y="6188075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96" name="Text Box 32"/>
          <p:cNvSpPr txBox="1">
            <a:spLocks noChangeArrowheads="1"/>
          </p:cNvSpPr>
          <p:nvPr/>
        </p:nvSpPr>
        <p:spPr bwMode="auto">
          <a:xfrm>
            <a:off x="7235825" y="6176963"/>
            <a:ext cx="1414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Операции текущего операционного дня</a:t>
            </a:r>
          </a:p>
        </p:txBody>
      </p:sp>
      <p:pic>
        <p:nvPicPr>
          <p:cNvPr id="139299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3825" y="3162300"/>
            <a:ext cx="1295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98" name="Text Box 34"/>
          <p:cNvSpPr txBox="1">
            <a:spLocks noChangeArrowheads="1"/>
          </p:cNvSpPr>
          <p:nvPr/>
        </p:nvSpPr>
        <p:spPr bwMode="auto">
          <a:xfrm>
            <a:off x="6075363" y="3155950"/>
            <a:ext cx="208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Единый казначейский                    счет № 40105</a:t>
            </a:r>
          </a:p>
        </p:txBody>
      </p:sp>
      <p:sp>
        <p:nvSpPr>
          <p:cNvPr id="139300" name="Text Box 36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effectLst/>
              </a:rPr>
              <a:t>4</a:t>
            </a:r>
          </a:p>
        </p:txBody>
      </p:sp>
      <p:pic>
        <p:nvPicPr>
          <p:cNvPr id="139303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488" y="5006975"/>
            <a:ext cx="93662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304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5195888"/>
            <a:ext cx="792163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87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0" y="5527675"/>
            <a:ext cx="4318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306" name="Text Box 42"/>
          <p:cNvSpPr txBox="1">
            <a:spLocks noChangeArrowheads="1"/>
          </p:cNvSpPr>
          <p:nvPr/>
        </p:nvSpPr>
        <p:spPr bwMode="auto">
          <a:xfrm>
            <a:off x="3784600" y="2968625"/>
            <a:ext cx="143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00">
                <a:effectLst/>
              </a:rPr>
              <a:t>Учреждение Банка России по Владимирской области</a:t>
            </a:r>
          </a:p>
        </p:txBody>
      </p:sp>
      <p:pic>
        <p:nvPicPr>
          <p:cNvPr id="139307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6038" y="3246438"/>
            <a:ext cx="79216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308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0800" y="3384550"/>
            <a:ext cx="79216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309" name="Picture 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5563" y="3544888"/>
            <a:ext cx="79216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310" name="Text Box 46"/>
          <p:cNvSpPr txBox="1">
            <a:spLocks noChangeArrowheads="1"/>
          </p:cNvSpPr>
          <p:nvPr/>
        </p:nvSpPr>
        <p:spPr bwMode="auto">
          <a:xfrm>
            <a:off x="3751263" y="3224213"/>
            <a:ext cx="10080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№ 40105</a:t>
            </a:r>
          </a:p>
        </p:txBody>
      </p:sp>
      <p:sp>
        <p:nvSpPr>
          <p:cNvPr id="139311" name="Text Box 47"/>
          <p:cNvSpPr txBox="1">
            <a:spLocks noChangeArrowheads="1"/>
          </p:cNvSpPr>
          <p:nvPr/>
        </p:nvSpPr>
        <p:spPr bwMode="auto">
          <a:xfrm>
            <a:off x="3768725" y="3368675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№ 40302</a:t>
            </a:r>
          </a:p>
        </p:txBody>
      </p:sp>
      <p:sp>
        <p:nvSpPr>
          <p:cNvPr id="139312" name="Text Box 48"/>
          <p:cNvSpPr txBox="1">
            <a:spLocks noChangeArrowheads="1"/>
          </p:cNvSpPr>
          <p:nvPr/>
        </p:nvSpPr>
        <p:spPr bwMode="auto">
          <a:xfrm>
            <a:off x="3763963" y="3522663"/>
            <a:ext cx="10080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№ 40501</a:t>
            </a:r>
          </a:p>
        </p:txBody>
      </p:sp>
      <p:sp>
        <p:nvSpPr>
          <p:cNvPr id="139314" name="Text Box 50"/>
          <p:cNvSpPr txBox="1">
            <a:spLocks noChangeArrowheads="1"/>
          </p:cNvSpPr>
          <p:nvPr/>
        </p:nvSpPr>
        <p:spPr bwMode="auto">
          <a:xfrm>
            <a:off x="5435600" y="2901950"/>
            <a:ext cx="9826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00">
                <a:effectLst/>
              </a:rPr>
              <a:t>Подкрепление счетов № 40105, 40302, 40501</a:t>
            </a:r>
          </a:p>
        </p:txBody>
      </p:sp>
      <p:sp>
        <p:nvSpPr>
          <p:cNvPr id="139315" name="Text Box 51"/>
          <p:cNvSpPr txBox="1">
            <a:spLocks noChangeArrowheads="1"/>
          </p:cNvSpPr>
          <p:nvPr/>
        </p:nvSpPr>
        <p:spPr bwMode="auto">
          <a:xfrm>
            <a:off x="2892425" y="6021388"/>
            <a:ext cx="2376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Управление Федерального казначейства по Владимирской области</a:t>
            </a:r>
          </a:p>
        </p:txBody>
      </p:sp>
      <p:pic>
        <p:nvPicPr>
          <p:cNvPr id="139317" name="Picture 5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5825" y="5805488"/>
            <a:ext cx="13985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97" name="Text Box 33"/>
          <p:cNvSpPr txBox="1">
            <a:spLocks noChangeArrowheads="1"/>
          </p:cNvSpPr>
          <p:nvPr/>
        </p:nvSpPr>
        <p:spPr bwMode="auto">
          <a:xfrm>
            <a:off x="7119938" y="5811838"/>
            <a:ext cx="1624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Операции предыдущего операционного дня</a:t>
            </a:r>
          </a:p>
        </p:txBody>
      </p:sp>
      <p:sp>
        <p:nvSpPr>
          <p:cNvPr id="139319" name="Text Box 55"/>
          <p:cNvSpPr txBox="1">
            <a:spLocks noChangeArrowheads="1"/>
          </p:cNvSpPr>
          <p:nvPr/>
        </p:nvSpPr>
        <p:spPr bwMode="auto">
          <a:xfrm>
            <a:off x="5197475" y="3424238"/>
            <a:ext cx="982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00">
                <a:effectLst/>
              </a:rPr>
              <a:t>Перечисление остатков средств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79388" y="1235075"/>
            <a:ext cx="87137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effectLst/>
              </a:rPr>
              <a:t>Схема документооборота при осуществлении кассовых выплат с лицевых счетов клиентов регионального и муниципального уровня</a:t>
            </a:r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773238"/>
            <a:ext cx="87852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648075" y="6148388"/>
            <a:ext cx="1873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Отчетность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500563" y="2060575"/>
            <a:ext cx="1873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Отчетность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7785100" y="314166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Федеральное казначейство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4111625" y="3201988"/>
            <a:ext cx="10080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Банк России по Владимирской области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323850" y="3430588"/>
            <a:ext cx="10810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Клиенты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1281113" y="3355975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Платежные документы</a:t>
            </a: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1431925" y="4546600"/>
            <a:ext cx="863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Выписки из лицевых счетов</a:t>
            </a: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3125788" y="3186113"/>
            <a:ext cx="10128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Расчетные документы на списание со счетов бюджетов </a:t>
            </a: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3419475" y="4681538"/>
            <a:ext cx="720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Выписки банка из счетов бюджетов</a:t>
            </a:r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5973763" y="3057525"/>
            <a:ext cx="10858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Финансовые органы субъекта РФ и муниципальных образований</a:t>
            </a:r>
          </a:p>
        </p:txBody>
      </p:sp>
      <p:pic>
        <p:nvPicPr>
          <p:cNvPr id="13825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390775"/>
            <a:ext cx="37433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3059113" y="2395538"/>
            <a:ext cx="3384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Информация необходимая для исполнения бюджетов</a:t>
            </a:r>
          </a:p>
        </p:txBody>
      </p:sp>
      <p:pic>
        <p:nvPicPr>
          <p:cNvPr id="13826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175" y="3659188"/>
            <a:ext cx="84296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62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3875088"/>
            <a:ext cx="84296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63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2588" y="4090988"/>
            <a:ext cx="84296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64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7350" y="4306888"/>
            <a:ext cx="84296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65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522788"/>
            <a:ext cx="84296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4167188" y="3640138"/>
            <a:ext cx="863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40201</a:t>
            </a:r>
          </a:p>
        </p:txBody>
      </p:sp>
      <p:sp>
        <p:nvSpPr>
          <p:cNvPr id="138266" name="Text Box 26"/>
          <p:cNvSpPr txBox="1">
            <a:spLocks noChangeArrowheads="1"/>
          </p:cNvSpPr>
          <p:nvPr/>
        </p:nvSpPr>
        <p:spPr bwMode="auto">
          <a:xfrm>
            <a:off x="4183063" y="3849688"/>
            <a:ext cx="863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Счета 40204</a:t>
            </a:r>
          </a:p>
        </p:txBody>
      </p:sp>
      <p:sp>
        <p:nvSpPr>
          <p:cNvPr id="138267" name="Text Box 27"/>
          <p:cNvSpPr txBox="1">
            <a:spLocks noChangeArrowheads="1"/>
          </p:cNvSpPr>
          <p:nvPr/>
        </p:nvSpPr>
        <p:spPr bwMode="auto">
          <a:xfrm>
            <a:off x="4187825" y="4054475"/>
            <a:ext cx="863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 40601</a:t>
            </a:r>
          </a:p>
        </p:txBody>
      </p:sp>
      <p:sp>
        <p:nvSpPr>
          <p:cNvPr id="138268" name="Text Box 28"/>
          <p:cNvSpPr txBox="1">
            <a:spLocks noChangeArrowheads="1"/>
          </p:cNvSpPr>
          <p:nvPr/>
        </p:nvSpPr>
        <p:spPr bwMode="auto">
          <a:xfrm>
            <a:off x="4192588" y="4281488"/>
            <a:ext cx="863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Счета 40701</a:t>
            </a:r>
          </a:p>
        </p:txBody>
      </p:sp>
      <p:sp>
        <p:nvSpPr>
          <p:cNvPr id="138269" name="Text Box 29"/>
          <p:cNvSpPr txBox="1">
            <a:spLocks noChangeArrowheads="1"/>
          </p:cNvSpPr>
          <p:nvPr/>
        </p:nvSpPr>
        <p:spPr bwMode="auto">
          <a:xfrm>
            <a:off x="4197350" y="4497388"/>
            <a:ext cx="863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Счета 40302</a:t>
            </a:r>
          </a:p>
        </p:txBody>
      </p:sp>
      <p:pic>
        <p:nvPicPr>
          <p:cNvPr id="138270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1075" y="2897188"/>
            <a:ext cx="95567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2224088" y="3095625"/>
            <a:ext cx="10080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Управление Федерального казначейства по Владимирской области</a:t>
            </a:r>
          </a:p>
        </p:txBody>
      </p:sp>
      <p:sp>
        <p:nvSpPr>
          <p:cNvPr id="138272" name="Text Box 32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effectLst/>
              </a:rPr>
              <a:t>5</a:t>
            </a:r>
          </a:p>
        </p:txBody>
      </p:sp>
      <p:pic>
        <p:nvPicPr>
          <p:cNvPr id="138273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4797425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56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733550"/>
            <a:ext cx="87852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79388" y="1235075"/>
            <a:ext cx="87137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effectLst/>
              </a:rPr>
              <a:t>Схема документооборота при обеспечении клиентов наличными денежными средствами с использованием денежных чеков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6781800" y="2120900"/>
            <a:ext cx="10795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Банк России по Владимирской области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6804025" y="46529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Кредитные учреждения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2001838" y="3246438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Заявка на получение наличных с чеком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2124075" y="4143375"/>
            <a:ext cx="13684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Чек подписанный уполномоченными лицами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2139950" y="5191125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Выписки из лицевых счетов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539750" y="3573463"/>
            <a:ext cx="13684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Клиенты</a:t>
            </a: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3381375" y="3335338"/>
            <a:ext cx="19446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Управление Федерального казначейства по Владимирской области</a:t>
            </a: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5241925" y="3101975"/>
            <a:ext cx="13684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Расчетные документы на подкрепление счетов наличности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7951788" y="4183063"/>
            <a:ext cx="100806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Подкрепление счетов наличности</a:t>
            </a: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5446713" y="3727450"/>
            <a:ext cx="12239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Выписки банка из счетов бюджетов и счетов наличности</a:t>
            </a: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5497513" y="5151438"/>
            <a:ext cx="1223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Выписки банка из счетов наличности</a:t>
            </a: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1547813" y="5949950"/>
            <a:ext cx="4968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Оформленный в установленном порядке чек</a:t>
            </a: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1619250" y="2614613"/>
            <a:ext cx="4968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Оформленный в установленном порядке чек</a:t>
            </a: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1420813" y="2232025"/>
            <a:ext cx="4968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Наличные денежные средства</a:t>
            </a:r>
          </a:p>
        </p:txBody>
      </p:sp>
      <p:sp>
        <p:nvSpPr>
          <p:cNvPr id="140309" name="Text Box 21"/>
          <p:cNvSpPr txBox="1">
            <a:spLocks noChangeArrowheads="1"/>
          </p:cNvSpPr>
          <p:nvPr/>
        </p:nvSpPr>
        <p:spPr bwMode="auto">
          <a:xfrm>
            <a:off x="1476375" y="6308725"/>
            <a:ext cx="4968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Наличные денежные средства</a:t>
            </a:r>
          </a:p>
        </p:txBody>
      </p:sp>
      <p:pic>
        <p:nvPicPr>
          <p:cNvPr id="140312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2600" y="2601913"/>
            <a:ext cx="985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313" name="Text Box 25"/>
          <p:cNvSpPr txBox="1">
            <a:spLocks noChangeArrowheads="1"/>
          </p:cNvSpPr>
          <p:nvPr/>
        </p:nvSpPr>
        <p:spPr bwMode="auto">
          <a:xfrm>
            <a:off x="6888163" y="2614613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Счета бюджетов</a:t>
            </a:r>
          </a:p>
        </p:txBody>
      </p:sp>
      <p:pic>
        <p:nvPicPr>
          <p:cNvPr id="140314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8475" y="3500438"/>
            <a:ext cx="985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315" name="Text Box 27"/>
          <p:cNvSpPr txBox="1">
            <a:spLocks noChangeArrowheads="1"/>
          </p:cNvSpPr>
          <p:nvPr/>
        </p:nvSpPr>
        <p:spPr bwMode="auto">
          <a:xfrm>
            <a:off x="6888163" y="3573463"/>
            <a:ext cx="863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Счета 40116</a:t>
            </a:r>
          </a:p>
        </p:txBody>
      </p:sp>
      <p:pic>
        <p:nvPicPr>
          <p:cNvPr id="14031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8475" y="5091113"/>
            <a:ext cx="985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317" name="Text Box 29"/>
          <p:cNvSpPr txBox="1">
            <a:spLocks noChangeArrowheads="1"/>
          </p:cNvSpPr>
          <p:nvPr/>
        </p:nvSpPr>
        <p:spPr bwMode="auto">
          <a:xfrm>
            <a:off x="6926263" y="5157788"/>
            <a:ext cx="863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Счета 40116</a:t>
            </a:r>
          </a:p>
        </p:txBody>
      </p:sp>
      <p:sp>
        <p:nvSpPr>
          <p:cNvPr id="140318" name="Text Box 30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effectLst/>
              </a:rPr>
              <a:t>6</a:t>
            </a:r>
          </a:p>
        </p:txBody>
      </p:sp>
      <p:pic>
        <p:nvPicPr>
          <p:cNvPr id="140320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5" y="63007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2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3488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3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0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4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513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5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63134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6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7888" y="63134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7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075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8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9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3650" y="62960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0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7013" y="6303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1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5" y="6303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2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1038" y="6303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3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8050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4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5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600" y="6303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6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7188" y="6303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7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788" y="224631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8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4150" y="225425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9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1163" y="225425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0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25425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1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188" y="225901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2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8550" y="225901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3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8738" y="225425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4" name="Picture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4325" y="225425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5" name="Picture 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75" y="226853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6" name="Picture 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22764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7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0" y="22764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8" name="Picture 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5763" y="22764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9" name="Picture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2775" y="228123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50" name="Picture 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6138" y="228123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51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2764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52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913" y="22764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57" name="Picture 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9300" y="2935288"/>
            <a:ext cx="4191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58" name="Picture 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4365625"/>
            <a:ext cx="16557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1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717675"/>
            <a:ext cx="87852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79388" y="1168400"/>
            <a:ext cx="87137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effectLst/>
              </a:rPr>
              <a:t>Схема обработки документов представленных клиентом в Управление Федерального казначейства по Владимирской области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7048500" y="3522663"/>
            <a:ext cx="18732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Межрегиональное  операционное                   Управление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7259638" y="5511800"/>
            <a:ext cx="1262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Оперативная отчетность</a:t>
            </a:r>
          </a:p>
        </p:txBody>
      </p:sp>
      <p:pic>
        <p:nvPicPr>
          <p:cNvPr id="143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75" y="5184775"/>
            <a:ext cx="93662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2279650" y="4652963"/>
            <a:ext cx="129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Отдел              расходов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4040188" y="4652963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Операционный  отдел</a:t>
            </a: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5918200" y="4564063"/>
            <a:ext cx="1081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Отдел бюджетного учета и отчетности по операциям бюджетов</a:t>
            </a: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3895725" y="3081338"/>
            <a:ext cx="1873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Учреждение Банка России</a:t>
            </a: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6757988" y="2566988"/>
            <a:ext cx="1152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00">
                <a:effectLst/>
              </a:rPr>
              <a:t>Платежное поручение на подкрепление счета № 40105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2411413" y="2143125"/>
            <a:ext cx="1873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Федеральное казначейство</a:t>
            </a:r>
          </a:p>
        </p:txBody>
      </p:sp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2427288" y="3524250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00">
                <a:effectLst/>
              </a:rPr>
              <a:t>Консолидированная заявка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4033838" y="3856038"/>
            <a:ext cx="1152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00">
                <a:effectLst/>
              </a:rPr>
              <a:t>Расчетные документы на списание со счета   № 40105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5292725" y="3816350"/>
            <a:ext cx="100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00">
                <a:effectLst/>
              </a:rPr>
              <a:t>Выписки банка из счета № 40105</a:t>
            </a:r>
          </a:p>
        </p:txBody>
      </p:sp>
      <p:sp>
        <p:nvSpPr>
          <p:cNvPr id="143380" name="Text Box 20"/>
          <p:cNvSpPr txBox="1">
            <a:spLocks noChangeArrowheads="1"/>
          </p:cNvSpPr>
          <p:nvPr/>
        </p:nvSpPr>
        <p:spPr bwMode="auto">
          <a:xfrm>
            <a:off x="4999038" y="5062538"/>
            <a:ext cx="11144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Информация об операциях на счетах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3265488" y="5057775"/>
            <a:ext cx="11144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Заявка на кассовый расход в статусе «003»</a:t>
            </a:r>
          </a:p>
        </p:txBody>
      </p:sp>
      <p:sp>
        <p:nvSpPr>
          <p:cNvPr id="143382" name="Text Box 22"/>
          <p:cNvSpPr txBox="1">
            <a:spLocks noChangeArrowheads="1"/>
          </p:cNvSpPr>
          <p:nvPr/>
        </p:nvSpPr>
        <p:spPr bwMode="auto">
          <a:xfrm>
            <a:off x="1354138" y="4602163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Заявка на кассовый расход</a:t>
            </a:r>
          </a:p>
        </p:txBody>
      </p:sp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1487488" y="570071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Выписка из лицевого счета</a:t>
            </a: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1531938" y="5113338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Протокол об отказе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468313" y="4149725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effectLst/>
              </a:rPr>
              <a:t>СУФД</a:t>
            </a:r>
          </a:p>
        </p:txBody>
      </p:sp>
      <p:sp>
        <p:nvSpPr>
          <p:cNvPr id="143387" name="Text Box 27"/>
          <p:cNvSpPr txBox="1">
            <a:spLocks noChangeArrowheads="1"/>
          </p:cNvSpPr>
          <p:nvPr/>
        </p:nvSpPr>
        <p:spPr bwMode="auto">
          <a:xfrm>
            <a:off x="6062663" y="4105275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effectLst/>
              </a:rPr>
              <a:t>АСФК</a:t>
            </a:r>
          </a:p>
        </p:txBody>
      </p:sp>
      <p:sp>
        <p:nvSpPr>
          <p:cNvPr id="143388" name="Text Box 28"/>
          <p:cNvSpPr txBox="1">
            <a:spLocks noChangeArrowheads="1"/>
          </p:cNvSpPr>
          <p:nvPr/>
        </p:nvSpPr>
        <p:spPr bwMode="auto">
          <a:xfrm>
            <a:off x="401638" y="4597400"/>
            <a:ext cx="11525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Управление Федеральной службы исполнения наказаний</a:t>
            </a:r>
          </a:p>
        </p:txBody>
      </p:sp>
      <p:sp>
        <p:nvSpPr>
          <p:cNvPr id="143389" name="Text Box 29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effectLst/>
              </a:rPr>
              <a:t>7</a:t>
            </a:r>
          </a:p>
        </p:txBody>
      </p:sp>
      <p:pic>
        <p:nvPicPr>
          <p:cNvPr id="143398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338" y="5213350"/>
            <a:ext cx="93662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9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0763" y="5373688"/>
            <a:ext cx="7810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6313" y="5721350"/>
            <a:ext cx="374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0" name="Text Box 40"/>
          <p:cNvSpPr txBox="1">
            <a:spLocks noChangeArrowheads="1"/>
          </p:cNvSpPr>
          <p:nvPr/>
        </p:nvSpPr>
        <p:spPr bwMode="auto">
          <a:xfrm>
            <a:off x="3587750" y="6230938"/>
            <a:ext cx="2376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>
                <a:effectLst/>
              </a:rPr>
              <a:t>Управление Федерального казначейства по Владимирской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078163"/>
            <a:ext cx="8229600" cy="1143000"/>
          </a:xfrm>
          <a:noFill/>
          <a:ln/>
        </p:spPr>
        <p:txBody>
          <a:bodyPr/>
          <a:lstStyle/>
          <a:p>
            <a:r>
              <a:rPr lang="ru-RU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Благодарю за внимание!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effectLst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</TotalTime>
  <Words>669</Words>
  <Application>Microsoft Office PowerPoint</Application>
  <PresentationFormat>On-screen Show (4:3)</PresentationFormat>
  <Paragraphs>157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Оформление по умолчанию</vt:lpstr>
      <vt:lpstr>Slide 1</vt:lpstr>
      <vt:lpstr>Slide 2</vt:lpstr>
      <vt:lpstr>Slide 3</vt:lpstr>
      <vt:lpstr>Slide 4</vt:lpstr>
      <vt:lpstr>Slide 5</vt:lpstr>
      <vt:lpstr>Slide 6</vt:lpstr>
      <vt:lpstr>Slide 7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ISRameik</dc:creator>
  <cp:lastModifiedBy>Ion</cp:lastModifiedBy>
  <cp:revision>207</cp:revision>
  <dcterms:created xsi:type="dcterms:W3CDTF">2011-10-18T04:44:33Z</dcterms:created>
  <dcterms:modified xsi:type="dcterms:W3CDTF">2012-06-19T10:23:01Z</dcterms:modified>
</cp:coreProperties>
</file>