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40" r:id="rId3"/>
    <p:sldId id="334" r:id="rId4"/>
    <p:sldId id="337" r:id="rId5"/>
    <p:sldId id="342" r:id="rId6"/>
    <p:sldId id="338" r:id="rId7"/>
    <p:sldId id="341" r:id="rId8"/>
    <p:sldId id="30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  <a:srgbClr val="336600"/>
    <a:srgbClr val="FF9900"/>
    <a:srgbClr val="0900C0"/>
    <a:srgbClr val="33CCFF"/>
    <a:srgbClr val="3333CC"/>
    <a:srgbClr val="93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21415" autoAdjust="0"/>
    <p:restoredTop sz="93460" autoAdjust="0"/>
  </p:normalViewPr>
  <p:slideViewPr>
    <p:cSldViewPr>
      <p:cViewPr>
        <p:scale>
          <a:sx n="50" d="100"/>
          <a:sy n="50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0DD6-0BEA-4E25-953D-C94689E19E9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46E3-988C-4960-8D83-2359FF85AF2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CD9A-457A-4488-B85B-606CD26C23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783B-D846-4F11-AA53-2EFC6F07A5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3285-D4F8-4D58-84F4-D44EEF763FB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EB319-8038-440E-8F08-C1266861C05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24D3D-1DF3-4BBB-8378-17538AA924B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57CC2-7D19-41BE-9504-994523CAFF5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32497-94EB-4EE3-81FD-79ACA7E4407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C4E6C-1AE3-41F2-A364-C68AF64C72B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5D323-AE25-42E5-900E-DECB47A1C3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926D7C28-97FA-484C-9C54-E6F7B27730D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0645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</a:t>
            </a:r>
            <a:r>
              <a:rPr lang="sr-Latn-R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acija toka dokumenata i poslovni dan u automatizovanom sistemu Federalnog Trezora</a:t>
            </a:r>
          </a:p>
          <a:p>
            <a:pPr algn="ctr"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sr-Latn-R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Zamenik direktora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sr-Latn-R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sr-Latn-R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ancelarije Federalnog Trezora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sr-Latn-R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 oblast Vladimir 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V.N. Nutretsov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6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601788"/>
            <a:ext cx="87360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11125" y="1235075"/>
            <a:ext cx="889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400" dirty="0" smtClean="0">
                <a:effectLst/>
              </a:rPr>
              <a:t>Struktura računa otvorenih za sedište Federalnog Trezora za oblast Vladimir </a:t>
            </a:r>
            <a:endParaRPr lang="en-US" sz="1400" dirty="0">
              <a:effectLst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28600" y="2825750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Sedište Federanog Trezora za oblast Vladimir </a:t>
            </a:r>
            <a:endParaRPr lang="en-US" sz="800" dirty="0">
              <a:effectLst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-49213" y="4110038"/>
            <a:ext cx="1873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Ter</a:t>
            </a:r>
            <a:r>
              <a:rPr lang="sr-Latn-RS" sz="800" dirty="0" smtClean="0">
                <a:effectLst/>
              </a:rPr>
              <a:t>itorijalni sektor br. 2</a:t>
            </a:r>
          </a:p>
          <a:p>
            <a:pPr algn="ctr">
              <a:spcBef>
                <a:spcPct val="50000"/>
              </a:spcBef>
            </a:pPr>
            <a:endParaRPr lang="en-US" sz="800" dirty="0">
              <a:effectLst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84213" y="4668838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Ter</a:t>
            </a:r>
            <a:r>
              <a:rPr lang="sr-Latn-RS" sz="800" dirty="0" smtClean="0">
                <a:effectLst/>
              </a:rPr>
              <a:t>itorijalni sektor br. </a:t>
            </a:r>
            <a:r>
              <a:rPr lang="en-US" sz="800" dirty="0" smtClean="0">
                <a:effectLst/>
              </a:rPr>
              <a:t>3</a:t>
            </a:r>
            <a:endParaRPr lang="en-US" sz="800" dirty="0">
              <a:effectLst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725613" y="5494338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Ter</a:t>
            </a:r>
            <a:r>
              <a:rPr lang="sr-Latn-RS" sz="800" dirty="0" smtClean="0">
                <a:effectLst/>
              </a:rPr>
              <a:t>itorijalni sektor br. </a:t>
            </a:r>
            <a:r>
              <a:rPr lang="en-US" sz="800" dirty="0" smtClean="0">
                <a:effectLst/>
              </a:rPr>
              <a:t>19</a:t>
            </a:r>
            <a:endParaRPr lang="en-US" sz="800" dirty="0">
              <a:effectLst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995738" y="1612900"/>
            <a:ext cx="4176712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40101 “</a:t>
            </a:r>
            <a:r>
              <a:rPr lang="sr-Latn-RS" sz="800" dirty="0" smtClean="0">
                <a:effectLst/>
              </a:rPr>
              <a:t>Prihodi alocirani od strane tela Federalnog Trezora između nivoa budžetskog sistema Ruske Federacije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4000500" y="2217738"/>
            <a:ext cx="4176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40105 “</a:t>
            </a:r>
            <a:r>
              <a:rPr lang="sr-Latn-RS" sz="800" dirty="0" smtClean="0">
                <a:effectLst/>
              </a:rPr>
              <a:t>Sredstva Federalnog budžeta</a:t>
            </a:r>
            <a:r>
              <a:rPr lang="en-US" sz="800" dirty="0" smtClean="0">
                <a:effectLst/>
              </a:rPr>
              <a:t>” </a:t>
            </a:r>
            <a:endParaRPr lang="en-US" sz="800" dirty="0">
              <a:effectLst/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995738" y="2674938"/>
            <a:ext cx="4176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40501 “</a:t>
            </a:r>
            <a:r>
              <a:rPr lang="sr-Latn-RS" sz="800" dirty="0" smtClean="0">
                <a:effectLst/>
              </a:rPr>
              <a:t>Računi organizacija koje su u federalnom vlasništvu. Finansijske organizacije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067175" y="3279775"/>
            <a:ext cx="4176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40201 “</a:t>
            </a:r>
            <a:r>
              <a:rPr lang="sr-Latn-RS" sz="800" dirty="0" smtClean="0">
                <a:effectLst/>
              </a:rPr>
              <a:t>Sredstva budžeta konstituenci Ruske Federacije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067175" y="3722688"/>
            <a:ext cx="417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40601 “</a:t>
            </a:r>
            <a:r>
              <a:rPr lang="sr-Latn-RS" sz="800" dirty="0" smtClean="0">
                <a:effectLst/>
              </a:rPr>
              <a:t>Računi organizacija koje su u javnom (osim federalnih) vlasništvu. Finansijske organizacije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995738" y="4298950"/>
            <a:ext cx="417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40204 “</a:t>
            </a:r>
            <a:r>
              <a:rPr lang="sr-Latn-RS" sz="800" dirty="0" smtClean="0">
                <a:effectLst/>
              </a:rPr>
              <a:t>Sredstva lokalnih budžeta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95738" y="4757738"/>
            <a:ext cx="4176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40701 “</a:t>
            </a:r>
            <a:r>
              <a:rPr lang="sr-Latn-RS" sz="800" dirty="0" smtClean="0">
                <a:effectLst/>
              </a:rPr>
              <a:t>Računi nevladinih organizacija. Finansijske organizacije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3995738" y="5340350"/>
            <a:ext cx="4176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40302 “</a:t>
            </a:r>
            <a:r>
              <a:rPr lang="sr-Latn-RS" sz="800" dirty="0" smtClean="0">
                <a:effectLst/>
              </a:rPr>
              <a:t>Sredstva primljena preko privremenog naloga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3995738" y="5865813"/>
            <a:ext cx="41767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40116 “</a:t>
            </a:r>
            <a:r>
              <a:rPr lang="sr-Latn-RS" sz="800" dirty="0" smtClean="0">
                <a:effectLst/>
              </a:rPr>
              <a:t>Sredstva za plaćanja gotovinskih iznosa organizacijama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4067175" y="6381750"/>
            <a:ext cx="41767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40816  “</a:t>
            </a:r>
            <a:r>
              <a:rPr lang="sr-Latn-RS" sz="800" dirty="0" smtClean="0">
                <a:effectLst/>
              </a:rPr>
              <a:t>Sredstva budžeta Savezne države</a:t>
            </a:r>
            <a:r>
              <a:rPr lang="en-US" sz="800" dirty="0" smtClean="0">
                <a:effectLst/>
              </a:rPr>
              <a:t>”</a:t>
            </a:r>
            <a:endParaRPr lang="en-US" sz="800" dirty="0">
              <a:effectLst/>
            </a:endParaRP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8261350" y="1673225"/>
            <a:ext cx="647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</a:t>
            </a:r>
            <a:r>
              <a:rPr lang="sr-Latn-RS" sz="800" dirty="0" smtClean="0">
                <a:effectLst/>
              </a:rPr>
              <a:t>račun </a:t>
            </a:r>
            <a:endParaRPr lang="en-US" sz="800" dirty="0">
              <a:effectLst/>
            </a:endParaRP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8255000" y="2205038"/>
            <a:ext cx="647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</a:t>
            </a:r>
            <a:r>
              <a:rPr lang="sr-Latn-RS" sz="800" dirty="0" smtClean="0">
                <a:effectLst/>
              </a:rPr>
              <a:t>račun</a:t>
            </a:r>
            <a:endParaRPr lang="en-US" sz="800" dirty="0">
              <a:effectLst/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8155830" y="2730500"/>
            <a:ext cx="8086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2 </a:t>
            </a:r>
            <a:r>
              <a:rPr lang="sr-Latn-RS" sz="800" dirty="0" smtClean="0">
                <a:effectLst/>
              </a:rPr>
              <a:t>računa</a:t>
            </a:r>
            <a:endParaRPr lang="en-US" sz="800" dirty="0">
              <a:effectLst/>
            </a:endParaRP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43888" y="3251200"/>
            <a:ext cx="72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</a:t>
            </a:r>
            <a:r>
              <a:rPr lang="sr-Latn-RS" sz="800" dirty="0" smtClean="0">
                <a:effectLst/>
              </a:rPr>
              <a:t>račun</a:t>
            </a:r>
            <a:endParaRPr lang="en-US" sz="800" dirty="0">
              <a:effectLst/>
            </a:endParaRP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8255000" y="3767138"/>
            <a:ext cx="709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 </a:t>
            </a:r>
            <a:r>
              <a:rPr lang="sr-Latn-RS" sz="800" dirty="0" smtClean="0">
                <a:effectLst/>
              </a:rPr>
              <a:t>račun</a:t>
            </a:r>
            <a:endParaRPr lang="en-US" sz="800" dirty="0">
              <a:effectLst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8243888" y="4248150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127 </a:t>
            </a:r>
            <a:r>
              <a:rPr lang="sr-Latn-RS" sz="800" dirty="0" smtClean="0">
                <a:effectLst/>
              </a:rPr>
              <a:t>računa</a:t>
            </a:r>
            <a:endParaRPr lang="en-US" sz="800" dirty="0">
              <a:effectLst/>
            </a:endParaRP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8266113" y="4757738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80 </a:t>
            </a:r>
            <a:r>
              <a:rPr lang="sr-Latn-RS" sz="800" dirty="0" smtClean="0">
                <a:effectLst/>
              </a:rPr>
              <a:t>računa</a:t>
            </a:r>
            <a:endParaRPr lang="en-US" sz="800" dirty="0">
              <a:effectLst/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8261350" y="5356225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121 </a:t>
            </a:r>
            <a:r>
              <a:rPr lang="sr-Latn-RS" sz="800" dirty="0" smtClean="0">
                <a:effectLst/>
              </a:rPr>
              <a:t>račun</a:t>
            </a:r>
            <a:endParaRPr lang="en-US" sz="800" dirty="0">
              <a:effectLst/>
            </a:endParaRP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8266113" y="5821363"/>
            <a:ext cx="647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279 </a:t>
            </a:r>
            <a:r>
              <a:rPr lang="sr-Latn-RS" sz="800" dirty="0" smtClean="0">
                <a:effectLst/>
              </a:rPr>
              <a:t>računa</a:t>
            </a:r>
            <a:endParaRPr lang="en-US" sz="800" dirty="0">
              <a:effectLst/>
            </a:endParaRPr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8244408" y="6403975"/>
            <a:ext cx="720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1  </a:t>
            </a:r>
            <a:r>
              <a:rPr lang="sr-Latn-RS" sz="800" dirty="0" smtClean="0">
                <a:effectLst/>
              </a:rPr>
              <a:t>račun</a:t>
            </a:r>
            <a:endParaRPr lang="en-US" sz="800" dirty="0">
              <a:effectLst/>
            </a:endParaRPr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2</a:t>
            </a:r>
            <a:endParaRPr lang="en-US" sz="1200" dirty="0">
              <a:effectLst/>
            </a:endParaRPr>
          </a:p>
        </p:txBody>
      </p:sp>
      <p:pic>
        <p:nvPicPr>
          <p:cNvPr id="142369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819400"/>
            <a:ext cx="1008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60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8000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7163" y="1939925"/>
            <a:ext cx="1081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Administratori prihoda </a:t>
            </a:r>
            <a:endParaRPr lang="en-US" sz="800" dirty="0">
              <a:effectLst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444750" y="3673475"/>
            <a:ext cx="158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Sektor za prihode </a:t>
            </a:r>
            <a:endParaRPr lang="en-US" sz="800" dirty="0">
              <a:effectLst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489200" y="4479925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Sektor za budžetsko računovodstvo i izveštavanje o budžetskim operacijama </a:t>
            </a:r>
            <a:endParaRPr lang="en-US" sz="800" dirty="0">
              <a:effectLst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2366963" y="6472238"/>
            <a:ext cx="194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Obveznici </a:t>
            </a:r>
            <a:endParaRPr lang="en-US" sz="800" dirty="0">
              <a:effectLst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7712075" y="3435350"/>
            <a:ext cx="16573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</a:t>
            </a:r>
            <a:r>
              <a:rPr lang="sr-Latn-RS" sz="800" dirty="0" smtClean="0">
                <a:effectLst/>
              </a:rPr>
              <a:t>ni budžet </a:t>
            </a:r>
            <a:endParaRPr lang="en-US" sz="800" dirty="0">
              <a:effectLst/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153275" y="4176713"/>
            <a:ext cx="1585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Budg</a:t>
            </a:r>
            <a:r>
              <a:rPr lang="sr-Latn-RS" sz="800" dirty="0" smtClean="0">
                <a:effectLst/>
              </a:rPr>
              <a:t>žet konstituence Ruske Federacije </a:t>
            </a:r>
            <a:endParaRPr lang="en-US" sz="800" dirty="0">
              <a:effectLst/>
            </a:endParaRP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6643688" y="4937125"/>
            <a:ext cx="15859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Lo</a:t>
            </a:r>
            <a:r>
              <a:rPr lang="sr-Latn-RS" sz="800" dirty="0" smtClean="0">
                <a:effectLst/>
              </a:rPr>
              <a:t>kalni budžeti </a:t>
            </a:r>
            <a:endParaRPr lang="en-US" sz="800" dirty="0">
              <a:effectLst/>
            </a:endParaRP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286375" y="1989138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</a:t>
            </a:r>
            <a:r>
              <a:rPr lang="sr-Latn-RS" sz="800" dirty="0" smtClean="0">
                <a:effectLst/>
              </a:rPr>
              <a:t>a Rusije za oblast Vladimir </a:t>
            </a:r>
            <a:endParaRPr lang="en-US" sz="800" dirty="0">
              <a:effectLst/>
            </a:endParaRP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5308600" y="4471988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Kreditne institucije </a:t>
            </a:r>
            <a:endParaRPr lang="en-US" sz="800" dirty="0">
              <a:effectLst/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1071563" y="2049463"/>
            <a:ext cx="1225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Dokumenta administratora budžetskih prihoda </a:t>
            </a:r>
            <a:endParaRPr lang="en-US" sz="800" dirty="0">
              <a:effectLst/>
            </a:endParaRP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1165225" y="2643188"/>
            <a:ext cx="1225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Informa</a:t>
            </a:r>
            <a:r>
              <a:rPr lang="sr-Latn-RS" sz="800" dirty="0" smtClean="0">
                <a:effectLst/>
              </a:rPr>
              <a:t>cije o primljenim prihodima </a:t>
            </a:r>
            <a:endParaRPr lang="en-US" sz="800" dirty="0">
              <a:effectLst/>
            </a:endParaRP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2478088" y="3319463"/>
            <a:ext cx="15843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Sastavljanje izveštaja </a:t>
            </a:r>
            <a:endParaRPr lang="en-US" sz="800" dirty="0">
              <a:effectLst/>
            </a:endParaRP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2638425" y="3976688"/>
            <a:ext cx="1223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Oblici analitičkog računovodstva </a:t>
            </a:r>
            <a:endParaRPr lang="en-US" sz="800" dirty="0">
              <a:effectLst/>
            </a:endParaRP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1131888" y="4465638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Operati</a:t>
            </a:r>
            <a:r>
              <a:rPr lang="sr-Latn-RS" sz="800" dirty="0" smtClean="0">
                <a:effectLst/>
              </a:rPr>
              <a:t>vni budžetski izveštaji </a:t>
            </a:r>
            <a:endParaRPr lang="en-US" sz="800" dirty="0">
              <a:effectLst/>
            </a:endParaRP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5380038" y="3457575"/>
            <a:ext cx="86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 </a:t>
            </a:r>
            <a:r>
              <a:rPr lang="en-US" sz="800" dirty="0" smtClean="0">
                <a:effectLst/>
              </a:rPr>
              <a:t> </a:t>
            </a:r>
            <a:r>
              <a:rPr lang="en-US" sz="800" dirty="0" smtClean="0">
                <a:effectLst/>
              </a:rPr>
              <a:t>40101</a:t>
            </a:r>
            <a:endParaRPr lang="en-US" sz="800" dirty="0">
              <a:effectLst/>
            </a:endParaRP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4278313" y="2051050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Transfer </a:t>
            </a:r>
            <a:r>
              <a:rPr lang="sr-Latn-RS" sz="800" dirty="0" smtClean="0">
                <a:effectLst/>
              </a:rPr>
              <a:t> prihoda budžetu</a:t>
            </a:r>
            <a:endParaRPr lang="en-US" sz="800" dirty="0">
              <a:effectLst/>
            </a:endParaRP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4311650" y="3248025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Primaoci bankovnih izveštaja </a:t>
            </a:r>
            <a:endParaRPr lang="en-US" sz="800" dirty="0">
              <a:effectLst/>
            </a:endParaRP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5286375" y="3930650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Poravnanje dokumenata </a:t>
            </a:r>
            <a:endParaRPr lang="en-US" sz="800" dirty="0">
              <a:effectLst/>
            </a:endParaRP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5297488" y="5922963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Poravnanje dokumenata</a:t>
            </a:r>
            <a:endParaRPr lang="en-US" sz="800" dirty="0">
              <a:effectLst/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179388" y="1235075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400" dirty="0" smtClean="0">
                <a:effectLst/>
              </a:rPr>
              <a:t>Računovodstvo prihoda i njihova alokacija između budžeta budžetskog sistema Ruske Federacije na teritoriji oblasti Vladimir</a:t>
            </a:r>
            <a:endParaRPr lang="en-US" sz="1400" dirty="0">
              <a:effectLst/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7150" y="3889375"/>
            <a:ext cx="1223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Među</a:t>
            </a:r>
            <a:r>
              <a:rPr lang="en-US" sz="800" dirty="0" smtClean="0">
                <a:effectLst/>
              </a:rPr>
              <a:t>regional</a:t>
            </a:r>
            <a:r>
              <a:rPr lang="sr-Latn-RS" sz="800" dirty="0" smtClean="0">
                <a:effectLst/>
              </a:rPr>
              <a:t>no operativno sedište </a:t>
            </a:r>
            <a:endParaRPr lang="en-US" sz="800" dirty="0">
              <a:effectLst/>
            </a:endParaRPr>
          </a:p>
        </p:txBody>
      </p:sp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6029325" y="5727700"/>
            <a:ext cx="1585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Vanbudžetska sredstva </a:t>
            </a:r>
            <a:endParaRPr lang="en-US" sz="800" dirty="0">
              <a:effectLst/>
            </a:endParaRPr>
          </a:p>
        </p:txBody>
      </p:sp>
      <p:sp>
        <p:nvSpPr>
          <p:cNvPr id="136224" name="Text Box 32"/>
          <p:cNvSpPr txBox="1">
            <a:spLocks noChangeArrowheads="1"/>
          </p:cNvSpPr>
          <p:nvPr/>
        </p:nvSpPr>
        <p:spPr bwMode="auto">
          <a:xfrm>
            <a:off x="4273550" y="2576513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Transfer </a:t>
            </a:r>
            <a:r>
              <a:rPr lang="sr-Latn-RS" sz="800" dirty="0" smtClean="0">
                <a:effectLst/>
              </a:rPr>
              <a:t>prihoda budžetu </a:t>
            </a:r>
            <a:endParaRPr lang="en-US" sz="800" dirty="0">
              <a:effectLst/>
            </a:endParaRPr>
          </a:p>
        </p:txBody>
      </p:sp>
      <p:pic>
        <p:nvPicPr>
          <p:cNvPr id="13622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286375"/>
            <a:ext cx="11604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2838450" y="5268913"/>
            <a:ext cx="134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Finan</a:t>
            </a:r>
            <a:r>
              <a:rPr lang="sr-Latn-RS" sz="800" dirty="0" smtClean="0">
                <a:effectLst/>
              </a:rPr>
              <a:t>sijska tela konstituence Ruske Federacije i opštinskih formacija</a:t>
            </a:r>
            <a:endParaRPr lang="en-US" sz="800" dirty="0">
              <a:effectLst/>
            </a:endParaRPr>
          </a:p>
        </p:txBody>
      </p:sp>
      <p:pic>
        <p:nvPicPr>
          <p:cNvPr id="1362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1336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5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20503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987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88" y="23495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8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175" y="242093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9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863" y="251618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0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593975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1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592388"/>
            <a:ext cx="4048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708275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781300"/>
            <a:ext cx="4048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4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2752725"/>
            <a:ext cx="40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45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85273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46" name="Text Box 54"/>
          <p:cNvSpPr txBox="1">
            <a:spLocks noChangeArrowheads="1"/>
          </p:cNvSpPr>
          <p:nvPr/>
        </p:nvSpPr>
        <p:spPr bwMode="auto">
          <a:xfrm>
            <a:off x="1917700" y="2536825"/>
            <a:ext cx="122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Personalni </a:t>
            </a:r>
          </a:p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računi</a:t>
            </a:r>
            <a:endParaRPr lang="en-US" sz="800" dirty="0">
              <a:effectLst/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184400" y="1773238"/>
            <a:ext cx="2087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Sedište </a:t>
            </a:r>
            <a:r>
              <a:rPr lang="en-US" sz="800" dirty="0" smtClean="0">
                <a:effectLst/>
              </a:rPr>
              <a:t>Federal</a:t>
            </a:r>
            <a:r>
              <a:rPr lang="sr-Latn-RS" sz="800" dirty="0" smtClean="0">
                <a:effectLst/>
              </a:rPr>
              <a:t>nog Trezora oblasti Vladimir</a:t>
            </a:r>
            <a:endParaRPr lang="en-US" sz="800" dirty="0">
              <a:effectLst/>
            </a:endParaRPr>
          </a:p>
        </p:txBody>
      </p:sp>
      <p:sp>
        <p:nvSpPr>
          <p:cNvPr id="136254" name="Text Box 62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3</a:t>
            </a:r>
            <a:endParaRPr lang="en-US" sz="1200" dirty="0">
              <a:effectLst/>
            </a:endParaRPr>
          </a:p>
        </p:txBody>
      </p:sp>
      <p:pic>
        <p:nvPicPr>
          <p:cNvPr id="136256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400" y="3716338"/>
            <a:ext cx="493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29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5157788"/>
            <a:ext cx="762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32" name="Text Box 40"/>
          <p:cNvSpPr txBox="1">
            <a:spLocks noChangeArrowheads="1"/>
          </p:cNvSpPr>
          <p:nvPr/>
        </p:nvSpPr>
        <p:spPr bwMode="auto">
          <a:xfrm>
            <a:off x="4206875" y="5262563"/>
            <a:ext cx="7921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Izveštavanje </a:t>
            </a:r>
            <a:endParaRPr lang="en-US" sz="800" dirty="0">
              <a:effectLst/>
            </a:endParaRPr>
          </a:p>
        </p:txBody>
      </p:sp>
      <p:pic>
        <p:nvPicPr>
          <p:cNvPr id="136257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4891088"/>
            <a:ext cx="5111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30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229225"/>
            <a:ext cx="762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31" name="Text Box 39"/>
          <p:cNvSpPr txBox="1">
            <a:spLocks noChangeArrowheads="1"/>
          </p:cNvSpPr>
          <p:nvPr/>
        </p:nvSpPr>
        <p:spPr bwMode="auto">
          <a:xfrm>
            <a:off x="2046288" y="5334000"/>
            <a:ext cx="7921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Izveštavanje </a:t>
            </a:r>
            <a:endParaRPr lang="en-US" sz="800" dirty="0">
              <a:effectLst/>
            </a:endParaRPr>
          </a:p>
        </p:txBody>
      </p:sp>
      <p:pic>
        <p:nvPicPr>
          <p:cNvPr id="136259" name="Picture 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8775" y="2349500"/>
            <a:ext cx="12890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18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73238"/>
            <a:ext cx="8785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79388" y="1235075"/>
            <a:ext cx="87137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400" dirty="0" smtClean="0">
                <a:effectLst/>
              </a:rPr>
              <a:t>Shema toka dokumenata tokom vršenja gotovinskih plaćanja sa personalnih računa </a:t>
            </a:r>
          </a:p>
          <a:p>
            <a:pPr algn="ctr">
              <a:spcBef>
                <a:spcPct val="50000"/>
              </a:spcBef>
            </a:pPr>
            <a:r>
              <a:rPr lang="sr-Latn-RS" sz="1400" dirty="0" smtClean="0">
                <a:effectLst/>
              </a:rPr>
              <a:t>klijenata federalnog nivoa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370138" y="2311400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</a:t>
            </a:r>
            <a:r>
              <a:rPr lang="sr-Latn-RS" sz="800" dirty="0" smtClean="0">
                <a:effectLst/>
              </a:rPr>
              <a:t>ni Trezor </a:t>
            </a:r>
            <a:endParaRPr lang="en-US" sz="800" dirty="0">
              <a:effectLst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223000" y="297497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</a:t>
            </a:r>
            <a:r>
              <a:rPr lang="sr-Latn-RS" sz="800" dirty="0" smtClean="0">
                <a:effectLst/>
              </a:rPr>
              <a:t>a Rusije </a:t>
            </a:r>
            <a:endParaRPr lang="en-US" sz="800" dirty="0">
              <a:effectLst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482850" y="3390900"/>
            <a:ext cx="1368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Konsolidovani zahtev</a:t>
            </a:r>
            <a:endParaRPr lang="en-US" sz="700" dirty="0">
              <a:effectLst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500438" y="3867150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Dokumenta poravnanja za otpis sa računa br. </a:t>
            </a:r>
            <a:r>
              <a:rPr lang="en-US" sz="700" dirty="0" smtClean="0">
                <a:effectLst/>
              </a:rPr>
              <a:t>40105</a:t>
            </a:r>
            <a:r>
              <a:rPr lang="en-US" sz="700" dirty="0" smtClean="0">
                <a:effectLst/>
              </a:rPr>
              <a:t>, 40302, 40501</a:t>
            </a:r>
            <a:endParaRPr lang="en-US" sz="700" dirty="0">
              <a:effectLst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7258050" y="2314575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Dokumenta poravnanja radi podrške računa br. </a:t>
            </a:r>
            <a:r>
              <a:rPr lang="en-US" sz="700" dirty="0" smtClean="0">
                <a:effectLst/>
              </a:rPr>
              <a:t> </a:t>
            </a:r>
            <a:r>
              <a:rPr lang="en-US" sz="700" dirty="0" smtClean="0">
                <a:effectLst/>
              </a:rPr>
              <a:t>40105, 40302, 40501</a:t>
            </a:r>
            <a:endParaRPr lang="en-US" sz="700" dirty="0">
              <a:effectLst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570413" y="3983038"/>
            <a:ext cx="1008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Bank</a:t>
            </a:r>
            <a:r>
              <a:rPr lang="sr-Latn-RS" sz="700" dirty="0" smtClean="0">
                <a:effectLst/>
              </a:rPr>
              <a:t>ovni izveštaji o računima br. </a:t>
            </a:r>
            <a:r>
              <a:rPr lang="en-US" sz="700" dirty="0" smtClean="0">
                <a:effectLst/>
              </a:rPr>
              <a:t> </a:t>
            </a:r>
            <a:r>
              <a:rPr lang="en-US" sz="700" dirty="0" smtClean="0">
                <a:effectLst/>
              </a:rPr>
              <a:t>40105, 40302, 40501</a:t>
            </a:r>
            <a:endParaRPr lang="en-US" sz="700" dirty="0">
              <a:effectLst/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73025" y="4741863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Klijenti </a:t>
            </a:r>
            <a:endParaRPr lang="en-US" sz="800" dirty="0">
              <a:effectLst/>
            </a:endParaRP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025525" y="4675188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Dokumenta plaćanja </a:t>
            </a:r>
            <a:endParaRPr lang="en-US" sz="800" dirty="0">
              <a:effectLst/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1243013" y="5367338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Izveštaji sa personalnih računa</a:t>
            </a:r>
            <a:endParaRPr lang="en-US" sz="800" dirty="0">
              <a:effectLst/>
            </a:endParaRP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692400" y="4906963"/>
            <a:ext cx="11144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Dokumenta plaćanja koja su prošla kroz kontrolu </a:t>
            </a:r>
            <a:endParaRPr lang="en-US" sz="700" dirty="0">
              <a:effectLst/>
            </a:endParaRP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4398963" y="4940300"/>
            <a:ext cx="1114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Informa</a:t>
            </a:r>
            <a:r>
              <a:rPr lang="sr-Latn-RS" sz="800" dirty="0" smtClean="0">
                <a:effectLst/>
              </a:rPr>
              <a:t>cije o aktivnostima na računima </a:t>
            </a:r>
            <a:endParaRPr lang="en-US" sz="800" dirty="0">
              <a:effectLst/>
            </a:endParaRP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581900" y="5167313"/>
            <a:ext cx="1117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Izveštavanje </a:t>
            </a:r>
            <a:endParaRPr lang="en-US" sz="800" dirty="0">
              <a:effectLst/>
            </a:endParaRP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2476500" y="6403975"/>
            <a:ext cx="33131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Informa</a:t>
            </a:r>
            <a:r>
              <a:rPr lang="sr-Latn-RS" sz="800" dirty="0" smtClean="0">
                <a:effectLst/>
              </a:rPr>
              <a:t>cije o beleženju operacija u računovodstvu </a:t>
            </a:r>
            <a:endParaRPr lang="en-US" sz="800" dirty="0">
              <a:effectLst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078038" y="4613275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Sektor rashoda </a:t>
            </a:r>
            <a:endParaRPr lang="en-US" sz="800" dirty="0">
              <a:effectLst/>
            </a:endParaRP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629025" y="4579938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Operati</a:t>
            </a:r>
            <a:r>
              <a:rPr lang="sr-Latn-RS" sz="800" dirty="0" smtClean="0">
                <a:effectLst/>
              </a:rPr>
              <a:t>vni sektor </a:t>
            </a:r>
            <a:endParaRPr lang="en-US" sz="800" dirty="0">
              <a:effectLst/>
            </a:endParaRP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300663" y="4430713"/>
            <a:ext cx="1008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Sektor budžetskog računovodstva i izveštavanja </a:t>
            </a:r>
            <a:r>
              <a:rPr lang="en-US" sz="800" dirty="0" smtClean="0">
                <a:effectLst/>
              </a:rPr>
              <a:t>o</a:t>
            </a:r>
            <a:r>
              <a:rPr lang="sr-Latn-RS" sz="800" dirty="0" smtClean="0">
                <a:effectLst/>
              </a:rPr>
              <a:t> budžetskim operacijama </a:t>
            </a:r>
            <a:endParaRPr lang="en-US" sz="800" dirty="0">
              <a:effectLst/>
            </a:endParaRPr>
          </a:p>
        </p:txBody>
      </p:sp>
      <p:pic>
        <p:nvPicPr>
          <p:cNvPr id="13928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0" y="50069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128588" y="2968625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Među</a:t>
            </a:r>
            <a:r>
              <a:rPr lang="en-US" sz="800" dirty="0" smtClean="0">
                <a:effectLst/>
              </a:rPr>
              <a:t>regional</a:t>
            </a:r>
            <a:r>
              <a:rPr lang="sr-Latn-RS" sz="800" dirty="0" smtClean="0">
                <a:effectLst/>
              </a:rPr>
              <a:t>no operativno sedište </a:t>
            </a:r>
            <a:endParaRPr lang="en-US" sz="800" dirty="0">
              <a:effectLst/>
            </a:endParaRP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1746250" y="3822700"/>
            <a:ext cx="1368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Rasporedi rashoda </a:t>
            </a:r>
            <a:endParaRPr lang="en-US" sz="700" dirty="0">
              <a:effectLst/>
            </a:endParaRPr>
          </a:p>
        </p:txBody>
      </p:sp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1728788" y="3097213"/>
            <a:ext cx="1368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Izveštavanje </a:t>
            </a:r>
            <a:endParaRPr lang="en-US" sz="700" dirty="0">
              <a:effectLst/>
            </a:endParaRPr>
          </a:p>
        </p:txBody>
      </p:sp>
      <p:pic>
        <p:nvPicPr>
          <p:cNvPr id="13929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65304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7235825" y="6176963"/>
            <a:ext cx="1414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</a:t>
            </a:r>
            <a:r>
              <a:rPr lang="sr-Latn-RS" sz="800" dirty="0" smtClean="0">
                <a:effectLst/>
              </a:rPr>
              <a:t>cije tekućeg poslovnog dana </a:t>
            </a:r>
            <a:endParaRPr lang="en-US" sz="800" dirty="0">
              <a:effectLst/>
            </a:endParaRPr>
          </a:p>
        </p:txBody>
      </p:sp>
      <p:pic>
        <p:nvPicPr>
          <p:cNvPr id="139299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825" y="3162300"/>
            <a:ext cx="1295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6075363" y="3155950"/>
            <a:ext cx="2087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Jedinstveni račun trezora </a:t>
            </a:r>
          </a:p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br. </a:t>
            </a:r>
            <a:r>
              <a:rPr lang="en-US" sz="800" dirty="0" smtClean="0">
                <a:effectLst/>
              </a:rPr>
              <a:t>40105</a:t>
            </a:r>
            <a:endParaRPr lang="en-US" sz="800" dirty="0">
              <a:effectLst/>
            </a:endParaRP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4</a:t>
            </a:r>
            <a:endParaRPr lang="en-US" sz="1200" dirty="0">
              <a:effectLst/>
            </a:endParaRPr>
          </a:p>
        </p:txBody>
      </p:sp>
      <p:pic>
        <p:nvPicPr>
          <p:cNvPr id="139303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50069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195888"/>
            <a:ext cx="7921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8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0" y="5527675"/>
            <a:ext cx="4318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3784600" y="2968625"/>
            <a:ext cx="1435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err="1" smtClean="0">
                <a:effectLst/>
              </a:rPr>
              <a:t>Institu</a:t>
            </a:r>
            <a:r>
              <a:rPr lang="sr-Latn-RS" sz="700" dirty="0" smtClean="0">
                <a:effectLst/>
              </a:rPr>
              <a:t>cija Banke Rusije za oblast Vladimir </a:t>
            </a:r>
            <a:endParaRPr lang="en-US" sz="700" dirty="0">
              <a:effectLst/>
            </a:endParaRPr>
          </a:p>
        </p:txBody>
      </p:sp>
      <p:pic>
        <p:nvPicPr>
          <p:cNvPr id="139307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6038" y="3246438"/>
            <a:ext cx="7921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8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800" y="3384550"/>
            <a:ext cx="7921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309" name="Picture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5563" y="3544888"/>
            <a:ext cx="7921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10" name="Text Box 46"/>
          <p:cNvSpPr txBox="1">
            <a:spLocks noChangeArrowheads="1"/>
          </p:cNvSpPr>
          <p:nvPr/>
        </p:nvSpPr>
        <p:spPr bwMode="auto">
          <a:xfrm>
            <a:off x="3751263" y="3224213"/>
            <a:ext cx="10080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 br.</a:t>
            </a:r>
            <a:r>
              <a:rPr lang="en-US" sz="700" dirty="0" smtClean="0">
                <a:effectLst/>
              </a:rPr>
              <a:t> </a:t>
            </a:r>
            <a:r>
              <a:rPr lang="en-US" sz="700" dirty="0" smtClean="0">
                <a:effectLst/>
              </a:rPr>
              <a:t>40105</a:t>
            </a:r>
            <a:endParaRPr lang="en-US" sz="700" dirty="0">
              <a:effectLst/>
            </a:endParaRPr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3768725" y="3368675"/>
            <a:ext cx="10080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 br. </a:t>
            </a:r>
            <a:r>
              <a:rPr lang="en-US" sz="700" dirty="0" smtClean="0">
                <a:effectLst/>
              </a:rPr>
              <a:t>40302</a:t>
            </a:r>
            <a:endParaRPr lang="en-US" sz="700" dirty="0">
              <a:effectLst/>
            </a:endParaRPr>
          </a:p>
        </p:txBody>
      </p:sp>
      <p:sp>
        <p:nvSpPr>
          <p:cNvPr id="139312" name="Text Box 48"/>
          <p:cNvSpPr txBox="1">
            <a:spLocks noChangeArrowheads="1"/>
          </p:cNvSpPr>
          <p:nvPr/>
        </p:nvSpPr>
        <p:spPr bwMode="auto">
          <a:xfrm>
            <a:off x="3763963" y="3522663"/>
            <a:ext cx="100806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  br.</a:t>
            </a:r>
            <a:r>
              <a:rPr lang="en-US" sz="700" dirty="0" smtClean="0">
                <a:effectLst/>
              </a:rPr>
              <a:t> </a:t>
            </a:r>
            <a:r>
              <a:rPr lang="en-US" sz="700" dirty="0" smtClean="0">
                <a:effectLst/>
              </a:rPr>
              <a:t>40501</a:t>
            </a:r>
            <a:endParaRPr lang="en-US" sz="700" dirty="0">
              <a:effectLst/>
            </a:endParaRPr>
          </a:p>
        </p:txBody>
      </p:sp>
      <p:sp>
        <p:nvSpPr>
          <p:cNvPr id="139314" name="Text Box 50"/>
          <p:cNvSpPr txBox="1">
            <a:spLocks noChangeArrowheads="1"/>
          </p:cNvSpPr>
          <p:nvPr/>
        </p:nvSpPr>
        <p:spPr bwMode="auto">
          <a:xfrm>
            <a:off x="5435600" y="2901950"/>
            <a:ext cx="9826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Podrška računa br. </a:t>
            </a:r>
            <a:r>
              <a:rPr lang="en-US" sz="700" dirty="0" smtClean="0">
                <a:effectLst/>
              </a:rPr>
              <a:t>40105</a:t>
            </a:r>
            <a:r>
              <a:rPr lang="en-US" sz="700" dirty="0" smtClean="0">
                <a:effectLst/>
              </a:rPr>
              <a:t>, 40302, 40501</a:t>
            </a:r>
            <a:endParaRPr lang="en-US" sz="700" dirty="0">
              <a:effectLst/>
            </a:endParaRPr>
          </a:p>
        </p:txBody>
      </p:sp>
      <p:sp>
        <p:nvSpPr>
          <p:cNvPr id="139315" name="Text Box 51"/>
          <p:cNvSpPr txBox="1">
            <a:spLocks noChangeArrowheads="1"/>
          </p:cNvSpPr>
          <p:nvPr/>
        </p:nvSpPr>
        <p:spPr bwMode="auto">
          <a:xfrm>
            <a:off x="2892425" y="6021388"/>
            <a:ext cx="2376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Sedište Federalnog Trezora oblasti Vladimir</a:t>
            </a:r>
            <a:endParaRPr lang="en-US" sz="800" dirty="0">
              <a:effectLst/>
            </a:endParaRPr>
          </a:p>
        </p:txBody>
      </p:sp>
      <p:pic>
        <p:nvPicPr>
          <p:cNvPr id="139317" name="Picture 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5805488"/>
            <a:ext cx="1398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97" name="Text Box 33"/>
          <p:cNvSpPr txBox="1">
            <a:spLocks noChangeArrowheads="1"/>
          </p:cNvSpPr>
          <p:nvPr/>
        </p:nvSpPr>
        <p:spPr bwMode="auto">
          <a:xfrm>
            <a:off x="7119938" y="5811838"/>
            <a:ext cx="16240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Opera</a:t>
            </a:r>
            <a:r>
              <a:rPr lang="sr-Latn-RS" sz="800" dirty="0" smtClean="0">
                <a:effectLst/>
              </a:rPr>
              <a:t>cije prethodnog poslovnog dana </a:t>
            </a:r>
            <a:endParaRPr lang="en-US" sz="800" dirty="0">
              <a:effectLst/>
            </a:endParaRPr>
          </a:p>
        </p:txBody>
      </p:sp>
      <p:sp>
        <p:nvSpPr>
          <p:cNvPr id="139319" name="Text Box 55"/>
          <p:cNvSpPr txBox="1">
            <a:spLocks noChangeArrowheads="1"/>
          </p:cNvSpPr>
          <p:nvPr/>
        </p:nvSpPr>
        <p:spPr bwMode="auto">
          <a:xfrm>
            <a:off x="5197475" y="3424238"/>
            <a:ext cx="982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Transfer </a:t>
            </a:r>
            <a:r>
              <a:rPr lang="sr-Latn-RS" sz="700" dirty="0" smtClean="0">
                <a:effectLst/>
              </a:rPr>
              <a:t>sredstava računa </a:t>
            </a:r>
            <a:endParaRPr lang="en-US" sz="7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79388" y="1235075"/>
            <a:ext cx="87137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effectLst/>
              </a:rPr>
              <a:t>Shema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toka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dokumenata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tokom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vršenja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gotovinskih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plaćanja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sa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personalnih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računa</a:t>
            </a:r>
            <a:r>
              <a:rPr lang="en-US" sz="1400" dirty="0" smtClean="0">
                <a:effectLst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400" dirty="0" err="1" smtClean="0">
                <a:effectLst/>
              </a:rPr>
              <a:t>klijenata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regionalnog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i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opštinskog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 err="1" smtClean="0">
                <a:effectLst/>
              </a:rPr>
              <a:t>nivoa</a:t>
            </a:r>
            <a:endParaRPr lang="en-US" sz="1400" dirty="0" smtClean="0">
              <a:effectLst/>
            </a:endParaRP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73238"/>
            <a:ext cx="878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648075" y="6148388"/>
            <a:ext cx="1873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Izveštavanje </a:t>
            </a:r>
            <a:endParaRPr lang="en-US" sz="800" dirty="0">
              <a:effectLst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00563" y="2060575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Izveštavanje </a:t>
            </a:r>
            <a:endParaRPr lang="en-US" sz="800" dirty="0">
              <a:effectLst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7785100" y="3141663"/>
            <a:ext cx="10080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</a:t>
            </a:r>
            <a:r>
              <a:rPr lang="sr-Latn-RS" sz="800" dirty="0" smtClean="0">
                <a:effectLst/>
              </a:rPr>
              <a:t>ni Trezor </a:t>
            </a:r>
            <a:endParaRPr lang="en-US" sz="800" dirty="0">
              <a:effectLst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111625" y="3201988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</a:t>
            </a:r>
            <a:r>
              <a:rPr lang="sr-Latn-RS" sz="800" dirty="0" smtClean="0">
                <a:effectLst/>
              </a:rPr>
              <a:t>a Rusije za oblast Vladimir </a:t>
            </a:r>
            <a:endParaRPr lang="en-US" sz="800" dirty="0">
              <a:effectLst/>
            </a:endParaRP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323850" y="3430588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Klijenti </a:t>
            </a:r>
            <a:endParaRPr lang="en-US" sz="800" dirty="0">
              <a:effectLst/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281113" y="3355975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Dokumenta plaćanja </a:t>
            </a:r>
            <a:endParaRPr lang="en-US" sz="800" dirty="0">
              <a:effectLst/>
            </a:endParaRP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1431925" y="4546600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Izveštaji sa personalnih računa </a:t>
            </a:r>
            <a:endParaRPr lang="en-US" sz="800" dirty="0">
              <a:effectLst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3125788" y="3186113"/>
            <a:ext cx="101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Dokument poravnanja za otpis sa računa budžeta </a:t>
            </a:r>
            <a:endParaRPr lang="en-US" sz="800" dirty="0">
              <a:effectLst/>
            </a:endParaRP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419475" y="4681538"/>
            <a:ext cx="720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Bankarski izveštaji sa računa budžeta</a:t>
            </a:r>
            <a:endParaRPr lang="en-US" sz="800" dirty="0">
              <a:effectLst/>
            </a:endParaRP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5973763" y="3057525"/>
            <a:ext cx="1085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Finan</a:t>
            </a:r>
            <a:r>
              <a:rPr lang="sr-Latn-RS" sz="800" dirty="0" smtClean="0">
                <a:effectLst/>
              </a:rPr>
              <a:t>sijska tela konstituence Ruske Federacije i opštinskih formacija </a:t>
            </a:r>
            <a:endParaRPr lang="en-US" sz="800" dirty="0">
              <a:effectLst/>
            </a:endParaRPr>
          </a:p>
        </p:txBody>
      </p:sp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390775"/>
            <a:ext cx="37433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3059113" y="2395538"/>
            <a:ext cx="33845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Informa</a:t>
            </a:r>
            <a:r>
              <a:rPr lang="sr-Latn-RS" sz="800" dirty="0" smtClean="0">
                <a:effectLst/>
              </a:rPr>
              <a:t>cije koje su neophodne radi izvršavanja budžeta </a:t>
            </a:r>
            <a:endParaRPr lang="en-US" sz="800" dirty="0">
              <a:effectLst/>
            </a:endParaRPr>
          </a:p>
        </p:txBody>
      </p:sp>
      <p:pic>
        <p:nvPicPr>
          <p:cNvPr id="13826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36591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38750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588" y="4090988"/>
            <a:ext cx="8429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350" y="43068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6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22788"/>
            <a:ext cx="842963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4167188" y="364013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Računi </a:t>
            </a:r>
            <a:r>
              <a:rPr lang="en-US" sz="700" dirty="0" smtClean="0">
                <a:effectLst/>
              </a:rPr>
              <a:t>40201</a:t>
            </a:r>
            <a:endParaRPr lang="en-US" sz="700" dirty="0">
              <a:effectLst/>
            </a:endParaRP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4183063" y="384968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Računi </a:t>
            </a:r>
            <a:r>
              <a:rPr lang="en-US" sz="700" dirty="0" smtClean="0">
                <a:effectLst/>
              </a:rPr>
              <a:t>40204</a:t>
            </a:r>
            <a:endParaRPr lang="en-US" sz="700" dirty="0">
              <a:effectLst/>
            </a:endParaRP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4187825" y="4054475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Računi </a:t>
            </a:r>
            <a:r>
              <a:rPr lang="en-US" sz="700" dirty="0" smtClean="0">
                <a:effectLst/>
              </a:rPr>
              <a:t>40601</a:t>
            </a:r>
            <a:endParaRPr lang="en-US" sz="700" dirty="0">
              <a:effectLst/>
            </a:endParaRP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4192588" y="428148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dirty="0" smtClean="0">
                <a:effectLst/>
              </a:rPr>
              <a:t>R</a:t>
            </a:r>
            <a:r>
              <a:rPr lang="sr-Latn-RS" sz="700" dirty="0" smtClean="0">
                <a:effectLst/>
              </a:rPr>
              <a:t>ačuni </a:t>
            </a:r>
            <a:r>
              <a:rPr lang="en-US" sz="700" dirty="0" smtClean="0">
                <a:effectLst/>
              </a:rPr>
              <a:t>40701</a:t>
            </a:r>
            <a:endParaRPr lang="en-US" sz="700" dirty="0">
              <a:effectLst/>
            </a:endParaRPr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4197350" y="4497388"/>
            <a:ext cx="863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Računi </a:t>
            </a:r>
            <a:r>
              <a:rPr lang="en-US" sz="700" dirty="0" smtClean="0">
                <a:effectLst/>
              </a:rPr>
              <a:t>40302</a:t>
            </a:r>
            <a:endParaRPr lang="en-US" sz="700" dirty="0">
              <a:effectLst/>
            </a:endParaRPr>
          </a:p>
        </p:txBody>
      </p:sp>
      <p:pic>
        <p:nvPicPr>
          <p:cNvPr id="13827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1075" y="2897188"/>
            <a:ext cx="9556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2224088" y="3095625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Sedište Federalnog Trezora za oblast Vladimir </a:t>
            </a:r>
            <a:endParaRPr lang="en-US" sz="800" dirty="0">
              <a:effectLst/>
            </a:endParaRPr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5</a:t>
            </a:r>
            <a:endParaRPr lang="en-US" sz="1200" dirty="0">
              <a:effectLst/>
            </a:endParaRPr>
          </a:p>
        </p:txBody>
      </p:sp>
      <p:pic>
        <p:nvPicPr>
          <p:cNvPr id="13827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797425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56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33550"/>
            <a:ext cx="87852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79388" y="1235075"/>
            <a:ext cx="8713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400" dirty="0" smtClean="0">
                <a:effectLst/>
              </a:rPr>
              <a:t>Shema toka dokumenata tokom obezbeđivanja gotovinskih </a:t>
            </a:r>
            <a:r>
              <a:rPr lang="sr-Latn-RS" sz="1400" dirty="0" smtClean="0">
                <a:effectLst/>
              </a:rPr>
              <a:t>sredstva klijentima koristećenjem čekova</a:t>
            </a:r>
            <a:r>
              <a:rPr lang="sr-Latn-RS" sz="1400" dirty="0" smtClean="0">
                <a:effectLst/>
              </a:rPr>
              <a:t> 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781800" y="2120900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Bank</a:t>
            </a:r>
            <a:r>
              <a:rPr lang="sr-Latn-RS" sz="800" dirty="0" smtClean="0">
                <a:effectLst/>
              </a:rPr>
              <a:t>a Rusije za oblast Vladimir </a:t>
            </a:r>
            <a:endParaRPr lang="en-US" sz="800" dirty="0">
              <a:effectLst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107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Kreditne institucije </a:t>
            </a:r>
            <a:endParaRPr lang="en-US" sz="800" dirty="0">
              <a:effectLst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001838" y="324643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Zahtev za dobijanje gotovine koristeći se čekom </a:t>
            </a:r>
            <a:endParaRPr lang="en-US" sz="800" dirty="0">
              <a:effectLst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124075" y="4143375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Ček koji je potpisan od strane ovlašćenih osoba </a:t>
            </a:r>
            <a:endParaRPr lang="en-US" sz="800" dirty="0">
              <a:effectLst/>
            </a:endParaRP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2139950" y="5191125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Izveštaji stanja sa personalnih računa </a:t>
            </a:r>
            <a:endParaRPr lang="en-US" sz="800" dirty="0">
              <a:effectLst/>
            </a:endParaRP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539750" y="3573463"/>
            <a:ext cx="1368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Klijenti </a:t>
            </a:r>
            <a:endParaRPr lang="en-US" sz="800" dirty="0">
              <a:effectLst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381375" y="3335338"/>
            <a:ext cx="194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Sedište Federalnog Trezora za oblast Vladimir </a:t>
            </a:r>
            <a:endParaRPr lang="en-US" sz="800" dirty="0">
              <a:effectLst/>
            </a:endParaRP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241925" y="3101975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Poravnanja dokumenata radi podrške gotovinskih računa </a:t>
            </a:r>
            <a:endParaRPr lang="en-US" sz="800" dirty="0">
              <a:effectLst/>
            </a:endParaRP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7951788" y="4183063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Podrška gotovinskih računa </a:t>
            </a:r>
            <a:endParaRPr lang="en-US" sz="800" dirty="0">
              <a:effectLst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5446713" y="3727450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Bankarski izveštaji sa računa budžeta i gotovinskih računa </a:t>
            </a:r>
            <a:endParaRPr lang="en-US" sz="800" dirty="0">
              <a:effectLst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497513" y="5151438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Bankarski izveštaji sa gotovinskih računa </a:t>
            </a:r>
            <a:endParaRPr lang="en-US" sz="800" dirty="0">
              <a:effectLst/>
            </a:endParaRP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1547813" y="5949950"/>
            <a:ext cx="49688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Izrada čeka u skladu sa uspostavljenom procedurom </a:t>
            </a:r>
            <a:endParaRPr lang="en-US" sz="800" dirty="0" smtClean="0">
              <a:effectLst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619250" y="2614613"/>
            <a:ext cx="49688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Izrada čeka u skladu sa uspostavljenom procedurom </a:t>
            </a:r>
            <a:endParaRPr lang="en-US" sz="800" dirty="0">
              <a:effectLst/>
            </a:endParaRP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1420813" y="2232025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Gotovina </a:t>
            </a:r>
            <a:endParaRPr lang="en-US" sz="800" dirty="0">
              <a:effectLst/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1476375" y="6308725"/>
            <a:ext cx="4968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Gotovina</a:t>
            </a:r>
            <a:endParaRPr lang="en-US" sz="800" dirty="0">
              <a:effectLst/>
            </a:endParaRPr>
          </a:p>
        </p:txBody>
      </p:sp>
      <p:pic>
        <p:nvPicPr>
          <p:cNvPr id="1403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2601913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6888163" y="2614613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Računi budžeta </a:t>
            </a:r>
            <a:endParaRPr lang="en-US" sz="800" dirty="0">
              <a:effectLst/>
            </a:endParaRPr>
          </a:p>
        </p:txBody>
      </p:sp>
      <p:pic>
        <p:nvPicPr>
          <p:cNvPr id="14031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3500438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6888163" y="3573463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Računi </a:t>
            </a:r>
            <a:r>
              <a:rPr lang="en-US" sz="800" dirty="0" smtClean="0">
                <a:effectLst/>
              </a:rPr>
              <a:t> </a:t>
            </a:r>
            <a:r>
              <a:rPr lang="en-US" sz="800" dirty="0" smtClean="0">
                <a:effectLst/>
              </a:rPr>
              <a:t>40116</a:t>
            </a:r>
            <a:endParaRPr lang="en-US" sz="800" dirty="0">
              <a:effectLst/>
            </a:endParaRPr>
          </a:p>
        </p:txBody>
      </p:sp>
      <p:pic>
        <p:nvPicPr>
          <p:cNvPr id="14031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5091113"/>
            <a:ext cx="985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926263" y="5157788"/>
            <a:ext cx="86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Računi </a:t>
            </a:r>
            <a:r>
              <a:rPr lang="en-US" sz="800" dirty="0" smtClean="0">
                <a:effectLst/>
              </a:rPr>
              <a:t> </a:t>
            </a:r>
            <a:r>
              <a:rPr lang="en-US" sz="800" dirty="0" smtClean="0">
                <a:effectLst/>
              </a:rPr>
              <a:t>40116</a:t>
            </a:r>
            <a:endParaRPr lang="en-US" sz="800" dirty="0">
              <a:effectLst/>
            </a:endParaRP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6</a:t>
            </a:r>
            <a:endParaRPr lang="en-US" sz="1200" dirty="0">
              <a:effectLst/>
            </a:endParaRPr>
          </a:p>
        </p:txBody>
      </p:sp>
      <p:pic>
        <p:nvPicPr>
          <p:cNvPr id="14032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63007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488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4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51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5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63134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888" y="63134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7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075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2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650" y="62960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0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013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1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4025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2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1038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3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050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4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30872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6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88" y="630396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788" y="22463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150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39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163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1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88" y="22590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2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8550" y="22590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738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4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4325" y="225425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5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22685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6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0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8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763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49" name="Picture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775" y="22812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0" name="Picture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138" y="22812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1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2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2276475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7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300" y="2935288"/>
            <a:ext cx="419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358" name="Picture 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365625"/>
            <a:ext cx="1655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1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17675"/>
            <a:ext cx="8785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79388" y="1168400"/>
            <a:ext cx="8713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1400" dirty="0" smtClean="0">
                <a:effectLst/>
              </a:rPr>
              <a:t>Shema procesuiranja dokumenata predstavljenih od strane klijenta sedištu Federalnog Trezora za oblast Vladimir </a:t>
            </a:r>
            <a:endParaRPr lang="en-US" sz="1400" dirty="0">
              <a:effectLst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048500" y="3522663"/>
            <a:ext cx="187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Međuregionalno operativno sedište </a:t>
            </a:r>
            <a:endParaRPr lang="en-US" sz="800" dirty="0">
              <a:effectLst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59638" y="5511800"/>
            <a:ext cx="1262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Operati</a:t>
            </a:r>
            <a:r>
              <a:rPr lang="sr-Latn-RS" sz="800" dirty="0" smtClean="0">
                <a:effectLst/>
              </a:rPr>
              <a:t>vno izveštavanje </a:t>
            </a:r>
            <a:endParaRPr lang="en-US" sz="800" dirty="0">
              <a:effectLst/>
            </a:endParaRPr>
          </a:p>
        </p:txBody>
      </p:sp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5184775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2279650" y="4652963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</a:t>
            </a:r>
            <a:r>
              <a:rPr lang="en-US" sz="800" dirty="0" smtClean="0">
                <a:effectLst/>
              </a:rPr>
              <a:t>e</a:t>
            </a:r>
            <a:r>
              <a:rPr lang="sr-Latn-RS" sz="800" dirty="0" smtClean="0">
                <a:effectLst/>
              </a:rPr>
              <a:t>ktor za</a:t>
            </a:r>
          </a:p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 potrošnju </a:t>
            </a:r>
            <a:endParaRPr lang="en-US" sz="800" dirty="0">
              <a:effectLst/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040188" y="4652963"/>
            <a:ext cx="1296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Operati</a:t>
            </a:r>
            <a:r>
              <a:rPr lang="sr-Latn-RS" sz="800" dirty="0" smtClean="0">
                <a:effectLst/>
              </a:rPr>
              <a:t>vni</a:t>
            </a:r>
          </a:p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 sektor </a:t>
            </a:r>
            <a:endParaRPr lang="en-US" sz="800" dirty="0">
              <a:effectLst/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5918200" y="4564063"/>
            <a:ext cx="1081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Sektor za b</a:t>
            </a:r>
            <a:r>
              <a:rPr lang="en-US" sz="800" dirty="0" err="1" smtClean="0">
                <a:effectLst/>
              </a:rPr>
              <a:t>ud</a:t>
            </a:r>
            <a:r>
              <a:rPr lang="sr-Latn-RS" sz="800" dirty="0" smtClean="0">
                <a:effectLst/>
              </a:rPr>
              <a:t>žetsko računovodstvo i izveštavanje o budžetskim operacijama  </a:t>
            </a:r>
            <a:endParaRPr lang="en-US" sz="800" dirty="0">
              <a:effectLst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3895725" y="3081338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Institucija Banke Rusije </a:t>
            </a:r>
            <a:endParaRPr lang="en-US" sz="800" dirty="0">
              <a:effectLst/>
            </a:endParaRP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6757988" y="2566988"/>
            <a:ext cx="11525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Nalog za plaćanje za podršku računa br. </a:t>
            </a:r>
            <a:r>
              <a:rPr lang="en-US" sz="700" dirty="0" smtClean="0">
                <a:effectLst/>
              </a:rPr>
              <a:t> </a:t>
            </a:r>
            <a:r>
              <a:rPr lang="en-US" sz="700" dirty="0" smtClean="0">
                <a:effectLst/>
              </a:rPr>
              <a:t>40105</a:t>
            </a:r>
            <a:endParaRPr lang="en-US" sz="700" dirty="0">
              <a:effectLst/>
            </a:endParaRP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2411413" y="2143125"/>
            <a:ext cx="18732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smtClean="0">
                <a:effectLst/>
              </a:rPr>
              <a:t>Federal</a:t>
            </a:r>
            <a:r>
              <a:rPr lang="sr-Latn-RS" sz="800" dirty="0" smtClean="0">
                <a:effectLst/>
              </a:rPr>
              <a:t>ni Trezor </a:t>
            </a:r>
            <a:endParaRPr lang="en-US" sz="800" dirty="0">
              <a:effectLst/>
            </a:endParaRP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427288" y="3524250"/>
            <a:ext cx="13684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Konsolidovani zahtev </a:t>
            </a:r>
            <a:endParaRPr lang="en-US" sz="700" dirty="0">
              <a:effectLst/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4033838" y="3856038"/>
            <a:ext cx="11525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Dokumenta poravnanja za otpis sa računa br. </a:t>
            </a:r>
            <a:r>
              <a:rPr lang="en-US" sz="700" dirty="0" smtClean="0">
                <a:effectLst/>
              </a:rPr>
              <a:t>40105</a:t>
            </a:r>
            <a:endParaRPr lang="en-US" sz="700" dirty="0">
              <a:effectLst/>
            </a:endParaRP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292725" y="3816350"/>
            <a:ext cx="10080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700" dirty="0" smtClean="0">
                <a:effectLst/>
              </a:rPr>
              <a:t>Bankarski izveštaji sa računa br. </a:t>
            </a:r>
            <a:r>
              <a:rPr lang="en-US" sz="700" dirty="0" smtClean="0">
                <a:effectLst/>
              </a:rPr>
              <a:t> </a:t>
            </a:r>
            <a:r>
              <a:rPr lang="en-US" sz="700" dirty="0" smtClean="0">
                <a:effectLst/>
              </a:rPr>
              <a:t>40105</a:t>
            </a:r>
            <a:endParaRPr lang="en-US" sz="700" dirty="0">
              <a:effectLst/>
            </a:endParaRP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4999038" y="5062538"/>
            <a:ext cx="1114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dirty="0" err="1" smtClean="0">
                <a:effectLst/>
              </a:rPr>
              <a:t>Informa</a:t>
            </a:r>
            <a:r>
              <a:rPr lang="sr-Latn-RS" sz="800" dirty="0" smtClean="0">
                <a:effectLst/>
              </a:rPr>
              <a:t>cije o operacijama na računima </a:t>
            </a:r>
            <a:endParaRPr lang="en-US" sz="800" dirty="0">
              <a:effectLst/>
            </a:endParaRP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3265488" y="5057775"/>
            <a:ext cx="1114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Zahtev za gotovinsku potrošnju u statusu </a:t>
            </a:r>
            <a:r>
              <a:rPr lang="en-US" sz="800" dirty="0" smtClean="0">
                <a:effectLst/>
              </a:rPr>
              <a:t>“</a:t>
            </a:r>
            <a:r>
              <a:rPr lang="en-US" sz="800" dirty="0" smtClean="0">
                <a:effectLst/>
              </a:rPr>
              <a:t>003”</a:t>
            </a:r>
            <a:endParaRPr lang="en-US" sz="800" dirty="0">
              <a:effectLst/>
            </a:endParaRP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1354138" y="4602163"/>
            <a:ext cx="1114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Z</a:t>
            </a:r>
            <a:r>
              <a:rPr lang="sr-Latn-RS" sz="800" dirty="0" smtClean="0">
                <a:effectLst/>
              </a:rPr>
              <a:t>ahtev za gotovinsku potrošnju </a:t>
            </a:r>
            <a:endParaRPr lang="en-US" sz="800" dirty="0">
              <a:effectLst/>
            </a:endParaRPr>
          </a:p>
        </p:txBody>
      </p:sp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1487488" y="5700713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Izveštaj stanja sa personalnog računa </a:t>
            </a:r>
            <a:endParaRPr lang="en-US" sz="800" dirty="0">
              <a:effectLst/>
            </a:endParaRP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1531938" y="5113338"/>
            <a:ext cx="1008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P</a:t>
            </a:r>
            <a:r>
              <a:rPr lang="sr-Latn-RS" sz="800" dirty="0" smtClean="0">
                <a:effectLst/>
              </a:rPr>
              <a:t>rotokol vezan za odbijanje </a:t>
            </a:r>
            <a:endParaRPr lang="en-US" sz="800" dirty="0">
              <a:effectLst/>
            </a:endParaRP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612329" y="4047455"/>
            <a:ext cx="215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effectLst/>
              </a:rPr>
              <a:t>S</a:t>
            </a:r>
            <a:r>
              <a:rPr lang="sr-Latn-RS" sz="1200" dirty="0" smtClean="0">
                <a:effectLst/>
              </a:rPr>
              <a:t>istem daljinskog toka finansijskih dokumenata </a:t>
            </a:r>
            <a:r>
              <a:rPr lang="en-US" sz="1200" dirty="0" smtClean="0">
                <a:effectLst/>
              </a:rPr>
              <a:t>(</a:t>
            </a:r>
            <a:r>
              <a:rPr lang="en-US" sz="1200" dirty="0" smtClean="0">
                <a:effectLst/>
              </a:rPr>
              <a:t>SUFD)</a:t>
            </a:r>
            <a:endParaRPr lang="en-US" sz="1200" dirty="0">
              <a:effectLst/>
            </a:endParaRP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5796137" y="4077072"/>
            <a:ext cx="172819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 smtClean="0">
                <a:effectLst/>
              </a:rPr>
              <a:t>Automat</a:t>
            </a:r>
            <a:r>
              <a:rPr lang="sr-Latn-RS" sz="1100" dirty="0" smtClean="0">
                <a:effectLst/>
              </a:rPr>
              <a:t>izovani sistem Federalnog Trezora (</a:t>
            </a:r>
            <a:r>
              <a:rPr lang="en-US" sz="1100" dirty="0" smtClean="0">
                <a:effectLst/>
              </a:rPr>
              <a:t>ASFK</a:t>
            </a:r>
            <a:r>
              <a:rPr lang="en-US" sz="1100" dirty="0" smtClean="0">
                <a:effectLst/>
              </a:rPr>
              <a:t>)</a:t>
            </a:r>
            <a:endParaRPr lang="en-US" sz="1100" dirty="0">
              <a:effectLst/>
            </a:endParaRP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401638" y="4597400"/>
            <a:ext cx="1152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Kancelarija Federalne Službe za izvršavanje zatvorskih sankcija </a:t>
            </a:r>
            <a:endParaRPr lang="en-US" sz="800" dirty="0">
              <a:effectLst/>
            </a:endParaRPr>
          </a:p>
        </p:txBody>
      </p:sp>
      <p:sp>
        <p:nvSpPr>
          <p:cNvPr id="143389" name="Text Box 29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7</a:t>
            </a:r>
            <a:endParaRPr lang="en-US" sz="1200" dirty="0">
              <a:effectLst/>
            </a:endParaRP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338" y="5213350"/>
            <a:ext cx="93662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9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763" y="5373688"/>
            <a:ext cx="781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313" y="5721350"/>
            <a:ext cx="374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3587750" y="6230938"/>
            <a:ext cx="2376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RS" sz="800" dirty="0" smtClean="0">
                <a:effectLst/>
              </a:rPr>
              <a:t>Sedište Federalnog Treezora oblasti Vladimir </a:t>
            </a:r>
            <a:endParaRPr lang="en-US" sz="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78163"/>
            <a:ext cx="8229600" cy="1143000"/>
          </a:xfrm>
          <a:noFill/>
          <a:ln/>
        </p:spPr>
        <p:txBody>
          <a:bodyPr/>
          <a:lstStyle/>
          <a:p>
            <a:r>
              <a:rPr lang="sr-Latn-R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Zahvaljujemo Vam se na pažnji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764588" y="655320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effectLst/>
              </a:rPr>
              <a:t>8</a:t>
            </a:r>
            <a:endParaRPr lang="en-US" sz="1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764</Words>
  <Application>Microsoft Office PowerPoint</Application>
  <PresentationFormat>On-screen Show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Zahvaljujemo Vam se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ISRameik</dc:creator>
  <cp:lastModifiedBy>MC</cp:lastModifiedBy>
  <cp:revision>254</cp:revision>
  <dcterms:created xsi:type="dcterms:W3CDTF">2011-10-18T04:44:33Z</dcterms:created>
  <dcterms:modified xsi:type="dcterms:W3CDTF">2012-06-19T21:00:18Z</dcterms:modified>
</cp:coreProperties>
</file>