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8" r:id="rId3"/>
    <p:sldMasterId id="2147483700" r:id="rId4"/>
  </p:sldMasterIdLst>
  <p:notesMasterIdLst>
    <p:notesMasterId r:id="rId15"/>
  </p:notesMasterIdLst>
  <p:sldIdLst>
    <p:sldId id="275" r:id="rId5"/>
    <p:sldId id="278" r:id="rId6"/>
    <p:sldId id="289" r:id="rId7"/>
    <p:sldId id="290" r:id="rId8"/>
    <p:sldId id="291" r:id="rId9"/>
    <p:sldId id="292" r:id="rId10"/>
    <p:sldId id="294" r:id="rId11"/>
    <p:sldId id="293" r:id="rId12"/>
    <p:sldId id="286" r:id="rId13"/>
    <p:sldId id="288" r:id="rId1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1387-AA99-406F-84B6-F5BCABFF072F}" type="datetimeFigureOut">
              <a:rPr lang="nl-BE" smtClean="0"/>
              <a:pPr/>
              <a:t>2/10/2016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6BE33-2819-4C01-A3AB-68CC8C0BCD3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2</a:t>
            </a:fld>
            <a:endParaRPr lang="en-GB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3</a:t>
            </a:fld>
            <a:endParaRPr lang="en-GB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4</a:t>
            </a:fld>
            <a:endParaRPr lang="en-GB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5</a:t>
            </a:fld>
            <a:endParaRPr lang="en-GB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6</a:t>
            </a:fld>
            <a:endParaRPr lang="en-GB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7</a:t>
            </a:fld>
            <a:endParaRPr lang="en-GB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C32EB729-B4FD-4AF0-B962-98B6A34F13B2}" type="slidenum">
              <a:rPr lang="en-GB" sz="1200">
                <a:solidFill>
                  <a:prstClr val="black"/>
                </a:solidFill>
                <a:latin typeface="Arial" pitchFamily="34" charset="0"/>
              </a:rPr>
              <a:pPr eaLnBrk="1" hangingPunct="1"/>
              <a:t>8</a:t>
            </a:fld>
            <a:endParaRPr lang="en-GB" sz="1200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10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0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72A09D4-87DF-214E-9CD0-96A3E2D49123}" type="slidenum">
              <a:rPr lang="en-GB" sz="1200"/>
              <a:pPr eaLnBrk="1" hangingPunct="1"/>
              <a:t>9</a:t>
            </a:fld>
            <a:endParaRPr lang="en-GB" sz="12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685817" indent="-263776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055103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477145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1899186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321227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743269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165310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587351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FF14973-F108-B14D-BD17-5A96994E62D3}" type="slidenum">
              <a:rPr lang="en-GB">
                <a:latin typeface="Arial" charset="0"/>
                <a:cs typeface="Arial" charset="0"/>
              </a:rPr>
              <a:pPr eaLnBrk="1" hangingPunct="1"/>
              <a:t>10</a:t>
            </a:fld>
            <a:endParaRPr lang="en-GB" dirty="0">
              <a:latin typeface="Arial" charset="0"/>
              <a:cs typeface="Arial" charset="0"/>
            </a:endParaRPr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259076" name="Notes Placeholder 4"/>
          <p:cNvSpPr>
            <a:spLocks noGrp="1"/>
          </p:cNvSpPr>
          <p:nvPr/>
        </p:nvSpPr>
        <p:spPr bwMode="auto">
          <a:xfrm>
            <a:off x="685495" y="4342940"/>
            <a:ext cx="5487013" cy="41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72" tIns="43736" rIns="87472" bIns="43736"/>
          <a:lstStyle/>
          <a:p>
            <a:pPr defTabSz="874857" eaLnBrk="0" hangingPunct="0">
              <a:spcBef>
                <a:spcPct val="30000"/>
              </a:spcBef>
            </a:pPr>
            <a:endParaRPr lang="fr-FR" sz="1200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F977-5D84-433D-95ED-A94C4211AD0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870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6D3E-EE18-4CE1-860C-7AD67618650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015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C78A-A172-4F5F-84DC-914D403B4DF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1932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06A8-5534-4518-9361-A88E2E874EF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02/10/2016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BCC4-B93F-4B59-9F26-1F0EFB794DDD}" type="slidenum">
              <a:rPr lang="nl-B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299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1480-BA54-452A-A904-270558B0300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5746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341313"/>
            <a:ext cx="2087563" cy="5784850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41313"/>
            <a:ext cx="6113462" cy="5784850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572000"/>
            <a:ext cx="8624888" cy="304800"/>
          </a:xfrm>
        </p:spPr>
        <p:txBody>
          <a:bodyPr/>
          <a:lstStyle>
            <a:lvl1pPr marL="0" indent="0">
              <a:buClr>
                <a:schemeClr val="bg2"/>
              </a:buClr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700" y="1390650"/>
            <a:ext cx="8624888" cy="709613"/>
          </a:xfrm>
        </p:spPr>
        <p:txBody>
          <a:bodyPr lIns="45713" rIns="45713">
            <a:spAutoFit/>
          </a:bodyPr>
          <a:lstStyle>
            <a:lvl1pPr>
              <a:lnSpc>
                <a:spcPct val="90000"/>
              </a:lnSpc>
              <a:defRPr sz="450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D96B-E6F8-4D90-B48C-0FD375D25E7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7492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35450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71600"/>
            <a:ext cx="4237038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52400"/>
            <a:ext cx="2219325" cy="2476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52400"/>
            <a:ext cx="6505575" cy="2476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A83E-97F3-4389-9D1B-962AC49E29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13923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856E-83EB-4FB4-8894-3562E798072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76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3157-2F85-416A-8C9F-E756DDE1F16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24602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9F68-E4CB-46D9-A5FA-CA2BA1368CC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99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995F-C3DE-4CD3-AC82-AD9B99B1C87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415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5B46-80C8-4B90-8529-FBE968EA070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87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A992D-E957-4914-8F84-8494931E7B1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02/10/2016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606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41313"/>
            <a:ext cx="83534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353B236D-DFFE-442F-A25E-49BE06AAF5B4}" type="slidenum">
              <a:rPr lang="en-GB" sz="800">
                <a:solidFill>
                  <a:srgbClr val="091D5D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en-GB" sz="800" dirty="0">
              <a:solidFill>
                <a:srgbClr val="091D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 ftr="0" dt="0"/>
  <p:txStyles>
    <p:titleStyle>
      <a:lvl1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2pPr>
      <a:lvl3pPr marL="1144588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66700" y="1371600"/>
            <a:ext cx="8624888" cy="125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Level one bullet</a:t>
            </a:r>
          </a:p>
          <a:p>
            <a:pPr lvl="1"/>
            <a:r>
              <a:rPr lang="en-US" smtClean="0"/>
              <a:t>Level two bullet</a:t>
            </a:r>
          </a:p>
          <a:p>
            <a:pPr lvl="2"/>
            <a:r>
              <a:rPr lang="en-US" smtClean="0"/>
              <a:t>Level three bullet</a:t>
            </a:r>
          </a:p>
          <a:p>
            <a:pPr lvl="3"/>
            <a:r>
              <a:rPr lang="en-US" smtClean="0"/>
              <a:t>Level four bullet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66700" y="152400"/>
            <a:ext cx="8877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577850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600">
          <a:solidFill>
            <a:srgbClr val="000099"/>
          </a:solidFill>
          <a:latin typeface="+mn-lt"/>
        </a:defRPr>
      </a:lvl2pPr>
      <a:lvl3pPr marL="914400" indent="-222250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rgbClr val="000099"/>
          </a:solidFill>
          <a:latin typeface="+mn-lt"/>
        </a:defRPr>
      </a:lvl3pPr>
      <a:lvl4pPr marL="12604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rgbClr val="000099"/>
          </a:solidFill>
          <a:latin typeface="+mn-lt"/>
        </a:defRPr>
      </a:lvl4pPr>
      <a:lvl5pPr marL="1778000" indent="-2825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2352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6924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1496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6068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 smtClean="0"/>
              <a:t>Kliknite da biste uredili stilove teksta matrice</a:t>
            </a:r>
          </a:p>
          <a:p>
            <a:pPr lvl="1"/>
            <a:r>
              <a:rPr lang="hr-HR" altLang="en-US" smtClean="0"/>
              <a:t>Druga razina</a:t>
            </a:r>
          </a:p>
          <a:p>
            <a:pPr lvl="2"/>
            <a:r>
              <a:rPr lang="hr-HR" altLang="en-US" smtClean="0"/>
              <a:t>Treća razina</a:t>
            </a:r>
          </a:p>
          <a:p>
            <a:pPr lvl="3"/>
            <a:r>
              <a:rPr lang="hr-HR" altLang="en-US" smtClean="0"/>
              <a:t>Četvrta razina</a:t>
            </a:r>
          </a:p>
          <a:p>
            <a:pPr lvl="4"/>
            <a:r>
              <a:rPr lang="hr-HR" altLang="en-US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02/10/2016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dirty="0" smtClean="0"/>
              <a:t>PEM PAL </a:t>
            </a:r>
            <a:br>
              <a:rPr lang="nl-BE" altLang="en-US" dirty="0" smtClean="0"/>
            </a:br>
            <a:r>
              <a:rPr lang="nl-BE" altLang="en-US" dirty="0" smtClean="0"/>
              <a:t>IA COP</a:t>
            </a:r>
            <a:br>
              <a:rPr lang="nl-BE" altLang="en-US" dirty="0" smtClean="0"/>
            </a:br>
            <a:r>
              <a:rPr lang="nl-BE" altLang="en-US" dirty="0" smtClean="0"/>
              <a:t>Internal Control Working Group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hr-HR" altLang="en-US" dirty="0" smtClean="0"/>
              <a:t/>
            </a:r>
            <a:br>
              <a:rPr lang="hr-HR" altLang="en-US" dirty="0" smtClean="0"/>
            </a:b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Introduction to PIC Terminology</a:t>
            </a:r>
            <a:r>
              <a:rPr lang="en-US" sz="3600" b="1" dirty="0" smtClean="0">
                <a:solidFill>
                  <a:schemeClr val="tx1"/>
                </a:solidFill>
                <a:latin typeface="MyriadPro-Bold"/>
                <a:cs typeface="Arial" pitchFamily="34" charset="0"/>
              </a:rPr>
              <a:t/>
            </a:r>
            <a:br>
              <a:rPr lang="en-US" sz="3600" b="1" dirty="0" smtClean="0">
                <a:solidFill>
                  <a:schemeClr val="tx1"/>
                </a:solidFill>
                <a:latin typeface="MyriadPro-Bold"/>
                <a:cs typeface="Arial" pitchFamily="34" charset="0"/>
              </a:rPr>
            </a:br>
            <a:r>
              <a:rPr lang="hr-HR" altLang="en-US" b="1" dirty="0" smtClean="0"/>
              <a:t/>
            </a:r>
            <a:br>
              <a:rPr lang="hr-HR" altLang="en-US" b="1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hr-HR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 dirty="0" smtClean="0"/>
          </a:p>
          <a:p>
            <a:pPr>
              <a:lnSpc>
                <a:spcPct val="90000"/>
              </a:lnSpc>
            </a:pPr>
            <a:endParaRPr lang="en-US" altLang="en-US" sz="2000" dirty="0" smtClean="0"/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Jean-Pierre </a:t>
            </a:r>
            <a:r>
              <a:rPr lang="en-US" altLang="en-US" sz="2000" dirty="0" err="1" smtClean="0"/>
              <a:t>Garitte</a:t>
            </a:r>
            <a:endParaRPr lang="hr-HR" altLang="en-US" sz="2000" dirty="0" smtClean="0"/>
          </a:p>
          <a:p>
            <a:pPr>
              <a:lnSpc>
                <a:spcPct val="90000"/>
              </a:lnSpc>
            </a:pPr>
            <a:endParaRPr lang="hr-HR" altLang="en-US" sz="2400" b="1" dirty="0" smtClean="0"/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Moscow</a:t>
            </a:r>
            <a:endParaRPr lang="nl-BE" altLang="en-US" sz="1600" b="1" dirty="0" smtClean="0"/>
          </a:p>
          <a:p>
            <a:pPr>
              <a:lnSpc>
                <a:spcPct val="90000"/>
              </a:lnSpc>
            </a:pPr>
            <a:r>
              <a:rPr lang="en-US" altLang="en-US" sz="1600" b="1" dirty="0" smtClean="0"/>
              <a:t>18 October </a:t>
            </a:r>
            <a:r>
              <a:rPr lang="hr-HR" altLang="en-US" sz="1600" b="1" dirty="0" smtClean="0"/>
              <a:t>201</a:t>
            </a:r>
            <a:r>
              <a:rPr lang="en-US" altLang="en-US" sz="1600" b="1" dirty="0" smtClean="0"/>
              <a:t>6</a:t>
            </a:r>
            <a:endParaRPr lang="hr-HR" altLang="en-US" sz="1600" b="1" dirty="0" smtClean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268788" y="3062288"/>
            <a:ext cx="4038600" cy="1158875"/>
          </a:xfrm>
        </p:spPr>
        <p:txBody>
          <a:bodyPr/>
          <a:lstStyle/>
          <a:p>
            <a:pPr marL="0" indent="0" algn="ctr" eaLnBrk="1" hangingPunct="1">
              <a:buFont typeface="Wingdings" charset="0"/>
              <a:buNone/>
            </a:pPr>
            <a:r>
              <a:rPr lang="en-US" sz="2400" b="1" dirty="0">
                <a:latin typeface="Arial (body)"/>
                <a:ea typeface="MS PGothic" charset="0"/>
              </a:rPr>
              <a:t>Questions &amp; Answers</a:t>
            </a:r>
          </a:p>
        </p:txBody>
      </p:sp>
      <p:pic>
        <p:nvPicPr>
          <p:cNvPr id="129028" name="Picture 3" descr="j04043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2703513"/>
            <a:ext cx="18415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4BCC4-B93F-4B59-9F26-1F0EFB794DD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619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Objectives of PIC</a:t>
            </a:r>
            <a:endParaRPr lang="en-US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628800"/>
            <a:ext cx="8280151" cy="43204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r>
              <a:rPr lang="en-US" sz="2800" b="1" dirty="0" smtClean="0">
                <a:solidFill>
                  <a:srgbClr val="000000"/>
                </a:solidFill>
                <a:latin typeface="Arial"/>
                <a:cs typeface="Arial"/>
              </a:rPr>
              <a:t>A Public Internal Control System can provide assurance that governments funds are being spent wisely.</a:t>
            </a:r>
          </a:p>
          <a:p>
            <a:pPr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en-US" sz="2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PIC represents a structured model that provides reasonable assurance that operations comply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with the principles of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sound financial management, transparency, efficiency and effectiveness, whilst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respecting relevant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laws and regulations.</a:t>
            </a:r>
            <a:endParaRPr lang="en-US" sz="29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The 3 Fundamentals of PIC</a:t>
            </a:r>
            <a:endParaRPr lang="en-US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772816"/>
            <a:ext cx="8280151" cy="43204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Managerial accountability </a:t>
            </a:r>
          </a:p>
          <a:p>
            <a:pPr marL="914400" lvl="1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	= Financial Management and Control (FMC)</a:t>
            </a:r>
          </a:p>
          <a:p>
            <a:pPr marL="914400" lvl="1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+mj-lt"/>
              <a:buAutoNum type="arabicPeriod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Functionally independent internal audit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Font typeface="+mj-lt"/>
              <a:buAutoNum type="arabicPeriod" startAt="3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Central Harmonization Unit (CHU)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en-US" sz="28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Managerial accountability (FMC)</a:t>
            </a:r>
            <a:endParaRPr lang="en-US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772816"/>
            <a:ext cx="8280151" cy="46805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Managers at all levels are accountable for the activities that they carry out.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First level of control should be at the level of the manager.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Each manager is responsible for establishing and maintaining adequate managing and control systems to carry out the tasks of planning, programming, budgeting, accounting, controlling, reporting, archiving and monitoring.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Risk assessment is a task to be carried out by management.</a:t>
            </a: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en-US" sz="28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Functionally independent audit</a:t>
            </a:r>
            <a:endParaRPr lang="en-US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745432"/>
            <a:ext cx="8280151" cy="5112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Budget and spending centers equipped with independent internal audit.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Internal audit will support management with objective assessments of the internal control system.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Auditors report directly to the top manager in the hierarchy.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Role of internal audit is formally outlined in a charter, to be signed by management and internal audit.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Internal auditors must comply with Code of Ethics.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Internal audit is not involved with managerial tasks.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Internal audit does not sanction or punish.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Internal audit is different from inspection and revision.</a:t>
            </a: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en-US" sz="28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Central Harmonization Unit (CHU)</a:t>
            </a:r>
            <a:endParaRPr lang="en-US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484784"/>
            <a:ext cx="8280151" cy="47525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A central structure to manage the development of PIC.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CHU is responsible for promoting and developing internal control and internal audit, based on international standards and best practices.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CHU coordinates gap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analysis and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policy development.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CHU coordinates implementation of relevant legislation.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CHU is best placed in Ministry of Finance.</a:t>
            </a:r>
            <a:endParaRPr lang="en-US" sz="2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914400" lvl="1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CHU for IA within Ministry of Finance</a:t>
            </a:r>
          </a:p>
          <a:p>
            <a:pPr marL="914400" lvl="1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400" dirty="0" smtClean="0">
                <a:solidFill>
                  <a:srgbClr val="000000"/>
                </a:solidFill>
                <a:latin typeface="Arial"/>
                <a:cs typeface="Arial"/>
              </a:rPr>
              <a:t>CHU for FMC within Treasury or Budget</a:t>
            </a:r>
            <a:endParaRPr lang="en-US" sz="2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Central Harmonization Unit (CHU)</a:t>
            </a:r>
            <a:endParaRPr lang="en-US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484784"/>
            <a:ext cx="8280151" cy="47525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Within Ministry of Finance CHU is different from Internal Audit unit.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CHU does not audit Internal Audit.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CHU can coordinate training activities for FMC and IA (development of curricula).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Grant title of ‘Public Internal Auditor’.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CHU monitors PIC implementation.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600" dirty="0" smtClean="0">
                <a:solidFill>
                  <a:srgbClr val="000000"/>
                </a:solidFill>
                <a:latin typeface="Arial"/>
                <a:cs typeface="Arial"/>
              </a:rPr>
              <a:t>CHU may evolve to Center of Excellence.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2136" y="369561"/>
            <a:ext cx="8229600" cy="719138"/>
          </a:xfrm>
          <a:prstGeom prst="rect">
            <a:avLst/>
          </a:prstGeom>
          <a:ln w="25400" cap="flat" cmpd="sng" algn="ctr">
            <a:solidFill>
              <a:schemeClr val="accent5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b="1" dirty="0" smtClean="0">
                <a:solidFill>
                  <a:srgbClr val="000000"/>
                </a:solidFill>
                <a:latin typeface="Arial (headings)"/>
              </a:rPr>
              <a:t>External audit</a:t>
            </a:r>
            <a:endParaRPr lang="en-US" sz="2600" b="1" dirty="0" smtClean="0">
              <a:solidFill>
                <a:srgbClr val="000000"/>
              </a:solidFill>
              <a:latin typeface="Arial (headings)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1745432"/>
            <a:ext cx="8280151" cy="5112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PIC system subject to independent assessment by Supreme Audit Institution (SAI).</a:t>
            </a: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</a:pP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4350" indent="-514350">
              <a:spcBef>
                <a:spcPct val="0"/>
              </a:spcBef>
              <a:spcAft>
                <a:spcPct val="60000"/>
              </a:spcAft>
              <a:buClr>
                <a:srgbClr val="4BACC6"/>
              </a:buClr>
              <a:buSzPct val="85000"/>
              <a:buNone/>
            </a:pPr>
            <a:endParaRPr lang="en-US" sz="2800" b="1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2" descr="Untitled.tif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44675"/>
            <a:ext cx="88519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827089" y="5949950"/>
            <a:ext cx="79200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Tahoma" charset="0"/>
              </a:rPr>
              <a:t>(as </a:t>
            </a:r>
            <a:r>
              <a:rPr lang="en-GB" sz="1600" dirty="0" smtClean="0">
                <a:solidFill>
                  <a:srgbClr val="000000"/>
                </a:solidFill>
                <a:latin typeface="Tahoma" charset="0"/>
              </a:rPr>
              <a:t>conceived 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by the </a:t>
            </a:r>
            <a:r>
              <a:rPr lang="en-GB" sz="1600" b="1" dirty="0">
                <a:solidFill>
                  <a:srgbClr val="000000"/>
                </a:solidFill>
                <a:latin typeface="Tahoma" charset="0"/>
              </a:rPr>
              <a:t>ECIIA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 &amp; </a:t>
            </a:r>
            <a:r>
              <a:rPr lang="en-GB" sz="1600" b="1" dirty="0">
                <a:solidFill>
                  <a:srgbClr val="000000"/>
                </a:solidFill>
                <a:latin typeface="Tahoma" charset="0"/>
              </a:rPr>
              <a:t>FERMA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 in </a:t>
            </a:r>
            <a:r>
              <a:rPr lang="en-GB" sz="1600" i="1" dirty="0">
                <a:solidFill>
                  <a:srgbClr val="000000"/>
                </a:solidFill>
                <a:latin typeface="Tahoma" charset="0"/>
              </a:rPr>
              <a:t>Guidance on the 8th EU Company Law 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and </a:t>
            </a:r>
            <a:r>
              <a:rPr lang="en-GB" sz="1600" dirty="0" smtClean="0">
                <a:solidFill>
                  <a:srgbClr val="000000"/>
                </a:solidFill>
                <a:latin typeface="Tahoma" charset="0"/>
              </a:rPr>
              <a:t>endorsed in the 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so-named </a:t>
            </a:r>
            <a:r>
              <a:rPr lang="en-GB" sz="1600" b="1" dirty="0">
                <a:solidFill>
                  <a:srgbClr val="000000"/>
                </a:solidFill>
                <a:latin typeface="Tahoma" charset="0"/>
              </a:rPr>
              <a:t>Position Paper</a:t>
            </a:r>
            <a:r>
              <a:rPr lang="en-GB" sz="1600" dirty="0">
                <a:solidFill>
                  <a:srgbClr val="000000"/>
                </a:solidFill>
                <a:latin typeface="Tahoma" charset="0"/>
              </a:rPr>
              <a:t> issued by The IIA in Jan. 2013)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/>
            <a:r>
              <a:rPr lang="en-GB" sz="2600" b="1" dirty="0" smtClean="0">
                <a:solidFill>
                  <a:srgbClr val="000000"/>
                </a:solidFill>
                <a:effectLst/>
                <a:latin typeface="Arial (headings)"/>
              </a:rPr>
              <a:t>The Three Lines of Defense Model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14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C3D0E4"/>
        </a:dk2>
        <a:lt2>
          <a:srgbClr val="00AEEF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5">
        <a:dk1>
          <a:srgbClr val="000000"/>
        </a:dk1>
        <a:lt1>
          <a:srgbClr val="FFFFFF"/>
        </a:lt1>
        <a:dk2>
          <a:srgbClr val="00AEE4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6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E5B53B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CFA435"/>
        </a:accent6>
        <a:hlink>
          <a:srgbClr val="00928F"/>
        </a:hlink>
        <a:folHlink>
          <a:srgbClr val="6052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loitte report">
  <a:themeElements>
    <a:clrScheme name="Deloitte report 11">
      <a:dk1>
        <a:srgbClr val="091D5D"/>
      </a:dk1>
      <a:lt1>
        <a:srgbClr val="FFFFFF"/>
      </a:lt1>
      <a:dk2>
        <a:srgbClr val="800080"/>
      </a:dk2>
      <a:lt2>
        <a:srgbClr val="CC3300"/>
      </a:lt2>
      <a:accent1>
        <a:srgbClr val="9966FF"/>
      </a:accent1>
      <a:accent2>
        <a:srgbClr val="FF9900"/>
      </a:accent2>
      <a:accent3>
        <a:srgbClr val="FFFFFF"/>
      </a:accent3>
      <a:accent4>
        <a:srgbClr val="06174E"/>
      </a:accent4>
      <a:accent5>
        <a:srgbClr val="CAB8FF"/>
      </a:accent5>
      <a:accent6>
        <a:srgbClr val="E78A00"/>
      </a:accent6>
      <a:hlink>
        <a:srgbClr val="3399FF"/>
      </a:hlink>
      <a:folHlink>
        <a:srgbClr val="336600"/>
      </a:folHlink>
    </a:clrScheme>
    <a:fontScheme name="Deloitte repo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loitte report 1">
        <a:dk1>
          <a:srgbClr val="4D4D4D"/>
        </a:dk1>
        <a:lt1>
          <a:srgbClr val="FFFFFF"/>
        </a:lt1>
        <a:dk2>
          <a:srgbClr val="000066"/>
        </a:dk2>
        <a:lt2>
          <a:srgbClr val="C0C0C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2">
        <a:dk1>
          <a:srgbClr val="000000"/>
        </a:dk1>
        <a:lt1>
          <a:srgbClr val="FFFFFF"/>
        </a:lt1>
        <a:dk2>
          <a:srgbClr val="091D5D"/>
        </a:dk2>
        <a:lt2>
          <a:srgbClr val="336699"/>
        </a:lt2>
        <a:accent1>
          <a:srgbClr val="99CC33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3">
        <a:dk1>
          <a:srgbClr val="336699"/>
        </a:dk1>
        <a:lt1>
          <a:srgbClr val="FFFFFF"/>
        </a:lt1>
        <a:dk2>
          <a:srgbClr val="000066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4">
        <a:dk1>
          <a:srgbClr val="336699"/>
        </a:dk1>
        <a:lt1>
          <a:srgbClr val="FFFFFF"/>
        </a:lt1>
        <a:dk2>
          <a:srgbClr val="091D5D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BB6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5">
        <a:dk1>
          <a:srgbClr val="667DD1"/>
        </a:dk1>
        <a:lt1>
          <a:srgbClr val="FFFFFF"/>
        </a:lt1>
        <a:dk2>
          <a:srgbClr val="091D5D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6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7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667DB6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8">
        <a:dk1>
          <a:srgbClr val="CC3300"/>
        </a:dk1>
        <a:lt1>
          <a:srgbClr val="FFFFFF"/>
        </a:lt1>
        <a:dk2>
          <a:srgbClr val="0C2678"/>
        </a:dk2>
        <a:lt2>
          <a:srgbClr val="5F5F5F"/>
        </a:lt2>
        <a:accent1>
          <a:srgbClr val="9966FF"/>
        </a:accent1>
        <a:accent2>
          <a:srgbClr val="CC6600"/>
        </a:accent2>
        <a:accent3>
          <a:srgbClr val="AAACBE"/>
        </a:accent3>
        <a:accent4>
          <a:srgbClr val="DADADA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9">
        <a:dk1>
          <a:srgbClr val="000066"/>
        </a:dk1>
        <a:lt1>
          <a:srgbClr val="FFFFFF"/>
        </a:lt1>
        <a:dk2>
          <a:srgbClr val="5F5F5F"/>
        </a:dk2>
        <a:lt2>
          <a:srgbClr val="CC3300"/>
        </a:lt2>
        <a:accent1>
          <a:srgbClr val="9966FF"/>
        </a:accent1>
        <a:accent2>
          <a:srgbClr val="CC66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0">
        <a:dk1>
          <a:srgbClr val="000066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1">
        <a:dk1>
          <a:srgbClr val="091D5D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6174E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450</Words>
  <Application>Microsoft Office PowerPoint</Application>
  <PresentationFormat>On-screen Show (4:3)</PresentationFormat>
  <Paragraphs>71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1_Office Theme</vt:lpstr>
      <vt:lpstr>13_Custom Design</vt:lpstr>
      <vt:lpstr>Deloitte report</vt:lpstr>
      <vt:lpstr>Zadani dizajn</vt:lpstr>
      <vt:lpstr>PEM PAL  IA COP Internal Control Working Group   Introduction to PIC Terminology   </vt:lpstr>
      <vt:lpstr>Slide 2</vt:lpstr>
      <vt:lpstr>Slide 3</vt:lpstr>
      <vt:lpstr>Slide 4</vt:lpstr>
      <vt:lpstr>Slide 5</vt:lpstr>
      <vt:lpstr>Slide 6</vt:lpstr>
      <vt:lpstr>Slide 7</vt:lpstr>
      <vt:lpstr>Slide 8</vt:lpstr>
      <vt:lpstr>The Three Lines of Defense Model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Jean-Pierre</dc:creator>
  <cp:lastModifiedBy>Jean-Pierre</cp:lastModifiedBy>
  <cp:revision>28</cp:revision>
  <dcterms:created xsi:type="dcterms:W3CDTF">2016-03-14T08:03:30Z</dcterms:created>
  <dcterms:modified xsi:type="dcterms:W3CDTF">2016-10-02T10:37:52Z</dcterms:modified>
</cp:coreProperties>
</file>