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73" r:id="rId2"/>
    <p:sldMasterId id="2147483688" r:id="rId3"/>
    <p:sldMasterId id="2147483700" r:id="rId4"/>
  </p:sldMasterIdLst>
  <p:notesMasterIdLst>
    <p:notesMasterId r:id="rId15"/>
  </p:notesMasterIdLst>
  <p:sldIdLst>
    <p:sldId id="275" r:id="rId5"/>
    <p:sldId id="278" r:id="rId6"/>
    <p:sldId id="289" r:id="rId7"/>
    <p:sldId id="290" r:id="rId8"/>
    <p:sldId id="291" r:id="rId9"/>
    <p:sldId id="292" r:id="rId10"/>
    <p:sldId id="294" r:id="rId11"/>
    <p:sldId id="293" r:id="rId12"/>
    <p:sldId id="286" r:id="rId13"/>
    <p:sldId id="288" r:id="rId14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BB1387-AA99-406F-84B6-F5BCABFF072F}" type="datetimeFigureOut">
              <a:rPr lang="nl-BE" smtClean="0"/>
              <a:pPr/>
              <a:t>6/10/2016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6BE33-2819-4C01-A3AB-68CC8C0BCD39}" type="slidenum">
              <a:rPr lang="nl-BE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539617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685817" indent="-263776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055103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477145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1899186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321227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743269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165310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587351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C32EB729-B4FD-4AF0-B962-98B6A34F13B2}" type="slidenum">
              <a:rPr lang="en-GB" sz="1200">
                <a:solidFill>
                  <a:prstClr val="black"/>
                </a:solidFill>
                <a:latin typeface="Arial" pitchFamily="34" charset="0"/>
              </a:rPr>
              <a:pPr eaLnBrk="1" hangingPunct="1"/>
              <a:t>2</a:t>
            </a:fld>
            <a:endParaRPr lang="hr-HR" sz="1200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196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966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GB" sz="1000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685817" indent="-263776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055103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477145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1899186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321227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743269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165310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587351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C32EB729-B4FD-4AF0-B962-98B6A34F13B2}" type="slidenum">
              <a:rPr lang="en-GB" sz="1200">
                <a:solidFill>
                  <a:prstClr val="black"/>
                </a:solidFill>
                <a:latin typeface="Arial" pitchFamily="34" charset="0"/>
              </a:rPr>
              <a:pPr eaLnBrk="1" hangingPunct="1"/>
              <a:t>3</a:t>
            </a:fld>
            <a:endParaRPr lang="hr-HR" sz="1200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196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966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GB" sz="1000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685817" indent="-263776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055103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477145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1899186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321227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743269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165310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587351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C32EB729-B4FD-4AF0-B962-98B6A34F13B2}" type="slidenum">
              <a:rPr lang="en-GB" sz="1200">
                <a:solidFill>
                  <a:prstClr val="black"/>
                </a:solidFill>
                <a:latin typeface="Arial" pitchFamily="34" charset="0"/>
              </a:rPr>
              <a:pPr eaLnBrk="1" hangingPunct="1"/>
              <a:t>4</a:t>
            </a:fld>
            <a:endParaRPr lang="hr-HR" sz="1200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196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966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GB" sz="1000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685817" indent="-263776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055103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477145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1899186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321227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743269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165310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587351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C32EB729-B4FD-4AF0-B962-98B6A34F13B2}" type="slidenum">
              <a:rPr lang="en-GB" sz="1200">
                <a:solidFill>
                  <a:prstClr val="black"/>
                </a:solidFill>
                <a:latin typeface="Arial" pitchFamily="34" charset="0"/>
              </a:rPr>
              <a:pPr eaLnBrk="1" hangingPunct="1"/>
              <a:t>5</a:t>
            </a:fld>
            <a:endParaRPr lang="hr-HR" sz="1200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196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966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GB" sz="1000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685817" indent="-263776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055103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477145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1899186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321227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743269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165310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587351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C32EB729-B4FD-4AF0-B962-98B6A34F13B2}" type="slidenum">
              <a:rPr lang="en-GB" sz="1200">
                <a:solidFill>
                  <a:prstClr val="black"/>
                </a:solidFill>
                <a:latin typeface="Arial" pitchFamily="34" charset="0"/>
              </a:rPr>
              <a:pPr eaLnBrk="1" hangingPunct="1"/>
              <a:t>6</a:t>
            </a:fld>
            <a:endParaRPr lang="hr-HR" sz="1200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196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966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GB" sz="1000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685817" indent="-263776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055103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477145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1899186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321227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743269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165310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587351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C32EB729-B4FD-4AF0-B962-98B6A34F13B2}" type="slidenum">
              <a:rPr lang="en-GB" sz="1200">
                <a:solidFill>
                  <a:prstClr val="black"/>
                </a:solidFill>
                <a:latin typeface="Arial" pitchFamily="34" charset="0"/>
              </a:rPr>
              <a:pPr eaLnBrk="1" hangingPunct="1"/>
              <a:t>7</a:t>
            </a:fld>
            <a:endParaRPr lang="hr-HR" sz="1200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196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966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GB" sz="1000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685817" indent="-263776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055103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477145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1899186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321227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743269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165310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587351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C32EB729-B4FD-4AF0-B962-98B6A34F13B2}" type="slidenum">
              <a:rPr lang="en-GB" sz="1200">
                <a:solidFill>
                  <a:prstClr val="black"/>
                </a:solidFill>
                <a:latin typeface="Arial" pitchFamily="34" charset="0"/>
              </a:rPr>
              <a:pPr eaLnBrk="1" hangingPunct="1"/>
              <a:t>8</a:t>
            </a:fld>
            <a:endParaRPr lang="hr-HR" sz="1200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196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966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GB" sz="1000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"/>
            </a:ext>
          </a:extLst>
        </p:spPr>
        <p:txBody>
          <a:bodyPr/>
          <a:lstStyle/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20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20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20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20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F72A09D4-87DF-214E-9CD0-96A3E2D49123}" type="slidenum">
              <a:rPr lang="en-GB" sz="1200"/>
              <a:pPr eaLnBrk="1" hangingPunct="1"/>
              <a:t>9</a:t>
            </a:fld>
            <a:endParaRPr lang="hr-HR" sz="1200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74857" eaLnBrk="0" hangingPunct="0"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685817" indent="-263776" defTabSz="874857" eaLnBrk="0" hangingPunct="0"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055103" indent="-211021" defTabSz="874857" eaLnBrk="0" hangingPunct="0"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477145" indent="-211021" defTabSz="874857" eaLnBrk="0" hangingPunct="0"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1899186" indent="-211021" defTabSz="874857" eaLnBrk="0" hangingPunct="0"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321227" indent="-211021" defTabSz="87485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743269" indent="-211021" defTabSz="87485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165310" indent="-211021" defTabSz="87485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587351" indent="-211021" defTabSz="87485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fld id="{6FF14973-F108-B14D-BD17-5A96994E62D3}" type="slidenum">
              <a:rPr lang="en-GB">
                <a:latin typeface="Arial" charset="0"/>
                <a:cs typeface="Arial" charset="0"/>
              </a:rPr>
              <a:pPr eaLnBrk="1" hangingPunct="1"/>
              <a:t>10</a:t>
            </a:fld>
            <a:endParaRPr lang="hr-HR" dirty="0">
              <a:latin typeface="Arial" charset="0"/>
              <a:cs typeface="Arial" charset="0"/>
            </a:endParaRPr>
          </a:p>
        </p:txBody>
      </p:sp>
      <p:sp>
        <p:nvSpPr>
          <p:cNvPr id="2590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5175" cy="3430588"/>
          </a:xfrm>
          <a:ln/>
        </p:spPr>
      </p:sp>
      <p:sp>
        <p:nvSpPr>
          <p:cNvPr id="259076" name="Notes Placeholder 4"/>
          <p:cNvSpPr>
            <a:spLocks noGrp="1"/>
          </p:cNvSpPr>
          <p:nvPr/>
        </p:nvSpPr>
        <p:spPr bwMode="auto">
          <a:xfrm>
            <a:off x="685495" y="4342940"/>
            <a:ext cx="5487013" cy="4114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472" tIns="43736" rIns="87472" bIns="43736"/>
          <a:lstStyle/>
          <a:p>
            <a:pPr defTabSz="874857" eaLnBrk="0" hangingPunct="0">
              <a:spcBef>
                <a:spcPct val="30000"/>
              </a:spcBef>
            </a:pPr>
            <a:endParaRPr lang="fr-FR" sz="1200" dirty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BF977-5D84-433D-95ED-A94C4211AD08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06/10/2016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7862-FBA1-410E-A333-3E5F640F47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8708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B6D3E-EE18-4CE1-860C-7AD67618650D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06/10/2016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7862-FBA1-410E-A333-3E5F640F47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0157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7C78A-A172-4F5F-84DC-914D403B4DF6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06/10/2016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7862-FBA1-410E-A333-3E5F640F47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19325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4E06A8-5534-4518-9361-A88E2E874EF8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06/10/2016</a:t>
            </a:fld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A4BCC4-B93F-4B59-9F26-1F0EFB794DDD}" type="slidenum">
              <a:rPr lang="nl-B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2993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41480-BA54-452A-A904-270558B03005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06/10/2016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7862-FBA1-410E-A333-3E5F640F47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57468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1150" y="341313"/>
            <a:ext cx="2087563" cy="5784850"/>
          </a:xfrm>
        </p:spPr>
        <p:txBody>
          <a:bodyPr vert="eaVert"/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341313"/>
            <a:ext cx="6113462" cy="5784850"/>
          </a:xfrm>
        </p:spPr>
        <p:txBody>
          <a:bodyPr vert="eaVert"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341313"/>
            <a:ext cx="8353425" cy="1143000"/>
          </a:xfrm>
        </p:spPr>
        <p:txBody>
          <a:bodyPr/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341313"/>
            <a:ext cx="8353425" cy="1143000"/>
          </a:xfrm>
        </p:spPr>
        <p:txBody>
          <a:bodyPr/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341313"/>
            <a:ext cx="8353425" cy="1143000"/>
          </a:xfrm>
        </p:spPr>
        <p:txBody>
          <a:bodyPr/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85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66700" y="4572000"/>
            <a:ext cx="8624888" cy="304800"/>
          </a:xfrm>
        </p:spPr>
        <p:txBody>
          <a:bodyPr/>
          <a:lstStyle>
            <a:lvl1pPr marL="0" indent="0">
              <a:buClr>
                <a:schemeClr val="bg2"/>
              </a:buClr>
              <a:buFontTx/>
              <a:buNone/>
              <a:defRPr sz="1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6185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66700" y="1390650"/>
            <a:ext cx="8624888" cy="709613"/>
          </a:xfrm>
        </p:spPr>
        <p:txBody>
          <a:bodyPr lIns="45713" rIns="45713">
            <a:spAutoFit/>
          </a:bodyPr>
          <a:lstStyle>
            <a:lvl1pPr>
              <a:lnSpc>
                <a:spcPct val="90000"/>
              </a:lnSpc>
              <a:defRPr sz="4500">
                <a:latin typeface="Times New Roman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ED96B-E6F8-4D90-B48C-0FD375D25E77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06/10/2016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7862-FBA1-410E-A333-3E5F640F47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749281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6700" y="1371600"/>
            <a:ext cx="4235450" cy="1257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4550" y="1371600"/>
            <a:ext cx="4237038" cy="1257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B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24675" y="152400"/>
            <a:ext cx="2219325" cy="24765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6700" y="152400"/>
            <a:ext cx="6505575" cy="24765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 userDrawn="1"/>
        </p:nvPicPr>
        <p:blipFill>
          <a:blip r:embed="rId2" cstate="print"/>
          <a:srcRect b="42664"/>
          <a:stretch>
            <a:fillRect/>
          </a:stretch>
        </p:blipFill>
        <p:spPr bwMode="auto">
          <a:xfrm>
            <a:off x="0" y="6119813"/>
            <a:ext cx="9144000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9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5738" y="1125538"/>
            <a:ext cx="1130300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Kliknite da biste uredili stil naslova matrice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mtClean="0"/>
            </a:lvl1pPr>
          </a:lstStyle>
          <a:p>
            <a:r>
              <a:rPr lang="en-US" smtClean="0"/>
              <a:t>Kliknite da biste uredili stil podnaslova matrice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E87F1F1C-8616-4F6C-972C-11CAF6E5A898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06/10/2016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400"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400"/>
            </a:lvl1pPr>
          </a:lstStyle>
          <a:p>
            <a:pPr>
              <a:defRPr/>
            </a:pPr>
            <a:fld id="{1D863950-445B-48D6-AAF6-8862BB6FEF5D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8DBF3E-51F4-462B-A245-B07FD24E6966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06/10/2016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53ACC7-35E3-4F1C-8635-F4741B100A81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CA83E-97F3-4389-9D1B-962AC49E2997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06/10/2016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7862-FBA1-410E-A333-3E5F640F47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139235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1572CE-A30E-4866-AD20-DD1D2568A5F7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06/10/2016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43FCE1-1495-4B6B-BF09-E8837ABD9656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891BCA-5D29-4104-82B2-7E4E9BE7FCA2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06/10/2016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1B391D-04AC-44FC-8F43-AE3684D06054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2E8C1D-3BB4-4F49-9C8D-900C39926DA3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06/10/2016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B1C556-62FD-42CB-9E2A-9218060EDE94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C64309-4178-451B-8AD9-30FDE8A8BD0F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06/10/2016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C37AA6-D36D-4730-84F2-52CA20FA50B3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51E006-3B16-4AA7-BB8A-D87587525A7C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06/10/2016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591B61-4603-426B-B42A-893652C2022A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50405B-19F2-44ED-BCC4-AC6ED2BB1301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06/10/2016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90AD56-0360-4753-A784-729CE3B17EB1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0A9CE9-491E-47D0-BCCD-AEF036E2F80B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06/10/2016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7977A2-A856-4BF2-B586-43EAB76345D3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l-SI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20969E-DAF4-4D62-AEE6-352932CC5736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06/10/2016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C03802-C601-4CC9-9987-F265BD3E6B20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F64221-AC1A-4F12-8E90-30BEDED188A6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06/10/2016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0AA3BF-DBFD-42B4-AE86-F43A11F5BC52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5353E6-F533-49B7-87A0-B6E1914B85FB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06/10/2016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34BC8F-B593-429B-B1DC-636D244B08A5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8856E-83EB-4FB4-8894-3562E798072B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06/10/2016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7862-FBA1-410E-A333-3E5F640F47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760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63157-2F85-416A-8C9F-E756DDE1F161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06/10/2016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7862-FBA1-410E-A333-3E5F640F47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4602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99F68-E4CB-46D9-A5FA-CA2BA1368CCA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06/10/2016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7862-FBA1-410E-A333-3E5F640F47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9987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3995F-C3DE-4CD3-AC82-AD9B99B1C87D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06/10/2016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7862-FBA1-410E-A333-3E5F640F47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4154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45B46-80C8-4B90-8529-FBE968EA070B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06/10/2016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7862-FBA1-410E-A333-3E5F640F47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876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AA992D-E957-4914-8F84-8494931E7B1D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06/10/2016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D87862-FBA1-410E-A333-3E5F640F47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6066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341313"/>
            <a:ext cx="8353425" cy="1143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3076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5" name="Text Box 5"/>
          <p:cNvSpPr txBox="1">
            <a:spLocks noChangeArrowheads="1"/>
          </p:cNvSpPr>
          <p:nvPr userDrawn="1"/>
        </p:nvSpPr>
        <p:spPr bwMode="black">
          <a:xfrm>
            <a:off x="7859713" y="6624638"/>
            <a:ext cx="912812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r">
              <a:defRPr/>
            </a:pPr>
            <a:fld id="{353B236D-DFFE-442F-A25E-49BE06AAF5B4}" type="slidenum">
              <a:rPr lang="en-GB" sz="800">
                <a:solidFill>
                  <a:srgbClr val="091D5D"/>
                </a:solidFill>
                <a:latin typeface="Verdana" pitchFamily="34" charset="0"/>
              </a:rPr>
              <a:pPr algn="r">
                <a:defRPr/>
              </a:pPr>
              <a:t>‹#›</a:t>
            </a:fld>
            <a:endParaRPr lang="hr-HR" sz="800" dirty="0">
              <a:solidFill>
                <a:srgbClr val="091D5D"/>
              </a:solidFill>
              <a:latin typeface="Verdan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</p:sldLayoutIdLst>
  <p:hf hdr="0" ftr="0" dt="0"/>
  <p:txStyles>
    <p:titleStyle>
      <a:lvl1pPr algn="l" rtl="0" eaLnBrk="0" fontAlgn="base" hangingPunct="0">
        <a:lnSpc>
          <a:spcPts val="45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lnSpc>
          <a:spcPts val="45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lnSpc>
          <a:spcPts val="45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lnSpc>
          <a:spcPts val="45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lnSpc>
          <a:spcPts val="45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fontAlgn="base">
        <a:lnSpc>
          <a:spcPts val="45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ＭＳ Ｐゴシック" charset="0"/>
        </a:defRPr>
      </a:lvl6pPr>
      <a:lvl7pPr marL="914400" algn="l" rtl="0" fontAlgn="base">
        <a:lnSpc>
          <a:spcPts val="45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ＭＳ Ｐゴシック" charset="0"/>
        </a:defRPr>
      </a:lvl7pPr>
      <a:lvl8pPr marL="1371600" algn="l" rtl="0" fontAlgn="base">
        <a:lnSpc>
          <a:spcPts val="45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ＭＳ Ｐゴシック" charset="0"/>
        </a:defRPr>
      </a:lvl8pPr>
      <a:lvl9pPr marL="1828800" algn="l" rtl="0" fontAlgn="base">
        <a:lnSpc>
          <a:spcPts val="45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lnSpc>
          <a:spcPts val="4500"/>
        </a:lnSpc>
        <a:spcBef>
          <a:spcPct val="0"/>
        </a:spcBef>
        <a:spcAft>
          <a:spcPct val="0"/>
        </a:spcAft>
        <a:defRPr sz="3200">
          <a:solidFill>
            <a:srgbClr val="0066CC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lnSpc>
          <a:spcPts val="4500"/>
        </a:lnSpc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+mn-lt"/>
          <a:ea typeface="+mn-ea"/>
        </a:defRPr>
      </a:lvl2pPr>
      <a:lvl3pPr marL="1144588" indent="-228600" algn="l" rtl="0" eaLnBrk="0" fontAlgn="base" hangingPunct="0">
        <a:lnSpc>
          <a:spcPts val="4500"/>
        </a:lnSpc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lnSpc>
          <a:spcPts val="4500"/>
        </a:lnSpc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lnSpc>
          <a:spcPts val="4500"/>
        </a:lnSpc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lnSpc>
          <a:spcPts val="4500"/>
        </a:lnSpc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lnSpc>
          <a:spcPts val="4500"/>
        </a:lnSpc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lnSpc>
          <a:spcPts val="4500"/>
        </a:lnSpc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lnSpc>
          <a:spcPts val="4500"/>
        </a:lnSpc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 bwMode="black">
          <a:xfrm>
            <a:off x="266700" y="1371600"/>
            <a:ext cx="8624888" cy="12573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27" tIns="45713" rIns="91427" bIns="45713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Level one bullet</a:t>
            </a:r>
          </a:p>
          <a:p>
            <a:pPr lvl="1"/>
            <a:r>
              <a:rPr lang="en-US" smtClean="0"/>
              <a:t>Level two bullet</a:t>
            </a:r>
          </a:p>
          <a:p>
            <a:pPr lvl="2"/>
            <a:r>
              <a:rPr lang="en-US" smtClean="0"/>
              <a:t>Level three bullet</a:t>
            </a:r>
          </a:p>
          <a:p>
            <a:pPr lvl="3"/>
            <a:r>
              <a:rPr lang="en-US" smtClean="0"/>
              <a:t>Level four bullet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 bwMode="black">
          <a:xfrm>
            <a:off x="266700" y="152400"/>
            <a:ext cx="8877300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27" tIns="45713" rIns="91427" bIns="457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0099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0099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0099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0099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0099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 b="1">
          <a:solidFill>
            <a:srgbClr val="000099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 b="1">
          <a:solidFill>
            <a:srgbClr val="000099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 b="1">
          <a:solidFill>
            <a:srgbClr val="000099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 b="1">
          <a:solidFill>
            <a:srgbClr val="000099"/>
          </a:solidFill>
          <a:latin typeface="Verdana" pitchFamily="34" charset="0"/>
        </a:defRPr>
      </a:lvl9pPr>
    </p:titleStyle>
    <p:bodyStyle>
      <a:lvl1pPr marL="231775" indent="-231775" algn="l" rtl="0" eaLnBrk="0" fontAlgn="base" hangingPunct="0">
        <a:spcBef>
          <a:spcPct val="0"/>
        </a:spcBef>
        <a:spcAft>
          <a:spcPct val="20000"/>
        </a:spcAft>
        <a:buClr>
          <a:schemeClr val="tx1"/>
        </a:buClr>
        <a:buChar char="•"/>
        <a:defRPr sz="2000">
          <a:solidFill>
            <a:srgbClr val="000099"/>
          </a:solidFill>
          <a:latin typeface="+mn-lt"/>
          <a:ea typeface="+mn-ea"/>
          <a:cs typeface="+mn-cs"/>
        </a:defRPr>
      </a:lvl1pPr>
      <a:lvl2pPr marL="577850" indent="-231775" algn="l" rtl="0" eaLnBrk="0" fontAlgn="base" hangingPunct="0">
        <a:spcBef>
          <a:spcPct val="0"/>
        </a:spcBef>
        <a:spcAft>
          <a:spcPct val="20000"/>
        </a:spcAft>
        <a:buClr>
          <a:schemeClr val="tx1"/>
        </a:buClr>
        <a:buFont typeface="Verdana" pitchFamily="34" charset="0"/>
        <a:buChar char="–"/>
        <a:defRPr sz="1600">
          <a:solidFill>
            <a:srgbClr val="000099"/>
          </a:solidFill>
          <a:latin typeface="+mn-lt"/>
        </a:defRPr>
      </a:lvl2pPr>
      <a:lvl3pPr marL="914400" indent="-222250" algn="l" rtl="0" eaLnBrk="0" fontAlgn="base" hangingPunct="0">
        <a:spcBef>
          <a:spcPct val="0"/>
        </a:spcBef>
        <a:spcAft>
          <a:spcPct val="20000"/>
        </a:spcAft>
        <a:buClr>
          <a:schemeClr val="tx1"/>
        </a:buClr>
        <a:buChar char="•"/>
        <a:defRPr sz="1600">
          <a:solidFill>
            <a:srgbClr val="000099"/>
          </a:solidFill>
          <a:latin typeface="+mn-lt"/>
        </a:defRPr>
      </a:lvl3pPr>
      <a:lvl4pPr marL="1260475" indent="-231775" algn="l" rtl="0" eaLnBrk="0" fontAlgn="base" hangingPunct="0">
        <a:spcBef>
          <a:spcPct val="0"/>
        </a:spcBef>
        <a:spcAft>
          <a:spcPct val="20000"/>
        </a:spcAft>
        <a:buClr>
          <a:schemeClr val="tx1"/>
        </a:buClr>
        <a:buFont typeface="Verdana" pitchFamily="34" charset="0"/>
        <a:buChar char="–"/>
        <a:defRPr sz="1400">
          <a:solidFill>
            <a:srgbClr val="000099"/>
          </a:solidFill>
          <a:latin typeface="+mn-lt"/>
        </a:defRPr>
      </a:lvl4pPr>
      <a:lvl5pPr marL="1778000" indent="-282575" algn="l" rtl="0" eaLnBrk="0" fontAlgn="base" hangingPunct="0">
        <a:spcBef>
          <a:spcPct val="0"/>
        </a:spcBef>
        <a:spcAft>
          <a:spcPct val="20000"/>
        </a:spcAft>
        <a:buClr>
          <a:schemeClr val="tx1"/>
        </a:buClr>
        <a:buFont typeface="Verdana" pitchFamily="34" charset="0"/>
        <a:buChar char="–"/>
        <a:defRPr sz="1400">
          <a:solidFill>
            <a:schemeClr val="tx1"/>
          </a:solidFill>
          <a:latin typeface="+mn-lt"/>
        </a:defRPr>
      </a:lvl5pPr>
      <a:lvl6pPr marL="2235200" indent="-282575" algn="l" rtl="0" fontAlgn="base">
        <a:spcBef>
          <a:spcPct val="0"/>
        </a:spcBef>
        <a:spcAft>
          <a:spcPct val="20000"/>
        </a:spcAft>
        <a:buClr>
          <a:schemeClr val="tx1"/>
        </a:buClr>
        <a:buFont typeface="Verdana" pitchFamily="34" charset="0"/>
        <a:buChar char="–"/>
        <a:defRPr sz="1400">
          <a:solidFill>
            <a:schemeClr val="tx1"/>
          </a:solidFill>
          <a:latin typeface="+mn-lt"/>
        </a:defRPr>
      </a:lvl6pPr>
      <a:lvl7pPr marL="2692400" indent="-282575" algn="l" rtl="0" fontAlgn="base">
        <a:spcBef>
          <a:spcPct val="0"/>
        </a:spcBef>
        <a:spcAft>
          <a:spcPct val="20000"/>
        </a:spcAft>
        <a:buClr>
          <a:schemeClr val="tx1"/>
        </a:buClr>
        <a:buFont typeface="Verdana" pitchFamily="34" charset="0"/>
        <a:buChar char="–"/>
        <a:defRPr sz="1400">
          <a:solidFill>
            <a:schemeClr val="tx1"/>
          </a:solidFill>
          <a:latin typeface="+mn-lt"/>
        </a:defRPr>
      </a:lvl7pPr>
      <a:lvl8pPr marL="3149600" indent="-282575" algn="l" rtl="0" fontAlgn="base">
        <a:spcBef>
          <a:spcPct val="0"/>
        </a:spcBef>
        <a:spcAft>
          <a:spcPct val="20000"/>
        </a:spcAft>
        <a:buClr>
          <a:schemeClr val="tx1"/>
        </a:buClr>
        <a:buFont typeface="Verdana" pitchFamily="34" charset="0"/>
        <a:buChar char="–"/>
        <a:defRPr sz="1400">
          <a:solidFill>
            <a:schemeClr val="tx1"/>
          </a:solidFill>
          <a:latin typeface="+mn-lt"/>
        </a:defRPr>
      </a:lvl8pPr>
      <a:lvl9pPr marL="3606800" indent="-282575" algn="l" rtl="0" fontAlgn="base">
        <a:spcBef>
          <a:spcPct val="0"/>
        </a:spcBef>
        <a:spcAft>
          <a:spcPct val="20000"/>
        </a:spcAft>
        <a:buClr>
          <a:schemeClr val="tx1"/>
        </a:buClr>
        <a:buFont typeface="Verdana" pitchFamily="34" charset="0"/>
        <a:buChar char="–"/>
        <a:defRPr sz="1400">
          <a:solidFill>
            <a:schemeClr val="tx1"/>
          </a:solidFill>
          <a:latin typeface="+mn-lt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75707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en-US" smtClean="0"/>
              <a:t>Kliknite da biste uredili stil naslova matrice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en-US" smtClean="0"/>
              <a:t>Kliknite da biste uredili stilove teksta matrice</a:t>
            </a:r>
          </a:p>
          <a:p>
            <a:pPr lvl="1"/>
            <a:r>
              <a:rPr lang="hr-HR" altLang="en-US" smtClean="0"/>
              <a:t>Druga razina</a:t>
            </a:r>
          </a:p>
          <a:p>
            <a:pPr lvl="2"/>
            <a:r>
              <a:rPr lang="hr-HR" altLang="en-US" smtClean="0"/>
              <a:t>Treća razina</a:t>
            </a:r>
          </a:p>
          <a:p>
            <a:pPr lvl="3"/>
            <a:r>
              <a:rPr lang="hr-HR" altLang="en-US" smtClean="0"/>
              <a:t>Četvrta razina</a:t>
            </a:r>
          </a:p>
          <a:p>
            <a:pPr lvl="4"/>
            <a:r>
              <a:rPr lang="hr-HR" altLang="en-US" smtClean="0"/>
              <a:t>Peta razina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E9AD1BA-5525-4AA0-B6FB-98C552E0B704}" type="datetime1">
              <a:rPr lang="en-GB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06/10/2016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6BACAD3-A4E0-4EF3-BB11-AD327052D3E2}" type="slidenum">
              <a:rPr lang="hr-HR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  <p:pic>
        <p:nvPicPr>
          <p:cNvPr id="1031" name="Picture 7"/>
          <p:cNvPicPr>
            <a:picLocks noChangeAspect="1" noChangeArrowheads="1"/>
          </p:cNvPicPr>
          <p:nvPr userDrawn="1"/>
        </p:nvPicPr>
        <p:blipFill>
          <a:blip r:embed="rId14" cstate="print"/>
          <a:srcRect b="42664"/>
          <a:stretch>
            <a:fillRect/>
          </a:stretch>
        </p:blipFill>
        <p:spPr bwMode="auto">
          <a:xfrm>
            <a:off x="0" y="6119813"/>
            <a:ext cx="9144000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013700" y="0"/>
            <a:ext cx="1130300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9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2349500"/>
            <a:ext cx="7772400" cy="1685925"/>
          </a:xfrm>
        </p:spPr>
        <p:txBody>
          <a:bodyPr/>
          <a:lstStyle/>
          <a:p>
            <a:pPr algn="ctr"/>
            <a:r>
              <a:rPr lang="nl-BE" altLang="en-US" sz="3600" dirty="0" smtClean="0"/>
              <a:t>PEM PAL </a:t>
            </a:r>
            <a:r>
              <a:rPr sz="3600" dirty="0"/>
              <a:t/>
            </a:r>
            <a:br>
              <a:rPr sz="3600" dirty="0"/>
            </a:br>
            <a:r>
              <a:rPr lang="nl-BE" altLang="en-US" sz="3600" dirty="0" smtClean="0"/>
              <a:t>IA COP</a:t>
            </a:r>
            <a:r>
              <a:rPr sz="3600" dirty="0"/>
              <a:t/>
            </a:r>
            <a:br>
              <a:rPr sz="3600" dirty="0"/>
            </a:br>
            <a:r>
              <a:rPr lang="nl-BE" altLang="en-US" sz="3600" dirty="0" smtClean="0"/>
              <a:t>Radna skupina za unutarnju kontrolu </a:t>
            </a:r>
            <a:r>
              <a:rPr sz="3600" dirty="0"/>
              <a:t/>
            </a:r>
            <a:br>
              <a:rPr sz="3600" dirty="0"/>
            </a:br>
            <a:r>
              <a:rPr sz="3600" dirty="0"/>
              <a:t/>
            </a:r>
            <a:br>
              <a:rPr sz="3600" dirty="0"/>
            </a:br>
            <a:r>
              <a:rPr sz="3600" b="1" dirty="0" smtClean="0"/>
              <a:t>Uvod u terminologiju unutarnje kontrole u javnom sektoru (PIC)</a:t>
            </a:r>
            <a:r>
              <a:rPr sz="3600" dirty="0"/>
              <a:t/>
            </a:r>
            <a:br>
              <a:rPr sz="3600" dirty="0"/>
            </a:br>
            <a:r>
              <a:rPr sz="3600" dirty="0"/>
              <a:t/>
            </a:r>
            <a:br>
              <a:rPr sz="3600" dirty="0"/>
            </a:br>
            <a:r>
              <a:rPr sz="3600" dirty="0"/>
              <a:t/>
            </a:r>
            <a:br>
              <a:rPr sz="3600" dirty="0"/>
            </a:br>
            <a:endParaRPr lang="hr-HR" altLang="en-US" sz="360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3933825"/>
            <a:ext cx="6400800" cy="2230438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hr-HR" altLang="en-US" sz="2000" dirty="0" smtClean="0"/>
          </a:p>
          <a:p>
            <a:pPr>
              <a:lnSpc>
                <a:spcPct val="90000"/>
              </a:lnSpc>
            </a:pPr>
            <a:endParaRPr lang="hr-HR" altLang="en-US" sz="2000" dirty="0" smtClean="0"/>
          </a:p>
          <a:p>
            <a:pPr>
              <a:lnSpc>
                <a:spcPct val="90000"/>
              </a:lnSpc>
            </a:pPr>
            <a:r>
              <a:rPr lang="en-US" altLang="en-US" sz="2000" dirty="0" smtClean="0"/>
              <a:t>Jean-Pierre Garitte</a:t>
            </a:r>
            <a:endParaRPr lang="hr-HR" altLang="en-US" sz="2000" dirty="0" smtClean="0"/>
          </a:p>
          <a:p>
            <a:pPr>
              <a:lnSpc>
                <a:spcPct val="90000"/>
              </a:lnSpc>
            </a:pPr>
            <a:endParaRPr lang="hr-HR" altLang="en-US" sz="2400" b="1" dirty="0" smtClean="0"/>
          </a:p>
          <a:p>
            <a:pPr>
              <a:lnSpc>
                <a:spcPct val="90000"/>
              </a:lnSpc>
            </a:pPr>
            <a:r>
              <a:rPr lang="en-US" altLang="en-US" sz="1600" b="1" dirty="0" smtClean="0"/>
              <a:t>Moskva</a:t>
            </a:r>
            <a:endParaRPr lang="hr-HR" altLang="en-US" sz="1600" b="1" dirty="0" smtClean="0"/>
          </a:p>
          <a:p>
            <a:pPr>
              <a:lnSpc>
                <a:spcPct val="90000"/>
              </a:lnSpc>
            </a:pPr>
            <a:r>
              <a:rPr lang="en-US" altLang="en-US" sz="1600" b="1" dirty="0" smtClean="0"/>
              <a:t>18. listopada 2016.</a:t>
            </a:r>
            <a:endParaRPr lang="hr-HR" altLang="en-US" sz="1600" b="1" dirty="0" smtClean="0"/>
          </a:p>
        </p:txBody>
      </p:sp>
      <p:pic>
        <p:nvPicPr>
          <p:cNvPr id="3076" name="Picture 3" descr="logo_for_noe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21500" y="0"/>
            <a:ext cx="2222500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53ACC7-35E3-4F1C-8635-F4741B100A81}" type="slidenum">
              <a:rPr lang="hr-HR" smtClean="0">
                <a:solidFill>
                  <a:srgbClr val="000000"/>
                </a:solidFill>
              </a:rPr>
              <a:pPr>
                <a:defRPr/>
              </a:pPr>
              <a:t>1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7986" name="Rectangle 2"/>
          <p:cNvSpPr>
            <a:spLocks noGrp="1" noChangeArrowheads="1"/>
          </p:cNvSpPr>
          <p:nvPr>
            <p:ph type="body" sz="half" idx="2"/>
          </p:nvPr>
        </p:nvSpPr>
        <p:spPr>
          <a:xfrm>
            <a:off x="4268788" y="3062288"/>
            <a:ext cx="4038600" cy="1158875"/>
          </a:xfrm>
        </p:spPr>
        <p:txBody>
          <a:bodyPr/>
          <a:lstStyle/>
          <a:p>
            <a:pPr marL="0" indent="0" algn="ctr" eaLnBrk="1" hangingPunct="1">
              <a:buFont typeface="Wingdings" charset="0"/>
              <a:buNone/>
            </a:pPr>
            <a:r>
              <a:rPr lang="en-US" sz="2400" b="1" dirty="0">
                <a:latin typeface="Arial (body)"/>
              </a:rPr>
              <a:t>Pitanja i odgovori</a:t>
            </a:r>
          </a:p>
        </p:txBody>
      </p:sp>
      <p:pic>
        <p:nvPicPr>
          <p:cNvPr id="129028" name="Picture 3" descr="j040431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1000" y="2703513"/>
            <a:ext cx="1841500" cy="130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A4BCC4-B93F-4B59-9F26-1F0EFB794DDD}" type="slidenum">
              <a:rPr lang="nl-B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6194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7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937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798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22136" y="369561"/>
            <a:ext cx="8229600" cy="719138"/>
          </a:xfrm>
          <a:prstGeom prst="rect">
            <a:avLst/>
          </a:prstGeom>
          <a:ln w="25400" cap="flat" cmpd="sng" algn="ctr">
            <a:solidFill>
              <a:schemeClr val="accent5"/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600" b="1" dirty="0" smtClean="0">
                <a:solidFill>
                  <a:srgbClr val="000000"/>
                </a:solidFill>
                <a:latin typeface="Arial (headings)"/>
              </a:rPr>
              <a:t>Ciljevi PIC-a</a:t>
            </a:r>
            <a:endParaRPr lang="hr-HR" sz="2600" b="1" dirty="0" smtClean="0">
              <a:solidFill>
                <a:srgbClr val="000000"/>
              </a:solidFill>
              <a:latin typeface="Arial (headings)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67544" y="1628800"/>
            <a:ext cx="8280151" cy="432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60000"/>
              </a:spcAft>
              <a:buClr>
                <a:srgbClr val="4BACC6"/>
              </a:buClr>
              <a:buSzPct val="85000"/>
              <a:buNone/>
            </a:pPr>
            <a:r>
              <a:rPr lang="en-US" sz="2800" b="1" dirty="0" smtClean="0">
                <a:solidFill>
                  <a:srgbClr val="000000"/>
                </a:solidFill>
                <a:latin typeface="Arial"/>
              </a:rPr>
              <a:t>Sustav unutarnjih kontrola u javnom sektoru osigurava da se državna sredstva troše pametno.</a:t>
            </a:r>
          </a:p>
          <a:p>
            <a:pPr>
              <a:spcBef>
                <a:spcPct val="0"/>
              </a:spcBef>
              <a:spcAft>
                <a:spcPct val="60000"/>
              </a:spcAft>
              <a:buClr>
                <a:srgbClr val="4BACC6"/>
              </a:buClr>
              <a:buSzPct val="85000"/>
              <a:buNone/>
            </a:pPr>
            <a:endParaRPr lang="hr-HR" sz="2800" b="1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spcBef>
                <a:spcPct val="0"/>
              </a:spcBef>
              <a:spcAft>
                <a:spcPct val="60000"/>
              </a:spcAft>
              <a:buClr>
                <a:srgbClr val="4BACC6"/>
              </a:buClr>
              <a:buSzPct val="85000"/>
              <a:buNone/>
            </a:pP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PIC predstavlja strukturirani model kojim se pruža razumno jamstvo da se poslovanje obavlja u skladu s načelima dobrog financijskog upravljanja, transparentnosti, efikasnosti i učinkovitosti, pritom poštujući relevantne zakone i propise.</a:t>
            </a:r>
            <a:endParaRPr lang="hr-HR" sz="2900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7862-FBA1-410E-A333-3E5F640F47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hr-H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371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22136" y="369561"/>
            <a:ext cx="8229600" cy="719138"/>
          </a:xfrm>
          <a:prstGeom prst="rect">
            <a:avLst/>
          </a:prstGeom>
          <a:ln w="25400" cap="flat" cmpd="sng" algn="ctr">
            <a:solidFill>
              <a:schemeClr val="accent5"/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600" b="1" dirty="0" smtClean="0">
                <a:solidFill>
                  <a:srgbClr val="000000"/>
                </a:solidFill>
                <a:latin typeface="Arial (headings)"/>
              </a:rPr>
              <a:t>Tri temelja PIC-a</a:t>
            </a:r>
            <a:endParaRPr lang="hr-HR" sz="2600" b="1" dirty="0" smtClean="0">
              <a:solidFill>
                <a:srgbClr val="000000"/>
              </a:solidFill>
              <a:latin typeface="Arial (headings)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67544" y="1772816"/>
            <a:ext cx="8280151" cy="432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spcBef>
                <a:spcPct val="0"/>
              </a:spcBef>
              <a:spcAft>
                <a:spcPct val="60000"/>
              </a:spcAft>
              <a:buClr>
                <a:srgbClr val="4BACC6"/>
              </a:buClr>
              <a:buSzPct val="85000"/>
              <a:buFont typeface="+mj-lt"/>
              <a:buAutoNum type="arabicPeriod"/>
            </a:pP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Odgovornost rukovodstva </a:t>
            </a:r>
          </a:p>
          <a:p>
            <a:pPr marL="914400" lvl="1" indent="-514350">
              <a:spcBef>
                <a:spcPct val="0"/>
              </a:spcBef>
              <a:spcAft>
                <a:spcPct val="60000"/>
              </a:spcAft>
              <a:buClr>
                <a:srgbClr val="4BACC6"/>
              </a:buClr>
              <a:buSzPct val="85000"/>
              <a:buNone/>
            </a:pPr>
            <a:r>
              <a:rPr lang="en-US" dirty="0" smtClean="0">
                <a:solidFill>
                  <a:srgbClr val="000000"/>
                </a:solidFill>
                <a:latin typeface="Arial"/>
              </a:rPr>
              <a:t>	= financijsko upravljanje i kontrola (FMC)</a:t>
            </a:r>
          </a:p>
          <a:p>
            <a:pPr marL="914400" lvl="1" indent="-514350">
              <a:spcBef>
                <a:spcPct val="0"/>
              </a:spcBef>
              <a:spcAft>
                <a:spcPct val="60000"/>
              </a:spcAft>
              <a:buClr>
                <a:srgbClr val="4BACC6"/>
              </a:buClr>
              <a:buSzPct val="85000"/>
              <a:buNone/>
            </a:pPr>
            <a:endParaRPr lang="hr-HR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514350" indent="-514350">
              <a:spcBef>
                <a:spcPct val="0"/>
              </a:spcBef>
              <a:spcAft>
                <a:spcPct val="60000"/>
              </a:spcAft>
              <a:buClr>
                <a:srgbClr val="4BACC6"/>
              </a:buClr>
              <a:buSzPct val="85000"/>
              <a:buFont typeface="+mj-lt"/>
              <a:buAutoNum type="arabicPeriod"/>
            </a:pP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Funkcionalno neovisna unutarnja revizija</a:t>
            </a:r>
          </a:p>
          <a:p>
            <a:pPr marL="514350" indent="-514350">
              <a:spcBef>
                <a:spcPct val="0"/>
              </a:spcBef>
              <a:spcAft>
                <a:spcPct val="60000"/>
              </a:spcAft>
              <a:buClr>
                <a:srgbClr val="4BACC6"/>
              </a:buClr>
              <a:buSzPct val="85000"/>
            </a:pPr>
            <a:endParaRPr lang="hr-HR" sz="28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514350" indent="-514350">
              <a:spcBef>
                <a:spcPct val="0"/>
              </a:spcBef>
              <a:spcAft>
                <a:spcPct val="60000"/>
              </a:spcAft>
              <a:buClr>
                <a:srgbClr val="4BACC6"/>
              </a:buClr>
              <a:buSzPct val="85000"/>
              <a:buFont typeface="+mj-lt"/>
              <a:buAutoNum type="arabicPeriod" startAt="3"/>
            </a:pP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Središnja harmonizacijska jedinica (SHJ)</a:t>
            </a:r>
          </a:p>
          <a:p>
            <a:pPr marL="514350" indent="-514350">
              <a:spcBef>
                <a:spcPct val="0"/>
              </a:spcBef>
              <a:spcAft>
                <a:spcPct val="60000"/>
              </a:spcAft>
              <a:buClr>
                <a:srgbClr val="4BACC6"/>
              </a:buClr>
              <a:buSzPct val="85000"/>
            </a:pPr>
            <a:endParaRPr lang="hr-HR" sz="28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514350" indent="-514350">
              <a:spcBef>
                <a:spcPct val="0"/>
              </a:spcBef>
              <a:spcAft>
                <a:spcPct val="60000"/>
              </a:spcAft>
              <a:buClr>
                <a:srgbClr val="4BACC6"/>
              </a:buClr>
              <a:buSzPct val="85000"/>
              <a:buNone/>
            </a:pPr>
            <a:endParaRPr lang="hr-HR" sz="2800" b="1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7862-FBA1-410E-A333-3E5F640F47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hr-H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371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22136" y="369561"/>
            <a:ext cx="8229600" cy="719138"/>
          </a:xfrm>
          <a:prstGeom prst="rect">
            <a:avLst/>
          </a:prstGeom>
          <a:ln w="25400" cap="flat" cmpd="sng" algn="ctr">
            <a:solidFill>
              <a:schemeClr val="accent5"/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600" b="1" dirty="0" smtClean="0">
                <a:solidFill>
                  <a:srgbClr val="000000"/>
                </a:solidFill>
                <a:latin typeface="Arial (headings)"/>
              </a:rPr>
              <a:t>Odgovornost rukovodstva (FMC)</a:t>
            </a:r>
            <a:endParaRPr lang="hr-HR" sz="2600" b="1" dirty="0" smtClean="0">
              <a:solidFill>
                <a:srgbClr val="000000"/>
              </a:solidFill>
              <a:latin typeface="Arial (headings)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67544" y="1772816"/>
            <a:ext cx="8280151" cy="4680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spcBef>
                <a:spcPct val="0"/>
              </a:spcBef>
              <a:spcAft>
                <a:spcPct val="60000"/>
              </a:spcAft>
              <a:buClr>
                <a:srgbClr val="4BACC6"/>
              </a:buClr>
              <a:buSzPct val="85000"/>
            </a:pP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Upravitelji su odgovorni na svim razinama za aktivnosti koje provode.</a:t>
            </a:r>
          </a:p>
          <a:p>
            <a:pPr marL="514350" indent="-514350">
              <a:spcBef>
                <a:spcPct val="0"/>
              </a:spcBef>
              <a:spcAft>
                <a:spcPct val="60000"/>
              </a:spcAft>
              <a:buClr>
                <a:srgbClr val="4BACC6"/>
              </a:buClr>
              <a:buSzPct val="85000"/>
            </a:pP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Prva razina kontrole jest ona koju provodi upravitelj.</a:t>
            </a:r>
          </a:p>
          <a:p>
            <a:pPr marL="514350" indent="-514350">
              <a:spcBef>
                <a:spcPct val="0"/>
              </a:spcBef>
              <a:spcAft>
                <a:spcPct val="60000"/>
              </a:spcAft>
              <a:buClr>
                <a:srgbClr val="4BACC6"/>
              </a:buClr>
              <a:buSzPct val="85000"/>
            </a:pP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Svaki upravitelj odgovoran je za uspostavu i održavanje prikladnog sustava upravljanja i kontrole u pogledu zadataka planiranja, programskog planiranja, izrade proračuna, računovodstva, provedbe kontrole, izvještavanja, arhiviranja i monitoringa.</a:t>
            </a:r>
          </a:p>
          <a:p>
            <a:pPr marL="514350" indent="-514350">
              <a:spcBef>
                <a:spcPct val="0"/>
              </a:spcBef>
              <a:spcAft>
                <a:spcPct val="60000"/>
              </a:spcAft>
              <a:buClr>
                <a:srgbClr val="4BACC6"/>
              </a:buClr>
              <a:buSzPct val="85000"/>
            </a:pP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Procjena rizika zadaća je rukovodstva.</a:t>
            </a:r>
            <a:endParaRPr lang="hr-HR" sz="28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514350" indent="-514350">
              <a:spcBef>
                <a:spcPct val="0"/>
              </a:spcBef>
              <a:spcAft>
                <a:spcPct val="60000"/>
              </a:spcAft>
              <a:buClr>
                <a:srgbClr val="4BACC6"/>
              </a:buClr>
              <a:buSzPct val="85000"/>
              <a:buNone/>
            </a:pPr>
            <a:endParaRPr lang="hr-HR" sz="2800" b="1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7862-FBA1-410E-A333-3E5F640F47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hr-H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371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22136" y="369561"/>
            <a:ext cx="8229600" cy="719138"/>
          </a:xfrm>
          <a:prstGeom prst="rect">
            <a:avLst/>
          </a:prstGeom>
          <a:ln w="25400" cap="flat" cmpd="sng" algn="ctr">
            <a:solidFill>
              <a:schemeClr val="accent5"/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600" b="1" dirty="0" smtClean="0">
                <a:solidFill>
                  <a:srgbClr val="000000"/>
                </a:solidFill>
                <a:latin typeface="Arial (headings)"/>
              </a:rPr>
              <a:t>Funkcionalno neovisna revizija</a:t>
            </a:r>
            <a:endParaRPr lang="hr-HR" sz="2600" b="1" dirty="0" smtClean="0">
              <a:solidFill>
                <a:srgbClr val="000000"/>
              </a:solidFill>
              <a:latin typeface="Arial (headings)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67544" y="1745432"/>
            <a:ext cx="8280151" cy="5112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spcBef>
                <a:spcPct val="0"/>
              </a:spcBef>
              <a:spcAft>
                <a:spcPct val="60000"/>
              </a:spcAft>
              <a:buClr>
                <a:srgbClr val="4BACC6"/>
              </a:buClr>
              <a:buSzPct val="85000"/>
            </a:pP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Proračunski i potrošački centri koji imaju vlastitu neovisnu unutarnju reviziju.</a:t>
            </a:r>
          </a:p>
          <a:p>
            <a:pPr marL="514350" indent="-514350">
              <a:spcBef>
                <a:spcPct val="0"/>
              </a:spcBef>
              <a:spcAft>
                <a:spcPct val="60000"/>
              </a:spcAft>
              <a:buClr>
                <a:srgbClr val="4BACC6"/>
              </a:buClr>
              <a:buSzPct val="85000"/>
            </a:pP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Unutarnja revizija daje podršku rukovodstvu objektivnim ocjenama sustava unutarnje kontrole.</a:t>
            </a:r>
          </a:p>
          <a:p>
            <a:pPr marL="514350" indent="-514350">
              <a:spcBef>
                <a:spcPct val="0"/>
              </a:spcBef>
              <a:spcAft>
                <a:spcPct val="60000"/>
              </a:spcAft>
              <a:buClr>
                <a:srgbClr val="4BACC6"/>
              </a:buClr>
              <a:buSzPct val="85000"/>
            </a:pP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Revizori izravno podnose izvještaje glavnom upravitelju.</a:t>
            </a:r>
          </a:p>
          <a:p>
            <a:pPr marL="514350" indent="-514350">
              <a:spcBef>
                <a:spcPct val="0"/>
              </a:spcBef>
              <a:spcAft>
                <a:spcPct val="60000"/>
              </a:spcAft>
              <a:buClr>
                <a:srgbClr val="4BACC6"/>
              </a:buClr>
              <a:buSzPct val="85000"/>
            </a:pP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Uloga unutarnje revizije službeno je iznesena u povelji koju potpisuje rukovodstvo i unutarnji revizori.</a:t>
            </a:r>
          </a:p>
          <a:p>
            <a:pPr marL="514350" indent="-514350">
              <a:spcBef>
                <a:spcPct val="0"/>
              </a:spcBef>
              <a:spcAft>
                <a:spcPct val="60000"/>
              </a:spcAft>
              <a:buClr>
                <a:srgbClr val="4BACC6"/>
              </a:buClr>
              <a:buSzPct val="85000"/>
            </a:pP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Unutarnji revizori moraju se pridržavati etičkog kodeksa.</a:t>
            </a:r>
          </a:p>
          <a:p>
            <a:pPr marL="514350" indent="-514350">
              <a:spcBef>
                <a:spcPct val="0"/>
              </a:spcBef>
              <a:spcAft>
                <a:spcPct val="60000"/>
              </a:spcAft>
              <a:buClr>
                <a:srgbClr val="4BACC6"/>
              </a:buClr>
              <a:buSzPct val="85000"/>
            </a:pP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Unutarnja revizija ne bavi se poslovima upravljanja.</a:t>
            </a:r>
          </a:p>
          <a:p>
            <a:pPr marL="514350" indent="-514350">
              <a:spcBef>
                <a:spcPct val="0"/>
              </a:spcBef>
              <a:spcAft>
                <a:spcPct val="60000"/>
              </a:spcAft>
              <a:buClr>
                <a:srgbClr val="4BACC6"/>
              </a:buClr>
              <a:buSzPct val="85000"/>
            </a:pP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Unutarnja revizija ne izriče sankcije niti kažnjava.</a:t>
            </a:r>
          </a:p>
          <a:p>
            <a:pPr marL="514350" indent="-514350">
              <a:spcBef>
                <a:spcPct val="0"/>
              </a:spcBef>
              <a:spcAft>
                <a:spcPct val="60000"/>
              </a:spcAft>
              <a:buClr>
                <a:srgbClr val="4BACC6"/>
              </a:buClr>
              <a:buSzPct val="85000"/>
            </a:pP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Unutarnja revizija razlikuje se od inspekcije i pregleda.</a:t>
            </a:r>
            <a:endParaRPr lang="hr-HR" sz="28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514350" indent="-514350">
              <a:spcBef>
                <a:spcPct val="0"/>
              </a:spcBef>
              <a:spcAft>
                <a:spcPct val="60000"/>
              </a:spcAft>
              <a:buClr>
                <a:srgbClr val="4BACC6"/>
              </a:buClr>
              <a:buSzPct val="85000"/>
              <a:buNone/>
            </a:pPr>
            <a:endParaRPr lang="hr-HR" sz="2800" b="1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7862-FBA1-410E-A333-3E5F640F47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hr-H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371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22136" y="369561"/>
            <a:ext cx="8229600" cy="719138"/>
          </a:xfrm>
          <a:prstGeom prst="rect">
            <a:avLst/>
          </a:prstGeom>
          <a:ln w="25400" cap="flat" cmpd="sng" algn="ctr">
            <a:solidFill>
              <a:schemeClr val="accent5"/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600" b="1" dirty="0" smtClean="0">
                <a:solidFill>
                  <a:srgbClr val="000000"/>
                </a:solidFill>
                <a:latin typeface="Arial (headings)"/>
              </a:rPr>
              <a:t>Središnja harmonizacijska jedinica (SHJ)</a:t>
            </a:r>
            <a:endParaRPr lang="hr-HR" sz="2600" b="1" dirty="0" smtClean="0">
              <a:solidFill>
                <a:srgbClr val="000000"/>
              </a:solidFill>
              <a:latin typeface="Arial (headings)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67544" y="1484784"/>
            <a:ext cx="8280151" cy="4752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spcBef>
                <a:spcPct val="0"/>
              </a:spcBef>
              <a:spcAft>
                <a:spcPct val="60000"/>
              </a:spcAft>
              <a:buClr>
                <a:srgbClr val="4BACC6"/>
              </a:buClr>
              <a:buSzPct val="85000"/>
            </a:pP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Središnja struktura za upravljanje razvojem PIC-a.</a:t>
            </a:r>
          </a:p>
          <a:p>
            <a:pPr marL="514350" indent="-514350">
              <a:spcBef>
                <a:spcPct val="0"/>
              </a:spcBef>
              <a:spcAft>
                <a:spcPct val="60000"/>
              </a:spcAft>
              <a:buClr>
                <a:srgbClr val="4BACC6"/>
              </a:buClr>
              <a:buSzPct val="85000"/>
            </a:pP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SHJ odgovorna je za promicanje i razvoj unutarnje kontrole i unutarnje revizije na temelju međunarodnih standarda i najboljih praksi.</a:t>
            </a:r>
          </a:p>
          <a:p>
            <a:pPr marL="514350" indent="-514350">
              <a:spcBef>
                <a:spcPct val="0"/>
              </a:spcBef>
              <a:spcAft>
                <a:spcPct val="60000"/>
              </a:spcAft>
              <a:buClr>
                <a:srgbClr val="4BACC6"/>
              </a:buClr>
              <a:buSzPct val="85000"/>
            </a:pP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SHJ koordinira analizu nedostataka s razvojem politike.</a:t>
            </a:r>
          </a:p>
          <a:p>
            <a:pPr marL="514350" indent="-514350">
              <a:spcBef>
                <a:spcPct val="0"/>
              </a:spcBef>
              <a:spcAft>
                <a:spcPct val="60000"/>
              </a:spcAft>
              <a:buClr>
                <a:srgbClr val="4BACC6"/>
              </a:buClr>
              <a:buSzPct val="85000"/>
            </a:pP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SHJ koordinira provedbu relevantnih zakona.</a:t>
            </a:r>
          </a:p>
          <a:p>
            <a:pPr marL="514350" indent="-514350">
              <a:spcBef>
                <a:spcPct val="0"/>
              </a:spcBef>
              <a:spcAft>
                <a:spcPct val="60000"/>
              </a:spcAft>
              <a:buClr>
                <a:srgbClr val="4BACC6"/>
              </a:buClr>
              <a:buSzPct val="85000"/>
            </a:pP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SHJ je najbolje uspostaviti u sklopu Ministarstva financija.</a:t>
            </a:r>
            <a:endParaRPr lang="hr-HR" sz="2800" b="1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914400" lvl="1" indent="-514350">
              <a:spcBef>
                <a:spcPct val="0"/>
              </a:spcBef>
              <a:spcAft>
                <a:spcPct val="60000"/>
              </a:spcAft>
              <a:buClr>
                <a:srgbClr val="4BACC6"/>
              </a:buClr>
              <a:buSzPct val="85000"/>
            </a:pP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SHJ za unutarnju reviziju u sklopu MF-a</a:t>
            </a:r>
          </a:p>
          <a:p>
            <a:pPr marL="914400" lvl="1" indent="-514350">
              <a:spcBef>
                <a:spcPct val="0"/>
              </a:spcBef>
              <a:spcAft>
                <a:spcPct val="60000"/>
              </a:spcAft>
              <a:buClr>
                <a:srgbClr val="4BACC6"/>
              </a:buClr>
              <a:buSzPct val="85000"/>
            </a:pP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SHJ za FMC u sklopu riznice proračuna</a:t>
            </a:r>
            <a:endParaRPr lang="hr-HR" sz="2400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7862-FBA1-410E-A333-3E5F640F47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hr-H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371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22136" y="369561"/>
            <a:ext cx="8229600" cy="719138"/>
          </a:xfrm>
          <a:prstGeom prst="rect">
            <a:avLst/>
          </a:prstGeom>
          <a:ln w="25400" cap="flat" cmpd="sng" algn="ctr">
            <a:solidFill>
              <a:schemeClr val="accent5"/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600" b="1" dirty="0" smtClean="0">
                <a:solidFill>
                  <a:srgbClr val="000000"/>
                </a:solidFill>
                <a:latin typeface="Arial (headings)"/>
              </a:rPr>
              <a:t>Središnja harmonizacijska jedinica (SHJ)</a:t>
            </a:r>
            <a:endParaRPr lang="hr-HR" sz="2600" b="1" dirty="0" smtClean="0">
              <a:solidFill>
                <a:srgbClr val="000000"/>
              </a:solidFill>
              <a:latin typeface="Arial (headings)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67544" y="1484784"/>
            <a:ext cx="8280151" cy="4752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spcBef>
                <a:spcPct val="0"/>
              </a:spcBef>
              <a:spcAft>
                <a:spcPct val="60000"/>
              </a:spcAft>
              <a:buClr>
                <a:srgbClr val="4BACC6"/>
              </a:buClr>
              <a:buSzPct val="85000"/>
            </a:pPr>
            <a:r>
              <a:rPr lang="en-US" sz="2600" dirty="0" smtClean="0">
                <a:solidFill>
                  <a:srgbClr val="000000"/>
                </a:solidFill>
                <a:latin typeface="Arial"/>
              </a:rPr>
              <a:t>Unutar MF-a, SHJ se razlikuje od jedinice za unutarnju reviziju.</a:t>
            </a:r>
          </a:p>
          <a:p>
            <a:pPr marL="514350" indent="-514350">
              <a:spcBef>
                <a:spcPct val="0"/>
              </a:spcBef>
              <a:spcAft>
                <a:spcPct val="60000"/>
              </a:spcAft>
              <a:buClr>
                <a:srgbClr val="4BACC6"/>
              </a:buClr>
              <a:buSzPct val="85000"/>
            </a:pPr>
            <a:r>
              <a:rPr lang="en-US" sz="2600" dirty="0" smtClean="0">
                <a:solidFill>
                  <a:srgbClr val="000000"/>
                </a:solidFill>
                <a:latin typeface="Arial"/>
              </a:rPr>
              <a:t>SHJ ne provodi reviziju unutarnje revizije</a:t>
            </a:r>
          </a:p>
          <a:p>
            <a:pPr marL="514350" indent="-514350">
              <a:spcBef>
                <a:spcPct val="0"/>
              </a:spcBef>
              <a:spcAft>
                <a:spcPct val="60000"/>
              </a:spcAft>
              <a:buClr>
                <a:srgbClr val="4BACC6"/>
              </a:buClr>
              <a:buSzPct val="85000"/>
            </a:pPr>
            <a:r>
              <a:rPr lang="en-US" sz="2600" dirty="0" smtClean="0">
                <a:solidFill>
                  <a:srgbClr val="000000"/>
                </a:solidFill>
                <a:latin typeface="Arial"/>
              </a:rPr>
              <a:t>SHJ može koordinirati edukativne aktivnosti za FMC i UR (izrada nastavnog plana).</a:t>
            </a:r>
          </a:p>
          <a:p>
            <a:pPr marL="514350" indent="-514350">
              <a:spcBef>
                <a:spcPct val="0"/>
              </a:spcBef>
              <a:spcAft>
                <a:spcPct val="60000"/>
              </a:spcAft>
              <a:buClr>
                <a:srgbClr val="4BACC6"/>
              </a:buClr>
              <a:buSzPct val="85000"/>
            </a:pPr>
            <a:r>
              <a:rPr lang="en-US" sz="2600" dirty="0" smtClean="0">
                <a:solidFill>
                  <a:srgbClr val="000000"/>
                </a:solidFill>
                <a:latin typeface="Arial"/>
              </a:rPr>
              <a:t>Imenovati unutarnjeg revizora za javni sektor.</a:t>
            </a:r>
          </a:p>
          <a:p>
            <a:pPr marL="514350" indent="-514350">
              <a:spcBef>
                <a:spcPct val="0"/>
              </a:spcBef>
              <a:spcAft>
                <a:spcPct val="60000"/>
              </a:spcAft>
              <a:buClr>
                <a:srgbClr val="4BACC6"/>
              </a:buClr>
              <a:buSzPct val="85000"/>
            </a:pPr>
            <a:r>
              <a:rPr lang="en-US" sz="2600" dirty="0" smtClean="0">
                <a:solidFill>
                  <a:srgbClr val="000000"/>
                </a:solidFill>
                <a:latin typeface="Arial"/>
              </a:rPr>
              <a:t>SHJ prati provedbu PIC-a.</a:t>
            </a:r>
          </a:p>
          <a:p>
            <a:pPr marL="514350" indent="-514350">
              <a:spcBef>
                <a:spcPct val="0"/>
              </a:spcBef>
              <a:spcAft>
                <a:spcPct val="60000"/>
              </a:spcAft>
              <a:buClr>
                <a:srgbClr val="4BACC6"/>
              </a:buClr>
              <a:buSzPct val="85000"/>
            </a:pPr>
            <a:r>
              <a:rPr lang="en-US" sz="2600" dirty="0" smtClean="0">
                <a:solidFill>
                  <a:srgbClr val="000000"/>
                </a:solidFill>
                <a:latin typeface="Arial"/>
              </a:rPr>
              <a:t>SHJ može postati Centar za izvrsnost.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7862-FBA1-410E-A333-3E5F640F47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hr-H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371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22136" y="369561"/>
            <a:ext cx="8229600" cy="719138"/>
          </a:xfrm>
          <a:prstGeom prst="rect">
            <a:avLst/>
          </a:prstGeom>
          <a:ln w="25400" cap="flat" cmpd="sng" algn="ctr">
            <a:solidFill>
              <a:schemeClr val="accent5"/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600" b="1" dirty="0" smtClean="0">
                <a:solidFill>
                  <a:srgbClr val="000000"/>
                </a:solidFill>
                <a:latin typeface="Arial (headings)"/>
              </a:rPr>
              <a:t>Vanjska revizija</a:t>
            </a:r>
            <a:endParaRPr lang="hr-HR" sz="2600" b="1" dirty="0" smtClean="0">
              <a:solidFill>
                <a:srgbClr val="000000"/>
              </a:solidFill>
              <a:latin typeface="Arial (headings)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67544" y="1745432"/>
            <a:ext cx="8280151" cy="5112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spcBef>
                <a:spcPct val="0"/>
              </a:spcBef>
              <a:spcAft>
                <a:spcPct val="60000"/>
              </a:spcAft>
              <a:buClr>
                <a:srgbClr val="4BACC6"/>
              </a:buClr>
              <a:buSzPct val="85000"/>
            </a:pPr>
            <a:r>
              <a:rPr lang="en-US" sz="2800" dirty="0" smtClean="0">
                <a:solidFill>
                  <a:srgbClr val="000000"/>
                </a:solidFill>
                <a:latin typeface="Arial"/>
              </a:rPr>
              <a:t>Vrhovna revizijska institucija (VRI) neovisno ocjenjuje sustav PIC-a.</a:t>
            </a:r>
          </a:p>
          <a:p>
            <a:pPr marL="514350" indent="-514350">
              <a:spcBef>
                <a:spcPct val="0"/>
              </a:spcBef>
              <a:spcAft>
                <a:spcPct val="60000"/>
              </a:spcAft>
              <a:buClr>
                <a:srgbClr val="4BACC6"/>
              </a:buClr>
              <a:buSzPct val="85000"/>
            </a:pPr>
            <a:endParaRPr lang="hr-HR" sz="28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514350" indent="-514350">
              <a:spcBef>
                <a:spcPct val="0"/>
              </a:spcBef>
              <a:spcAft>
                <a:spcPct val="60000"/>
              </a:spcAft>
              <a:buClr>
                <a:srgbClr val="4BACC6"/>
              </a:buClr>
              <a:buSzPct val="85000"/>
              <a:buNone/>
            </a:pPr>
            <a:endParaRPr lang="hr-HR" sz="2800" b="1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7862-FBA1-410E-A333-3E5F640F47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hr-H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371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/>
          <p:cNvSpPr>
            <a:spLocks noChangeArrowheads="1"/>
          </p:cNvSpPr>
          <p:nvPr/>
        </p:nvSpPr>
        <p:spPr bwMode="auto">
          <a:xfrm>
            <a:off x="827089" y="5949950"/>
            <a:ext cx="792003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 sz="1600" dirty="0">
                <a:solidFill>
                  <a:srgbClr val="000000"/>
                </a:solidFill>
                <a:latin typeface="Tahoma" charset="0"/>
              </a:rPr>
              <a:t>(prema </a:t>
            </a:r>
            <a:r>
              <a:rPr lang="en-GB" sz="1600" i="1" dirty="0">
                <a:solidFill>
                  <a:srgbClr val="000000"/>
                </a:solidFill>
                <a:latin typeface="Tahoma" charset="0"/>
              </a:rPr>
              <a:t>Smjernicama za 8. direktivu EU-a o Zakonu o trgovačkim društvima </a:t>
            </a:r>
            <a:r>
              <a:rPr lang="en-GB" sz="1600" dirty="0">
                <a:solidFill>
                  <a:srgbClr val="000000"/>
                </a:solidFill>
                <a:latin typeface="Tahoma" charset="0"/>
              </a:rPr>
              <a:t>koje su sastavili </a:t>
            </a:r>
            <a:r>
              <a:rPr lang="en-GB" sz="1600" b="1" dirty="0">
                <a:solidFill>
                  <a:srgbClr val="000000"/>
                </a:solidFill>
                <a:latin typeface="Tahoma" charset="0"/>
              </a:rPr>
              <a:t>ECIIA i FERMA</a:t>
            </a:r>
            <a:r>
              <a:rPr lang="en-GB" sz="1600" dirty="0">
                <a:solidFill>
                  <a:srgbClr val="000000"/>
                </a:solidFill>
                <a:latin typeface="Tahoma" charset="0"/>
              </a:rPr>
              <a:t> te koje su podržane u </a:t>
            </a:r>
            <a:r>
              <a:rPr lang="en-GB" sz="1600" b="1" dirty="0">
                <a:solidFill>
                  <a:srgbClr val="000000"/>
                </a:solidFill>
                <a:latin typeface="Tahoma" charset="0"/>
              </a:rPr>
              <a:t>Izvješću o stajalištu</a:t>
            </a:r>
            <a:r>
              <a:rPr lang="en-GB" sz="1600" dirty="0">
                <a:solidFill>
                  <a:srgbClr val="000000"/>
                </a:solidFill>
                <a:latin typeface="Tahoma" charset="0"/>
              </a:rPr>
              <a:t> koje je u siječnju 2013. izdao Institut internih revizora.)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>
            <a:solidFill>
              <a:schemeClr val="accent5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eaLnBrk="1" hangingPunct="1"/>
            <a:r>
              <a:rPr lang="en-GB" sz="2600" b="1" dirty="0" smtClean="0">
                <a:solidFill>
                  <a:srgbClr val="000000"/>
                </a:solidFill>
                <a:effectLst/>
                <a:latin typeface="Arial (headings)"/>
              </a:rPr>
              <a:t>Model „tri linije obrane“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7862-FBA1-410E-A333-3E5F640F47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hr-HR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26" name="Picture 2" descr="\\SERVER-I01\Podaci\ARHIV - PODACI\aa FIRME\WB HR\2016\1832-16\slika2_h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528930"/>
            <a:ext cx="6372000" cy="4450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1478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3_Custom Design">
  <a:themeElements>
    <a:clrScheme name="3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Custom Desig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3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3">
        <a:dk1>
          <a:srgbClr val="000000"/>
        </a:dk1>
        <a:lt1>
          <a:srgbClr val="FFFFFF"/>
        </a:lt1>
        <a:dk2>
          <a:srgbClr val="C3D0E4"/>
        </a:dk2>
        <a:lt2>
          <a:srgbClr val="00AEEF"/>
        </a:lt2>
        <a:accent1>
          <a:srgbClr val="711471"/>
        </a:accent1>
        <a:accent2>
          <a:srgbClr val="A9C398"/>
        </a:accent2>
        <a:accent3>
          <a:srgbClr val="FFFFFF"/>
        </a:accent3>
        <a:accent4>
          <a:srgbClr val="000000"/>
        </a:accent4>
        <a:accent5>
          <a:srgbClr val="BBAABB"/>
        </a:accent5>
        <a:accent6>
          <a:srgbClr val="99B089"/>
        </a:accent6>
        <a:hlink>
          <a:srgbClr val="00928F"/>
        </a:hlink>
        <a:folHlink>
          <a:srgbClr val="E5B53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14">
        <a:dk1>
          <a:srgbClr val="000000"/>
        </a:dk1>
        <a:lt1>
          <a:srgbClr val="FFFFFF"/>
        </a:lt1>
        <a:dk2>
          <a:srgbClr val="00AEEF"/>
        </a:dk2>
        <a:lt2>
          <a:srgbClr val="C3D0E4"/>
        </a:lt2>
        <a:accent1>
          <a:srgbClr val="711471"/>
        </a:accent1>
        <a:accent2>
          <a:srgbClr val="A9C398"/>
        </a:accent2>
        <a:accent3>
          <a:srgbClr val="FFFFFF"/>
        </a:accent3>
        <a:accent4>
          <a:srgbClr val="000000"/>
        </a:accent4>
        <a:accent5>
          <a:srgbClr val="BBAABB"/>
        </a:accent5>
        <a:accent6>
          <a:srgbClr val="99B089"/>
        </a:accent6>
        <a:hlink>
          <a:srgbClr val="00928F"/>
        </a:hlink>
        <a:folHlink>
          <a:srgbClr val="E5B53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15">
        <a:dk1>
          <a:srgbClr val="000000"/>
        </a:dk1>
        <a:lt1>
          <a:srgbClr val="FFFFFF"/>
        </a:lt1>
        <a:dk2>
          <a:srgbClr val="00AEE4"/>
        </a:dk2>
        <a:lt2>
          <a:srgbClr val="C3D0E4"/>
        </a:lt2>
        <a:accent1>
          <a:srgbClr val="711471"/>
        </a:accent1>
        <a:accent2>
          <a:srgbClr val="A9C398"/>
        </a:accent2>
        <a:accent3>
          <a:srgbClr val="FFFFFF"/>
        </a:accent3>
        <a:accent4>
          <a:srgbClr val="000000"/>
        </a:accent4>
        <a:accent5>
          <a:srgbClr val="BBAABB"/>
        </a:accent5>
        <a:accent6>
          <a:srgbClr val="99B089"/>
        </a:accent6>
        <a:hlink>
          <a:srgbClr val="00928F"/>
        </a:hlink>
        <a:folHlink>
          <a:srgbClr val="E5B53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16">
        <a:dk1>
          <a:srgbClr val="000000"/>
        </a:dk1>
        <a:lt1>
          <a:srgbClr val="FFFFFF"/>
        </a:lt1>
        <a:dk2>
          <a:srgbClr val="00AEEF"/>
        </a:dk2>
        <a:lt2>
          <a:srgbClr val="C3D0E4"/>
        </a:lt2>
        <a:accent1>
          <a:srgbClr val="711471"/>
        </a:accent1>
        <a:accent2>
          <a:srgbClr val="E5B53B"/>
        </a:accent2>
        <a:accent3>
          <a:srgbClr val="FFFFFF"/>
        </a:accent3>
        <a:accent4>
          <a:srgbClr val="000000"/>
        </a:accent4>
        <a:accent5>
          <a:srgbClr val="BBAABB"/>
        </a:accent5>
        <a:accent6>
          <a:srgbClr val="CFA435"/>
        </a:accent6>
        <a:hlink>
          <a:srgbClr val="00928F"/>
        </a:hlink>
        <a:folHlink>
          <a:srgbClr val="60527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Deloitte report">
  <a:themeElements>
    <a:clrScheme name="Deloitte report 11">
      <a:dk1>
        <a:srgbClr val="091D5D"/>
      </a:dk1>
      <a:lt1>
        <a:srgbClr val="FFFFFF"/>
      </a:lt1>
      <a:dk2>
        <a:srgbClr val="800080"/>
      </a:dk2>
      <a:lt2>
        <a:srgbClr val="CC3300"/>
      </a:lt2>
      <a:accent1>
        <a:srgbClr val="9966FF"/>
      </a:accent1>
      <a:accent2>
        <a:srgbClr val="FF9900"/>
      </a:accent2>
      <a:accent3>
        <a:srgbClr val="FFFFFF"/>
      </a:accent3>
      <a:accent4>
        <a:srgbClr val="06174E"/>
      </a:accent4>
      <a:accent5>
        <a:srgbClr val="CAB8FF"/>
      </a:accent5>
      <a:accent6>
        <a:srgbClr val="E78A00"/>
      </a:accent6>
      <a:hlink>
        <a:srgbClr val="3399FF"/>
      </a:hlink>
      <a:folHlink>
        <a:srgbClr val="336600"/>
      </a:folHlink>
    </a:clrScheme>
    <a:fontScheme name="Deloitte repor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loitte report 1">
        <a:dk1>
          <a:srgbClr val="4D4D4D"/>
        </a:dk1>
        <a:lt1>
          <a:srgbClr val="FFFFFF"/>
        </a:lt1>
        <a:dk2>
          <a:srgbClr val="000066"/>
        </a:dk2>
        <a:lt2>
          <a:srgbClr val="C0C0C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40404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loitte report 2">
        <a:dk1>
          <a:srgbClr val="000000"/>
        </a:dk1>
        <a:lt1>
          <a:srgbClr val="FFFFFF"/>
        </a:lt1>
        <a:dk2>
          <a:srgbClr val="091D5D"/>
        </a:dk2>
        <a:lt2>
          <a:srgbClr val="336699"/>
        </a:lt2>
        <a:accent1>
          <a:srgbClr val="99CC33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D"/>
        </a:accent5>
        <a:accent6>
          <a:srgbClr val="E7B900"/>
        </a:accent6>
        <a:hlink>
          <a:srgbClr val="CC3300"/>
        </a:hlink>
        <a:folHlink>
          <a:srgbClr val="EDE8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loitte report 3">
        <a:dk1>
          <a:srgbClr val="336699"/>
        </a:dk1>
        <a:lt1>
          <a:srgbClr val="FFFFFF"/>
        </a:lt1>
        <a:dk2>
          <a:srgbClr val="000066"/>
        </a:dk2>
        <a:lt2>
          <a:srgbClr val="091D5D"/>
        </a:lt2>
        <a:accent1>
          <a:srgbClr val="99CC33"/>
        </a:accent1>
        <a:accent2>
          <a:srgbClr val="FFCC00"/>
        </a:accent2>
        <a:accent3>
          <a:srgbClr val="AAAAB8"/>
        </a:accent3>
        <a:accent4>
          <a:srgbClr val="DADADA"/>
        </a:accent4>
        <a:accent5>
          <a:srgbClr val="CAE2AD"/>
        </a:accent5>
        <a:accent6>
          <a:srgbClr val="E7B900"/>
        </a:accent6>
        <a:hlink>
          <a:srgbClr val="CC3300"/>
        </a:hlink>
        <a:folHlink>
          <a:srgbClr val="EDE8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loitte report 4">
        <a:dk1>
          <a:srgbClr val="336699"/>
        </a:dk1>
        <a:lt1>
          <a:srgbClr val="FFFFFF"/>
        </a:lt1>
        <a:dk2>
          <a:srgbClr val="091D5D"/>
        </a:dk2>
        <a:lt2>
          <a:srgbClr val="091D5D"/>
        </a:lt2>
        <a:accent1>
          <a:srgbClr val="99CC33"/>
        </a:accent1>
        <a:accent2>
          <a:srgbClr val="FFCC00"/>
        </a:accent2>
        <a:accent3>
          <a:srgbClr val="AAABB6"/>
        </a:accent3>
        <a:accent4>
          <a:srgbClr val="DADADA"/>
        </a:accent4>
        <a:accent5>
          <a:srgbClr val="CAE2AD"/>
        </a:accent5>
        <a:accent6>
          <a:srgbClr val="E7B900"/>
        </a:accent6>
        <a:hlink>
          <a:srgbClr val="CC3300"/>
        </a:hlink>
        <a:folHlink>
          <a:srgbClr val="EDE8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loitte report 5">
        <a:dk1>
          <a:srgbClr val="667DD1"/>
        </a:dk1>
        <a:lt1>
          <a:srgbClr val="FFFFFF"/>
        </a:lt1>
        <a:dk2>
          <a:srgbClr val="091D5D"/>
        </a:dk2>
        <a:lt2>
          <a:srgbClr val="091D5D"/>
        </a:lt2>
        <a:accent1>
          <a:srgbClr val="9CD100"/>
        </a:accent1>
        <a:accent2>
          <a:srgbClr val="DC8240"/>
        </a:accent2>
        <a:accent3>
          <a:srgbClr val="AAABB6"/>
        </a:accent3>
        <a:accent4>
          <a:srgbClr val="DADADA"/>
        </a:accent4>
        <a:accent5>
          <a:srgbClr val="CBE5AA"/>
        </a:accent5>
        <a:accent6>
          <a:srgbClr val="C77539"/>
        </a:accent6>
        <a:hlink>
          <a:srgbClr val="A13D3A"/>
        </a:hlink>
        <a:folHlink>
          <a:srgbClr val="DED3B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loitte report 6">
        <a:dk1>
          <a:srgbClr val="667DD1"/>
        </a:dk1>
        <a:lt1>
          <a:srgbClr val="FFFFFF"/>
        </a:lt1>
        <a:dk2>
          <a:srgbClr val="0C2678"/>
        </a:dk2>
        <a:lt2>
          <a:srgbClr val="091D5D"/>
        </a:lt2>
        <a:accent1>
          <a:srgbClr val="9CD100"/>
        </a:accent1>
        <a:accent2>
          <a:srgbClr val="DC8240"/>
        </a:accent2>
        <a:accent3>
          <a:srgbClr val="AAACBE"/>
        </a:accent3>
        <a:accent4>
          <a:srgbClr val="DADADA"/>
        </a:accent4>
        <a:accent5>
          <a:srgbClr val="CBE5AA"/>
        </a:accent5>
        <a:accent6>
          <a:srgbClr val="C77539"/>
        </a:accent6>
        <a:hlink>
          <a:srgbClr val="A13D3A"/>
        </a:hlink>
        <a:folHlink>
          <a:srgbClr val="DED3B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loitte report 7">
        <a:dk1>
          <a:srgbClr val="667DD1"/>
        </a:dk1>
        <a:lt1>
          <a:srgbClr val="FFFFFF"/>
        </a:lt1>
        <a:dk2>
          <a:srgbClr val="0C2678"/>
        </a:dk2>
        <a:lt2>
          <a:srgbClr val="091D5D"/>
        </a:lt2>
        <a:accent1>
          <a:srgbClr val="9CD100"/>
        </a:accent1>
        <a:accent2>
          <a:srgbClr val="DC8240"/>
        </a:accent2>
        <a:accent3>
          <a:srgbClr val="AAACBE"/>
        </a:accent3>
        <a:accent4>
          <a:srgbClr val="DADADA"/>
        </a:accent4>
        <a:accent5>
          <a:srgbClr val="CBE5AA"/>
        </a:accent5>
        <a:accent6>
          <a:srgbClr val="C77539"/>
        </a:accent6>
        <a:hlink>
          <a:srgbClr val="667DB6"/>
        </a:hlink>
        <a:folHlink>
          <a:srgbClr val="DED3B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loitte report 8">
        <a:dk1>
          <a:srgbClr val="CC3300"/>
        </a:dk1>
        <a:lt1>
          <a:srgbClr val="FFFFFF"/>
        </a:lt1>
        <a:dk2>
          <a:srgbClr val="0C2678"/>
        </a:dk2>
        <a:lt2>
          <a:srgbClr val="5F5F5F"/>
        </a:lt2>
        <a:accent1>
          <a:srgbClr val="9966FF"/>
        </a:accent1>
        <a:accent2>
          <a:srgbClr val="CC6600"/>
        </a:accent2>
        <a:accent3>
          <a:srgbClr val="AAACBE"/>
        </a:accent3>
        <a:accent4>
          <a:srgbClr val="DADADA"/>
        </a:accent4>
        <a:accent5>
          <a:srgbClr val="CAB8FF"/>
        </a:accent5>
        <a:accent6>
          <a:srgbClr val="B95C00"/>
        </a:accent6>
        <a:hlink>
          <a:srgbClr val="336600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loitte report 9">
        <a:dk1>
          <a:srgbClr val="000066"/>
        </a:dk1>
        <a:lt1>
          <a:srgbClr val="FFFFFF"/>
        </a:lt1>
        <a:dk2>
          <a:srgbClr val="5F5F5F"/>
        </a:dk2>
        <a:lt2>
          <a:srgbClr val="CC3300"/>
        </a:lt2>
        <a:accent1>
          <a:srgbClr val="9966FF"/>
        </a:accent1>
        <a:accent2>
          <a:srgbClr val="CC6600"/>
        </a:accent2>
        <a:accent3>
          <a:srgbClr val="FFFFFF"/>
        </a:accent3>
        <a:accent4>
          <a:srgbClr val="000056"/>
        </a:accent4>
        <a:accent5>
          <a:srgbClr val="CAB8FF"/>
        </a:accent5>
        <a:accent6>
          <a:srgbClr val="B95C00"/>
        </a:accent6>
        <a:hlink>
          <a:srgbClr val="336600"/>
        </a:hlink>
        <a:folHlink>
          <a:srgbClr val="33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loitte report 10">
        <a:dk1>
          <a:srgbClr val="000066"/>
        </a:dk1>
        <a:lt1>
          <a:srgbClr val="FFFFFF"/>
        </a:lt1>
        <a:dk2>
          <a:srgbClr val="800080"/>
        </a:dk2>
        <a:lt2>
          <a:srgbClr val="CC3300"/>
        </a:lt2>
        <a:accent1>
          <a:srgbClr val="9966FF"/>
        </a:accent1>
        <a:accent2>
          <a:srgbClr val="FF9900"/>
        </a:accent2>
        <a:accent3>
          <a:srgbClr val="FFFFFF"/>
        </a:accent3>
        <a:accent4>
          <a:srgbClr val="000056"/>
        </a:accent4>
        <a:accent5>
          <a:srgbClr val="CAB8FF"/>
        </a:accent5>
        <a:accent6>
          <a:srgbClr val="E78A00"/>
        </a:accent6>
        <a:hlink>
          <a:srgbClr val="3399FF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loitte report 11">
        <a:dk1>
          <a:srgbClr val="091D5D"/>
        </a:dk1>
        <a:lt1>
          <a:srgbClr val="FFFFFF"/>
        </a:lt1>
        <a:dk2>
          <a:srgbClr val="800080"/>
        </a:dk2>
        <a:lt2>
          <a:srgbClr val="CC3300"/>
        </a:lt2>
        <a:accent1>
          <a:srgbClr val="9966FF"/>
        </a:accent1>
        <a:accent2>
          <a:srgbClr val="FF9900"/>
        </a:accent2>
        <a:accent3>
          <a:srgbClr val="FFFFFF"/>
        </a:accent3>
        <a:accent4>
          <a:srgbClr val="06174E"/>
        </a:accent4>
        <a:accent5>
          <a:srgbClr val="CAB8FF"/>
        </a:accent5>
        <a:accent6>
          <a:srgbClr val="E78A00"/>
        </a:accent6>
        <a:hlink>
          <a:srgbClr val="3399FF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Zadani dizajn">
  <a:themeElements>
    <a:clrScheme name="Zadani dizaj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Zadani dizaj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Zadani dizaj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</TotalTime>
  <Words>417</Words>
  <Application>Microsoft Office PowerPoint</Application>
  <PresentationFormat>On-screen Show (4:3)</PresentationFormat>
  <Paragraphs>71</Paragraphs>
  <Slides>10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1_Office Theme</vt:lpstr>
      <vt:lpstr>13_Custom Design</vt:lpstr>
      <vt:lpstr>Deloitte report</vt:lpstr>
      <vt:lpstr>Zadani dizajn</vt:lpstr>
      <vt:lpstr>PEM PAL  IA COP Radna skupina za unutarnju kontrolu   Uvod u terminologiju unutarnje kontrole u javnom sektoru (PIC)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Model „tri linije obrane“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Jean-Pierre</dc:creator>
  <cp:lastModifiedBy>Assia</cp:lastModifiedBy>
  <cp:revision>29</cp:revision>
  <dcterms:created xsi:type="dcterms:W3CDTF">2016-03-14T08:03:30Z</dcterms:created>
  <dcterms:modified xsi:type="dcterms:W3CDTF">2016-10-06T14:31:21Z</dcterms:modified>
</cp:coreProperties>
</file>