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688" r:id="rId3"/>
    <p:sldMasterId id="2147483700" r:id="rId4"/>
  </p:sldMasterIdLst>
  <p:notesMasterIdLst>
    <p:notesMasterId r:id="rId15"/>
  </p:notesMasterIdLst>
  <p:sldIdLst>
    <p:sldId id="275" r:id="rId5"/>
    <p:sldId id="278" r:id="rId6"/>
    <p:sldId id="289" r:id="rId7"/>
    <p:sldId id="290" r:id="rId8"/>
    <p:sldId id="291" r:id="rId9"/>
    <p:sldId id="292" r:id="rId10"/>
    <p:sldId id="294" r:id="rId11"/>
    <p:sldId id="293" r:id="rId12"/>
    <p:sldId id="286" r:id="rId13"/>
    <p:sldId id="288" r:id="rId1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B1387-AA99-406F-84B6-F5BCABFF072F}" type="datetimeFigureOut">
              <a:rPr lang="nl-BE" smtClean="0"/>
              <a:pPr/>
              <a:t>6/10/2016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6BE33-2819-4C01-A3AB-68CC8C0BCD39}" type="slidenum">
              <a:rPr lang="nl-BE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3961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32EB729-B4FD-4AF0-B962-98B6A34F13B2}" type="slidenum">
              <a:rPr lang="en-GB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2</a:t>
            </a:fld>
            <a:endParaRPr lang="hr-HR" sz="12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10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32EB729-B4FD-4AF0-B962-98B6A34F13B2}" type="slidenum">
              <a:rPr lang="en-GB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3</a:t>
            </a:fld>
            <a:endParaRPr lang="hr-HR" sz="12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10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32EB729-B4FD-4AF0-B962-98B6A34F13B2}" type="slidenum">
              <a:rPr lang="en-GB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4</a:t>
            </a:fld>
            <a:endParaRPr lang="hr-HR" sz="12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10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32EB729-B4FD-4AF0-B962-98B6A34F13B2}" type="slidenum">
              <a:rPr lang="en-GB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5</a:t>
            </a:fld>
            <a:endParaRPr lang="hr-HR" sz="12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10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32EB729-B4FD-4AF0-B962-98B6A34F13B2}" type="slidenum">
              <a:rPr lang="en-GB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6</a:t>
            </a:fld>
            <a:endParaRPr lang="hr-HR" sz="12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10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32EB729-B4FD-4AF0-B962-98B6A34F13B2}" type="slidenum">
              <a:rPr lang="en-GB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7</a:t>
            </a:fld>
            <a:endParaRPr lang="hr-HR" sz="12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10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32EB729-B4FD-4AF0-B962-98B6A34F13B2}" type="slidenum">
              <a:rPr lang="en-GB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8</a:t>
            </a:fld>
            <a:endParaRPr lang="hr-HR" sz="12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10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"/>
            </a:ext>
          </a:extLst>
        </p:spPr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0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0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0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0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72A09D4-87DF-214E-9CD0-96A3E2D49123}" type="slidenum">
              <a:rPr lang="en-GB" sz="1200"/>
              <a:pPr eaLnBrk="1" hangingPunct="1"/>
              <a:t>9</a:t>
            </a:fld>
            <a:endParaRPr lang="hr-HR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685817" indent="-263776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055103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477145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1899186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321227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743269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165310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587351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FF14973-F108-B14D-BD17-5A96994E62D3}" type="slidenum">
              <a:rPr lang="en-GB">
                <a:latin typeface="Arial" charset="0"/>
                <a:cs typeface="Arial" charset="0"/>
              </a:rPr>
              <a:pPr eaLnBrk="1" hangingPunct="1"/>
              <a:t>10</a:t>
            </a:fld>
            <a:endParaRPr lang="hr-HR" dirty="0">
              <a:latin typeface="Arial" charset="0"/>
              <a:cs typeface="Arial" charset="0"/>
            </a:endParaRPr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ln/>
        </p:spPr>
      </p:sp>
      <p:sp>
        <p:nvSpPr>
          <p:cNvPr id="259076" name="Notes Placeholder 4"/>
          <p:cNvSpPr>
            <a:spLocks noGrp="1"/>
          </p:cNvSpPr>
          <p:nvPr/>
        </p:nvSpPr>
        <p:spPr bwMode="auto">
          <a:xfrm>
            <a:off x="685495" y="4342940"/>
            <a:ext cx="5487013" cy="41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72" tIns="43736" rIns="87472" bIns="43736"/>
          <a:lstStyle/>
          <a:p>
            <a:pPr defTabSz="874857" eaLnBrk="0" hangingPunct="0">
              <a:spcBef>
                <a:spcPct val="30000"/>
              </a:spcBef>
            </a:pPr>
            <a:endParaRPr lang="fr-FR" sz="1200" dirty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F977-5D84-433D-95ED-A94C4211AD0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70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D3E-EE18-4CE1-860C-7AD67618650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15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C78A-A172-4F5F-84DC-914D403B4DF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932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06A8-5534-4518-9361-A88E2E874EF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06/10/2016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BCC4-B93F-4B59-9F26-1F0EFB794DDD}" type="slidenum">
              <a:rPr lang="nl-B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99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1480-BA54-452A-A904-270558B0300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7468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341313"/>
            <a:ext cx="2087563" cy="5784850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41313"/>
            <a:ext cx="6113462" cy="5784850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6700" y="4572000"/>
            <a:ext cx="8624888" cy="304800"/>
          </a:xfrm>
        </p:spPr>
        <p:txBody>
          <a:bodyPr/>
          <a:lstStyle>
            <a:lvl1pPr marL="0" indent="0">
              <a:buClr>
                <a:schemeClr val="bg2"/>
              </a:buClr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6700" y="1390650"/>
            <a:ext cx="8624888" cy="709613"/>
          </a:xfrm>
        </p:spPr>
        <p:txBody>
          <a:bodyPr lIns="45713" rIns="45713">
            <a:spAutoFit/>
          </a:bodyPr>
          <a:lstStyle>
            <a:lvl1pPr>
              <a:lnSpc>
                <a:spcPct val="90000"/>
              </a:lnSpc>
              <a:defRPr sz="4500">
                <a:latin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D96B-E6F8-4D90-B48C-0FD375D25E7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4928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371600"/>
            <a:ext cx="4235450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371600"/>
            <a:ext cx="4237038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4675" y="152400"/>
            <a:ext cx="2219325" cy="2476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152400"/>
            <a:ext cx="6505575" cy="2476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87F1F1C-8616-4F6C-972C-11CAF6E5A898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1D863950-445B-48D6-AAF6-8862BB6FEF5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BF3E-51F4-462B-A245-B07FD24E696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3ACC7-35E3-4F1C-8635-F4741B100A8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A83E-97F3-4389-9D1B-962AC49E299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923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572CE-A30E-4866-AD20-DD1D2568A5F7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3FCE1-1495-4B6B-BF09-E8837ABD9656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1BCA-5D29-4104-82B2-7E4E9BE7FCA2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391D-04AC-44FC-8F43-AE3684D0605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8C1D-3BB4-4F49-9C8D-900C39926DA3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1C556-62FD-42CB-9E2A-9218060EDE9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64309-4178-451B-8AD9-30FDE8A8BD0F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37AA6-D36D-4730-84F2-52CA20FA50B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1E006-3B16-4AA7-BB8A-D87587525A7C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1B61-4603-426B-B42A-893652C2022A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0405B-19F2-44ED-BCC4-AC6ED2BB130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AD56-0360-4753-A784-729CE3B17EB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9CE9-491E-47D0-BCCD-AEF036E2F80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77A2-A856-4BF2-B586-43EAB76345D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969E-DAF4-4D62-AEE6-352932CC573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3802-C601-4CC9-9987-F265BD3E6B20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4221-AC1A-4F12-8E90-30BEDED188A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AA3BF-DBFD-42B4-AE86-F43A11F5BC52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353E6-F533-49B7-87A0-B6E1914B85F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4BC8F-B593-429B-B1DC-636D244B08A5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856E-83EB-4FB4-8894-3562E798072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3157-2F85-416A-8C9F-E756DDE1F16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60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9F68-E4CB-46D9-A5FA-CA2BA1368CC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98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995F-C3DE-4CD3-AC82-AD9B99B1C87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15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5B46-80C8-4B90-8529-FBE968EA070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7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A992D-E957-4914-8F84-8494931E7B1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06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41313"/>
            <a:ext cx="835342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 userDrawn="1"/>
        </p:nvSpPr>
        <p:spPr bwMode="black">
          <a:xfrm>
            <a:off x="7859713" y="6624638"/>
            <a:ext cx="91281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fld id="{353B236D-DFFE-442F-A25E-49BE06AAF5B4}" type="slidenum">
              <a:rPr lang="en-GB" sz="800">
                <a:solidFill>
                  <a:srgbClr val="091D5D"/>
                </a:solidFill>
                <a:latin typeface="Verdana" pitchFamily="34" charset="0"/>
              </a:rPr>
              <a:pPr algn="r">
                <a:defRPr/>
              </a:pPr>
              <a:t>‹#›</a:t>
            </a:fld>
            <a:endParaRPr lang="hr-HR" sz="800" dirty="0">
              <a:solidFill>
                <a:srgbClr val="091D5D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hdr="0" ftr="0" dt="0"/>
  <p:txStyles>
    <p:titleStyle>
      <a:lvl1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200">
          <a:solidFill>
            <a:srgbClr val="0066CC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2pPr>
      <a:lvl3pPr marL="1144588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66700" y="1371600"/>
            <a:ext cx="8624888" cy="1257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Level one bullet</a:t>
            </a:r>
          </a:p>
          <a:p>
            <a:pPr lvl="1"/>
            <a:r>
              <a:rPr lang="en-US" smtClean="0"/>
              <a:t>Level two bullet</a:t>
            </a:r>
          </a:p>
          <a:p>
            <a:pPr lvl="2"/>
            <a:r>
              <a:rPr lang="en-US" smtClean="0"/>
              <a:t>Level three bullet</a:t>
            </a:r>
          </a:p>
          <a:p>
            <a:pPr lvl="3"/>
            <a:r>
              <a:rPr lang="en-US" smtClean="0"/>
              <a:t>Level four bullet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266700" y="152400"/>
            <a:ext cx="88773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9pPr>
    </p:titleStyle>
    <p:bodyStyle>
      <a:lvl1pPr marL="2317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000">
          <a:solidFill>
            <a:srgbClr val="000099"/>
          </a:solidFill>
          <a:latin typeface="+mn-lt"/>
          <a:ea typeface="+mn-ea"/>
          <a:cs typeface="+mn-cs"/>
        </a:defRPr>
      </a:lvl1pPr>
      <a:lvl2pPr marL="577850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600">
          <a:solidFill>
            <a:srgbClr val="000099"/>
          </a:solidFill>
          <a:latin typeface="+mn-lt"/>
        </a:defRPr>
      </a:lvl2pPr>
      <a:lvl3pPr marL="914400" indent="-222250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rgbClr val="000099"/>
          </a:solidFill>
          <a:latin typeface="+mn-lt"/>
        </a:defRPr>
      </a:lvl3pPr>
      <a:lvl4pPr marL="12604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rgbClr val="000099"/>
          </a:solidFill>
          <a:latin typeface="+mn-lt"/>
        </a:defRPr>
      </a:lvl4pPr>
      <a:lvl5pPr marL="1778000" indent="-2825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5pPr>
      <a:lvl6pPr marL="22352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6924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1496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6068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Kliknite da biste uredili stilove teksta matrice</a:t>
            </a:r>
          </a:p>
          <a:p>
            <a:pPr lvl="1"/>
            <a:r>
              <a:rPr lang="hr-HR" altLang="en-US" smtClean="0"/>
              <a:t>Druga razina</a:t>
            </a:r>
          </a:p>
          <a:p>
            <a:pPr lvl="2"/>
            <a:r>
              <a:rPr lang="hr-HR" altLang="en-US" smtClean="0"/>
              <a:t>Treća razina</a:t>
            </a:r>
          </a:p>
          <a:p>
            <a:pPr lvl="3"/>
            <a:r>
              <a:rPr lang="hr-HR" altLang="en-US" smtClean="0"/>
              <a:t>Četvrta razina</a:t>
            </a:r>
          </a:p>
          <a:p>
            <a:pPr lvl="4"/>
            <a:r>
              <a:rPr lang="hr-HR" altLang="en-US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9AD1BA-5525-4AA0-B6FB-98C552E0B704}" type="datetime1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ACAD3-A4E0-4EF3-BB11-AD327052D3E2}" type="slidenum">
              <a:rPr lang="hr-H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13700" y="0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349500"/>
            <a:ext cx="7772400" cy="1685925"/>
          </a:xfrm>
        </p:spPr>
        <p:txBody>
          <a:bodyPr/>
          <a:lstStyle/>
          <a:p>
            <a:pPr algn="ctr"/>
            <a:r>
              <a:rPr lang="nl-BE" altLang="en-US" sz="3600" dirty="0" smtClean="0"/>
              <a:t>PEM PAL </a:t>
            </a:r>
            <a:r>
              <a:rPr sz="3600" dirty="0"/>
              <a:t/>
            </a:r>
            <a:br>
              <a:rPr sz="3600" dirty="0"/>
            </a:br>
            <a:r>
              <a:rPr lang="nl-BE" altLang="en-US" sz="3600" dirty="0" smtClean="0"/>
              <a:t>IA COP</a:t>
            </a:r>
            <a:r>
              <a:rPr sz="3600" dirty="0"/>
              <a:t/>
            </a:r>
            <a:br>
              <a:rPr sz="3600" dirty="0"/>
            </a:br>
            <a:r>
              <a:rPr lang="nl-BE" altLang="en-US" sz="3600" dirty="0" smtClean="0"/>
              <a:t>Radna skupina za unutarnju kontrolu </a:t>
            </a:r>
            <a:r>
              <a:rPr sz="3600" dirty="0"/>
              <a:t/>
            </a:r>
            <a:br>
              <a:rPr sz="3600" dirty="0"/>
            </a:br>
            <a:r>
              <a:rPr sz="3600" dirty="0"/>
              <a:t/>
            </a:r>
            <a:br>
              <a:rPr sz="3600" dirty="0"/>
            </a:br>
            <a:r>
              <a:rPr sz="3600" b="1" dirty="0" smtClean="0"/>
              <a:t>Uvod u terminologiju unutarnje kontrole u javnom sektoru (PIC)</a:t>
            </a:r>
            <a:r>
              <a:rPr sz="3600" dirty="0"/>
              <a:t/>
            </a:r>
            <a:br>
              <a:rPr sz="3600" dirty="0"/>
            </a:br>
            <a:r>
              <a:rPr sz="3600" dirty="0"/>
              <a:t/>
            </a:r>
            <a:br>
              <a:rPr sz="3600" dirty="0"/>
            </a:br>
            <a:r>
              <a:rPr sz="3600" dirty="0"/>
              <a:t/>
            </a:r>
            <a:br>
              <a:rPr sz="3600" dirty="0"/>
            </a:br>
            <a:endParaRPr lang="hr-HR" altLang="en-US" sz="36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933825"/>
            <a:ext cx="6400800" cy="22304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hr-HR" altLang="en-US" sz="2000" dirty="0" smtClean="0"/>
          </a:p>
          <a:p>
            <a:pPr>
              <a:lnSpc>
                <a:spcPct val="90000"/>
              </a:lnSpc>
            </a:pPr>
            <a:endParaRPr lang="hr-HR" altLang="en-US" sz="2000" dirty="0" smtClean="0"/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Jean-Pierre Garitte</a:t>
            </a:r>
            <a:endParaRPr lang="hr-HR" altLang="en-US" sz="2000" dirty="0" smtClean="0"/>
          </a:p>
          <a:p>
            <a:pPr>
              <a:lnSpc>
                <a:spcPct val="90000"/>
              </a:lnSpc>
            </a:pPr>
            <a:endParaRPr lang="hr-HR" altLang="en-US" sz="2400" b="1" dirty="0" smtClean="0"/>
          </a:p>
          <a:p>
            <a:pPr>
              <a:lnSpc>
                <a:spcPct val="90000"/>
              </a:lnSpc>
            </a:pPr>
            <a:r>
              <a:rPr lang="en-US" altLang="en-US" sz="1600" b="1" dirty="0" smtClean="0"/>
              <a:t>Moskva</a:t>
            </a:r>
            <a:endParaRPr lang="hr-HR" altLang="en-US" sz="1600" b="1" dirty="0" smtClean="0"/>
          </a:p>
          <a:p>
            <a:pPr>
              <a:lnSpc>
                <a:spcPct val="90000"/>
              </a:lnSpc>
            </a:pPr>
            <a:r>
              <a:rPr lang="en-US" altLang="en-US" sz="1600" b="1" dirty="0" smtClean="0"/>
              <a:t>18. listopada 2016.</a:t>
            </a:r>
            <a:endParaRPr lang="hr-HR" altLang="en-US" sz="1600" b="1" dirty="0" smtClean="0"/>
          </a:p>
        </p:txBody>
      </p:sp>
      <p:pic>
        <p:nvPicPr>
          <p:cNvPr id="3076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1500" y="0"/>
            <a:ext cx="22225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268788" y="3062288"/>
            <a:ext cx="4038600" cy="1158875"/>
          </a:xfrm>
        </p:spPr>
        <p:txBody>
          <a:bodyPr/>
          <a:lstStyle/>
          <a:p>
            <a:pPr marL="0" indent="0" algn="ctr" eaLnBrk="1" hangingPunct="1">
              <a:buFont typeface="Wingdings" charset="0"/>
              <a:buNone/>
            </a:pPr>
            <a:r>
              <a:rPr lang="en-US" sz="2400" b="1" dirty="0">
                <a:latin typeface="Arial (body)"/>
              </a:rPr>
              <a:t>Pitanja i odgovori</a:t>
            </a:r>
          </a:p>
        </p:txBody>
      </p:sp>
      <p:pic>
        <p:nvPicPr>
          <p:cNvPr id="129028" name="Picture 3" descr="j04043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2703513"/>
            <a:ext cx="18415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4BCC4-B93F-4B59-9F26-1F0EFB794DD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9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37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8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2136" y="369561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 smtClean="0">
                <a:solidFill>
                  <a:srgbClr val="000000"/>
                </a:solidFill>
                <a:latin typeface="Arial (headings)"/>
              </a:rPr>
              <a:t>Ciljevi PIC-a</a:t>
            </a:r>
            <a:endParaRPr lang="hr-HR" sz="2600" b="1" dirty="0" smtClean="0">
              <a:solidFill>
                <a:srgbClr val="000000"/>
              </a:solidFill>
              <a:latin typeface="Arial (headings)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628800"/>
            <a:ext cx="8280151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Sustav unutarnjih kontrola u javnom sektoru osigurava da se državna sredstva troše pametno.</a:t>
            </a:r>
          </a:p>
          <a:p>
            <a:pPr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None/>
            </a:pPr>
            <a:endParaRPr lang="hr-HR" sz="2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PIC predstavlja strukturirani model kojim se pruža razumno jamstvo da se poslovanje obavlja u skladu s načelima dobrog financijskog upravljanja, transparentnosti, efikasnosti i učinkovitosti, pritom poštujući relevantne zakone i propise.</a:t>
            </a:r>
            <a:endParaRPr lang="hr-HR" sz="29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2136" y="369561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 smtClean="0">
                <a:solidFill>
                  <a:srgbClr val="000000"/>
                </a:solidFill>
                <a:latin typeface="Arial (headings)"/>
              </a:rPr>
              <a:t>Tri temelja PIC-a</a:t>
            </a:r>
            <a:endParaRPr lang="hr-HR" sz="2600" b="1" dirty="0" smtClean="0">
              <a:solidFill>
                <a:srgbClr val="000000"/>
              </a:solidFill>
              <a:latin typeface="Arial (headings)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772816"/>
            <a:ext cx="8280151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Odgovornost rukovodstva </a:t>
            </a:r>
          </a:p>
          <a:p>
            <a:pPr marL="914400" lvl="1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	= financijsko upravljanje i kontrola (FMC)</a:t>
            </a:r>
          </a:p>
          <a:p>
            <a:pPr marL="914400" lvl="1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None/>
            </a:pPr>
            <a:endParaRPr lang="hr-H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Funkcionalno neovisna unutarnja revizija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endParaRPr lang="hr-HR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Font typeface="+mj-lt"/>
              <a:buAutoNum type="arabicPeriod" startAt="3"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Središnja harmonizacijska jedinica (SHJ)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endParaRPr lang="hr-HR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None/>
            </a:pPr>
            <a:endParaRPr lang="hr-HR" sz="2800" b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2136" y="369561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 smtClean="0">
                <a:solidFill>
                  <a:srgbClr val="000000"/>
                </a:solidFill>
                <a:latin typeface="Arial (headings)"/>
              </a:rPr>
              <a:t>Odgovornost rukovodstva (FMC)</a:t>
            </a:r>
            <a:endParaRPr lang="hr-HR" sz="2600" b="1" dirty="0" smtClean="0">
              <a:solidFill>
                <a:srgbClr val="000000"/>
              </a:solidFill>
              <a:latin typeface="Arial (headings)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772816"/>
            <a:ext cx="8280151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Upravitelji su odgovorni na svim razinama za aktivnosti koje provode.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Prva razina kontrole jest ona koju provodi upravitelj.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Svaki upravitelj odgovoran je za uspostavu i održavanje prikladnog sustava upravljanja i kontrole u pogledu zadataka planiranja, programskog planiranja, izrade proračuna, računovodstva, provedbe kontrole, izvještavanja, arhiviranja i monitoringa.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Procjena rizika zadaća je rukovodstva.</a:t>
            </a:r>
            <a:endParaRPr lang="hr-HR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None/>
            </a:pPr>
            <a:endParaRPr lang="hr-HR" sz="2800" b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2136" y="369561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 smtClean="0">
                <a:solidFill>
                  <a:srgbClr val="000000"/>
                </a:solidFill>
                <a:latin typeface="Arial (headings)"/>
              </a:rPr>
              <a:t>Funkcionalno neovisna revizija</a:t>
            </a:r>
            <a:endParaRPr lang="hr-HR" sz="2600" b="1" dirty="0" smtClean="0">
              <a:solidFill>
                <a:srgbClr val="000000"/>
              </a:solidFill>
              <a:latin typeface="Arial (headings)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745432"/>
            <a:ext cx="8280151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Proračunski i potrošački centri koji imaju vlastitu neovisnu unutarnju reviziju.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Unutarnja revizija daje podršku rukovodstvu objektivnim ocjenama sustava unutarnje kontrole.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Revizori izravno podnose izvještaje glavnom upravitelju.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Uloga unutarnje revizije službeno je iznesena u povelji koju potpisuje rukovodstvo i unutarnji revizori.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Unutarnji revizori moraju se pridržavati etičkog kodeksa.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Unutarnja revizija ne bavi se poslovima upravljanja.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Unutarnja revizija ne izriče sankcije niti kažnjava.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Unutarnja revizija razlikuje se od inspekcije i pregleda.</a:t>
            </a:r>
            <a:endParaRPr lang="hr-HR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None/>
            </a:pPr>
            <a:endParaRPr lang="hr-HR" sz="2800" b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2136" y="369561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 smtClean="0">
                <a:solidFill>
                  <a:srgbClr val="000000"/>
                </a:solidFill>
                <a:latin typeface="Arial (headings)"/>
              </a:rPr>
              <a:t>Središnja harmonizacijska jedinica (SHJ)</a:t>
            </a:r>
            <a:endParaRPr lang="hr-HR" sz="2600" b="1" dirty="0" smtClean="0">
              <a:solidFill>
                <a:srgbClr val="000000"/>
              </a:solidFill>
              <a:latin typeface="Arial (headings)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484784"/>
            <a:ext cx="8280151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Središnja struktura za upravljanje razvojem PIC-a.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SHJ odgovorna je za promicanje i razvoj unutarnje kontrole i unutarnje revizije na temelju međunarodnih standarda i najboljih praksi.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SHJ koordinira analizu nedostataka s razvojem politike.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SHJ koordinira provedbu relevantnih zakona.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SHJ je najbolje uspostaviti u sklopu Ministarstva financija.</a:t>
            </a:r>
            <a:endParaRPr lang="hr-HR" sz="2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914400" lvl="1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SHJ za unutarnju reviziju u sklopu MF-a</a:t>
            </a:r>
          </a:p>
          <a:p>
            <a:pPr marL="914400" lvl="1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SHJ za FMC u sklopu riznice proračuna</a:t>
            </a:r>
            <a:endParaRPr lang="hr-HR" sz="2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2136" y="369561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 smtClean="0">
                <a:solidFill>
                  <a:srgbClr val="000000"/>
                </a:solidFill>
                <a:latin typeface="Arial (headings)"/>
              </a:rPr>
              <a:t>Središnja harmonizacijska jedinica (SHJ)</a:t>
            </a:r>
            <a:endParaRPr lang="hr-HR" sz="2600" b="1" dirty="0" smtClean="0">
              <a:solidFill>
                <a:srgbClr val="000000"/>
              </a:solidFill>
              <a:latin typeface="Arial (headings)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484784"/>
            <a:ext cx="8280151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600" dirty="0" smtClean="0">
                <a:solidFill>
                  <a:srgbClr val="000000"/>
                </a:solidFill>
                <a:latin typeface="Arial"/>
              </a:rPr>
              <a:t>Unutar MF-a, SHJ se razlikuje od jedinice za unutarnju reviziju.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600" dirty="0" smtClean="0">
                <a:solidFill>
                  <a:srgbClr val="000000"/>
                </a:solidFill>
                <a:latin typeface="Arial"/>
              </a:rPr>
              <a:t>SHJ ne provodi reviziju unutarnje revizije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600" dirty="0" smtClean="0">
                <a:solidFill>
                  <a:srgbClr val="000000"/>
                </a:solidFill>
                <a:latin typeface="Arial"/>
              </a:rPr>
              <a:t>SHJ može koordinirati edukativne aktivnosti za FMC i UR (izrada nastavnog plana).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600" dirty="0" smtClean="0">
                <a:solidFill>
                  <a:srgbClr val="000000"/>
                </a:solidFill>
                <a:latin typeface="Arial"/>
              </a:rPr>
              <a:t>Imenovati unutarnjeg revizora za javni sektor.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600" dirty="0" smtClean="0">
                <a:solidFill>
                  <a:srgbClr val="000000"/>
                </a:solidFill>
                <a:latin typeface="Arial"/>
              </a:rPr>
              <a:t>SHJ prati provedbu PIC-a.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600" dirty="0" smtClean="0">
                <a:solidFill>
                  <a:srgbClr val="000000"/>
                </a:solidFill>
                <a:latin typeface="Arial"/>
              </a:rPr>
              <a:t>SHJ može postati Centar za izvrsnost.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2136" y="369561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 smtClean="0">
                <a:solidFill>
                  <a:srgbClr val="000000"/>
                </a:solidFill>
                <a:latin typeface="Arial (headings)"/>
              </a:rPr>
              <a:t>Vanjska revizija</a:t>
            </a:r>
            <a:endParaRPr lang="hr-HR" sz="2600" b="1" dirty="0" smtClean="0">
              <a:solidFill>
                <a:srgbClr val="000000"/>
              </a:solidFill>
              <a:latin typeface="Arial (headings)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745432"/>
            <a:ext cx="8280151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Vrhovna revizijska institucija (VRI) neovisno ocjenjuje sustav PIC-a.</a:t>
            </a: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</a:pPr>
            <a:endParaRPr lang="hr-HR" sz="2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4350" indent="-51435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None/>
            </a:pPr>
            <a:endParaRPr lang="hr-HR" sz="2800" b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827089" y="5949950"/>
            <a:ext cx="79200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Tahoma" charset="0"/>
              </a:rPr>
              <a:t>(prema </a:t>
            </a:r>
            <a:r>
              <a:rPr lang="en-GB" sz="1600" i="1" dirty="0">
                <a:solidFill>
                  <a:srgbClr val="000000"/>
                </a:solidFill>
                <a:latin typeface="Tahoma" charset="0"/>
              </a:rPr>
              <a:t>Smjernicama za 8. direktivu EU-a o Zakonu o trgovačkim društvima </a:t>
            </a:r>
            <a:r>
              <a:rPr lang="en-GB" sz="1600" dirty="0">
                <a:solidFill>
                  <a:srgbClr val="000000"/>
                </a:solidFill>
                <a:latin typeface="Tahoma" charset="0"/>
              </a:rPr>
              <a:t>koje su sastavili </a:t>
            </a:r>
            <a:r>
              <a:rPr lang="en-GB" sz="1600" b="1" dirty="0">
                <a:solidFill>
                  <a:srgbClr val="000000"/>
                </a:solidFill>
                <a:latin typeface="Tahoma" charset="0"/>
              </a:rPr>
              <a:t>ECIIA i FERMA</a:t>
            </a:r>
            <a:r>
              <a:rPr lang="en-GB" sz="1600" dirty="0">
                <a:solidFill>
                  <a:srgbClr val="000000"/>
                </a:solidFill>
                <a:latin typeface="Tahoma" charset="0"/>
              </a:rPr>
              <a:t> te koje su podržane u </a:t>
            </a:r>
            <a:r>
              <a:rPr lang="en-GB" sz="1600" b="1" dirty="0">
                <a:solidFill>
                  <a:srgbClr val="000000"/>
                </a:solidFill>
                <a:latin typeface="Tahoma" charset="0"/>
              </a:rPr>
              <a:t>Izvješću o stajalištu</a:t>
            </a:r>
            <a:r>
              <a:rPr lang="en-GB" sz="1600" dirty="0">
                <a:solidFill>
                  <a:srgbClr val="000000"/>
                </a:solidFill>
                <a:latin typeface="Tahoma" charset="0"/>
              </a:rPr>
              <a:t> koje je u siječnju 2013. izdao Institut internih revizora.)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en-GB" sz="2600" b="1" dirty="0" smtClean="0">
                <a:solidFill>
                  <a:srgbClr val="000000"/>
                </a:solidFill>
                <a:effectLst/>
                <a:latin typeface="Arial (headings)"/>
              </a:rPr>
              <a:t>Model „tri linije obrane“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\\SERVER-I01\Podaci\ARHIV - PODACI\aa FIRME\WB HR\2016\1832-16\slika2_h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28930"/>
            <a:ext cx="6372000" cy="445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4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C3D0E4"/>
        </a:dk2>
        <a:lt2>
          <a:srgbClr val="00AEEF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5">
        <a:dk1>
          <a:srgbClr val="000000"/>
        </a:dk1>
        <a:lt1>
          <a:srgbClr val="FFFFFF"/>
        </a:lt1>
        <a:dk2>
          <a:srgbClr val="00AEE4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6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E5B53B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CFA435"/>
        </a:accent6>
        <a:hlink>
          <a:srgbClr val="00928F"/>
        </a:hlink>
        <a:folHlink>
          <a:srgbClr val="6052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loitte report">
  <a:themeElements>
    <a:clrScheme name="Deloitte report 11">
      <a:dk1>
        <a:srgbClr val="091D5D"/>
      </a:dk1>
      <a:lt1>
        <a:srgbClr val="FFFFFF"/>
      </a:lt1>
      <a:dk2>
        <a:srgbClr val="800080"/>
      </a:dk2>
      <a:lt2>
        <a:srgbClr val="CC3300"/>
      </a:lt2>
      <a:accent1>
        <a:srgbClr val="9966FF"/>
      </a:accent1>
      <a:accent2>
        <a:srgbClr val="FF9900"/>
      </a:accent2>
      <a:accent3>
        <a:srgbClr val="FFFFFF"/>
      </a:accent3>
      <a:accent4>
        <a:srgbClr val="06174E"/>
      </a:accent4>
      <a:accent5>
        <a:srgbClr val="CAB8FF"/>
      </a:accent5>
      <a:accent6>
        <a:srgbClr val="E78A00"/>
      </a:accent6>
      <a:hlink>
        <a:srgbClr val="3399FF"/>
      </a:hlink>
      <a:folHlink>
        <a:srgbClr val="336600"/>
      </a:folHlink>
    </a:clrScheme>
    <a:fontScheme name="Deloitte 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loitte report 1">
        <a:dk1>
          <a:srgbClr val="4D4D4D"/>
        </a:dk1>
        <a:lt1>
          <a:srgbClr val="FFFFFF"/>
        </a:lt1>
        <a:dk2>
          <a:srgbClr val="000066"/>
        </a:dk2>
        <a:lt2>
          <a:srgbClr val="C0C0C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404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2">
        <a:dk1>
          <a:srgbClr val="000000"/>
        </a:dk1>
        <a:lt1>
          <a:srgbClr val="FFFFFF"/>
        </a:lt1>
        <a:dk2>
          <a:srgbClr val="091D5D"/>
        </a:dk2>
        <a:lt2>
          <a:srgbClr val="336699"/>
        </a:lt2>
        <a:accent1>
          <a:srgbClr val="99CC33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3">
        <a:dk1>
          <a:srgbClr val="336699"/>
        </a:dk1>
        <a:lt1>
          <a:srgbClr val="FFFFFF"/>
        </a:lt1>
        <a:dk2>
          <a:srgbClr val="000066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AB8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4">
        <a:dk1>
          <a:srgbClr val="336699"/>
        </a:dk1>
        <a:lt1>
          <a:srgbClr val="FFFFFF"/>
        </a:lt1>
        <a:dk2>
          <a:srgbClr val="091D5D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BB6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5">
        <a:dk1>
          <a:srgbClr val="667DD1"/>
        </a:dk1>
        <a:lt1>
          <a:srgbClr val="FFFFFF"/>
        </a:lt1>
        <a:dk2>
          <a:srgbClr val="091D5D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BB6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6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7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667DB6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8">
        <a:dk1>
          <a:srgbClr val="CC3300"/>
        </a:dk1>
        <a:lt1>
          <a:srgbClr val="FFFFFF"/>
        </a:lt1>
        <a:dk2>
          <a:srgbClr val="0C2678"/>
        </a:dk2>
        <a:lt2>
          <a:srgbClr val="5F5F5F"/>
        </a:lt2>
        <a:accent1>
          <a:srgbClr val="9966FF"/>
        </a:accent1>
        <a:accent2>
          <a:srgbClr val="CC6600"/>
        </a:accent2>
        <a:accent3>
          <a:srgbClr val="AAACBE"/>
        </a:accent3>
        <a:accent4>
          <a:srgbClr val="DADADA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9">
        <a:dk1>
          <a:srgbClr val="000066"/>
        </a:dk1>
        <a:lt1>
          <a:srgbClr val="FFFFFF"/>
        </a:lt1>
        <a:dk2>
          <a:srgbClr val="5F5F5F"/>
        </a:dk2>
        <a:lt2>
          <a:srgbClr val="CC3300"/>
        </a:lt2>
        <a:accent1>
          <a:srgbClr val="9966FF"/>
        </a:accent1>
        <a:accent2>
          <a:srgbClr val="CC66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0">
        <a:dk1>
          <a:srgbClr val="000066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1">
        <a:dk1>
          <a:srgbClr val="091D5D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6174E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417</Words>
  <Application>Microsoft Office PowerPoint</Application>
  <PresentationFormat>On-screen Show (4:3)</PresentationFormat>
  <Paragraphs>71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1_Office Theme</vt:lpstr>
      <vt:lpstr>13_Custom Design</vt:lpstr>
      <vt:lpstr>Deloitte report</vt:lpstr>
      <vt:lpstr>Zadani dizajn</vt:lpstr>
      <vt:lpstr>PEM PAL  IA COP Radna skupina za unutarnju kontrolu   Uvod u terminologiju unutarnje kontrole u javnom sektoru (PIC)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Model „tri linije obrane“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Jean-Pierre</dc:creator>
  <cp:lastModifiedBy>Assia</cp:lastModifiedBy>
  <cp:revision>29</cp:revision>
  <dcterms:created xsi:type="dcterms:W3CDTF">2016-03-14T08:03:30Z</dcterms:created>
  <dcterms:modified xsi:type="dcterms:W3CDTF">2016-10-06T14:31:21Z</dcterms:modified>
</cp:coreProperties>
</file>