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3" r:id="rId2"/>
    <p:sldMasterId id="2147483688" r:id="rId3"/>
    <p:sldMasterId id="2147483700" r:id="rId4"/>
  </p:sldMasterIdLst>
  <p:notesMasterIdLst>
    <p:notesMasterId r:id="rId18"/>
  </p:notesMasterIdLst>
  <p:sldIdLst>
    <p:sldId id="275" r:id="rId5"/>
    <p:sldId id="278" r:id="rId6"/>
    <p:sldId id="277" r:id="rId7"/>
    <p:sldId id="279" r:id="rId8"/>
    <p:sldId id="280" r:id="rId9"/>
    <p:sldId id="287" r:id="rId10"/>
    <p:sldId id="281" r:id="rId11"/>
    <p:sldId id="282" r:id="rId12"/>
    <p:sldId id="283" r:id="rId13"/>
    <p:sldId id="284" r:id="rId14"/>
    <p:sldId id="285" r:id="rId15"/>
    <p:sldId id="286" r:id="rId16"/>
    <p:sldId id="288" r:id="rId17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B1387-AA99-406F-84B6-F5BCABFF072F}" type="datetimeFigureOut">
              <a:rPr lang="nl-BE" smtClean="0"/>
              <a:pPr/>
              <a:t>2/10/2016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6BE33-2819-4C01-A3AB-68CC8C0BCD39}" type="slidenum">
              <a:rPr lang="nl-BE" smtClean="0"/>
              <a:pPr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2</a:t>
            </a:fld>
            <a:endParaRPr lang="en-GB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Rectangle 7"/>
          <p:cNvSpPr txBox="1">
            <a:spLocks noGrp="1" noChangeArrowheads="1"/>
          </p:cNvSpPr>
          <p:nvPr/>
        </p:nvSpPr>
        <p:spPr bwMode="auto">
          <a:xfrm>
            <a:off x="3884513" y="8685335"/>
            <a:ext cx="2971906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248" tIns="43623" rIns="87248" bIns="43623" anchor="b"/>
          <a:lstStyle>
            <a:lvl1pPr defTabSz="912813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912813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912813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912813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912813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fld id="{184136D6-BE07-8047-BC34-564FEAF7931C}" type="slidenum">
              <a:rPr lang="fr-FR" sz="1100">
                <a:solidFill>
                  <a:prstClr val="black"/>
                </a:solidFill>
                <a:latin typeface="Arial" charset="0"/>
              </a:rPr>
              <a:pPr algn="r" eaLnBrk="1" hangingPunct="1"/>
              <a:t>3</a:t>
            </a:fld>
            <a:endParaRPr lang="fr-FR" sz="11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5388" y="714375"/>
            <a:ext cx="4537075" cy="3402013"/>
          </a:xfrm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241" y="4330213"/>
            <a:ext cx="5619574" cy="5893777"/>
          </a:xfrm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GB" sz="1000" noProof="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>
          <a:xfrm>
            <a:off x="685495" y="4342940"/>
            <a:ext cx="5487013" cy="4657809"/>
          </a:xfrm>
          <a:noFill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sz="1000" dirty="0">
              <a:latin typeface="Arial" charset="0"/>
              <a:ea typeface="MS PGothic" charset="0"/>
            </a:endParaRPr>
          </a:p>
        </p:txBody>
      </p:sp>
      <p:sp>
        <p:nvSpPr>
          <p:cNvPr id="798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4857" eaLnBrk="0" hangingPunct="0">
              <a:defRPr sz="2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685817" indent="-263776" defTabSz="874857" eaLnBrk="0" hangingPunct="0">
              <a:defRPr sz="2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055103" indent="-211021" defTabSz="874857" eaLnBrk="0" hangingPunct="0">
              <a:defRPr sz="2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477145" indent="-211021" defTabSz="874857" eaLnBrk="0" hangingPunct="0">
              <a:defRPr sz="2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1899186" indent="-211021" defTabSz="874857" eaLnBrk="0" hangingPunct="0">
              <a:defRPr sz="2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321227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743269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165310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587351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3E44A7A-5D4F-604F-A83D-785505AC94CB}" type="slidenum">
              <a:rPr lang="en-US" sz="1200">
                <a:solidFill>
                  <a:prstClr val="black"/>
                </a:solidFill>
                <a:latin typeface="Arial" charset="0"/>
                <a:cs typeface="Arial" charset="0"/>
              </a:rPr>
              <a:pPr eaLnBrk="1" hangingPunct="1"/>
              <a:t>4</a:t>
            </a:fld>
            <a:endParaRPr lang="en-US" sz="12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5</a:t>
            </a:fld>
            <a:endParaRPr lang="en-GB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1pPr>
            <a:lvl2pPr marL="685817" indent="-263776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2pPr>
            <a:lvl3pPr marL="1055103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3pPr>
            <a:lvl4pPr marL="1477145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4pPr>
            <a:lvl5pPr marL="1899186" indent="-211021" defTabSz="871926" eaLnBrk="0" hangingPunct="0"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5pPr>
            <a:lvl6pPr marL="2321227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6pPr>
            <a:lvl7pPr marL="2743269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7pPr>
            <a:lvl8pPr marL="3165310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8pPr>
            <a:lvl9pPr marL="3587351" indent="-211021" defTabSz="87192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ahoma" pitchFamily="34" charset="0"/>
                <a:cs typeface="Arial" pitchFamily="34" charset="0"/>
              </a:defRPr>
            </a:lvl9pPr>
          </a:lstStyle>
          <a:p>
            <a:pPr eaLnBrk="1" hangingPunct="1"/>
            <a:fld id="{C32EB729-B4FD-4AF0-B962-98B6A34F13B2}" type="slidenum">
              <a:rPr lang="en-GB" sz="1200">
                <a:solidFill>
                  <a:prstClr val="black"/>
                </a:solidFill>
                <a:latin typeface="Arial" pitchFamily="34" charset="0"/>
              </a:rPr>
              <a:pPr eaLnBrk="1" hangingPunct="1"/>
              <a:t>6</a:t>
            </a:fld>
            <a:endParaRPr lang="en-GB" sz="1200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1000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20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72A09D4-87DF-214E-9CD0-96A3E2D49123}" type="slidenum">
              <a:rPr lang="en-GB" sz="1200"/>
              <a:pPr eaLnBrk="1" hangingPunct="1"/>
              <a:t>12</a:t>
            </a:fld>
            <a:endParaRPr lang="en-GB" sz="120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685817" indent="-263776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055103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477145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1899186" indent="-211021" defTabSz="874857" eaLnBrk="0" hangingPunct="0"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321227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743269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165310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587351" indent="-211021" defTabSz="8748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6FF14973-F108-B14D-BD17-5A96994E62D3}" type="slidenum">
              <a:rPr lang="en-GB">
                <a:latin typeface="Arial" charset="0"/>
                <a:cs typeface="Arial" charset="0"/>
              </a:rPr>
              <a:pPr eaLnBrk="1" hangingPunct="1"/>
              <a:t>13</a:t>
            </a:fld>
            <a:endParaRPr lang="en-GB" dirty="0">
              <a:latin typeface="Arial" charset="0"/>
              <a:cs typeface="Arial" charset="0"/>
            </a:endParaRPr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ln/>
        </p:spPr>
      </p:sp>
      <p:sp>
        <p:nvSpPr>
          <p:cNvPr id="259076" name="Notes Placeholder 4"/>
          <p:cNvSpPr>
            <a:spLocks noGrp="1"/>
          </p:cNvSpPr>
          <p:nvPr/>
        </p:nvSpPr>
        <p:spPr bwMode="auto">
          <a:xfrm>
            <a:off x="685495" y="4342940"/>
            <a:ext cx="5487013" cy="411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472" tIns="43736" rIns="87472" bIns="43736"/>
          <a:lstStyle/>
          <a:p>
            <a:pPr defTabSz="874857" eaLnBrk="0" hangingPunct="0">
              <a:spcBef>
                <a:spcPct val="30000"/>
              </a:spcBef>
            </a:pPr>
            <a:endParaRPr lang="fr-FR" sz="1200" dirty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F977-5D84-433D-95ED-A94C4211AD0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870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B6D3E-EE18-4CE1-860C-7AD67618650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80157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C78A-A172-4F5F-84DC-914D403B4DF6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1932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E06A8-5534-4518-9361-A88E2E874EF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02/10/2016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4BCC4-B93F-4B59-9F26-1F0EFB794DDD}" type="slidenum">
              <a:rPr lang="nl-B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02993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41480-BA54-452A-A904-270558B0300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57468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341313"/>
            <a:ext cx="2087563" cy="5784850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341313"/>
            <a:ext cx="6113462" cy="5784850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341313"/>
            <a:ext cx="8353425" cy="1143000"/>
          </a:xfrm>
        </p:spPr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6700" y="4572000"/>
            <a:ext cx="8624888" cy="304800"/>
          </a:xfrm>
        </p:spPr>
        <p:txBody>
          <a:bodyPr/>
          <a:lstStyle>
            <a:lvl1pPr marL="0" indent="0">
              <a:buClr>
                <a:schemeClr val="bg2"/>
              </a:buClr>
              <a:buFontTx/>
              <a:buNone/>
              <a:defRPr sz="1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66700" y="1390650"/>
            <a:ext cx="8624888" cy="709613"/>
          </a:xfrm>
        </p:spPr>
        <p:txBody>
          <a:bodyPr lIns="45713" rIns="45713">
            <a:spAutoFit/>
          </a:bodyPr>
          <a:lstStyle>
            <a:lvl1pPr>
              <a:lnSpc>
                <a:spcPct val="90000"/>
              </a:lnSpc>
              <a:defRPr sz="4500"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ED96B-E6F8-4D90-B48C-0FD375D25E7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749281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371600"/>
            <a:ext cx="4235450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371600"/>
            <a:ext cx="4237038" cy="125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24675" y="152400"/>
            <a:ext cx="2219325" cy="2476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152400"/>
            <a:ext cx="6505575" cy="2476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1125538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Kliknite da biste uredili stil naslova matrice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Kliknite da biste uredili stil podnaslova matrice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87F1F1C-8616-4F6C-972C-11CAF6E5A898}" type="datetime1">
              <a:rPr lang="en-GB" smtClean="0">
                <a:solidFill>
                  <a:srgbClr val="000000"/>
                </a:solidFill>
              </a:r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400"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sz="1400"/>
            </a:lvl1pPr>
          </a:lstStyle>
          <a:p>
            <a:pPr>
              <a:defRPr/>
            </a:pPr>
            <a:fld id="{1D863950-445B-48D6-AAF6-8862BB6FEF5D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DBF3E-51F4-462B-A245-B07FD24E6966}" type="datetime1">
              <a:rPr lang="en-GB" smtClean="0">
                <a:solidFill>
                  <a:srgbClr val="000000"/>
                </a:solidFill>
              </a:r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3ACC7-35E3-4F1C-8635-F4741B100A8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CA83E-97F3-4389-9D1B-962AC49E2997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13923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72CE-A30E-4866-AD20-DD1D2568A5F7}" type="datetime1">
              <a:rPr lang="en-GB" smtClean="0">
                <a:solidFill>
                  <a:srgbClr val="000000"/>
                </a:solidFill>
              </a:r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3FCE1-1495-4B6B-BF09-E8837ABD9656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1BCA-5D29-4104-82B2-7E4E9BE7FCA2}" type="datetime1">
              <a:rPr lang="en-GB" smtClean="0">
                <a:solidFill>
                  <a:srgbClr val="000000"/>
                </a:solidFill>
              </a:r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1B391D-04AC-44FC-8F43-AE3684D0605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8C1D-3BB4-4F49-9C8D-900C39926DA3}" type="datetime1">
              <a:rPr lang="en-GB" smtClean="0">
                <a:solidFill>
                  <a:srgbClr val="000000"/>
                </a:solidFill>
              </a:r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C556-62FD-42CB-9E2A-9218060EDE94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64309-4178-451B-8AD9-30FDE8A8BD0F}" type="datetime1">
              <a:rPr lang="en-GB" smtClean="0">
                <a:solidFill>
                  <a:srgbClr val="000000"/>
                </a:solidFill>
              </a:r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37AA6-D36D-4730-84F2-52CA20FA50B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1E006-3B16-4AA7-BB8A-D87587525A7C}" type="datetime1">
              <a:rPr lang="en-GB" smtClean="0">
                <a:solidFill>
                  <a:srgbClr val="000000"/>
                </a:solidFill>
              </a:r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91B61-4603-426B-B42A-893652C2022A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0405B-19F2-44ED-BCC4-AC6ED2BB1301}" type="datetime1">
              <a:rPr lang="en-GB" smtClean="0">
                <a:solidFill>
                  <a:srgbClr val="000000"/>
                </a:solidFill>
              </a:r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0AD56-0360-4753-A784-729CE3B17EB1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A9CE9-491E-47D0-BCCD-AEF036E2F80B}" type="datetime1">
              <a:rPr lang="en-GB" smtClean="0">
                <a:solidFill>
                  <a:srgbClr val="000000"/>
                </a:solidFill>
              </a:r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77A2-A856-4BF2-B586-43EAB76345D3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969E-DAF4-4D62-AEE6-352932CC5736}" type="datetime1">
              <a:rPr lang="en-GB" smtClean="0">
                <a:solidFill>
                  <a:srgbClr val="000000"/>
                </a:solidFill>
              </a:r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3802-C601-4CC9-9987-F265BD3E6B20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64221-AC1A-4F12-8E90-30BEDED188A6}" type="datetime1">
              <a:rPr lang="en-GB" smtClean="0">
                <a:solidFill>
                  <a:srgbClr val="000000"/>
                </a:solidFill>
              </a:r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AA3BF-DBFD-42B4-AE86-F43A11F5BC52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353E6-F533-49B7-87A0-B6E1914B85FB}" type="datetime1">
              <a:rPr lang="en-GB" smtClean="0">
                <a:solidFill>
                  <a:srgbClr val="000000"/>
                </a:solidFill>
              </a:r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4BC8F-B593-429B-B1DC-636D244B08A5}" type="slidenum">
              <a:rPr lang="hr-H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8856E-83EB-4FB4-8894-3562E798072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760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63157-2F85-416A-8C9F-E756DDE1F161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4602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9F68-E4CB-46D9-A5FA-CA2BA1368CCA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9987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995F-C3DE-4CD3-AC82-AD9B99B1C87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415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45B46-80C8-4B90-8529-FBE968EA070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87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A992D-E957-4914-8F84-8494931E7B1D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t>02/10/2016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606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341313"/>
            <a:ext cx="8353425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black">
          <a:xfrm>
            <a:off x="7859713" y="6624638"/>
            <a:ext cx="912812" cy="122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fld id="{353B236D-DFFE-442F-A25E-49BE06AAF5B4}" type="slidenum">
              <a:rPr lang="en-GB" sz="800">
                <a:solidFill>
                  <a:srgbClr val="091D5D"/>
                </a:solidFill>
                <a:latin typeface="Verdana" pitchFamily="34" charset="0"/>
              </a:rPr>
              <a:pPr algn="r">
                <a:defRPr/>
              </a:pPr>
              <a:t>‹#›</a:t>
            </a:fld>
            <a:endParaRPr lang="en-GB" sz="800" dirty="0">
              <a:solidFill>
                <a:srgbClr val="091D5D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</p:sldLayoutIdLst>
  <p:hf hdr="0" ftr="0" dt="0"/>
  <p:txStyles>
    <p:titleStyle>
      <a:lvl1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6pPr>
      <a:lvl7pPr marL="9144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l" rtl="0" fontAlgn="base">
        <a:lnSpc>
          <a:spcPts val="4500"/>
        </a:lnSpc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200">
          <a:solidFill>
            <a:srgbClr val="0066CC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2pPr>
      <a:lvl3pPr marL="1144588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lnSpc>
          <a:spcPts val="4500"/>
        </a:lnSpc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 bwMode="black">
          <a:xfrm>
            <a:off x="266700" y="1371600"/>
            <a:ext cx="8624888" cy="12573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Level one bullet</a:t>
            </a:r>
          </a:p>
          <a:p>
            <a:pPr lvl="1"/>
            <a:r>
              <a:rPr lang="en-US" smtClean="0"/>
              <a:t>Level two bullet</a:t>
            </a:r>
          </a:p>
          <a:p>
            <a:pPr lvl="2"/>
            <a:r>
              <a:rPr lang="en-US" smtClean="0"/>
              <a:t>Level three bullet</a:t>
            </a:r>
          </a:p>
          <a:p>
            <a:pPr lvl="3"/>
            <a:r>
              <a:rPr lang="en-US" smtClean="0"/>
              <a:t>Level four bullet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266700" y="152400"/>
            <a:ext cx="8877300" cy="762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99"/>
          </a:solidFill>
          <a:latin typeface="Verdana" pitchFamily="34" charset="0"/>
        </a:defRPr>
      </a:lvl9pPr>
    </p:titleStyle>
    <p:bodyStyle>
      <a:lvl1pPr marL="2317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577850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600">
          <a:solidFill>
            <a:srgbClr val="000099"/>
          </a:solidFill>
          <a:latin typeface="+mn-lt"/>
        </a:defRPr>
      </a:lvl2pPr>
      <a:lvl3pPr marL="914400" indent="-222250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Char char="•"/>
        <a:defRPr sz="1600">
          <a:solidFill>
            <a:srgbClr val="000099"/>
          </a:solidFill>
          <a:latin typeface="+mn-lt"/>
        </a:defRPr>
      </a:lvl3pPr>
      <a:lvl4pPr marL="1260475" indent="-2317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rgbClr val="000099"/>
          </a:solidFill>
          <a:latin typeface="+mn-lt"/>
        </a:defRPr>
      </a:lvl4pPr>
      <a:lvl5pPr marL="1778000" indent="-282575" algn="l" rtl="0" eaLnBrk="0" fontAlgn="base" hangingPunct="0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5pPr>
      <a:lvl6pPr marL="22352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6pPr>
      <a:lvl7pPr marL="26924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7pPr>
      <a:lvl8pPr marL="31496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8pPr>
      <a:lvl9pPr marL="3606800" indent="-2825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Verdana" pitchFamily="34" charset="0"/>
        <a:buChar char="–"/>
        <a:defRPr sz="14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5707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Kliknite da biste uredili stilove teksta matrice</a:t>
            </a:r>
          </a:p>
          <a:p>
            <a:pPr lvl="1"/>
            <a:r>
              <a:rPr lang="hr-HR" altLang="en-US" smtClean="0"/>
              <a:t>Druga razina</a:t>
            </a:r>
          </a:p>
          <a:p>
            <a:pPr lvl="2"/>
            <a:r>
              <a:rPr lang="hr-HR" altLang="en-US" smtClean="0"/>
              <a:t>Treća razina</a:t>
            </a:r>
          </a:p>
          <a:p>
            <a:pPr lvl="3"/>
            <a:r>
              <a:rPr lang="hr-HR" altLang="en-US" smtClean="0"/>
              <a:t>Četvrta razina</a:t>
            </a:r>
          </a:p>
          <a:p>
            <a:pPr lvl="4"/>
            <a:r>
              <a:rPr lang="hr-HR" altLang="en-US" smtClean="0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9AD1BA-5525-4AA0-B6FB-98C552E0B704}" type="datetime1">
              <a:rPr lang="en-GB" smtClean="0">
                <a:solidFill>
                  <a:srgbClr val="000000"/>
                </a:solidFill>
              </a:rPr>
              <a:t>02/10/2016</a:t>
            </a:fld>
            <a:endParaRPr lang="hr-HR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hr-HR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BACAD3-A4E0-4EF3-BB11-AD327052D3E2}" type="slidenum">
              <a:rPr lang="hr-H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hr-HR">
              <a:solidFill>
                <a:srgbClr val="000000"/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4" cstate="print"/>
          <a:srcRect b="42664"/>
          <a:stretch>
            <a:fillRect/>
          </a:stretch>
        </p:blipFill>
        <p:spPr bwMode="auto">
          <a:xfrm>
            <a:off x="0" y="6119813"/>
            <a:ext cx="91440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013700" y="0"/>
            <a:ext cx="11303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Internal_contro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1685925"/>
          </a:xfrm>
        </p:spPr>
        <p:txBody>
          <a:bodyPr/>
          <a:lstStyle/>
          <a:p>
            <a:pPr algn="ctr"/>
            <a:r>
              <a:rPr lang="nl-BE" altLang="en-US" dirty="0" smtClean="0"/>
              <a:t>PEM PAL </a:t>
            </a:r>
            <a:br>
              <a:rPr lang="nl-BE" altLang="en-US" dirty="0" smtClean="0"/>
            </a:br>
            <a:r>
              <a:rPr lang="nl-BE" altLang="en-US" dirty="0" smtClean="0"/>
              <a:t>IA COP</a:t>
            </a:r>
            <a:br>
              <a:rPr lang="nl-BE" altLang="en-US" dirty="0" smtClean="0"/>
            </a:br>
            <a:r>
              <a:rPr lang="nl-BE" altLang="en-US" dirty="0" smtClean="0"/>
              <a:t>Internal Control Working Group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hr-HR" altLang="en-US" dirty="0" smtClean="0"/>
              <a:t/>
            </a:r>
            <a:br>
              <a:rPr lang="hr-HR" altLang="en-US" dirty="0" smtClean="0"/>
            </a:b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Arial" pitchFamily="34" charset="0"/>
              </a:rPr>
              <a:t>COSO Principles</a:t>
            </a:r>
            <a:r>
              <a:rPr lang="en-US" sz="3600" b="1" dirty="0" smtClean="0">
                <a:solidFill>
                  <a:schemeClr val="tx1"/>
                </a:solidFill>
                <a:latin typeface="MyriadPro-Bold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latin typeface="MyriadPro-Bold"/>
                <a:cs typeface="Arial" pitchFamily="34" charset="0"/>
              </a:rPr>
            </a:br>
            <a:r>
              <a:rPr lang="hr-HR" altLang="en-US" b="1" dirty="0" smtClean="0"/>
              <a:t/>
            </a:r>
            <a:br>
              <a:rPr lang="hr-HR" altLang="en-US" b="1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hr-HR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933825"/>
            <a:ext cx="6400800" cy="22304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000" dirty="0" smtClean="0"/>
          </a:p>
          <a:p>
            <a:pPr>
              <a:lnSpc>
                <a:spcPct val="90000"/>
              </a:lnSpc>
            </a:pPr>
            <a:endParaRPr lang="en-US" altLang="en-US" sz="2000" dirty="0" smtClean="0"/>
          </a:p>
          <a:p>
            <a:pPr>
              <a:lnSpc>
                <a:spcPct val="90000"/>
              </a:lnSpc>
            </a:pPr>
            <a:r>
              <a:rPr lang="en-US" altLang="en-US" sz="2000" dirty="0" smtClean="0"/>
              <a:t>Jean-Pierre </a:t>
            </a:r>
            <a:r>
              <a:rPr lang="en-US" altLang="en-US" sz="2000" dirty="0" err="1" smtClean="0"/>
              <a:t>Garitte</a:t>
            </a:r>
            <a:endParaRPr lang="hr-HR" altLang="en-US" sz="2000" dirty="0" smtClean="0"/>
          </a:p>
          <a:p>
            <a:pPr>
              <a:lnSpc>
                <a:spcPct val="90000"/>
              </a:lnSpc>
            </a:pPr>
            <a:endParaRPr lang="hr-HR" altLang="en-US" sz="2400" b="1" dirty="0" smtClean="0"/>
          </a:p>
          <a:p>
            <a:pPr>
              <a:lnSpc>
                <a:spcPct val="90000"/>
              </a:lnSpc>
            </a:pPr>
            <a:r>
              <a:rPr lang="en-US" altLang="en-US" sz="1600" b="1" dirty="0" smtClean="0"/>
              <a:t>Moscow</a:t>
            </a:r>
            <a:endParaRPr lang="nl-BE" altLang="en-US" sz="1600" b="1" dirty="0" smtClean="0"/>
          </a:p>
          <a:p>
            <a:pPr>
              <a:lnSpc>
                <a:spcPct val="90000"/>
              </a:lnSpc>
            </a:pPr>
            <a:r>
              <a:rPr lang="en-US" altLang="en-US" sz="1600" b="1" dirty="0" smtClean="0"/>
              <a:t>18 October </a:t>
            </a:r>
            <a:r>
              <a:rPr lang="hr-HR" altLang="en-US" sz="1600" b="1" dirty="0" smtClean="0"/>
              <a:t>201</a:t>
            </a:r>
            <a:r>
              <a:rPr lang="en-US" altLang="en-US" sz="1600" b="1" dirty="0" smtClean="0"/>
              <a:t>6</a:t>
            </a:r>
            <a:endParaRPr lang="hr-HR" altLang="en-US" sz="1600" b="1" dirty="0" smtClean="0"/>
          </a:p>
        </p:txBody>
      </p:sp>
      <p:pic>
        <p:nvPicPr>
          <p:cNvPr id="3076" name="Picture 3" descr="logo_for_noe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1500" y="0"/>
            <a:ext cx="22225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53ACC7-35E3-4F1C-8635-F4741B100A81}" type="slidenum">
              <a:rPr lang="hr-HR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hr-HR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principles could be of primary interest </a:t>
            </a:r>
            <a:r>
              <a:rPr lang="en-US" dirty="0" smtClean="0"/>
              <a:t>to </a:t>
            </a:r>
            <a:r>
              <a:rPr lang="en-US" dirty="0" smtClean="0"/>
              <a:t>the public sector?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marL="971550" lvl="1" indent="-514350">
              <a:buNone/>
            </a:pPr>
            <a:r>
              <a:rPr lang="en-US" sz="3600" b="1" dirty="0" smtClean="0"/>
              <a:t>External communication</a:t>
            </a:r>
          </a:p>
          <a:p>
            <a:pPr marL="971550" lvl="1" indent="-514350">
              <a:buNone/>
            </a:pPr>
            <a:endParaRPr lang="en-US" sz="3600" b="1" dirty="0" smtClean="0"/>
          </a:p>
          <a:p>
            <a:pPr marL="971550" lvl="1" indent="-514350">
              <a:buNone/>
            </a:pPr>
            <a:r>
              <a:rPr lang="en-US" dirty="0" smtClean="0"/>
              <a:t>The </a:t>
            </a:r>
            <a:r>
              <a:rPr lang="en-US" dirty="0" smtClean="0"/>
              <a:t>organization communicates with </a:t>
            </a:r>
            <a:r>
              <a:rPr lang="en-US" dirty="0" smtClean="0"/>
              <a:t>external</a:t>
            </a:r>
          </a:p>
          <a:p>
            <a:pPr marL="971550" lvl="1" indent="-514350">
              <a:buNone/>
            </a:pPr>
            <a:r>
              <a:rPr lang="en-US" dirty="0" smtClean="0"/>
              <a:t>parties </a:t>
            </a:r>
            <a:r>
              <a:rPr lang="en-US" dirty="0" smtClean="0"/>
              <a:t>regarding matters affecting the </a:t>
            </a:r>
            <a:r>
              <a:rPr lang="en-US" dirty="0" smtClean="0"/>
              <a:t>functioning</a:t>
            </a:r>
          </a:p>
          <a:p>
            <a:pPr marL="971550" lvl="1" indent="-514350">
              <a:buNone/>
            </a:pPr>
            <a:r>
              <a:rPr lang="en-US" dirty="0" smtClean="0"/>
              <a:t>of </a:t>
            </a:r>
            <a:r>
              <a:rPr lang="en-US" dirty="0" smtClean="0"/>
              <a:t>internal control.</a:t>
            </a:r>
          </a:p>
          <a:p>
            <a:pPr marL="971550" lvl="1" indent="-514350">
              <a:buNone/>
            </a:pPr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principles could be of primary interest </a:t>
            </a:r>
            <a:r>
              <a:rPr lang="en-US" dirty="0" smtClean="0"/>
              <a:t>to </a:t>
            </a:r>
            <a:r>
              <a:rPr lang="en-US" dirty="0" smtClean="0"/>
              <a:t>the public sector?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marL="971550" lvl="1" indent="-514350">
              <a:buNone/>
            </a:pPr>
            <a:r>
              <a:rPr lang="en-US" sz="3600" b="1" dirty="0" smtClean="0"/>
              <a:t>Evaluations and internal audit</a:t>
            </a:r>
          </a:p>
          <a:p>
            <a:pPr marL="971550" lvl="1" indent="-514350">
              <a:buNone/>
            </a:pPr>
            <a:endParaRPr lang="en-US" sz="3600" b="1" dirty="0" smtClean="0"/>
          </a:p>
          <a:p>
            <a:pPr marL="971550" lvl="1" indent="-514350">
              <a:buNone/>
            </a:pPr>
            <a:r>
              <a:rPr lang="en-US" dirty="0" smtClean="0"/>
              <a:t>The </a:t>
            </a:r>
            <a:r>
              <a:rPr lang="en-US" dirty="0" smtClean="0"/>
              <a:t>organization selects, develops and </a:t>
            </a:r>
            <a:r>
              <a:rPr lang="en-US" dirty="0" smtClean="0"/>
              <a:t>performs</a:t>
            </a:r>
          </a:p>
          <a:p>
            <a:pPr marL="971550" lvl="1" indent="-514350">
              <a:buNone/>
            </a:pPr>
            <a:r>
              <a:rPr lang="en-US" dirty="0" smtClean="0"/>
              <a:t>ongoing </a:t>
            </a:r>
            <a:r>
              <a:rPr lang="en-US" dirty="0" smtClean="0"/>
              <a:t>and/or separate evaluations to </a:t>
            </a:r>
            <a:r>
              <a:rPr lang="en-US" dirty="0" smtClean="0"/>
              <a:t>ascertain</a:t>
            </a:r>
          </a:p>
          <a:p>
            <a:pPr marL="971550" lvl="1" indent="-514350">
              <a:buNone/>
            </a:pPr>
            <a:r>
              <a:rPr lang="en-US" dirty="0" smtClean="0"/>
              <a:t>whether </a:t>
            </a:r>
            <a:r>
              <a:rPr lang="en-US" dirty="0" smtClean="0"/>
              <a:t>the components of internal control </a:t>
            </a:r>
            <a:r>
              <a:rPr lang="en-US" dirty="0" smtClean="0"/>
              <a:t>are</a:t>
            </a:r>
          </a:p>
          <a:p>
            <a:pPr marL="971550" lvl="1" indent="-514350">
              <a:buNone/>
            </a:pPr>
            <a:r>
              <a:rPr lang="en-US" dirty="0" smtClean="0"/>
              <a:t>present </a:t>
            </a:r>
            <a:r>
              <a:rPr lang="en-US" dirty="0" smtClean="0"/>
              <a:t>and functioning.</a:t>
            </a:r>
          </a:p>
          <a:p>
            <a:pPr marL="971550" lvl="1" indent="-514350">
              <a:buNone/>
            </a:pPr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2" descr="Untitled.tif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44675"/>
            <a:ext cx="88519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827089" y="5949950"/>
            <a:ext cx="7920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Tahoma" charset="0"/>
              </a:rPr>
              <a:t>(as </a:t>
            </a:r>
            <a:r>
              <a:rPr lang="en-GB" sz="1600" dirty="0" smtClean="0">
                <a:solidFill>
                  <a:srgbClr val="000000"/>
                </a:solidFill>
                <a:latin typeface="Tahoma" charset="0"/>
              </a:rPr>
              <a:t>conceived </a:t>
            </a:r>
            <a:r>
              <a:rPr lang="en-GB" sz="1600" dirty="0">
                <a:solidFill>
                  <a:srgbClr val="000000"/>
                </a:solidFill>
                <a:latin typeface="Tahoma" charset="0"/>
              </a:rPr>
              <a:t>by the </a:t>
            </a:r>
            <a:r>
              <a:rPr lang="en-GB" sz="1600" b="1" dirty="0">
                <a:solidFill>
                  <a:srgbClr val="000000"/>
                </a:solidFill>
                <a:latin typeface="Tahoma" charset="0"/>
              </a:rPr>
              <a:t>ECIIA</a:t>
            </a:r>
            <a:r>
              <a:rPr lang="en-GB" sz="1600" dirty="0">
                <a:solidFill>
                  <a:srgbClr val="000000"/>
                </a:solidFill>
                <a:latin typeface="Tahoma" charset="0"/>
              </a:rPr>
              <a:t> &amp; </a:t>
            </a:r>
            <a:r>
              <a:rPr lang="en-GB" sz="1600" b="1" dirty="0">
                <a:solidFill>
                  <a:srgbClr val="000000"/>
                </a:solidFill>
                <a:latin typeface="Tahoma" charset="0"/>
              </a:rPr>
              <a:t>FERMA</a:t>
            </a:r>
            <a:r>
              <a:rPr lang="en-GB" sz="1600" dirty="0">
                <a:solidFill>
                  <a:srgbClr val="000000"/>
                </a:solidFill>
                <a:latin typeface="Tahoma" charset="0"/>
              </a:rPr>
              <a:t> in </a:t>
            </a:r>
            <a:r>
              <a:rPr lang="en-GB" sz="1600" i="1" dirty="0">
                <a:solidFill>
                  <a:srgbClr val="000000"/>
                </a:solidFill>
                <a:latin typeface="Tahoma" charset="0"/>
              </a:rPr>
              <a:t>Guidance on the 8th EU Company Law </a:t>
            </a:r>
            <a:r>
              <a:rPr lang="en-GB" sz="1600" dirty="0">
                <a:solidFill>
                  <a:srgbClr val="000000"/>
                </a:solidFill>
                <a:latin typeface="Tahoma" charset="0"/>
              </a:rPr>
              <a:t>and </a:t>
            </a:r>
            <a:r>
              <a:rPr lang="en-GB" sz="1600" dirty="0" smtClean="0">
                <a:solidFill>
                  <a:srgbClr val="000000"/>
                </a:solidFill>
                <a:latin typeface="Tahoma" charset="0"/>
              </a:rPr>
              <a:t>endorsed in the </a:t>
            </a:r>
            <a:r>
              <a:rPr lang="en-GB" sz="1600" dirty="0">
                <a:solidFill>
                  <a:srgbClr val="000000"/>
                </a:solidFill>
                <a:latin typeface="Tahoma" charset="0"/>
              </a:rPr>
              <a:t>so-named </a:t>
            </a:r>
            <a:r>
              <a:rPr lang="en-GB" sz="1600" b="1" dirty="0">
                <a:solidFill>
                  <a:srgbClr val="000000"/>
                </a:solidFill>
                <a:latin typeface="Tahoma" charset="0"/>
              </a:rPr>
              <a:t>Position Paper</a:t>
            </a:r>
            <a:r>
              <a:rPr lang="en-GB" sz="1600" dirty="0">
                <a:solidFill>
                  <a:srgbClr val="000000"/>
                </a:solidFill>
                <a:latin typeface="Tahoma" charset="0"/>
              </a:rPr>
              <a:t> issued by The IIA in Jan. 2013)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eaLnBrk="1" hangingPunct="1"/>
            <a:r>
              <a:rPr lang="en-GB" sz="2600" b="1" dirty="0" smtClean="0">
                <a:solidFill>
                  <a:srgbClr val="000000"/>
                </a:solidFill>
                <a:effectLst/>
                <a:latin typeface="Arial (headings)"/>
              </a:rPr>
              <a:t>The Three Lines of Defense Model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14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268788" y="3062288"/>
            <a:ext cx="4038600" cy="1158875"/>
          </a:xfrm>
        </p:spPr>
        <p:txBody>
          <a:bodyPr/>
          <a:lstStyle/>
          <a:p>
            <a:pPr marL="0" indent="0" algn="ctr" eaLnBrk="1" hangingPunct="1">
              <a:buFont typeface="Wingdings" charset="0"/>
              <a:buNone/>
            </a:pPr>
            <a:r>
              <a:rPr lang="en-US" sz="2400" b="1" dirty="0">
                <a:latin typeface="Arial (body)"/>
                <a:ea typeface="MS PGothic" charset="0"/>
              </a:rPr>
              <a:t>Questions &amp; Answers</a:t>
            </a:r>
          </a:p>
        </p:txBody>
      </p:sp>
      <p:pic>
        <p:nvPicPr>
          <p:cNvPr id="129028" name="Picture 3" descr="j040431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0" y="2703513"/>
            <a:ext cx="1841500" cy="130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4BCC4-B93F-4B59-9F26-1F0EFB794DDD}" type="slidenum">
              <a:rPr lang="nl-B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nl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619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7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37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798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22136" y="369561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>
                <a:solidFill>
                  <a:srgbClr val="000000"/>
                </a:solidFill>
                <a:latin typeface="Arial (headings)"/>
              </a:rPr>
              <a:t>Why do we need </a:t>
            </a:r>
            <a:r>
              <a:rPr lang="en-GB" sz="2600" b="1" dirty="0" smtClean="0">
                <a:solidFill>
                  <a:srgbClr val="000000"/>
                </a:solidFill>
                <a:latin typeface="Arial (headings)"/>
              </a:rPr>
              <a:t>Frameworks?</a:t>
            </a:r>
            <a:endParaRPr lang="en-US" sz="2600" b="1" dirty="0" smtClean="0">
              <a:solidFill>
                <a:srgbClr val="000000"/>
              </a:solidFill>
              <a:latin typeface="Arial (headings)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7544" y="1628800"/>
            <a:ext cx="8280151" cy="43204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A common framework will accelerate progress, 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by</a:t>
            </a:r>
          </a:p>
          <a:p>
            <a:pPr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bringing</a:t>
            </a:r>
            <a:r>
              <a:rPr lang="en-US" sz="2800" b="1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lvl="1" indent="-34290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000000"/>
                </a:solidFill>
                <a:latin typeface="Arial"/>
                <a:cs typeface="Arial"/>
              </a:rPr>
              <a:t>A common language</a:t>
            </a:r>
          </a:p>
          <a:p>
            <a:pPr lvl="1" indent="-34290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000000"/>
                </a:solidFill>
                <a:latin typeface="Arial"/>
                <a:cs typeface="Arial"/>
              </a:rPr>
              <a:t>Criteria against which to benchmark</a:t>
            </a:r>
          </a:p>
          <a:p>
            <a:pPr lvl="1" indent="-34290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000000"/>
                </a:solidFill>
                <a:latin typeface="Arial"/>
                <a:cs typeface="Arial"/>
              </a:rPr>
              <a:t>Application </a:t>
            </a:r>
            <a:r>
              <a:rPr lang="en-US" sz="2900" dirty="0" smtClean="0">
                <a:solidFill>
                  <a:srgbClr val="000000"/>
                </a:solidFill>
                <a:latin typeface="Arial"/>
                <a:cs typeface="Arial"/>
              </a:rPr>
              <a:t>guidance</a:t>
            </a:r>
          </a:p>
          <a:p>
            <a:pPr lvl="1" indent="-34290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000000"/>
                </a:solidFill>
                <a:latin typeface="Arial"/>
                <a:cs typeface="Arial"/>
              </a:rPr>
              <a:t>Familiarity </a:t>
            </a:r>
            <a:r>
              <a:rPr lang="en-US" sz="2900" dirty="0" smtClean="0">
                <a:solidFill>
                  <a:srgbClr val="000000"/>
                </a:solidFill>
                <a:latin typeface="Arial"/>
                <a:cs typeface="Arial"/>
              </a:rPr>
              <a:t>of concepts</a:t>
            </a:r>
          </a:p>
          <a:p>
            <a:pPr lvl="1" indent="-342900">
              <a:spcBef>
                <a:spcPct val="0"/>
              </a:spcBef>
              <a:spcAft>
                <a:spcPct val="60000"/>
              </a:spcAft>
              <a:buClr>
                <a:srgbClr val="4BACC6"/>
              </a:buClr>
              <a:buSzPct val="85000"/>
              <a:buFont typeface="Arial" pitchFamily="34" charset="0"/>
              <a:buChar char="•"/>
            </a:pPr>
            <a:r>
              <a:rPr lang="en-US" sz="2900" dirty="0" smtClean="0">
                <a:solidFill>
                  <a:srgbClr val="000000"/>
                </a:solidFill>
                <a:latin typeface="Arial"/>
                <a:cs typeface="Arial"/>
              </a:rPr>
              <a:t>More effective </a:t>
            </a:r>
            <a:r>
              <a:rPr lang="en-US" sz="2900" dirty="0" smtClean="0">
                <a:solidFill>
                  <a:srgbClr val="000000"/>
                </a:solidFill>
                <a:latin typeface="Arial"/>
                <a:cs typeface="Arial"/>
              </a:rPr>
              <a:t>communication</a:t>
            </a:r>
            <a:endParaRPr lang="en-US" sz="29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37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71" name="Text Box 19"/>
          <p:cNvSpPr txBox="1">
            <a:spLocks noChangeArrowheads="1"/>
          </p:cNvSpPr>
          <p:nvPr/>
        </p:nvSpPr>
        <p:spPr bwMode="auto">
          <a:xfrm>
            <a:off x="1011238" y="3789363"/>
            <a:ext cx="3482975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50000"/>
              </a:spcBef>
            </a:pPr>
            <a:r>
              <a:rPr lang="en-US" sz="2400" b="1" i="1" dirty="0" smtClean="0">
                <a:solidFill>
                  <a:prstClr val="white"/>
                </a:solidFill>
                <a:latin typeface="Arial"/>
                <a:cs typeface="Arial"/>
              </a:rPr>
              <a:t>The “Tone at the top”</a:t>
            </a:r>
            <a:r>
              <a:rPr lang="en-US" altLang="ja-JP" sz="2400" b="1" i="1" dirty="0" smtClean="0">
                <a:solidFill>
                  <a:prstClr val="white"/>
                </a:solidFill>
                <a:latin typeface="Arial"/>
                <a:cs typeface="Arial"/>
              </a:rPr>
              <a:t> </a:t>
            </a:r>
            <a:endParaRPr lang="en-US" sz="2400" b="1" i="1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164874" name="Text Box 22"/>
          <p:cNvSpPr txBox="1">
            <a:spLocks noChangeArrowheads="1"/>
          </p:cNvSpPr>
          <p:nvPr/>
        </p:nvSpPr>
        <p:spPr bwMode="auto">
          <a:xfrm>
            <a:off x="323850" y="5876925"/>
            <a:ext cx="3608388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/>
          <a:lstStyle>
            <a:lvl1pPr marL="117475" indent="-117475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 smtClean="0">
                <a:solidFill>
                  <a:prstClr val="white"/>
                </a:solidFill>
                <a:latin typeface="Arial"/>
                <a:cs typeface="Arial"/>
              </a:rPr>
              <a:t>Organisational culture</a:t>
            </a:r>
            <a:endParaRPr lang="en-US" sz="200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467544" y="404664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 smtClean="0">
                <a:solidFill>
                  <a:srgbClr val="000000"/>
                </a:solidFill>
                <a:latin typeface="Arial (headings)"/>
              </a:rPr>
              <a:t>COSO </a:t>
            </a:r>
            <a:r>
              <a:rPr lang="en-US" sz="2600" b="1" dirty="0" smtClean="0">
                <a:solidFill>
                  <a:srgbClr val="000000"/>
                </a:solidFill>
                <a:latin typeface="Arial (headings)"/>
              </a:rPr>
              <a:t>Internal Control-Integrated Framework</a:t>
            </a:r>
            <a:endParaRPr lang="en-US" sz="2600" b="1" dirty="0" smtClean="0">
              <a:solidFill>
                <a:srgbClr val="000000"/>
              </a:solidFill>
              <a:latin typeface="Arial (headings)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7544" y="2204864"/>
            <a:ext cx="4464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The COSO framework defines 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  <a:hlinkClick r:id="rId3"/>
              </a:rPr>
              <a:t>internal control</a:t>
            </a:r>
            <a:r>
              <a:rPr lang="en-US" dirty="0">
                <a:solidFill>
                  <a:prstClr val="black"/>
                </a:solidFill>
                <a:latin typeface="Arial"/>
                <a:cs typeface="Arial"/>
              </a:rPr>
              <a:t> as a process, effected by an entity's board of directors, management and other personnel, designed to provide "reasonable assurance" regarding the achievement of objectives.</a:t>
            </a:r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302699" y="1291037"/>
            <a:ext cx="3517451" cy="3581400"/>
            <a:chOff x="5286376" y="3205163"/>
            <a:chExt cx="3516700" cy="3581401"/>
          </a:xfrm>
        </p:grpSpPr>
        <p:sp>
          <p:nvSpPr>
            <p:cNvPr id="38" name="Text Box 3"/>
            <p:cNvSpPr txBox="1">
              <a:spLocks noChangeAspect="1" noChangeArrowheads="1"/>
            </p:cNvSpPr>
            <p:nvPr/>
          </p:nvSpPr>
          <p:spPr bwMode="auto">
            <a:xfrm>
              <a:off x="6962375" y="3849688"/>
              <a:ext cx="1414160" cy="250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5" rIns="91429" bIns="45715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sz="1300" dirty="0">
                  <a:solidFill>
                    <a:srgbClr val="000000"/>
                  </a:solidFill>
                  <a:latin typeface="Arial" charset="0"/>
                </a:rPr>
                <a:t>Control Activities</a:t>
              </a:r>
            </a:p>
          </p:txBody>
        </p:sp>
        <p:pic>
          <p:nvPicPr>
            <p:cNvPr id="39" name="Picture 50" descr="cub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84838" y="3590926"/>
              <a:ext cx="3092450" cy="3032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Text Box 51"/>
            <p:cNvSpPr txBox="1">
              <a:spLocks noChangeAspect="1" noChangeArrowheads="1"/>
            </p:cNvSpPr>
            <p:nvPr/>
          </p:nvSpPr>
          <p:spPr bwMode="auto">
            <a:xfrm rot="18912860">
              <a:off x="7219654" y="4002336"/>
              <a:ext cx="134288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 dirty="0">
                  <a:solidFill>
                    <a:prstClr val="white"/>
                  </a:solidFill>
                  <a:latin typeface="Arial" charset="0"/>
                </a:rPr>
                <a:t>Compliance</a:t>
              </a:r>
            </a:p>
          </p:txBody>
        </p:sp>
        <p:sp>
          <p:nvSpPr>
            <p:cNvPr id="41" name="Text Box 52"/>
            <p:cNvSpPr txBox="1">
              <a:spLocks noChangeAspect="1" noChangeArrowheads="1"/>
            </p:cNvSpPr>
            <p:nvPr/>
          </p:nvSpPr>
          <p:spPr bwMode="auto">
            <a:xfrm rot="18912860">
              <a:off x="6529878" y="4003713"/>
              <a:ext cx="125921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 dirty="0" smtClean="0">
                  <a:solidFill>
                    <a:prstClr val="white"/>
                  </a:solidFill>
                  <a:latin typeface="Arial" charset="0"/>
                </a:rPr>
                <a:t>Reporting</a:t>
              </a:r>
              <a:endParaRPr lang="en-US" b="1" dirty="0">
                <a:solidFill>
                  <a:prstClr val="white"/>
                </a:solidFill>
                <a:latin typeface="Arial" charset="0"/>
              </a:endParaRPr>
            </a:p>
          </p:txBody>
        </p:sp>
        <p:sp>
          <p:nvSpPr>
            <p:cNvPr id="42" name="Text Box 53"/>
            <p:cNvSpPr txBox="1">
              <a:spLocks noChangeAspect="1" noChangeArrowheads="1"/>
            </p:cNvSpPr>
            <p:nvPr/>
          </p:nvSpPr>
          <p:spPr bwMode="auto">
            <a:xfrm rot="18912860">
              <a:off x="5920739" y="3954417"/>
              <a:ext cx="1246166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b="1" dirty="0">
                  <a:solidFill>
                    <a:prstClr val="white"/>
                  </a:solidFill>
                  <a:latin typeface="Arial" charset="0"/>
                </a:rPr>
                <a:t>Operations</a:t>
              </a:r>
            </a:p>
          </p:txBody>
        </p:sp>
        <p:sp>
          <p:nvSpPr>
            <p:cNvPr id="43" name="Text Box 54"/>
            <p:cNvSpPr txBox="1">
              <a:spLocks noChangeAspect="1" noChangeArrowheads="1"/>
            </p:cNvSpPr>
            <p:nvPr/>
          </p:nvSpPr>
          <p:spPr bwMode="auto">
            <a:xfrm>
              <a:off x="6340208" y="4622801"/>
              <a:ext cx="110775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b="1" dirty="0">
                  <a:solidFill>
                    <a:prstClr val="white"/>
                  </a:solidFill>
                  <a:latin typeface="Arial" charset="0"/>
                </a:rPr>
                <a:t>Monitoring</a:t>
              </a:r>
            </a:p>
          </p:txBody>
        </p:sp>
        <p:sp>
          <p:nvSpPr>
            <p:cNvPr id="44" name="Text Box 55"/>
            <p:cNvSpPr txBox="1">
              <a:spLocks noChangeAspect="1" noChangeArrowheads="1"/>
            </p:cNvSpPr>
            <p:nvPr/>
          </p:nvSpPr>
          <p:spPr bwMode="auto">
            <a:xfrm>
              <a:off x="5949317" y="4972051"/>
              <a:ext cx="1537272" cy="437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b="1" dirty="0">
                  <a:solidFill>
                    <a:prstClr val="white"/>
                  </a:solidFill>
                  <a:latin typeface="Arial" charset="0"/>
                </a:rPr>
                <a:t>Information &amp;</a:t>
              </a:r>
            </a:p>
            <a:p>
              <a:pPr algn="ctr">
                <a:lnSpc>
                  <a:spcPct val="80000"/>
                </a:lnSpc>
              </a:pPr>
              <a:r>
                <a:rPr lang="en-US" b="1" dirty="0">
                  <a:solidFill>
                    <a:prstClr val="white"/>
                  </a:solidFill>
                  <a:latin typeface="Arial" charset="0"/>
                </a:rPr>
                <a:t>Communication</a:t>
              </a:r>
            </a:p>
          </p:txBody>
        </p:sp>
        <p:sp>
          <p:nvSpPr>
            <p:cNvPr id="45" name="Text Box 56"/>
            <p:cNvSpPr txBox="1">
              <a:spLocks noChangeAspect="1" noChangeArrowheads="1"/>
            </p:cNvSpPr>
            <p:nvPr/>
          </p:nvSpPr>
          <p:spPr bwMode="auto">
            <a:xfrm>
              <a:off x="5732208" y="5475289"/>
              <a:ext cx="1658818" cy="264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b="1" dirty="0">
                  <a:solidFill>
                    <a:prstClr val="white"/>
                  </a:solidFill>
                  <a:latin typeface="Arial" charset="0"/>
                </a:rPr>
                <a:t>Control Activities</a:t>
              </a:r>
            </a:p>
          </p:txBody>
        </p:sp>
        <p:sp>
          <p:nvSpPr>
            <p:cNvPr id="46" name="Text Box 57"/>
            <p:cNvSpPr txBox="1">
              <a:spLocks noChangeAspect="1" noChangeArrowheads="1"/>
            </p:cNvSpPr>
            <p:nvPr/>
          </p:nvSpPr>
          <p:spPr bwMode="auto">
            <a:xfrm>
              <a:off x="5740135" y="5881689"/>
              <a:ext cx="1660421" cy="264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b="1" dirty="0">
                  <a:solidFill>
                    <a:prstClr val="white"/>
                  </a:solidFill>
                  <a:latin typeface="Arial" charset="0"/>
                </a:rPr>
                <a:t>Risk Assessment</a:t>
              </a:r>
            </a:p>
          </p:txBody>
        </p:sp>
        <p:sp>
          <p:nvSpPr>
            <p:cNvPr id="47" name="Text Box 58"/>
            <p:cNvSpPr txBox="1">
              <a:spLocks noChangeAspect="1" noChangeArrowheads="1"/>
            </p:cNvSpPr>
            <p:nvPr/>
          </p:nvSpPr>
          <p:spPr bwMode="auto">
            <a:xfrm>
              <a:off x="5725837" y="6288089"/>
              <a:ext cx="1965183" cy="264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>
                <a:lnSpc>
                  <a:spcPct val="80000"/>
                </a:lnSpc>
              </a:pPr>
              <a:r>
                <a:rPr lang="en-US" b="1" dirty="0">
                  <a:solidFill>
                    <a:prstClr val="white"/>
                  </a:solidFill>
                  <a:latin typeface="Arial" charset="0"/>
                </a:rPr>
                <a:t>Control Environment</a:t>
              </a:r>
            </a:p>
          </p:txBody>
        </p:sp>
        <p:sp>
          <p:nvSpPr>
            <p:cNvPr id="48" name="Text Box 59"/>
            <p:cNvSpPr txBox="1">
              <a:spLocks noChangeAspect="1" noChangeArrowheads="1"/>
            </p:cNvSpPr>
            <p:nvPr/>
          </p:nvSpPr>
          <p:spPr bwMode="auto">
            <a:xfrm rot="16200000">
              <a:off x="7544693" y="5231739"/>
              <a:ext cx="644728" cy="3077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200" b="1" i="1" dirty="0">
                  <a:solidFill>
                    <a:prstClr val="white"/>
                  </a:solidFill>
                  <a:latin typeface="Arial" charset="0"/>
                </a:rPr>
                <a:t>Unit</a:t>
              </a:r>
              <a:r>
                <a:rPr lang="en-US" b="1" dirty="0">
                  <a:solidFill>
                    <a:prstClr val="white"/>
                  </a:solidFill>
                  <a:latin typeface="Arial" charset="0"/>
                </a:rPr>
                <a:t> </a:t>
              </a:r>
              <a:r>
                <a:rPr lang="en-US" sz="1200" b="1" i="1" dirty="0">
                  <a:solidFill>
                    <a:prstClr val="white"/>
                  </a:solidFill>
                  <a:latin typeface="Arial" charset="0"/>
                </a:rPr>
                <a:t>A</a:t>
              </a:r>
            </a:p>
          </p:txBody>
        </p:sp>
        <p:sp>
          <p:nvSpPr>
            <p:cNvPr id="49" name="Text Box 60"/>
            <p:cNvSpPr txBox="1">
              <a:spLocks noChangeAspect="1" noChangeArrowheads="1"/>
            </p:cNvSpPr>
            <p:nvPr/>
          </p:nvSpPr>
          <p:spPr bwMode="auto">
            <a:xfrm rot="16200000">
              <a:off x="7823271" y="4955025"/>
              <a:ext cx="638316" cy="276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200" b="1" i="1" dirty="0">
                  <a:solidFill>
                    <a:prstClr val="white"/>
                  </a:solidFill>
                  <a:latin typeface="Arial" charset="0"/>
                </a:rPr>
                <a:t>Unit B</a:t>
              </a:r>
            </a:p>
          </p:txBody>
        </p:sp>
        <p:sp>
          <p:nvSpPr>
            <p:cNvPr id="50" name="Text Box 61"/>
            <p:cNvSpPr txBox="1">
              <a:spLocks noChangeAspect="1" noChangeArrowheads="1"/>
            </p:cNvSpPr>
            <p:nvPr/>
          </p:nvSpPr>
          <p:spPr bwMode="auto">
            <a:xfrm rot="16200000">
              <a:off x="7981648" y="4508144"/>
              <a:ext cx="867545" cy="276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200" b="1" i="1" dirty="0">
                  <a:solidFill>
                    <a:prstClr val="white"/>
                  </a:solidFill>
                  <a:latin typeface="Arial" charset="0"/>
                </a:rPr>
                <a:t>Activity 1</a:t>
              </a:r>
            </a:p>
          </p:txBody>
        </p:sp>
        <p:sp>
          <p:nvSpPr>
            <p:cNvPr id="51" name="Text Box 62"/>
            <p:cNvSpPr txBox="1">
              <a:spLocks noChangeAspect="1" noChangeArrowheads="1"/>
            </p:cNvSpPr>
            <p:nvPr/>
          </p:nvSpPr>
          <p:spPr bwMode="auto">
            <a:xfrm rot="16200000">
              <a:off x="8230833" y="4250968"/>
              <a:ext cx="867545" cy="2769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200" b="1" i="1" dirty="0">
                  <a:solidFill>
                    <a:prstClr val="white"/>
                  </a:solidFill>
                  <a:latin typeface="Arial" charset="0"/>
                </a:rPr>
                <a:t>Activity 2</a:t>
              </a:r>
            </a:p>
          </p:txBody>
        </p:sp>
        <p:sp>
          <p:nvSpPr>
            <p:cNvPr id="52" name="AutoShape 63"/>
            <p:cNvSpPr>
              <a:spLocks noChangeAspect="1"/>
            </p:cNvSpPr>
            <p:nvPr/>
          </p:nvSpPr>
          <p:spPr bwMode="auto">
            <a:xfrm>
              <a:off x="5534025" y="4675188"/>
              <a:ext cx="136525" cy="1816100"/>
            </a:xfrm>
            <a:prstGeom prst="leftBrace">
              <a:avLst>
                <a:gd name="adj1" fmla="val 110853"/>
                <a:gd name="adj2" fmla="val 50000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3" name="AutoShape 64"/>
            <p:cNvSpPr>
              <a:spLocks noChangeAspect="1"/>
            </p:cNvSpPr>
            <p:nvPr/>
          </p:nvSpPr>
          <p:spPr bwMode="auto">
            <a:xfrm rot="5400000">
              <a:off x="7691438" y="2676525"/>
              <a:ext cx="138113" cy="1647825"/>
            </a:xfrm>
            <a:prstGeom prst="leftBrace">
              <a:avLst>
                <a:gd name="adj1" fmla="val 99425"/>
                <a:gd name="adj2" fmla="val 50000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4" name="AutoShape 65"/>
            <p:cNvSpPr>
              <a:spLocks noChangeAspect="1"/>
            </p:cNvSpPr>
            <p:nvPr/>
          </p:nvSpPr>
          <p:spPr bwMode="auto">
            <a:xfrm rot="2481515" flipH="1">
              <a:off x="8261350" y="5295901"/>
              <a:ext cx="138113" cy="1490663"/>
            </a:xfrm>
            <a:prstGeom prst="leftBrace">
              <a:avLst>
                <a:gd name="adj1" fmla="val 89942"/>
                <a:gd name="adj2" fmla="val 50000"/>
              </a:avLst>
            </a:prstGeom>
            <a:noFill/>
            <a:ln w="952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55" name="Text Box 66"/>
            <p:cNvSpPr txBox="1">
              <a:spLocks noChangeAspect="1" noChangeArrowheads="1"/>
            </p:cNvSpPr>
            <p:nvPr/>
          </p:nvSpPr>
          <p:spPr bwMode="auto">
            <a:xfrm rot="-5400000">
              <a:off x="4649788" y="5518170"/>
              <a:ext cx="1547813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200" i="1" dirty="0">
                  <a:solidFill>
                    <a:srgbClr val="000000"/>
                  </a:solidFill>
                  <a:latin typeface="Arial" charset="0"/>
                </a:rPr>
                <a:t>Five Components</a:t>
              </a:r>
            </a:p>
          </p:txBody>
        </p:sp>
        <p:sp>
          <p:nvSpPr>
            <p:cNvPr id="56" name="Text Box 67"/>
            <p:cNvSpPr txBox="1">
              <a:spLocks noChangeAspect="1" noChangeArrowheads="1"/>
            </p:cNvSpPr>
            <p:nvPr/>
          </p:nvSpPr>
          <p:spPr bwMode="auto">
            <a:xfrm>
              <a:off x="7297266" y="3205163"/>
              <a:ext cx="1333215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200" i="1" dirty="0">
                  <a:solidFill>
                    <a:srgbClr val="000000"/>
                  </a:solidFill>
                  <a:latin typeface="Arial" charset="0"/>
                </a:rPr>
                <a:t>Three Objectives</a:t>
              </a:r>
            </a:p>
          </p:txBody>
        </p:sp>
        <p:sp>
          <p:nvSpPr>
            <p:cNvPr id="57" name="Text Box 68"/>
            <p:cNvSpPr txBox="1">
              <a:spLocks noChangeAspect="1" noChangeArrowheads="1"/>
            </p:cNvSpPr>
            <p:nvPr/>
          </p:nvSpPr>
          <p:spPr bwMode="auto">
            <a:xfrm rot="18586150" flipH="1">
              <a:off x="7852617" y="5854730"/>
              <a:ext cx="1449388" cy="274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r>
                <a:rPr lang="en-US" sz="1200" i="1" dirty="0">
                  <a:solidFill>
                    <a:srgbClr val="000000"/>
                  </a:solidFill>
                  <a:latin typeface="Arial" charset="0"/>
                </a:rPr>
                <a:t>Entire organisation</a:t>
              </a:r>
            </a:p>
          </p:txBody>
        </p:sp>
      </p:grp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9046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58613341"/>
              </p:ext>
            </p:extLst>
          </p:nvPr>
        </p:nvGraphicFramePr>
        <p:xfrm>
          <a:off x="467544" y="1844824"/>
          <a:ext cx="8143875" cy="4548187"/>
        </p:xfrm>
        <a:graphic>
          <a:graphicData uri="http://schemas.openxmlformats.org/drawingml/2006/table">
            <a:tbl>
              <a:tblPr/>
              <a:tblGrid>
                <a:gridCol w="4148766"/>
                <a:gridCol w="3995109"/>
              </a:tblGrid>
              <a:tr h="5624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Environments change</a:t>
                      </a:r>
                      <a:r>
                        <a:rPr kumimoji="0" lang="en-US" sz="1600" b="1" i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s...</a:t>
                      </a:r>
                    </a:p>
                  </a:txBody>
                  <a:tcPr marL="45725" marR="45725"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6986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…have driven Framework updates</a:t>
                      </a:r>
                    </a:p>
                  </a:txBody>
                  <a:tcPr marL="45725" marR="45725"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8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Expectations for governance oversight</a:t>
                      </a:r>
                    </a:p>
                  </a:txBody>
                  <a:tcPr marL="45725" marR="45725"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A597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5725" marR="45725" marT="27436" marB="274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4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Globalization of markets and operations</a:t>
                      </a:r>
                    </a:p>
                  </a:txBody>
                  <a:tcPr marL="45725" marR="45725"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1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A597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430">
                <a:tc>
                  <a:txBody>
                    <a:bodyPr/>
                    <a:lstStyle/>
                    <a:p>
                      <a:pPr marL="0" marR="0" lvl="1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Changes and greater complexity in business</a:t>
                      </a:r>
                    </a:p>
                  </a:txBody>
                  <a:tcPr marL="45725" marR="45725"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1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A597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673">
                <a:tc>
                  <a:txBody>
                    <a:bodyPr/>
                    <a:lstStyle/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Demands and complexities in laws, rules, regulations, and standards</a:t>
                      </a:r>
                    </a:p>
                  </a:txBody>
                  <a:tcPr marL="45725" marR="45725"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A597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6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Expectations for competencies and accountabilities</a:t>
                      </a:r>
                    </a:p>
                  </a:txBody>
                  <a:tcPr marL="45725" marR="45725"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A597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016">
                <a:tc>
                  <a:txBody>
                    <a:bodyPr/>
                    <a:lstStyle/>
                    <a:p>
                      <a:pPr marL="0" marR="0" lvl="1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Use of, and reliance on, evolving technologies</a:t>
                      </a:r>
                    </a:p>
                  </a:txBody>
                  <a:tcPr marL="45725" marR="45725"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1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A597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673">
                <a:tc>
                  <a:txBody>
                    <a:bodyPr/>
                    <a:lstStyle/>
                    <a:p>
                      <a:pPr marL="0" marR="0" lvl="1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Expectations relating to preventing and detecting fraud  </a:t>
                      </a:r>
                    </a:p>
                  </a:txBody>
                  <a:tcPr marL="45725" marR="45725" marT="27436" marB="2743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1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A597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45720" marR="45720" marT="27432" marB="27432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8872" name="Picture 3" descr="cube_framework_new2-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43" y="2349649"/>
            <a:ext cx="3384550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73" name="TextBox 4"/>
          <p:cNvSpPr txBox="1">
            <a:spLocks noChangeArrowheads="1"/>
          </p:cNvSpPr>
          <p:nvPr/>
        </p:nvSpPr>
        <p:spPr bwMode="auto">
          <a:xfrm>
            <a:off x="5275943" y="5896124"/>
            <a:ext cx="26670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400" dirty="0">
                <a:solidFill>
                  <a:srgbClr val="1F497D"/>
                </a:solidFill>
                <a:cs typeface="Arial" charset="0"/>
              </a:rPr>
              <a:t> </a:t>
            </a:r>
            <a:r>
              <a:rPr lang="en-US" sz="1500" dirty="0">
                <a:solidFill>
                  <a:srgbClr val="1F497D"/>
                </a:solidFill>
                <a:cs typeface="Arial" charset="0"/>
              </a:rPr>
              <a:t>COSO Cube (2013 Edition)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549275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 smtClean="0">
                <a:solidFill>
                  <a:srgbClr val="000000"/>
                </a:solidFill>
                <a:latin typeface="Arial (headings)"/>
              </a:rPr>
              <a:t>COSO 2013 Update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593049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549275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>
                <a:solidFill>
                  <a:srgbClr val="000000"/>
                </a:solidFill>
                <a:latin typeface="Arial (headings)"/>
              </a:rPr>
              <a:t>COSO 2013 Update</a:t>
            </a:r>
          </a:p>
        </p:txBody>
      </p:sp>
      <p:sp>
        <p:nvSpPr>
          <p:cNvPr id="4" name="Rectangle 3"/>
          <p:cNvSpPr/>
          <p:nvPr/>
        </p:nvSpPr>
        <p:spPr bwMode="ltGray">
          <a:xfrm>
            <a:off x="3419872" y="1916832"/>
            <a:ext cx="5181600" cy="1189037"/>
          </a:xfrm>
          <a:prstGeom prst="rect">
            <a:avLst/>
          </a:prstGeom>
          <a:solidFill>
            <a:srgbClr val="D5A83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3419872" y="5879232"/>
            <a:ext cx="5181600" cy="533400"/>
          </a:xfrm>
          <a:prstGeom prst="rect">
            <a:avLst/>
          </a:prstGeom>
          <a:solidFill>
            <a:srgbClr val="3C421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ltGray">
          <a:xfrm>
            <a:off x="3419872" y="5041032"/>
            <a:ext cx="5181600" cy="762000"/>
          </a:xfrm>
          <a:prstGeom prst="rect">
            <a:avLst/>
          </a:prstGeom>
          <a:solidFill>
            <a:srgbClr val="4D447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3419872" y="4202832"/>
            <a:ext cx="5181600" cy="762000"/>
          </a:xfrm>
          <a:prstGeom prst="rect">
            <a:avLst/>
          </a:prstGeom>
          <a:solidFill>
            <a:srgbClr val="5488BB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ltGray">
          <a:xfrm>
            <a:off x="3419872" y="3212232"/>
            <a:ext cx="5181600" cy="914400"/>
          </a:xfrm>
          <a:prstGeom prst="rect">
            <a:avLst/>
          </a:prstGeom>
          <a:solidFill>
            <a:srgbClr val="ADA01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ltGray">
          <a:xfrm>
            <a:off x="524273" y="1916832"/>
            <a:ext cx="2362199" cy="436562"/>
          </a:xfrm>
          <a:prstGeom prst="rect">
            <a:avLst/>
          </a:prstGeom>
          <a:solidFill>
            <a:srgbClr val="D5A83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marL="228600" indent="-228600" algn="ctr">
              <a:spcAft>
                <a:spcPts val="200"/>
              </a:spcAft>
              <a:buClr>
                <a:srgbClr val="EEECE1"/>
              </a:buClr>
              <a:defRPr/>
            </a:pPr>
            <a:r>
              <a:rPr lang="en-GB" sz="15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Control Environment</a:t>
            </a:r>
          </a:p>
        </p:txBody>
      </p:sp>
      <p:sp>
        <p:nvSpPr>
          <p:cNvPr id="11" name="Rectangle 10"/>
          <p:cNvSpPr/>
          <p:nvPr/>
        </p:nvSpPr>
        <p:spPr bwMode="ltGray">
          <a:xfrm>
            <a:off x="524273" y="3212232"/>
            <a:ext cx="2362200" cy="457200"/>
          </a:xfrm>
          <a:prstGeom prst="rect">
            <a:avLst/>
          </a:prstGeom>
          <a:solidFill>
            <a:srgbClr val="ADA01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marL="228600" indent="-228600" algn="ctr">
              <a:spcAft>
                <a:spcPts val="200"/>
              </a:spcAft>
              <a:buClr>
                <a:srgbClr val="EEECE1"/>
              </a:buClr>
              <a:defRPr/>
            </a:pPr>
            <a:r>
              <a:rPr lang="en-GB" sz="15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Risk Assessment</a:t>
            </a:r>
          </a:p>
        </p:txBody>
      </p:sp>
      <p:sp>
        <p:nvSpPr>
          <p:cNvPr id="12" name="Rectangle 11"/>
          <p:cNvSpPr/>
          <p:nvPr/>
        </p:nvSpPr>
        <p:spPr bwMode="ltGray">
          <a:xfrm>
            <a:off x="524272" y="4202832"/>
            <a:ext cx="2362199" cy="457200"/>
          </a:xfrm>
          <a:prstGeom prst="rect">
            <a:avLst/>
          </a:prstGeom>
          <a:solidFill>
            <a:srgbClr val="5488B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marL="228600" indent="-228600" algn="ctr">
              <a:spcAft>
                <a:spcPts val="200"/>
              </a:spcAft>
              <a:buClr>
                <a:prstClr val="black"/>
              </a:buClr>
              <a:defRPr/>
            </a:pPr>
            <a:r>
              <a:rPr lang="en-GB" sz="15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Control Activities</a:t>
            </a:r>
          </a:p>
        </p:txBody>
      </p:sp>
      <p:sp>
        <p:nvSpPr>
          <p:cNvPr id="13" name="Rectangle 12"/>
          <p:cNvSpPr/>
          <p:nvPr/>
        </p:nvSpPr>
        <p:spPr bwMode="ltGray">
          <a:xfrm>
            <a:off x="524273" y="5041032"/>
            <a:ext cx="2362200" cy="457200"/>
          </a:xfrm>
          <a:prstGeom prst="rect">
            <a:avLst/>
          </a:prstGeom>
          <a:solidFill>
            <a:srgbClr val="4D447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algn="ctr">
              <a:spcAft>
                <a:spcPts val="200"/>
              </a:spcAft>
              <a:buClr>
                <a:prstClr val="black"/>
              </a:buClr>
              <a:defRPr/>
            </a:pPr>
            <a:r>
              <a:rPr lang="en-GB" sz="15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Information &amp; Communication</a:t>
            </a:r>
          </a:p>
        </p:txBody>
      </p:sp>
      <p:sp>
        <p:nvSpPr>
          <p:cNvPr id="14" name="Rectangle 13"/>
          <p:cNvSpPr/>
          <p:nvPr/>
        </p:nvSpPr>
        <p:spPr bwMode="ltGray">
          <a:xfrm>
            <a:off x="524273" y="5879232"/>
            <a:ext cx="2362200" cy="457200"/>
          </a:xfrm>
          <a:prstGeom prst="rect">
            <a:avLst/>
          </a:prstGeom>
          <a:solidFill>
            <a:srgbClr val="3C421A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marL="228600" indent="-228600" algn="ctr">
              <a:spcAft>
                <a:spcPts val="200"/>
              </a:spcAft>
              <a:buClr>
                <a:prstClr val="black"/>
              </a:buClr>
              <a:defRPr/>
            </a:pPr>
            <a:r>
              <a:rPr lang="en-GB" sz="15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Monitoring Activities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48472" y="1993032"/>
            <a:ext cx="4953000" cy="1219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indent="-274320"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sz="1300" kern="0" dirty="0">
                <a:solidFill>
                  <a:schemeClr val="bg1"/>
                </a:solidFill>
                <a:cs typeface="Arial" pitchFamily="34" charset="0"/>
              </a:rPr>
              <a:t>Demonstrates commitment to integrity and ethical values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2"/>
              <a:defRPr/>
            </a:pPr>
            <a:r>
              <a:rPr lang="en-US" sz="1300" kern="0" dirty="0">
                <a:solidFill>
                  <a:schemeClr val="bg1"/>
                </a:solidFill>
                <a:cs typeface="Arial" pitchFamily="34" charset="0"/>
              </a:rPr>
              <a:t>Exercises oversight responsibility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2"/>
              <a:defRPr/>
            </a:pPr>
            <a:r>
              <a:rPr lang="en-US" sz="1300" kern="0" dirty="0">
                <a:solidFill>
                  <a:schemeClr val="bg1"/>
                </a:solidFill>
                <a:cs typeface="Arial" pitchFamily="34" charset="0"/>
              </a:rPr>
              <a:t>Establishes structure, authority and responsibility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2"/>
              <a:defRPr/>
            </a:pPr>
            <a:r>
              <a:rPr lang="en-US" sz="1300" kern="0" dirty="0">
                <a:solidFill>
                  <a:schemeClr val="bg1"/>
                </a:solidFill>
                <a:cs typeface="Arial" pitchFamily="34" charset="0"/>
              </a:rPr>
              <a:t>Demonstrates commitment to competence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2"/>
              <a:defRPr/>
            </a:pPr>
            <a:r>
              <a:rPr lang="en-US" sz="1300" kern="0" dirty="0">
                <a:solidFill>
                  <a:schemeClr val="bg1"/>
                </a:solidFill>
                <a:cs typeface="Arial" pitchFamily="34" charset="0"/>
              </a:rPr>
              <a:t>Enforces accountability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48472" y="3212232"/>
            <a:ext cx="5068888" cy="9906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indent="-274320">
              <a:spcAft>
                <a:spcPts val="200"/>
              </a:spcAft>
              <a:buFont typeface="+mj-lt"/>
              <a:buAutoNum type="arabicPeriod" startAt="6"/>
              <a:defRPr/>
            </a:pPr>
            <a:r>
              <a:rPr lang="en-US" sz="1300" kern="0" dirty="0">
                <a:solidFill>
                  <a:prstClr val="white"/>
                </a:solidFill>
                <a:cs typeface="Arial" pitchFamily="34" charset="0"/>
              </a:rPr>
              <a:t>Specifies suitable objectives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6"/>
              <a:defRPr/>
            </a:pPr>
            <a:r>
              <a:rPr lang="en-US" sz="1300" kern="0" dirty="0">
                <a:solidFill>
                  <a:prstClr val="white"/>
                </a:solidFill>
                <a:cs typeface="Arial" pitchFamily="34" charset="0"/>
              </a:rPr>
              <a:t>Identifies and analyzes risk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6"/>
              <a:defRPr/>
            </a:pPr>
            <a:r>
              <a:rPr lang="en-US" sz="1300" kern="0" dirty="0">
                <a:solidFill>
                  <a:prstClr val="white"/>
                </a:solidFill>
                <a:cs typeface="Arial" pitchFamily="34" charset="0"/>
              </a:rPr>
              <a:t>Assesses fraud risk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6"/>
              <a:defRPr/>
            </a:pPr>
            <a:r>
              <a:rPr lang="en-US" sz="1300" kern="0" dirty="0">
                <a:solidFill>
                  <a:prstClr val="white"/>
                </a:solidFill>
                <a:cs typeface="Arial" pitchFamily="34" charset="0"/>
              </a:rPr>
              <a:t>Identifies and analyzes significant change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48472" y="4279032"/>
            <a:ext cx="4876800" cy="4127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indent="-274320">
              <a:spcAft>
                <a:spcPts val="200"/>
              </a:spcAft>
              <a:buFont typeface="+mj-lt"/>
              <a:buAutoNum type="arabicPeriod" startAt="10"/>
              <a:defRPr/>
            </a:pPr>
            <a:r>
              <a:rPr lang="en-US" sz="1300" kern="0" dirty="0">
                <a:solidFill>
                  <a:srgbClr val="FFFFFF"/>
                </a:solidFill>
                <a:cs typeface="Arial" pitchFamily="34" charset="0"/>
              </a:rPr>
              <a:t>Selects and develops control activities</a:t>
            </a:r>
          </a:p>
          <a:p>
            <a:pPr indent="-274320">
              <a:spcAft>
                <a:spcPts val="200"/>
              </a:spcAft>
              <a:defRPr/>
            </a:pPr>
            <a:r>
              <a:rPr lang="en-US" sz="1300" kern="0" dirty="0">
                <a:solidFill>
                  <a:srgbClr val="FFFFFF"/>
                </a:solidFill>
                <a:cs typeface="Arial" pitchFamily="34" charset="0"/>
              </a:rPr>
              <a:t>11.  Selects and develops general controls over technology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12"/>
              <a:defRPr/>
            </a:pPr>
            <a:r>
              <a:rPr lang="en-US" sz="1300" kern="0" dirty="0">
                <a:solidFill>
                  <a:srgbClr val="FFFFFF"/>
                </a:solidFill>
                <a:cs typeface="Arial" pitchFamily="34" charset="0"/>
              </a:rPr>
              <a:t>Deploys through policies and procedures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48472" y="5117232"/>
            <a:ext cx="4648200" cy="65146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274320">
              <a:spcAft>
                <a:spcPts val="200"/>
              </a:spcAft>
              <a:buFont typeface="+mj-lt"/>
              <a:buAutoNum type="arabicPeriod" startAt="13"/>
              <a:defRPr/>
            </a:pPr>
            <a:r>
              <a:rPr lang="en-US" sz="1300" dirty="0">
                <a:solidFill>
                  <a:prstClr val="white"/>
                </a:solidFill>
                <a:cs typeface="Arial" pitchFamily="34" charset="0"/>
              </a:rPr>
              <a:t>Uses relevant information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13"/>
              <a:defRPr/>
            </a:pPr>
            <a:r>
              <a:rPr lang="en-US" sz="1300" dirty="0">
                <a:solidFill>
                  <a:prstClr val="white"/>
                </a:solidFill>
                <a:cs typeface="Arial" pitchFamily="34" charset="0"/>
              </a:rPr>
              <a:t>Communicates internally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13"/>
              <a:defRPr/>
            </a:pPr>
            <a:r>
              <a:rPr lang="en-US" sz="1300" dirty="0">
                <a:solidFill>
                  <a:prstClr val="white"/>
                </a:solidFill>
                <a:cs typeface="Arial" pitchFamily="34" charset="0"/>
              </a:rPr>
              <a:t>Communicates externally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48472" y="5955432"/>
            <a:ext cx="5029200" cy="274638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indent="-274320">
              <a:spcAft>
                <a:spcPts val="200"/>
              </a:spcAft>
              <a:buFont typeface="+mj-lt"/>
              <a:buAutoNum type="arabicPeriod" startAt="16"/>
              <a:defRPr/>
            </a:pPr>
            <a:r>
              <a:rPr lang="en-US" sz="1300" dirty="0">
                <a:solidFill>
                  <a:prstClr val="white"/>
                </a:solidFill>
                <a:cs typeface="Arial" pitchFamily="34" charset="0"/>
              </a:rPr>
              <a:t>Conducts ongoing and/or separate evaluations /internal audits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16"/>
              <a:defRPr/>
            </a:pPr>
            <a:r>
              <a:rPr lang="en-US" sz="1300" dirty="0">
                <a:solidFill>
                  <a:prstClr val="white"/>
                </a:solidFill>
                <a:cs typeface="Arial" pitchFamily="34" charset="0"/>
              </a:rPr>
              <a:t>Evaluates and communicates deficiencies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1340768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/>
                <a:cs typeface="Arial"/>
              </a:rPr>
              <a:t>Update articulates </a:t>
            </a:r>
            <a:r>
              <a:rPr lang="en-US" sz="2000" b="1" u="sng" dirty="0">
                <a:solidFill>
                  <a:prstClr val="black"/>
                </a:solidFill>
                <a:latin typeface="Arial"/>
                <a:cs typeface="Arial"/>
              </a:rPr>
              <a:t>principles</a:t>
            </a:r>
            <a:r>
              <a:rPr lang="en-US" sz="2000" b="1" dirty="0">
                <a:solidFill>
                  <a:prstClr val="black"/>
                </a:solidFill>
                <a:latin typeface="Arial"/>
                <a:cs typeface="Arial"/>
              </a:rPr>
              <a:t> of effective internal control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9249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549275"/>
            <a:ext cx="8229600" cy="719138"/>
          </a:xfrm>
          <a:prstGeom prst="rect">
            <a:avLst/>
          </a:prstGeom>
          <a:ln w="25400" cap="flat" cmpd="sng" algn="ctr">
            <a:solidFill>
              <a:schemeClr val="accent5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600" b="1" dirty="0">
                <a:solidFill>
                  <a:srgbClr val="000000"/>
                </a:solidFill>
                <a:latin typeface="Arial (headings)"/>
              </a:rPr>
              <a:t>COSO 2013 Update</a:t>
            </a:r>
          </a:p>
        </p:txBody>
      </p:sp>
      <p:sp>
        <p:nvSpPr>
          <p:cNvPr id="4" name="Rectangle 3"/>
          <p:cNvSpPr/>
          <p:nvPr/>
        </p:nvSpPr>
        <p:spPr bwMode="ltGray">
          <a:xfrm>
            <a:off x="3419872" y="1916832"/>
            <a:ext cx="5181600" cy="1189037"/>
          </a:xfrm>
          <a:prstGeom prst="rect">
            <a:avLst/>
          </a:prstGeom>
          <a:solidFill>
            <a:srgbClr val="D5A83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 bwMode="ltGray">
          <a:xfrm>
            <a:off x="3419872" y="5879232"/>
            <a:ext cx="5181600" cy="533400"/>
          </a:xfrm>
          <a:prstGeom prst="rect">
            <a:avLst/>
          </a:prstGeom>
          <a:solidFill>
            <a:srgbClr val="3C421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 bwMode="ltGray">
          <a:xfrm>
            <a:off x="3419872" y="5041032"/>
            <a:ext cx="5181600" cy="762000"/>
          </a:xfrm>
          <a:prstGeom prst="rect">
            <a:avLst/>
          </a:prstGeom>
          <a:solidFill>
            <a:srgbClr val="4D447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 bwMode="ltGray">
          <a:xfrm>
            <a:off x="3419872" y="4202832"/>
            <a:ext cx="5181600" cy="762000"/>
          </a:xfrm>
          <a:prstGeom prst="rect">
            <a:avLst/>
          </a:prstGeom>
          <a:solidFill>
            <a:srgbClr val="5488BB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ltGray">
          <a:xfrm>
            <a:off x="3419872" y="3212232"/>
            <a:ext cx="5181600" cy="914400"/>
          </a:xfrm>
          <a:prstGeom prst="rect">
            <a:avLst/>
          </a:prstGeom>
          <a:solidFill>
            <a:srgbClr val="ADA01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200"/>
              </a:spcAft>
            </a:pPr>
            <a:endParaRPr lang="en-US" sz="1000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ltGray">
          <a:xfrm>
            <a:off x="524273" y="1916832"/>
            <a:ext cx="2362199" cy="436562"/>
          </a:xfrm>
          <a:prstGeom prst="rect">
            <a:avLst/>
          </a:prstGeom>
          <a:solidFill>
            <a:srgbClr val="D5A83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marL="228600" indent="-228600" algn="ctr">
              <a:spcAft>
                <a:spcPts val="200"/>
              </a:spcAft>
              <a:buClr>
                <a:srgbClr val="EEECE1"/>
              </a:buClr>
              <a:defRPr/>
            </a:pPr>
            <a:r>
              <a:rPr lang="en-GB" sz="15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Control Environment</a:t>
            </a:r>
          </a:p>
        </p:txBody>
      </p:sp>
      <p:sp>
        <p:nvSpPr>
          <p:cNvPr id="11" name="Rectangle 10"/>
          <p:cNvSpPr/>
          <p:nvPr/>
        </p:nvSpPr>
        <p:spPr bwMode="ltGray">
          <a:xfrm>
            <a:off x="524273" y="3212232"/>
            <a:ext cx="2362200" cy="457200"/>
          </a:xfrm>
          <a:prstGeom prst="rect">
            <a:avLst/>
          </a:prstGeom>
          <a:solidFill>
            <a:srgbClr val="ADA01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marL="228600" indent="-228600" algn="ctr">
              <a:spcAft>
                <a:spcPts val="200"/>
              </a:spcAft>
              <a:buClr>
                <a:srgbClr val="EEECE1"/>
              </a:buClr>
              <a:defRPr/>
            </a:pPr>
            <a:r>
              <a:rPr lang="en-GB" sz="15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Risk Assessment</a:t>
            </a:r>
          </a:p>
        </p:txBody>
      </p:sp>
      <p:sp>
        <p:nvSpPr>
          <p:cNvPr id="12" name="Rectangle 11"/>
          <p:cNvSpPr/>
          <p:nvPr/>
        </p:nvSpPr>
        <p:spPr bwMode="ltGray">
          <a:xfrm>
            <a:off x="524272" y="4202832"/>
            <a:ext cx="2362199" cy="457200"/>
          </a:xfrm>
          <a:prstGeom prst="rect">
            <a:avLst/>
          </a:prstGeom>
          <a:solidFill>
            <a:srgbClr val="5488B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marL="228600" indent="-228600" algn="ctr">
              <a:spcAft>
                <a:spcPts val="200"/>
              </a:spcAft>
              <a:buClr>
                <a:prstClr val="black"/>
              </a:buClr>
              <a:defRPr/>
            </a:pPr>
            <a:r>
              <a:rPr lang="en-GB" sz="15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Control Activities</a:t>
            </a:r>
          </a:p>
        </p:txBody>
      </p:sp>
      <p:sp>
        <p:nvSpPr>
          <p:cNvPr id="13" name="Rectangle 12"/>
          <p:cNvSpPr/>
          <p:nvPr/>
        </p:nvSpPr>
        <p:spPr bwMode="ltGray">
          <a:xfrm>
            <a:off x="524273" y="5041032"/>
            <a:ext cx="2362200" cy="457200"/>
          </a:xfrm>
          <a:prstGeom prst="rect">
            <a:avLst/>
          </a:prstGeom>
          <a:solidFill>
            <a:srgbClr val="4D447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algn="ctr">
              <a:spcAft>
                <a:spcPts val="200"/>
              </a:spcAft>
              <a:buClr>
                <a:prstClr val="black"/>
              </a:buClr>
              <a:defRPr/>
            </a:pPr>
            <a:r>
              <a:rPr lang="en-GB" sz="15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Information &amp; Communication</a:t>
            </a:r>
          </a:p>
        </p:txBody>
      </p:sp>
      <p:sp>
        <p:nvSpPr>
          <p:cNvPr id="14" name="Rectangle 13"/>
          <p:cNvSpPr/>
          <p:nvPr/>
        </p:nvSpPr>
        <p:spPr bwMode="ltGray">
          <a:xfrm>
            <a:off x="524273" y="5879232"/>
            <a:ext cx="2362200" cy="457200"/>
          </a:xfrm>
          <a:prstGeom prst="rect">
            <a:avLst/>
          </a:prstGeom>
          <a:solidFill>
            <a:srgbClr val="3C421A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27432" rIns="45720" bIns="27432" anchor="ctr"/>
          <a:lstStyle/>
          <a:p>
            <a:pPr marL="228600" indent="-228600" algn="ctr">
              <a:spcAft>
                <a:spcPts val="200"/>
              </a:spcAft>
              <a:buClr>
                <a:prstClr val="black"/>
              </a:buClr>
              <a:defRPr/>
            </a:pPr>
            <a:r>
              <a:rPr lang="en-GB" sz="15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Monitoring Activities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648472" y="1993032"/>
            <a:ext cx="4953000" cy="1219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indent="-274320"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sz="1300" kern="0" dirty="0">
                <a:solidFill>
                  <a:prstClr val="black"/>
                </a:solidFill>
                <a:cs typeface="Arial" pitchFamily="34" charset="0"/>
              </a:rPr>
              <a:t>Demonstrates commitment to integrity and ethical values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2"/>
              <a:defRPr/>
            </a:pPr>
            <a:r>
              <a:rPr lang="en-US" sz="1300" kern="0" dirty="0">
                <a:solidFill>
                  <a:prstClr val="black"/>
                </a:solidFill>
                <a:cs typeface="Arial" pitchFamily="34" charset="0"/>
              </a:rPr>
              <a:t>Exercises oversight responsibility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2"/>
              <a:defRPr/>
            </a:pPr>
            <a:r>
              <a:rPr lang="en-US" sz="1300" kern="0" dirty="0">
                <a:solidFill>
                  <a:prstClr val="black"/>
                </a:solidFill>
                <a:cs typeface="Arial" pitchFamily="34" charset="0"/>
              </a:rPr>
              <a:t>Establishes structure, authority and responsibility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2"/>
              <a:defRPr/>
            </a:pPr>
            <a:r>
              <a:rPr lang="en-US" sz="1300" kern="0" dirty="0">
                <a:solidFill>
                  <a:prstClr val="black"/>
                </a:solidFill>
                <a:cs typeface="Arial" pitchFamily="34" charset="0"/>
              </a:rPr>
              <a:t>Demonstrates commitment to competence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2"/>
              <a:defRPr/>
            </a:pPr>
            <a:r>
              <a:rPr lang="en-US" sz="1300" kern="0" dirty="0">
                <a:solidFill>
                  <a:schemeClr val="bg1"/>
                </a:solidFill>
                <a:cs typeface="Arial" pitchFamily="34" charset="0"/>
              </a:rPr>
              <a:t>Enforces accountability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648472" y="3212232"/>
            <a:ext cx="5068888" cy="99060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indent="-274320">
              <a:spcAft>
                <a:spcPts val="200"/>
              </a:spcAft>
              <a:buFont typeface="+mj-lt"/>
              <a:buAutoNum type="arabicPeriod" startAt="6"/>
              <a:defRPr/>
            </a:pPr>
            <a:r>
              <a:rPr lang="en-US" sz="1300" kern="0" dirty="0">
                <a:cs typeface="Arial" pitchFamily="34" charset="0"/>
              </a:rPr>
              <a:t>Specifies suitable objectives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6"/>
              <a:defRPr/>
            </a:pPr>
            <a:r>
              <a:rPr lang="en-US" sz="1300" kern="0" dirty="0">
                <a:solidFill>
                  <a:schemeClr val="bg1"/>
                </a:solidFill>
                <a:cs typeface="Arial" pitchFamily="34" charset="0"/>
              </a:rPr>
              <a:t>Identifies and analyzes risk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6"/>
              <a:defRPr/>
            </a:pPr>
            <a:r>
              <a:rPr lang="en-US" sz="1300" kern="0" dirty="0">
                <a:cs typeface="Arial" pitchFamily="34" charset="0"/>
              </a:rPr>
              <a:t>Assesses fraud risk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6"/>
              <a:defRPr/>
            </a:pPr>
            <a:r>
              <a:rPr lang="en-US" sz="1300" kern="0" dirty="0">
                <a:cs typeface="Arial" pitchFamily="34" charset="0"/>
              </a:rPr>
              <a:t>Identifies and analyzes significant change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48472" y="4279032"/>
            <a:ext cx="4876800" cy="4127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indent="-274320">
              <a:spcAft>
                <a:spcPts val="200"/>
              </a:spcAft>
              <a:buFont typeface="+mj-lt"/>
              <a:buAutoNum type="arabicPeriod" startAt="10"/>
              <a:defRPr/>
            </a:pPr>
            <a:r>
              <a:rPr lang="en-US" sz="1300" kern="0" dirty="0">
                <a:solidFill>
                  <a:schemeClr val="bg1"/>
                </a:solidFill>
                <a:cs typeface="Arial" pitchFamily="34" charset="0"/>
              </a:rPr>
              <a:t>Selects and develops control activities</a:t>
            </a:r>
          </a:p>
          <a:p>
            <a:pPr indent="-274320">
              <a:spcAft>
                <a:spcPts val="200"/>
              </a:spcAft>
              <a:defRPr/>
            </a:pPr>
            <a:r>
              <a:rPr lang="en-US" sz="1300" kern="0" dirty="0">
                <a:cs typeface="Arial" pitchFamily="34" charset="0"/>
              </a:rPr>
              <a:t>11.  Selects and develops general controls over technology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12"/>
              <a:defRPr/>
            </a:pPr>
            <a:r>
              <a:rPr lang="en-US" sz="1300" kern="0" dirty="0">
                <a:cs typeface="Arial" pitchFamily="34" charset="0"/>
              </a:rPr>
              <a:t>Deploys through policies and procedures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48472" y="5117232"/>
            <a:ext cx="4648200" cy="65146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274320">
              <a:spcAft>
                <a:spcPts val="200"/>
              </a:spcAft>
              <a:buFont typeface="+mj-lt"/>
              <a:buAutoNum type="arabicPeriod" startAt="13"/>
              <a:defRPr/>
            </a:pPr>
            <a:r>
              <a:rPr lang="en-US" sz="1300" dirty="0">
                <a:cs typeface="Arial" pitchFamily="34" charset="0"/>
              </a:rPr>
              <a:t>Uses relevant information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13"/>
              <a:defRPr/>
            </a:pPr>
            <a:r>
              <a:rPr lang="en-US" sz="1300" dirty="0">
                <a:cs typeface="Arial" pitchFamily="34" charset="0"/>
              </a:rPr>
              <a:t>Communicates internally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13"/>
              <a:defRPr/>
            </a:pPr>
            <a:r>
              <a:rPr lang="en-US" sz="1300" dirty="0">
                <a:solidFill>
                  <a:schemeClr val="bg1"/>
                </a:solidFill>
                <a:cs typeface="Arial" pitchFamily="34" charset="0"/>
              </a:rPr>
              <a:t>Communicates externally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48472" y="5955432"/>
            <a:ext cx="5029200" cy="274638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indent="-274320">
              <a:spcAft>
                <a:spcPts val="200"/>
              </a:spcAft>
              <a:buFont typeface="+mj-lt"/>
              <a:buAutoNum type="arabicPeriod" startAt="16"/>
              <a:defRPr/>
            </a:pPr>
            <a:r>
              <a:rPr lang="en-US" sz="1300" dirty="0">
                <a:solidFill>
                  <a:schemeClr val="bg1"/>
                </a:solidFill>
                <a:cs typeface="Arial" pitchFamily="34" charset="0"/>
              </a:rPr>
              <a:t>Conducts ongoing and/or separate evaluations /internal audits</a:t>
            </a:r>
          </a:p>
          <a:p>
            <a:pPr indent="-274320">
              <a:spcAft>
                <a:spcPts val="200"/>
              </a:spcAft>
              <a:buFont typeface="+mj-lt"/>
              <a:buAutoNum type="arabicPeriod" startAt="16"/>
              <a:defRPr/>
            </a:pPr>
            <a:r>
              <a:rPr lang="en-US" sz="1300" dirty="0">
                <a:cs typeface="Arial" pitchFamily="34" charset="0"/>
              </a:rPr>
              <a:t>Evaluates and communicates deficiencies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467544" y="1340768"/>
            <a:ext cx="82089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prstClr val="black"/>
                </a:solidFill>
                <a:latin typeface="Arial"/>
                <a:cs typeface="Arial"/>
              </a:rPr>
              <a:t>Focus on </a:t>
            </a:r>
            <a:r>
              <a:rPr lang="en-US" sz="2000" b="1" u="sng" dirty="0" smtClean="0">
                <a:solidFill>
                  <a:prstClr val="black"/>
                </a:solidFill>
                <a:latin typeface="Arial"/>
                <a:cs typeface="Arial"/>
              </a:rPr>
              <a:t>principles</a:t>
            </a:r>
            <a:r>
              <a:rPr lang="en-US" sz="2000" b="1" dirty="0" smtClean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Arial"/>
                <a:cs typeface="Arial"/>
              </a:rPr>
              <a:t>of effective internal </a:t>
            </a:r>
            <a:r>
              <a:rPr lang="en-US" sz="2000" b="1" dirty="0" smtClean="0">
                <a:solidFill>
                  <a:prstClr val="black"/>
                </a:solidFill>
                <a:latin typeface="Arial"/>
                <a:cs typeface="Arial"/>
              </a:rPr>
              <a:t>control for public sector</a:t>
            </a:r>
            <a:endParaRPr lang="en-US" sz="2000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249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principles could be of primary interest </a:t>
            </a:r>
            <a:r>
              <a:rPr lang="en-US" dirty="0" smtClean="0"/>
              <a:t>to </a:t>
            </a:r>
            <a:r>
              <a:rPr lang="en-US" dirty="0" smtClean="0"/>
              <a:t>the public sector?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marL="971550" lvl="1" indent="-514350">
              <a:buNone/>
            </a:pPr>
            <a:r>
              <a:rPr lang="en-US" sz="3600" b="1" dirty="0" smtClean="0"/>
              <a:t>Accountability</a:t>
            </a:r>
          </a:p>
          <a:p>
            <a:pPr marL="971550" lvl="1" indent="-514350">
              <a:buNone/>
            </a:pPr>
            <a:endParaRPr lang="en-US" dirty="0" smtClean="0"/>
          </a:p>
          <a:p>
            <a:pPr marL="971550" lvl="1" indent="-514350">
              <a:buNone/>
            </a:pPr>
            <a:r>
              <a:rPr lang="en-US" dirty="0" smtClean="0"/>
              <a:t>The </a:t>
            </a:r>
            <a:r>
              <a:rPr lang="en-US" dirty="0" smtClean="0"/>
              <a:t>organization holds individuals accountable </a:t>
            </a:r>
            <a:r>
              <a:rPr lang="en-US" dirty="0" smtClean="0"/>
              <a:t>for</a:t>
            </a:r>
          </a:p>
          <a:p>
            <a:pPr marL="971550" lvl="1" indent="-514350">
              <a:buNone/>
            </a:pPr>
            <a:r>
              <a:rPr lang="en-US" dirty="0" smtClean="0"/>
              <a:t>their </a:t>
            </a:r>
            <a:r>
              <a:rPr lang="en-US" dirty="0" smtClean="0"/>
              <a:t>internal control responsibilities in the </a:t>
            </a:r>
            <a:r>
              <a:rPr lang="en-US" dirty="0" smtClean="0"/>
              <a:t>pursuit</a:t>
            </a:r>
          </a:p>
          <a:p>
            <a:pPr marL="971550" lvl="1" indent="-514350">
              <a:buNone/>
            </a:pPr>
            <a:r>
              <a:rPr lang="en-US" dirty="0" smtClean="0"/>
              <a:t>of </a:t>
            </a:r>
            <a:r>
              <a:rPr lang="en-US" dirty="0" smtClean="0"/>
              <a:t>objectives.</a:t>
            </a:r>
          </a:p>
          <a:p>
            <a:pPr marL="971550" lvl="1" indent="-514350">
              <a:buNone/>
            </a:pPr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principles could be of primary interest </a:t>
            </a:r>
            <a:r>
              <a:rPr lang="en-US" dirty="0" smtClean="0"/>
              <a:t>to </a:t>
            </a:r>
            <a:r>
              <a:rPr lang="en-US" dirty="0" smtClean="0"/>
              <a:t>the public sector?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marL="971550" lvl="1" indent="-514350">
              <a:buNone/>
            </a:pPr>
            <a:r>
              <a:rPr lang="en-US" sz="3600" b="1" dirty="0" smtClean="0"/>
              <a:t>Identification and analysis of risk</a:t>
            </a:r>
          </a:p>
          <a:p>
            <a:pPr marL="971550" lvl="1" indent="-514350">
              <a:buNone/>
            </a:pPr>
            <a:endParaRPr lang="en-US" sz="3600" b="1" dirty="0" smtClean="0"/>
          </a:p>
          <a:p>
            <a:pPr marL="971550" lvl="1" indent="-514350">
              <a:buNone/>
            </a:pPr>
            <a:r>
              <a:rPr lang="en-US" dirty="0" smtClean="0"/>
              <a:t>The </a:t>
            </a:r>
            <a:r>
              <a:rPr lang="en-US" dirty="0" smtClean="0"/>
              <a:t>organization identifies risks to the </a:t>
            </a:r>
            <a:r>
              <a:rPr lang="en-US" dirty="0" smtClean="0"/>
              <a:t>achievement</a:t>
            </a:r>
          </a:p>
          <a:p>
            <a:pPr marL="971550" lvl="1" indent="-514350">
              <a:buNone/>
            </a:pPr>
            <a:r>
              <a:rPr lang="en-US" dirty="0" smtClean="0"/>
              <a:t>of </a:t>
            </a:r>
            <a:r>
              <a:rPr lang="en-US" dirty="0" smtClean="0"/>
              <a:t>its objectives across the entity and analyzes </a:t>
            </a:r>
            <a:r>
              <a:rPr lang="en-US" dirty="0" smtClean="0"/>
              <a:t>risks</a:t>
            </a:r>
          </a:p>
          <a:p>
            <a:pPr marL="971550" lvl="1" indent="-514350">
              <a:buNone/>
            </a:pPr>
            <a:r>
              <a:rPr lang="en-US" dirty="0" smtClean="0"/>
              <a:t>as </a:t>
            </a:r>
            <a:r>
              <a:rPr lang="en-US" dirty="0" smtClean="0"/>
              <a:t>a basis for determining how the risks should </a:t>
            </a:r>
            <a:r>
              <a:rPr lang="en-US" dirty="0" smtClean="0"/>
              <a:t>be</a:t>
            </a:r>
          </a:p>
          <a:p>
            <a:pPr marL="971550" lvl="1" indent="-514350">
              <a:buNone/>
            </a:pPr>
            <a:r>
              <a:rPr lang="en-US" dirty="0" smtClean="0"/>
              <a:t>managed</a:t>
            </a:r>
            <a:r>
              <a:rPr lang="en-US" dirty="0" smtClean="0"/>
              <a:t>.</a:t>
            </a:r>
          </a:p>
          <a:p>
            <a:pPr marL="971550" lvl="1" indent="-514350">
              <a:buNone/>
            </a:pPr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Which principles could be of primary interest </a:t>
            </a:r>
            <a:r>
              <a:rPr lang="en-US" dirty="0" smtClean="0"/>
              <a:t>to </a:t>
            </a:r>
            <a:r>
              <a:rPr lang="en-US" dirty="0" smtClean="0"/>
              <a:t>the public sector?</a:t>
            </a:r>
            <a:r>
              <a:rPr lang="nl-BE" dirty="0" smtClean="0"/>
              <a:t/>
            </a:r>
            <a:br>
              <a:rPr lang="nl-BE" dirty="0" smtClean="0"/>
            </a:b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pPr marL="971550" lvl="1" indent="-514350">
              <a:buNone/>
            </a:pPr>
            <a:r>
              <a:rPr lang="en-US" sz="3600" b="1" dirty="0" smtClean="0"/>
              <a:t>Development of control activities</a:t>
            </a:r>
          </a:p>
          <a:p>
            <a:pPr marL="971550" lvl="1" indent="-514350">
              <a:buNone/>
            </a:pPr>
            <a:endParaRPr lang="en-US" sz="3600" b="1" dirty="0" smtClean="0"/>
          </a:p>
          <a:p>
            <a:pPr marL="971550" lvl="1" indent="-514350">
              <a:buNone/>
            </a:pPr>
            <a:r>
              <a:rPr lang="en-US" dirty="0" smtClean="0"/>
              <a:t>The </a:t>
            </a:r>
            <a:r>
              <a:rPr lang="en-US" dirty="0" smtClean="0"/>
              <a:t>organization selects and develops </a:t>
            </a:r>
            <a:r>
              <a:rPr lang="en-US" dirty="0" smtClean="0"/>
              <a:t>control</a:t>
            </a:r>
          </a:p>
          <a:p>
            <a:pPr marL="971550" lvl="1" indent="-514350">
              <a:buNone/>
            </a:pPr>
            <a:r>
              <a:rPr lang="en-US" dirty="0" smtClean="0"/>
              <a:t>activities </a:t>
            </a:r>
            <a:r>
              <a:rPr lang="en-US" dirty="0" smtClean="0"/>
              <a:t>that contribute to the mitigation of risks </a:t>
            </a:r>
            <a:r>
              <a:rPr lang="en-US" dirty="0" smtClean="0"/>
              <a:t>to</a:t>
            </a:r>
          </a:p>
          <a:p>
            <a:pPr marL="971550" lvl="1" indent="-514350">
              <a:buNone/>
            </a:pPr>
            <a:r>
              <a:rPr lang="en-US" dirty="0" smtClean="0"/>
              <a:t>acceptable </a:t>
            </a:r>
            <a:r>
              <a:rPr lang="en-US" dirty="0" smtClean="0"/>
              <a:t>levels.</a:t>
            </a:r>
          </a:p>
          <a:p>
            <a:pPr marL="971550" lvl="1" indent="-514350">
              <a:buNone/>
            </a:pPr>
            <a:endParaRPr lang="nl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87862-FBA1-410E-A333-3E5F640F472E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C3D0E4"/>
        </a:dk2>
        <a:lt2>
          <a:srgbClr val="00AEEF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5">
        <a:dk1>
          <a:srgbClr val="000000"/>
        </a:dk1>
        <a:lt1>
          <a:srgbClr val="FFFFFF"/>
        </a:lt1>
        <a:dk2>
          <a:srgbClr val="00AEE4"/>
        </a:dk2>
        <a:lt2>
          <a:srgbClr val="C3D0E4"/>
        </a:lt2>
        <a:accent1>
          <a:srgbClr val="711471"/>
        </a:accent1>
        <a:accent2>
          <a:srgbClr val="A9C398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99B089"/>
        </a:accent6>
        <a:hlink>
          <a:srgbClr val="00928F"/>
        </a:hlink>
        <a:folHlink>
          <a:srgbClr val="E5B53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6">
        <a:dk1>
          <a:srgbClr val="000000"/>
        </a:dk1>
        <a:lt1>
          <a:srgbClr val="FFFFFF"/>
        </a:lt1>
        <a:dk2>
          <a:srgbClr val="00AEEF"/>
        </a:dk2>
        <a:lt2>
          <a:srgbClr val="C3D0E4"/>
        </a:lt2>
        <a:accent1>
          <a:srgbClr val="711471"/>
        </a:accent1>
        <a:accent2>
          <a:srgbClr val="E5B53B"/>
        </a:accent2>
        <a:accent3>
          <a:srgbClr val="FFFFFF"/>
        </a:accent3>
        <a:accent4>
          <a:srgbClr val="000000"/>
        </a:accent4>
        <a:accent5>
          <a:srgbClr val="BBAABB"/>
        </a:accent5>
        <a:accent6>
          <a:srgbClr val="CFA435"/>
        </a:accent6>
        <a:hlink>
          <a:srgbClr val="00928F"/>
        </a:hlink>
        <a:folHlink>
          <a:srgbClr val="6052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loitte report">
  <a:themeElements>
    <a:clrScheme name="Deloitte report 11">
      <a:dk1>
        <a:srgbClr val="091D5D"/>
      </a:dk1>
      <a:lt1>
        <a:srgbClr val="FFFFFF"/>
      </a:lt1>
      <a:dk2>
        <a:srgbClr val="800080"/>
      </a:dk2>
      <a:lt2>
        <a:srgbClr val="CC3300"/>
      </a:lt2>
      <a:accent1>
        <a:srgbClr val="9966FF"/>
      </a:accent1>
      <a:accent2>
        <a:srgbClr val="FF9900"/>
      </a:accent2>
      <a:accent3>
        <a:srgbClr val="FFFFFF"/>
      </a:accent3>
      <a:accent4>
        <a:srgbClr val="06174E"/>
      </a:accent4>
      <a:accent5>
        <a:srgbClr val="CAB8FF"/>
      </a:accent5>
      <a:accent6>
        <a:srgbClr val="E78A00"/>
      </a:accent6>
      <a:hlink>
        <a:srgbClr val="3399FF"/>
      </a:hlink>
      <a:folHlink>
        <a:srgbClr val="336600"/>
      </a:folHlink>
    </a:clrScheme>
    <a:fontScheme name="Deloitte repor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loitte report 1">
        <a:dk1>
          <a:srgbClr val="4D4D4D"/>
        </a:dk1>
        <a:lt1>
          <a:srgbClr val="FFFFFF"/>
        </a:lt1>
        <a:dk2>
          <a:srgbClr val="000066"/>
        </a:dk2>
        <a:lt2>
          <a:srgbClr val="C0C0C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0404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2">
        <a:dk1>
          <a:srgbClr val="000000"/>
        </a:dk1>
        <a:lt1>
          <a:srgbClr val="FFFFFF"/>
        </a:lt1>
        <a:dk2>
          <a:srgbClr val="091D5D"/>
        </a:dk2>
        <a:lt2>
          <a:srgbClr val="336699"/>
        </a:lt2>
        <a:accent1>
          <a:srgbClr val="99CC33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3">
        <a:dk1>
          <a:srgbClr val="336699"/>
        </a:dk1>
        <a:lt1>
          <a:srgbClr val="FFFFFF"/>
        </a:lt1>
        <a:dk2>
          <a:srgbClr val="000066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AB8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4">
        <a:dk1>
          <a:srgbClr val="336699"/>
        </a:dk1>
        <a:lt1>
          <a:srgbClr val="FFFFFF"/>
        </a:lt1>
        <a:dk2>
          <a:srgbClr val="091D5D"/>
        </a:dk2>
        <a:lt2>
          <a:srgbClr val="091D5D"/>
        </a:lt2>
        <a:accent1>
          <a:srgbClr val="99CC33"/>
        </a:accent1>
        <a:accent2>
          <a:srgbClr val="FFCC00"/>
        </a:accent2>
        <a:accent3>
          <a:srgbClr val="AAABB6"/>
        </a:accent3>
        <a:accent4>
          <a:srgbClr val="DADADA"/>
        </a:accent4>
        <a:accent5>
          <a:srgbClr val="CAE2AD"/>
        </a:accent5>
        <a:accent6>
          <a:srgbClr val="E7B900"/>
        </a:accent6>
        <a:hlink>
          <a:srgbClr val="CC3300"/>
        </a:hlink>
        <a:folHlink>
          <a:srgbClr val="EDE8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5">
        <a:dk1>
          <a:srgbClr val="667DD1"/>
        </a:dk1>
        <a:lt1>
          <a:srgbClr val="FFFFFF"/>
        </a:lt1>
        <a:dk2>
          <a:srgbClr val="091D5D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BB6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6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A13D3A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7">
        <a:dk1>
          <a:srgbClr val="667DD1"/>
        </a:dk1>
        <a:lt1>
          <a:srgbClr val="FFFFFF"/>
        </a:lt1>
        <a:dk2>
          <a:srgbClr val="0C2678"/>
        </a:dk2>
        <a:lt2>
          <a:srgbClr val="091D5D"/>
        </a:lt2>
        <a:accent1>
          <a:srgbClr val="9CD100"/>
        </a:accent1>
        <a:accent2>
          <a:srgbClr val="DC8240"/>
        </a:accent2>
        <a:accent3>
          <a:srgbClr val="AAACBE"/>
        </a:accent3>
        <a:accent4>
          <a:srgbClr val="DADADA"/>
        </a:accent4>
        <a:accent5>
          <a:srgbClr val="CBE5AA"/>
        </a:accent5>
        <a:accent6>
          <a:srgbClr val="C77539"/>
        </a:accent6>
        <a:hlink>
          <a:srgbClr val="667DB6"/>
        </a:hlink>
        <a:folHlink>
          <a:srgbClr val="DED3B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8">
        <a:dk1>
          <a:srgbClr val="CC3300"/>
        </a:dk1>
        <a:lt1>
          <a:srgbClr val="FFFFFF"/>
        </a:lt1>
        <a:dk2>
          <a:srgbClr val="0C2678"/>
        </a:dk2>
        <a:lt2>
          <a:srgbClr val="5F5F5F"/>
        </a:lt2>
        <a:accent1>
          <a:srgbClr val="9966FF"/>
        </a:accent1>
        <a:accent2>
          <a:srgbClr val="CC6600"/>
        </a:accent2>
        <a:accent3>
          <a:srgbClr val="AAACBE"/>
        </a:accent3>
        <a:accent4>
          <a:srgbClr val="DADADA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loitte report 9">
        <a:dk1>
          <a:srgbClr val="000066"/>
        </a:dk1>
        <a:lt1>
          <a:srgbClr val="FFFFFF"/>
        </a:lt1>
        <a:dk2>
          <a:srgbClr val="5F5F5F"/>
        </a:dk2>
        <a:lt2>
          <a:srgbClr val="CC3300"/>
        </a:lt2>
        <a:accent1>
          <a:srgbClr val="9966FF"/>
        </a:accent1>
        <a:accent2>
          <a:srgbClr val="CC66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B95C00"/>
        </a:accent6>
        <a:hlink>
          <a:srgbClr val="33660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0">
        <a:dk1>
          <a:srgbClr val="000066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00056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loitte report 11">
        <a:dk1>
          <a:srgbClr val="091D5D"/>
        </a:dk1>
        <a:lt1>
          <a:srgbClr val="FFFFFF"/>
        </a:lt1>
        <a:dk2>
          <a:srgbClr val="800080"/>
        </a:dk2>
        <a:lt2>
          <a:srgbClr val="CC3300"/>
        </a:lt2>
        <a:accent1>
          <a:srgbClr val="9966FF"/>
        </a:accent1>
        <a:accent2>
          <a:srgbClr val="FF9900"/>
        </a:accent2>
        <a:accent3>
          <a:srgbClr val="FFFFFF"/>
        </a:accent3>
        <a:accent4>
          <a:srgbClr val="06174E"/>
        </a:accent4>
        <a:accent5>
          <a:srgbClr val="CAB8FF"/>
        </a:accent5>
        <a:accent6>
          <a:srgbClr val="E78A00"/>
        </a:accent6>
        <a:hlink>
          <a:srgbClr val="3399FF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558</Words>
  <Application>Microsoft Office PowerPoint</Application>
  <PresentationFormat>On-screen Show (4:3)</PresentationFormat>
  <Paragraphs>150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1_Office Theme</vt:lpstr>
      <vt:lpstr>13_Custom Design</vt:lpstr>
      <vt:lpstr>Deloitte report</vt:lpstr>
      <vt:lpstr>Zadani dizajn</vt:lpstr>
      <vt:lpstr>PEM PAL  IA COP Internal Control Working Group   COSO Principles   </vt:lpstr>
      <vt:lpstr>Slide 2</vt:lpstr>
      <vt:lpstr>Slide 3</vt:lpstr>
      <vt:lpstr>Slide 4</vt:lpstr>
      <vt:lpstr>Slide 5</vt:lpstr>
      <vt:lpstr>Slide 6</vt:lpstr>
      <vt:lpstr> Which principles could be of primary interest to the public sector? </vt:lpstr>
      <vt:lpstr> Which principles could be of primary interest to the public sector? </vt:lpstr>
      <vt:lpstr> Which principles could be of primary interest to the public sector? </vt:lpstr>
      <vt:lpstr> Which principles could be of primary interest to the public sector? </vt:lpstr>
      <vt:lpstr> Which principles could be of primary interest to the public sector? </vt:lpstr>
      <vt:lpstr>The Three Lines of Defense Model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Jean-Pierre</dc:creator>
  <cp:lastModifiedBy>Jean-Pierre</cp:lastModifiedBy>
  <cp:revision>18</cp:revision>
  <dcterms:created xsi:type="dcterms:W3CDTF">2016-03-14T08:03:30Z</dcterms:created>
  <dcterms:modified xsi:type="dcterms:W3CDTF">2016-10-02T08:00:58Z</dcterms:modified>
</cp:coreProperties>
</file>