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8" r:id="rId3"/>
    <p:sldMasterId id="2147483700" r:id="rId4"/>
  </p:sldMasterIdLst>
  <p:notesMasterIdLst>
    <p:notesMasterId r:id="rId18"/>
  </p:notesMasterIdLst>
  <p:sldIdLst>
    <p:sldId id="275" r:id="rId5"/>
    <p:sldId id="278" r:id="rId6"/>
    <p:sldId id="277" r:id="rId7"/>
    <p:sldId id="279" r:id="rId8"/>
    <p:sldId id="280" r:id="rId9"/>
    <p:sldId id="287" r:id="rId10"/>
    <p:sldId id="281" r:id="rId11"/>
    <p:sldId id="282" r:id="rId12"/>
    <p:sldId id="283" r:id="rId13"/>
    <p:sldId id="284" r:id="rId14"/>
    <p:sldId id="285" r:id="rId15"/>
    <p:sldId id="286" r:id="rId16"/>
    <p:sldId id="288" r:id="rId1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2/10/2016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2</a:t>
            </a:fld>
            <a:endParaRPr lang="en-GB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7"/>
          <p:cNvSpPr txBox="1">
            <a:spLocks noGrp="1" noChangeArrowheads="1"/>
          </p:cNvSpPr>
          <p:nvPr/>
        </p:nvSpPr>
        <p:spPr bwMode="auto">
          <a:xfrm>
            <a:off x="3884513" y="8685335"/>
            <a:ext cx="297190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48" tIns="43623" rIns="87248" bIns="43623" anchor="b"/>
          <a:lstStyle>
            <a:lvl1pPr defTabSz="912813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12813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12813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12813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fld id="{184136D6-BE07-8047-BC34-564FEAF7931C}" type="slidenum">
              <a:rPr lang="fr-FR" sz="1100">
                <a:solidFill>
                  <a:prstClr val="black"/>
                </a:solidFill>
                <a:latin typeface="Arial" charset="0"/>
              </a:rPr>
              <a:pPr algn="r" eaLnBrk="1" hangingPunct="1"/>
              <a:t>3</a:t>
            </a:fld>
            <a:endParaRPr lang="fr-FR" sz="11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714375"/>
            <a:ext cx="4537075" cy="3402013"/>
          </a:xfrm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241" y="4330213"/>
            <a:ext cx="5619574" cy="589377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1000" noProof="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>
          <a:xfrm>
            <a:off x="685495" y="4342940"/>
            <a:ext cx="5487013" cy="4657809"/>
          </a:xfrm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sz="1000" dirty="0">
              <a:latin typeface="Arial" charset="0"/>
              <a:ea typeface="MS PGothic" charset="0"/>
            </a:endParaRPr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4857" eaLnBrk="0" hangingPunct="0"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685817" indent="-263776" defTabSz="874857" eaLnBrk="0" hangingPunct="0"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055103" indent="-211021" defTabSz="874857" eaLnBrk="0" hangingPunct="0"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477145" indent="-211021" defTabSz="874857" eaLnBrk="0" hangingPunct="0"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1899186" indent="-211021" defTabSz="874857" eaLnBrk="0" hangingPunct="0"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321227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743269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165310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587351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13E44A7A-5D4F-604F-A83D-785505AC94CB}" type="slidenum">
              <a:rPr lang="en-US" sz="1200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/>
              <a:t>4</a:t>
            </a:fld>
            <a:endParaRPr lang="en-US" sz="12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5</a:t>
            </a:fld>
            <a:endParaRPr lang="en-GB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6</a:t>
            </a:fld>
            <a:endParaRPr lang="en-GB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72A09D4-87DF-214E-9CD0-96A3E2D49123}" type="slidenum">
              <a:rPr lang="en-GB" sz="1200"/>
              <a:pPr eaLnBrk="1" hangingPunct="1"/>
              <a:t>12</a:t>
            </a:fld>
            <a:endParaRPr lang="en-GB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685817" indent="-263776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055103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477145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1899186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321227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743269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165310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587351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FF14973-F108-B14D-BD17-5A96994E62D3}" type="slidenum">
              <a:rPr lang="en-GB">
                <a:latin typeface="Arial" charset="0"/>
                <a:cs typeface="Arial" charset="0"/>
              </a:rPr>
              <a:pPr eaLnBrk="1" hangingPunct="1"/>
              <a:t>13</a:t>
            </a:fld>
            <a:endParaRPr lang="en-GB" dirty="0">
              <a:latin typeface="Arial" charset="0"/>
              <a:cs typeface="Arial" charset="0"/>
            </a:endParaRPr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259076" name="Notes Placeholder 4"/>
          <p:cNvSpPr>
            <a:spLocks noGrp="1"/>
          </p:cNvSpPr>
          <p:nvPr/>
        </p:nvSpPr>
        <p:spPr bwMode="auto">
          <a:xfrm>
            <a:off x="685495" y="4342940"/>
            <a:ext cx="5487013" cy="41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72" tIns="43736" rIns="87472" bIns="43736"/>
          <a:lstStyle/>
          <a:p>
            <a:pPr defTabSz="874857" eaLnBrk="0" hangingPunct="0">
              <a:spcBef>
                <a:spcPct val="30000"/>
              </a:spcBef>
            </a:pPr>
            <a:endParaRPr lang="fr-FR" sz="1200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F977-5D84-433D-95ED-A94C4211AD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870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6D3E-EE18-4CE1-860C-7AD67618650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015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C78A-A172-4F5F-84DC-914D403B4DF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1932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06A8-5534-4518-9361-A88E2E874EF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BCC4-B93F-4B59-9F26-1F0EFB794DDD}" type="slidenum">
              <a:rPr lang="nl-B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299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1480-BA54-452A-A904-270558B030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746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D96B-E6F8-4D90-B48C-0FD375D25E7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7492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A83E-97F3-4389-9D1B-962AC49E29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13923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856E-83EB-4FB4-8894-3562E798072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76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3157-2F85-416A-8C9F-E756DDE1F16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4602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9F68-E4CB-46D9-A5FA-CA2BA1368CC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99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995F-C3DE-4CD3-AC82-AD9B99B1C87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41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5B46-80C8-4B90-8529-FBE968EA07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87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A992D-E957-4914-8F84-8494931E7B1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60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Level one bullet</a:t>
            </a:r>
          </a:p>
          <a:p>
            <a:pPr lvl="1"/>
            <a:r>
              <a:rPr lang="en-US" smtClean="0"/>
              <a:t>Level two bullet</a:t>
            </a:r>
          </a:p>
          <a:p>
            <a:pPr lvl="2"/>
            <a:r>
              <a:rPr lang="en-US" smtClean="0"/>
              <a:t>Level three bullet</a:t>
            </a:r>
          </a:p>
          <a:p>
            <a:pPr lvl="3"/>
            <a:r>
              <a:rPr lang="en-US" smtClean="0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Kliknite da biste uredili stilove teksta matrice</a:t>
            </a:r>
          </a:p>
          <a:p>
            <a:pPr lvl="1"/>
            <a:r>
              <a:rPr lang="hr-HR" altLang="en-US" smtClean="0"/>
              <a:t>Druga razina</a:t>
            </a:r>
          </a:p>
          <a:p>
            <a:pPr lvl="2"/>
            <a:r>
              <a:rPr lang="hr-HR" altLang="en-US" smtClean="0"/>
              <a:t>Treća razina</a:t>
            </a:r>
          </a:p>
          <a:p>
            <a:pPr lvl="3"/>
            <a:r>
              <a:rPr lang="hr-HR" altLang="en-US" smtClean="0"/>
              <a:t>Četvrta razina</a:t>
            </a:r>
          </a:p>
          <a:p>
            <a:pPr lvl="4"/>
            <a:r>
              <a:rPr lang="hr-HR" altLang="en-US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rnal_contro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 smtClean="0"/>
              <a:t>PEM PAL </a:t>
            </a:r>
            <a:br>
              <a:rPr lang="nl-BE" altLang="en-US" dirty="0" smtClean="0"/>
            </a:br>
            <a:r>
              <a:rPr lang="nl-BE" altLang="en-US" dirty="0" smtClean="0"/>
              <a:t>IA COP</a:t>
            </a:r>
            <a:br>
              <a:rPr lang="nl-BE" altLang="en-US" dirty="0" smtClean="0"/>
            </a:br>
            <a:r>
              <a:rPr lang="nl-BE" altLang="en-US" dirty="0" smtClean="0"/>
              <a:t>Internal Control Working Group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hr-HR" altLang="en-US" dirty="0" smtClean="0"/>
              <a:t/>
            </a:r>
            <a:br>
              <a:rPr lang="hr-HR" altLang="en-US" dirty="0" smtClean="0"/>
            </a:b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COSO Principles</a:t>
            </a:r>
            <a:r>
              <a:rPr lang="en-US" sz="3600" b="1" dirty="0" smtClean="0">
                <a:solidFill>
                  <a:schemeClr val="tx1"/>
                </a:solidFill>
                <a:latin typeface="MyriadPro-Bold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r>
              <a:rPr lang="hr-HR" altLang="en-US" b="1" dirty="0" smtClean="0"/>
              <a:t/>
            </a:r>
            <a:br>
              <a:rPr lang="hr-HR" altLang="en-US" b="1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hr-HR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 smtClean="0"/>
          </a:p>
          <a:p>
            <a:pPr>
              <a:lnSpc>
                <a:spcPct val="90000"/>
              </a:lnSpc>
            </a:pPr>
            <a:endParaRPr lang="en-US" altLang="en-US" sz="2000" dirty="0" smtClean="0"/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Jean-Pierre </a:t>
            </a:r>
            <a:r>
              <a:rPr lang="en-US" altLang="en-US" sz="2000" dirty="0" err="1" smtClean="0"/>
              <a:t>Garitte</a:t>
            </a:r>
            <a:endParaRPr lang="hr-HR" altLang="en-US" sz="2000" dirty="0" smtClean="0"/>
          </a:p>
          <a:p>
            <a:pPr>
              <a:lnSpc>
                <a:spcPct val="90000"/>
              </a:lnSpc>
            </a:pPr>
            <a:endParaRPr lang="hr-HR" altLang="en-US" sz="2400" b="1" dirty="0" smtClean="0"/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Moscow</a:t>
            </a:r>
            <a:endParaRPr lang="nl-BE" altLang="en-US" sz="1600" b="1" dirty="0" smtClean="0"/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18 October </a:t>
            </a:r>
            <a:r>
              <a:rPr lang="hr-HR" altLang="en-US" sz="1600" b="1" dirty="0" smtClean="0"/>
              <a:t>201</a:t>
            </a:r>
            <a:r>
              <a:rPr lang="en-US" altLang="en-US" sz="1600" b="1" dirty="0" smtClean="0"/>
              <a:t>6</a:t>
            </a:r>
            <a:endParaRPr lang="hr-HR" altLang="en-US" sz="1600" b="1" dirty="0" smtClean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principles could be of primary interest </a:t>
            </a:r>
            <a:r>
              <a:rPr lang="en-US" dirty="0" smtClean="0"/>
              <a:t>to </a:t>
            </a:r>
            <a:r>
              <a:rPr lang="en-US" dirty="0" smtClean="0"/>
              <a:t>the public sector?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971550" lvl="1" indent="-514350">
              <a:buNone/>
            </a:pPr>
            <a:r>
              <a:rPr lang="en-US" sz="3600" b="1" dirty="0" smtClean="0"/>
              <a:t>External communication</a:t>
            </a:r>
          </a:p>
          <a:p>
            <a:pPr marL="971550" lvl="1" indent="-514350">
              <a:buNone/>
            </a:pPr>
            <a:endParaRPr lang="en-US" sz="3600" b="1" dirty="0" smtClean="0"/>
          </a:p>
          <a:p>
            <a:pPr marL="971550" lvl="1" indent="-514350">
              <a:buNone/>
            </a:pPr>
            <a:r>
              <a:rPr lang="en-US" dirty="0" smtClean="0"/>
              <a:t>The </a:t>
            </a:r>
            <a:r>
              <a:rPr lang="en-US" dirty="0" smtClean="0"/>
              <a:t>organization communicates with </a:t>
            </a:r>
            <a:r>
              <a:rPr lang="en-US" dirty="0" smtClean="0"/>
              <a:t>external</a:t>
            </a:r>
          </a:p>
          <a:p>
            <a:pPr marL="971550" lvl="1" indent="-514350">
              <a:buNone/>
            </a:pPr>
            <a:r>
              <a:rPr lang="en-US" dirty="0" smtClean="0"/>
              <a:t>parties </a:t>
            </a:r>
            <a:r>
              <a:rPr lang="en-US" dirty="0" smtClean="0"/>
              <a:t>regarding matters affecting the </a:t>
            </a:r>
            <a:r>
              <a:rPr lang="en-US" dirty="0" smtClean="0"/>
              <a:t>functioning</a:t>
            </a:r>
          </a:p>
          <a:p>
            <a:pPr marL="971550" lvl="1" indent="-514350">
              <a:buNone/>
            </a:pPr>
            <a:r>
              <a:rPr lang="en-US" dirty="0" smtClean="0"/>
              <a:t>of </a:t>
            </a:r>
            <a:r>
              <a:rPr lang="en-US" dirty="0" smtClean="0"/>
              <a:t>internal control.</a:t>
            </a:r>
          </a:p>
          <a:p>
            <a:pPr marL="971550" lvl="1" indent="-514350">
              <a:buNone/>
            </a:pPr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principles could be of primary interest </a:t>
            </a:r>
            <a:r>
              <a:rPr lang="en-US" dirty="0" smtClean="0"/>
              <a:t>to </a:t>
            </a:r>
            <a:r>
              <a:rPr lang="en-US" dirty="0" smtClean="0"/>
              <a:t>the public sector?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971550" lvl="1" indent="-514350">
              <a:buNone/>
            </a:pPr>
            <a:r>
              <a:rPr lang="en-US" sz="3600" b="1" dirty="0" smtClean="0"/>
              <a:t>Evaluations and internal audit</a:t>
            </a:r>
          </a:p>
          <a:p>
            <a:pPr marL="971550" lvl="1" indent="-514350">
              <a:buNone/>
            </a:pPr>
            <a:endParaRPr lang="en-US" sz="3600" b="1" dirty="0" smtClean="0"/>
          </a:p>
          <a:p>
            <a:pPr marL="971550" lvl="1" indent="-514350">
              <a:buNone/>
            </a:pPr>
            <a:r>
              <a:rPr lang="en-US" dirty="0" smtClean="0"/>
              <a:t>The </a:t>
            </a:r>
            <a:r>
              <a:rPr lang="en-US" dirty="0" smtClean="0"/>
              <a:t>organization selects, develops and </a:t>
            </a:r>
            <a:r>
              <a:rPr lang="en-US" dirty="0" smtClean="0"/>
              <a:t>performs</a:t>
            </a:r>
          </a:p>
          <a:p>
            <a:pPr marL="971550" lvl="1" indent="-514350">
              <a:buNone/>
            </a:pPr>
            <a:r>
              <a:rPr lang="en-US" dirty="0" smtClean="0"/>
              <a:t>ongoing </a:t>
            </a:r>
            <a:r>
              <a:rPr lang="en-US" dirty="0" smtClean="0"/>
              <a:t>and/or separate evaluations to </a:t>
            </a:r>
            <a:r>
              <a:rPr lang="en-US" dirty="0" smtClean="0"/>
              <a:t>ascertain</a:t>
            </a:r>
          </a:p>
          <a:p>
            <a:pPr marL="971550" lvl="1" indent="-514350">
              <a:buNone/>
            </a:pPr>
            <a:r>
              <a:rPr lang="en-US" dirty="0" smtClean="0"/>
              <a:t>whether </a:t>
            </a:r>
            <a:r>
              <a:rPr lang="en-US" dirty="0" smtClean="0"/>
              <a:t>the components of internal control </a:t>
            </a:r>
            <a:r>
              <a:rPr lang="en-US" dirty="0" smtClean="0"/>
              <a:t>are</a:t>
            </a:r>
          </a:p>
          <a:p>
            <a:pPr marL="971550" lvl="1" indent="-514350">
              <a:buNone/>
            </a:pPr>
            <a:r>
              <a:rPr lang="en-US" dirty="0" smtClean="0"/>
              <a:t>present </a:t>
            </a:r>
            <a:r>
              <a:rPr lang="en-US" dirty="0" smtClean="0"/>
              <a:t>and functioning.</a:t>
            </a:r>
          </a:p>
          <a:p>
            <a:pPr marL="971550" lvl="1" indent="-514350">
              <a:buNone/>
            </a:pPr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2" descr="Untitled.tif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44675"/>
            <a:ext cx="88519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827089" y="5949950"/>
            <a:ext cx="79200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Tahoma" charset="0"/>
              </a:rPr>
              <a:t>(as </a:t>
            </a:r>
            <a:r>
              <a:rPr lang="en-GB" sz="1600" dirty="0" smtClean="0">
                <a:solidFill>
                  <a:srgbClr val="000000"/>
                </a:solidFill>
                <a:latin typeface="Tahoma" charset="0"/>
              </a:rPr>
              <a:t>conceived 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by the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ECIIA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 &amp;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FERMA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 in </a:t>
            </a:r>
            <a:r>
              <a:rPr lang="en-GB" sz="1600" i="1" dirty="0">
                <a:solidFill>
                  <a:srgbClr val="000000"/>
                </a:solidFill>
                <a:latin typeface="Tahoma" charset="0"/>
              </a:rPr>
              <a:t>Guidance on the 8th EU Company Law 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and </a:t>
            </a:r>
            <a:r>
              <a:rPr lang="en-GB" sz="1600" dirty="0" smtClean="0">
                <a:solidFill>
                  <a:srgbClr val="000000"/>
                </a:solidFill>
                <a:latin typeface="Tahoma" charset="0"/>
              </a:rPr>
              <a:t>endorsed in the 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so-named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Position Paper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 issued by The IIA in Jan. 2013)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en-GB" sz="2600" b="1" dirty="0" smtClean="0">
                <a:solidFill>
                  <a:srgbClr val="000000"/>
                </a:solidFill>
                <a:effectLst/>
                <a:latin typeface="Arial (headings)"/>
              </a:rPr>
              <a:t>The Three Lines of Defense Model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14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8788" y="3062288"/>
            <a:ext cx="4038600" cy="1158875"/>
          </a:xfrm>
        </p:spPr>
        <p:txBody>
          <a:bodyPr/>
          <a:lstStyle/>
          <a:p>
            <a:pPr marL="0" indent="0" algn="ctr" eaLnBrk="1" hangingPunct="1">
              <a:buFont typeface="Wingdings" charset="0"/>
              <a:buNone/>
            </a:pPr>
            <a:r>
              <a:rPr lang="en-US" sz="2400" b="1" dirty="0">
                <a:latin typeface="Arial (body)"/>
                <a:ea typeface="MS PGothic" charset="0"/>
              </a:rPr>
              <a:t>Questions &amp; Answers</a:t>
            </a:r>
          </a:p>
        </p:txBody>
      </p:sp>
      <p:pic>
        <p:nvPicPr>
          <p:cNvPr id="129028" name="Picture 3" descr="j04043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2703513"/>
            <a:ext cx="18415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4BCC4-B93F-4B59-9F26-1F0EFB794DD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619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>
                <a:solidFill>
                  <a:srgbClr val="000000"/>
                </a:solidFill>
                <a:latin typeface="Arial (headings)"/>
              </a:rPr>
              <a:t>Why do we need </a:t>
            </a:r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Frameworks?</a:t>
            </a:r>
            <a:endParaRPr lang="en-US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628800"/>
            <a:ext cx="8280151" cy="43204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A common framework will accelerate progress,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by</a:t>
            </a:r>
          </a:p>
          <a:p>
            <a:pPr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bringing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lvl="1" indent="-34290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latin typeface="Arial"/>
                <a:cs typeface="Arial"/>
              </a:rPr>
              <a:t>A common language</a:t>
            </a:r>
          </a:p>
          <a:p>
            <a:pPr lvl="1" indent="-34290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latin typeface="Arial"/>
                <a:cs typeface="Arial"/>
              </a:rPr>
              <a:t>Criteria against which to benchmark</a:t>
            </a:r>
          </a:p>
          <a:p>
            <a:pPr lvl="1" indent="-34290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latin typeface="Arial"/>
                <a:cs typeface="Arial"/>
              </a:rPr>
              <a:t>Application </a:t>
            </a:r>
            <a:r>
              <a:rPr lang="en-US" sz="2900" dirty="0" smtClean="0">
                <a:solidFill>
                  <a:srgbClr val="000000"/>
                </a:solidFill>
                <a:latin typeface="Arial"/>
                <a:cs typeface="Arial"/>
              </a:rPr>
              <a:t>guidance</a:t>
            </a:r>
          </a:p>
          <a:p>
            <a:pPr lvl="1" indent="-34290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latin typeface="Arial"/>
                <a:cs typeface="Arial"/>
              </a:rPr>
              <a:t>Familiarity </a:t>
            </a:r>
            <a:r>
              <a:rPr lang="en-US" sz="2900" dirty="0" smtClean="0">
                <a:solidFill>
                  <a:srgbClr val="000000"/>
                </a:solidFill>
                <a:latin typeface="Arial"/>
                <a:cs typeface="Arial"/>
              </a:rPr>
              <a:t>of concepts</a:t>
            </a:r>
          </a:p>
          <a:p>
            <a:pPr lvl="1" indent="-34290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latin typeface="Arial"/>
                <a:cs typeface="Arial"/>
              </a:rPr>
              <a:t>More effective </a:t>
            </a:r>
            <a:r>
              <a:rPr lang="en-US" sz="2900" dirty="0" smtClean="0">
                <a:solidFill>
                  <a:srgbClr val="000000"/>
                </a:solidFill>
                <a:latin typeface="Arial"/>
                <a:cs typeface="Arial"/>
              </a:rPr>
              <a:t>communication</a:t>
            </a:r>
            <a:endParaRPr lang="en-US" sz="29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71" name="Text Box 19"/>
          <p:cNvSpPr txBox="1">
            <a:spLocks noChangeArrowheads="1"/>
          </p:cNvSpPr>
          <p:nvPr/>
        </p:nvSpPr>
        <p:spPr bwMode="auto">
          <a:xfrm>
            <a:off x="1011238" y="3789363"/>
            <a:ext cx="3482975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prstClr val="white"/>
                </a:solidFill>
                <a:latin typeface="Arial"/>
                <a:cs typeface="Arial"/>
              </a:rPr>
              <a:t>The “Tone at the top”</a:t>
            </a:r>
            <a:r>
              <a:rPr lang="en-US" altLang="ja-JP" sz="2400" b="1" i="1" dirty="0" smtClean="0">
                <a:solidFill>
                  <a:prstClr val="white"/>
                </a:solidFill>
                <a:latin typeface="Arial"/>
                <a:cs typeface="Arial"/>
              </a:rPr>
              <a:t> </a:t>
            </a:r>
            <a:endParaRPr lang="en-US" sz="2400" b="1" i="1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164874" name="Text Box 22"/>
          <p:cNvSpPr txBox="1">
            <a:spLocks noChangeArrowheads="1"/>
          </p:cNvSpPr>
          <p:nvPr/>
        </p:nvSpPr>
        <p:spPr bwMode="auto">
          <a:xfrm>
            <a:off x="323850" y="5876925"/>
            <a:ext cx="36083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marL="117475" indent="-117475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Char char="§"/>
            </a:pPr>
            <a:r>
              <a:rPr lang="en-US" sz="2000" dirty="0" smtClean="0">
                <a:solidFill>
                  <a:prstClr val="white"/>
                </a:solidFill>
                <a:latin typeface="Arial"/>
                <a:cs typeface="Arial"/>
              </a:rPr>
              <a:t>Organisational culture</a:t>
            </a:r>
            <a:endParaRPr lang="en-US" sz="20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467544" y="404664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  <a:latin typeface="Arial (headings)"/>
              </a:rPr>
              <a:t>COSO </a:t>
            </a:r>
            <a:r>
              <a:rPr lang="en-US" sz="2600" b="1" dirty="0" smtClean="0">
                <a:solidFill>
                  <a:srgbClr val="000000"/>
                </a:solidFill>
                <a:latin typeface="Arial (headings)"/>
              </a:rPr>
              <a:t>Internal Control-Integrated Framework</a:t>
            </a:r>
            <a:endParaRPr lang="en-US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2204864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The COSO framework defines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  <a:hlinkClick r:id="rId3"/>
              </a:rPr>
              <a:t>internal control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as a process, effected by an entity's board of directors, management and other personnel, designed to provide "reasonable assurance" regarding the achievement of objectives.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5302699" y="1291037"/>
            <a:ext cx="3517451" cy="3581400"/>
            <a:chOff x="5286376" y="3205163"/>
            <a:chExt cx="3516700" cy="3581401"/>
          </a:xfrm>
        </p:grpSpPr>
        <p:sp>
          <p:nvSpPr>
            <p:cNvPr id="38" name="Text Box 3"/>
            <p:cNvSpPr txBox="1">
              <a:spLocks noChangeAspect="1" noChangeArrowheads="1"/>
            </p:cNvSpPr>
            <p:nvPr/>
          </p:nvSpPr>
          <p:spPr bwMode="auto">
            <a:xfrm>
              <a:off x="6962375" y="3849688"/>
              <a:ext cx="1414160" cy="250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5" rIns="91429" bIns="45715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300" dirty="0">
                  <a:solidFill>
                    <a:srgbClr val="000000"/>
                  </a:solidFill>
                  <a:latin typeface="Arial" charset="0"/>
                </a:rPr>
                <a:t>Control Activities</a:t>
              </a:r>
            </a:p>
          </p:txBody>
        </p:sp>
        <p:pic>
          <p:nvPicPr>
            <p:cNvPr id="39" name="Picture 50" descr="cub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4838" y="3590926"/>
              <a:ext cx="3092450" cy="303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Text Box 51"/>
            <p:cNvSpPr txBox="1">
              <a:spLocks noChangeAspect="1" noChangeArrowheads="1"/>
            </p:cNvSpPr>
            <p:nvPr/>
          </p:nvSpPr>
          <p:spPr bwMode="auto">
            <a:xfrm rot="18912860">
              <a:off x="7219654" y="4002336"/>
              <a:ext cx="134288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Compliance</a:t>
              </a:r>
            </a:p>
          </p:txBody>
        </p:sp>
        <p:sp>
          <p:nvSpPr>
            <p:cNvPr id="41" name="Text Box 52"/>
            <p:cNvSpPr txBox="1">
              <a:spLocks noChangeAspect="1" noChangeArrowheads="1"/>
            </p:cNvSpPr>
            <p:nvPr/>
          </p:nvSpPr>
          <p:spPr bwMode="auto">
            <a:xfrm rot="18912860">
              <a:off x="6529878" y="4003713"/>
              <a:ext cx="12592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 dirty="0" smtClean="0">
                  <a:solidFill>
                    <a:prstClr val="white"/>
                  </a:solidFill>
                  <a:latin typeface="Arial" charset="0"/>
                </a:rPr>
                <a:t>Reporting</a:t>
              </a:r>
              <a:endParaRPr lang="en-US" b="1" dirty="0">
                <a:solidFill>
                  <a:prstClr val="white"/>
                </a:solidFill>
                <a:latin typeface="Arial" charset="0"/>
              </a:endParaRPr>
            </a:p>
          </p:txBody>
        </p:sp>
        <p:sp>
          <p:nvSpPr>
            <p:cNvPr id="42" name="Text Box 53"/>
            <p:cNvSpPr txBox="1">
              <a:spLocks noChangeAspect="1" noChangeArrowheads="1"/>
            </p:cNvSpPr>
            <p:nvPr/>
          </p:nvSpPr>
          <p:spPr bwMode="auto">
            <a:xfrm rot="18912860">
              <a:off x="5920739" y="3954417"/>
              <a:ext cx="124616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Operations</a:t>
              </a:r>
            </a:p>
          </p:txBody>
        </p:sp>
        <p:sp>
          <p:nvSpPr>
            <p:cNvPr id="43" name="Text Box 54"/>
            <p:cNvSpPr txBox="1">
              <a:spLocks noChangeAspect="1" noChangeArrowheads="1"/>
            </p:cNvSpPr>
            <p:nvPr/>
          </p:nvSpPr>
          <p:spPr bwMode="auto">
            <a:xfrm>
              <a:off x="6340208" y="4622801"/>
              <a:ext cx="110775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Monitoring</a:t>
              </a:r>
            </a:p>
          </p:txBody>
        </p:sp>
        <p:sp>
          <p:nvSpPr>
            <p:cNvPr id="44" name="Text Box 55"/>
            <p:cNvSpPr txBox="1">
              <a:spLocks noChangeAspect="1" noChangeArrowheads="1"/>
            </p:cNvSpPr>
            <p:nvPr/>
          </p:nvSpPr>
          <p:spPr bwMode="auto">
            <a:xfrm>
              <a:off x="5949317" y="4972051"/>
              <a:ext cx="1537272" cy="437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Information &amp;</a:t>
              </a:r>
            </a:p>
            <a:p>
              <a:pPr algn="ctr">
                <a:lnSpc>
                  <a:spcPct val="80000"/>
                </a:lnSpc>
              </a:pP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Communication</a:t>
              </a:r>
            </a:p>
          </p:txBody>
        </p:sp>
        <p:sp>
          <p:nvSpPr>
            <p:cNvPr id="45" name="Text Box 56"/>
            <p:cNvSpPr txBox="1">
              <a:spLocks noChangeAspect="1" noChangeArrowheads="1"/>
            </p:cNvSpPr>
            <p:nvPr/>
          </p:nvSpPr>
          <p:spPr bwMode="auto">
            <a:xfrm>
              <a:off x="5732208" y="5475289"/>
              <a:ext cx="1658818" cy="264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Control Activities</a:t>
              </a:r>
            </a:p>
          </p:txBody>
        </p:sp>
        <p:sp>
          <p:nvSpPr>
            <p:cNvPr id="46" name="Text Box 57"/>
            <p:cNvSpPr txBox="1">
              <a:spLocks noChangeAspect="1" noChangeArrowheads="1"/>
            </p:cNvSpPr>
            <p:nvPr/>
          </p:nvSpPr>
          <p:spPr bwMode="auto">
            <a:xfrm>
              <a:off x="5740135" y="5881689"/>
              <a:ext cx="1660421" cy="264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Risk Assessment</a:t>
              </a:r>
            </a:p>
          </p:txBody>
        </p:sp>
        <p:sp>
          <p:nvSpPr>
            <p:cNvPr id="47" name="Text Box 58"/>
            <p:cNvSpPr txBox="1">
              <a:spLocks noChangeAspect="1" noChangeArrowheads="1"/>
            </p:cNvSpPr>
            <p:nvPr/>
          </p:nvSpPr>
          <p:spPr bwMode="auto">
            <a:xfrm>
              <a:off x="5725837" y="6288089"/>
              <a:ext cx="1965183" cy="264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Control Environment</a:t>
              </a:r>
            </a:p>
          </p:txBody>
        </p:sp>
        <p:sp>
          <p:nvSpPr>
            <p:cNvPr id="48" name="Text Box 59"/>
            <p:cNvSpPr txBox="1">
              <a:spLocks noChangeAspect="1" noChangeArrowheads="1"/>
            </p:cNvSpPr>
            <p:nvPr/>
          </p:nvSpPr>
          <p:spPr bwMode="auto">
            <a:xfrm rot="16200000">
              <a:off x="7544693" y="5231739"/>
              <a:ext cx="644728" cy="30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b="1" i="1" dirty="0">
                  <a:solidFill>
                    <a:prstClr val="white"/>
                  </a:solidFill>
                  <a:latin typeface="Arial" charset="0"/>
                </a:rPr>
                <a:t>Unit</a:t>
              </a: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 </a:t>
              </a:r>
              <a:r>
                <a:rPr lang="en-US" sz="1200" b="1" i="1" dirty="0">
                  <a:solidFill>
                    <a:prstClr val="white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49" name="Text Box 60"/>
            <p:cNvSpPr txBox="1">
              <a:spLocks noChangeAspect="1" noChangeArrowheads="1"/>
            </p:cNvSpPr>
            <p:nvPr/>
          </p:nvSpPr>
          <p:spPr bwMode="auto">
            <a:xfrm rot="16200000">
              <a:off x="7823271" y="4955025"/>
              <a:ext cx="638316" cy="276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b="1" i="1" dirty="0">
                  <a:solidFill>
                    <a:prstClr val="white"/>
                  </a:solidFill>
                  <a:latin typeface="Arial" charset="0"/>
                </a:rPr>
                <a:t>Unit B</a:t>
              </a:r>
            </a:p>
          </p:txBody>
        </p:sp>
        <p:sp>
          <p:nvSpPr>
            <p:cNvPr id="50" name="Text Box 61"/>
            <p:cNvSpPr txBox="1">
              <a:spLocks noChangeAspect="1" noChangeArrowheads="1"/>
            </p:cNvSpPr>
            <p:nvPr/>
          </p:nvSpPr>
          <p:spPr bwMode="auto">
            <a:xfrm rot="16200000">
              <a:off x="7981648" y="4508144"/>
              <a:ext cx="867545" cy="276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b="1" i="1" dirty="0">
                  <a:solidFill>
                    <a:prstClr val="white"/>
                  </a:solidFill>
                  <a:latin typeface="Arial" charset="0"/>
                </a:rPr>
                <a:t>Activity 1</a:t>
              </a:r>
            </a:p>
          </p:txBody>
        </p:sp>
        <p:sp>
          <p:nvSpPr>
            <p:cNvPr id="51" name="Text Box 62"/>
            <p:cNvSpPr txBox="1">
              <a:spLocks noChangeAspect="1" noChangeArrowheads="1"/>
            </p:cNvSpPr>
            <p:nvPr/>
          </p:nvSpPr>
          <p:spPr bwMode="auto">
            <a:xfrm rot="16200000">
              <a:off x="8230833" y="4250968"/>
              <a:ext cx="867545" cy="276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b="1" i="1" dirty="0">
                  <a:solidFill>
                    <a:prstClr val="white"/>
                  </a:solidFill>
                  <a:latin typeface="Arial" charset="0"/>
                </a:rPr>
                <a:t>Activity 2</a:t>
              </a:r>
            </a:p>
          </p:txBody>
        </p:sp>
        <p:sp>
          <p:nvSpPr>
            <p:cNvPr id="52" name="AutoShape 63"/>
            <p:cNvSpPr>
              <a:spLocks noChangeAspect="1"/>
            </p:cNvSpPr>
            <p:nvPr/>
          </p:nvSpPr>
          <p:spPr bwMode="auto">
            <a:xfrm>
              <a:off x="5534025" y="4675188"/>
              <a:ext cx="136525" cy="1816100"/>
            </a:xfrm>
            <a:prstGeom prst="leftBrace">
              <a:avLst>
                <a:gd name="adj1" fmla="val 110853"/>
                <a:gd name="adj2" fmla="val 50000"/>
              </a:avLst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AutoShape 64"/>
            <p:cNvSpPr>
              <a:spLocks noChangeAspect="1"/>
            </p:cNvSpPr>
            <p:nvPr/>
          </p:nvSpPr>
          <p:spPr bwMode="auto">
            <a:xfrm rot="5400000">
              <a:off x="7691438" y="2676525"/>
              <a:ext cx="138113" cy="1647825"/>
            </a:xfrm>
            <a:prstGeom prst="leftBrace">
              <a:avLst>
                <a:gd name="adj1" fmla="val 99425"/>
                <a:gd name="adj2" fmla="val 50000"/>
              </a:avLst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4" name="AutoShape 65"/>
            <p:cNvSpPr>
              <a:spLocks noChangeAspect="1"/>
            </p:cNvSpPr>
            <p:nvPr/>
          </p:nvSpPr>
          <p:spPr bwMode="auto">
            <a:xfrm rot="2481515" flipH="1">
              <a:off x="8261350" y="5295901"/>
              <a:ext cx="138113" cy="1490663"/>
            </a:xfrm>
            <a:prstGeom prst="leftBrace">
              <a:avLst>
                <a:gd name="adj1" fmla="val 89942"/>
                <a:gd name="adj2" fmla="val 50000"/>
              </a:avLst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5" name="Text Box 66"/>
            <p:cNvSpPr txBox="1">
              <a:spLocks noChangeAspect="1" noChangeArrowheads="1"/>
            </p:cNvSpPr>
            <p:nvPr/>
          </p:nvSpPr>
          <p:spPr bwMode="auto">
            <a:xfrm rot="-5400000">
              <a:off x="4649788" y="5518170"/>
              <a:ext cx="15478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i="1" dirty="0">
                  <a:solidFill>
                    <a:srgbClr val="000000"/>
                  </a:solidFill>
                  <a:latin typeface="Arial" charset="0"/>
                </a:rPr>
                <a:t>Five Components</a:t>
              </a:r>
            </a:p>
          </p:txBody>
        </p:sp>
        <p:sp>
          <p:nvSpPr>
            <p:cNvPr id="56" name="Text Box 67"/>
            <p:cNvSpPr txBox="1">
              <a:spLocks noChangeAspect="1" noChangeArrowheads="1"/>
            </p:cNvSpPr>
            <p:nvPr/>
          </p:nvSpPr>
          <p:spPr bwMode="auto">
            <a:xfrm>
              <a:off x="7297266" y="3205163"/>
              <a:ext cx="133321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i="1" dirty="0">
                  <a:solidFill>
                    <a:srgbClr val="000000"/>
                  </a:solidFill>
                  <a:latin typeface="Arial" charset="0"/>
                </a:rPr>
                <a:t>Three Objectives</a:t>
              </a:r>
            </a:p>
          </p:txBody>
        </p:sp>
        <p:sp>
          <p:nvSpPr>
            <p:cNvPr id="57" name="Text Box 68"/>
            <p:cNvSpPr txBox="1">
              <a:spLocks noChangeAspect="1" noChangeArrowheads="1"/>
            </p:cNvSpPr>
            <p:nvPr/>
          </p:nvSpPr>
          <p:spPr bwMode="auto">
            <a:xfrm rot="18586150" flipH="1">
              <a:off x="7852617" y="5854730"/>
              <a:ext cx="1449388" cy="274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i="1" dirty="0">
                  <a:solidFill>
                    <a:srgbClr val="000000"/>
                  </a:solidFill>
                  <a:latin typeface="Arial" charset="0"/>
                </a:rPr>
                <a:t>Entire organisation</a:t>
              </a:r>
            </a:p>
          </p:txBody>
        </p:sp>
      </p:grp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9046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58613341"/>
              </p:ext>
            </p:extLst>
          </p:nvPr>
        </p:nvGraphicFramePr>
        <p:xfrm>
          <a:off x="467544" y="1844824"/>
          <a:ext cx="8143875" cy="4548187"/>
        </p:xfrm>
        <a:graphic>
          <a:graphicData uri="http://schemas.openxmlformats.org/drawingml/2006/table">
            <a:tbl>
              <a:tblPr/>
              <a:tblGrid>
                <a:gridCol w="4148766"/>
                <a:gridCol w="3995109"/>
              </a:tblGrid>
              <a:tr h="562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Environments change</a:t>
                      </a:r>
                      <a:r>
                        <a:rPr kumimoji="0" lang="en-US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s...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…have driven Framework updates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Expectations for governance oversight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5" marR="45725" marT="27436" marB="27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Globalization of markets and operations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30">
                <a:tc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Changes and greater complexity in business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673">
                <a:tc>
                  <a:txBody>
                    <a:bodyPr/>
                    <a:lstStyle/>
                    <a:p>
                      <a:pPr marL="0" marR="0" lvl="0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Demands and complexities in laws, rules, regulations, and standards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Expectations for competencies and accountabilities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016">
                <a:tc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Use of, and reliance on, evolving technologies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673">
                <a:tc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Expectations relating to preventing and detecting fraud  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8872" name="Picture 3" descr="cube_framework_new2-0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943" y="2349649"/>
            <a:ext cx="33845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73" name="TextBox 4"/>
          <p:cNvSpPr txBox="1">
            <a:spLocks noChangeArrowheads="1"/>
          </p:cNvSpPr>
          <p:nvPr/>
        </p:nvSpPr>
        <p:spPr bwMode="auto">
          <a:xfrm>
            <a:off x="5275943" y="5896124"/>
            <a:ext cx="2667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1F497D"/>
                </a:solidFill>
                <a:cs typeface="Arial" charset="0"/>
              </a:rPr>
              <a:t> </a:t>
            </a:r>
            <a:r>
              <a:rPr lang="en-US" sz="1500" dirty="0">
                <a:solidFill>
                  <a:srgbClr val="1F497D"/>
                </a:solidFill>
                <a:cs typeface="Arial" charset="0"/>
              </a:rPr>
              <a:t>COSO Cube (2013 Edition)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549275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COSO 2013 Update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593049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549275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>
                <a:solidFill>
                  <a:srgbClr val="000000"/>
                </a:solidFill>
                <a:latin typeface="Arial (headings)"/>
              </a:rPr>
              <a:t>COSO 2013 Update</a:t>
            </a:r>
          </a:p>
        </p:txBody>
      </p:sp>
      <p:sp>
        <p:nvSpPr>
          <p:cNvPr id="4" name="Rectangle 3"/>
          <p:cNvSpPr/>
          <p:nvPr/>
        </p:nvSpPr>
        <p:spPr bwMode="ltGray">
          <a:xfrm>
            <a:off x="3419872" y="1916832"/>
            <a:ext cx="5181600" cy="1189037"/>
          </a:xfrm>
          <a:prstGeom prst="rect">
            <a:avLst/>
          </a:prstGeom>
          <a:solidFill>
            <a:srgbClr val="D5A8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3419872" y="5879232"/>
            <a:ext cx="5181600" cy="533400"/>
          </a:xfrm>
          <a:prstGeom prst="rect">
            <a:avLst/>
          </a:prstGeom>
          <a:solidFill>
            <a:srgbClr val="3C421A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ltGray">
          <a:xfrm>
            <a:off x="3419872" y="5041032"/>
            <a:ext cx="5181600" cy="762000"/>
          </a:xfrm>
          <a:prstGeom prst="rect">
            <a:avLst/>
          </a:prstGeom>
          <a:solidFill>
            <a:srgbClr val="4D447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3419872" y="4202832"/>
            <a:ext cx="5181600" cy="762000"/>
          </a:xfrm>
          <a:prstGeom prst="rect">
            <a:avLst/>
          </a:prstGeom>
          <a:solidFill>
            <a:srgbClr val="5488BB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ltGray">
          <a:xfrm>
            <a:off x="3419872" y="3212232"/>
            <a:ext cx="5181600" cy="914400"/>
          </a:xfrm>
          <a:prstGeom prst="rect">
            <a:avLst/>
          </a:prstGeom>
          <a:solidFill>
            <a:srgbClr val="ADA01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ltGray">
          <a:xfrm>
            <a:off x="524273" y="1916832"/>
            <a:ext cx="2362199" cy="436562"/>
          </a:xfrm>
          <a:prstGeom prst="rect">
            <a:avLst/>
          </a:prstGeom>
          <a:solidFill>
            <a:srgbClr val="D5A83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srgbClr val="EEECE1"/>
              </a:buClr>
              <a:defRPr/>
            </a:pPr>
            <a:r>
              <a:rPr lang="en-GB" sz="1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Control Environment</a:t>
            </a:r>
          </a:p>
        </p:txBody>
      </p:sp>
      <p:sp>
        <p:nvSpPr>
          <p:cNvPr id="11" name="Rectangle 10"/>
          <p:cNvSpPr/>
          <p:nvPr/>
        </p:nvSpPr>
        <p:spPr bwMode="ltGray">
          <a:xfrm>
            <a:off x="524273" y="3212232"/>
            <a:ext cx="2362200" cy="457200"/>
          </a:xfrm>
          <a:prstGeom prst="rect">
            <a:avLst/>
          </a:prstGeom>
          <a:solidFill>
            <a:srgbClr val="ADA01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srgbClr val="EEECE1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Risk Assessment</a:t>
            </a:r>
          </a:p>
        </p:txBody>
      </p:sp>
      <p:sp>
        <p:nvSpPr>
          <p:cNvPr id="12" name="Rectangle 11"/>
          <p:cNvSpPr/>
          <p:nvPr/>
        </p:nvSpPr>
        <p:spPr bwMode="ltGray">
          <a:xfrm>
            <a:off x="524272" y="4202832"/>
            <a:ext cx="2362199" cy="457200"/>
          </a:xfrm>
          <a:prstGeom prst="rect">
            <a:avLst/>
          </a:prstGeom>
          <a:solidFill>
            <a:srgbClr val="5488B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Control Activities</a:t>
            </a:r>
          </a:p>
        </p:txBody>
      </p:sp>
      <p:sp>
        <p:nvSpPr>
          <p:cNvPr id="13" name="Rectangle 12"/>
          <p:cNvSpPr/>
          <p:nvPr/>
        </p:nvSpPr>
        <p:spPr bwMode="ltGray">
          <a:xfrm>
            <a:off x="524273" y="5041032"/>
            <a:ext cx="2362200" cy="457200"/>
          </a:xfrm>
          <a:prstGeom prst="rect">
            <a:avLst/>
          </a:prstGeom>
          <a:solidFill>
            <a:srgbClr val="4D447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Information &amp; Communication</a:t>
            </a:r>
          </a:p>
        </p:txBody>
      </p:sp>
      <p:sp>
        <p:nvSpPr>
          <p:cNvPr id="14" name="Rectangle 13"/>
          <p:cNvSpPr/>
          <p:nvPr/>
        </p:nvSpPr>
        <p:spPr bwMode="ltGray">
          <a:xfrm>
            <a:off x="524273" y="5879232"/>
            <a:ext cx="2362200" cy="457200"/>
          </a:xfrm>
          <a:prstGeom prst="rect">
            <a:avLst/>
          </a:prstGeom>
          <a:solidFill>
            <a:srgbClr val="3C421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Monitoring Activities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48472" y="1993032"/>
            <a:ext cx="4953000" cy="1219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/>
              <a:defRPr/>
            </a:pPr>
            <a:r>
              <a:rPr lang="en-US" sz="1300" kern="0" dirty="0">
                <a:solidFill>
                  <a:schemeClr val="bg1"/>
                </a:solidFill>
                <a:cs typeface="Arial" pitchFamily="34" charset="0"/>
              </a:rPr>
              <a:t>Demonstrates commitment to integrity and ethical values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schemeClr val="bg1"/>
                </a:solidFill>
                <a:cs typeface="Arial" pitchFamily="34" charset="0"/>
              </a:rPr>
              <a:t>Exercises oversight responsibility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schemeClr val="bg1"/>
                </a:solidFill>
                <a:cs typeface="Arial" pitchFamily="34" charset="0"/>
              </a:rPr>
              <a:t>Establishes structure, authority and responsibility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schemeClr val="bg1"/>
                </a:solidFill>
                <a:cs typeface="Arial" pitchFamily="34" charset="0"/>
              </a:rPr>
              <a:t>Demonstrates commitment to competence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schemeClr val="bg1"/>
                </a:solidFill>
                <a:cs typeface="Arial" pitchFamily="34" charset="0"/>
              </a:rPr>
              <a:t>Enforces accountability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48472" y="3212232"/>
            <a:ext cx="5068888" cy="9906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solidFill>
                  <a:prstClr val="white"/>
                </a:solidFill>
                <a:cs typeface="Arial" pitchFamily="34" charset="0"/>
              </a:rPr>
              <a:t>Specifies suitable objectives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solidFill>
                  <a:prstClr val="white"/>
                </a:solidFill>
                <a:cs typeface="Arial" pitchFamily="34" charset="0"/>
              </a:rPr>
              <a:t>Identifies and analyzes risk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solidFill>
                  <a:prstClr val="white"/>
                </a:solidFill>
                <a:cs typeface="Arial" pitchFamily="34" charset="0"/>
              </a:rPr>
              <a:t>Assesses fraud risk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solidFill>
                  <a:prstClr val="white"/>
                </a:solidFill>
                <a:cs typeface="Arial" pitchFamily="34" charset="0"/>
              </a:rPr>
              <a:t>Identifies and analyzes significant change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8472" y="4279032"/>
            <a:ext cx="4876800" cy="4127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10"/>
              <a:defRPr/>
            </a:pPr>
            <a:r>
              <a:rPr lang="en-US" sz="1300" kern="0" dirty="0">
                <a:solidFill>
                  <a:srgbClr val="FFFFFF"/>
                </a:solidFill>
                <a:cs typeface="Arial" pitchFamily="34" charset="0"/>
              </a:rPr>
              <a:t>Selects and develops control activities</a:t>
            </a:r>
          </a:p>
          <a:p>
            <a:pPr indent="-274320">
              <a:spcAft>
                <a:spcPts val="200"/>
              </a:spcAft>
              <a:defRPr/>
            </a:pPr>
            <a:r>
              <a:rPr lang="en-US" sz="1300" kern="0" dirty="0">
                <a:solidFill>
                  <a:srgbClr val="FFFFFF"/>
                </a:solidFill>
                <a:cs typeface="Arial" pitchFamily="34" charset="0"/>
              </a:rPr>
              <a:t>11.  Selects and develops general controls over technology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2"/>
              <a:defRPr/>
            </a:pPr>
            <a:r>
              <a:rPr lang="en-US" sz="1300" kern="0" dirty="0">
                <a:solidFill>
                  <a:srgbClr val="FFFFFF"/>
                </a:solidFill>
                <a:cs typeface="Arial" pitchFamily="34" charset="0"/>
              </a:rPr>
              <a:t>Deploys through policies and procedures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48472" y="5117232"/>
            <a:ext cx="4648200" cy="65146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>
                <a:solidFill>
                  <a:prstClr val="white"/>
                </a:solidFill>
                <a:cs typeface="Arial" pitchFamily="34" charset="0"/>
              </a:rPr>
              <a:t>Uses relevant information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>
                <a:solidFill>
                  <a:prstClr val="white"/>
                </a:solidFill>
                <a:cs typeface="Arial" pitchFamily="34" charset="0"/>
              </a:rPr>
              <a:t>Communicates internally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>
                <a:solidFill>
                  <a:prstClr val="white"/>
                </a:solidFill>
                <a:cs typeface="Arial" pitchFamily="34" charset="0"/>
              </a:rPr>
              <a:t>Communicates externally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48472" y="5955432"/>
            <a:ext cx="5029200" cy="27463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16"/>
              <a:defRPr/>
            </a:pPr>
            <a:r>
              <a:rPr lang="en-US" sz="1300" dirty="0">
                <a:solidFill>
                  <a:prstClr val="white"/>
                </a:solidFill>
                <a:cs typeface="Arial" pitchFamily="34" charset="0"/>
              </a:rPr>
              <a:t>Conducts ongoing and/or separate evaluations /internal audits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6"/>
              <a:defRPr/>
            </a:pPr>
            <a:r>
              <a:rPr lang="en-US" sz="1300" dirty="0">
                <a:solidFill>
                  <a:prstClr val="white"/>
                </a:solidFill>
                <a:cs typeface="Arial" pitchFamily="34" charset="0"/>
              </a:rPr>
              <a:t>Evaluates and communicates deficiencies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340768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Arial"/>
                <a:cs typeface="Arial"/>
              </a:rPr>
              <a:t>Update articulates </a:t>
            </a:r>
            <a:r>
              <a:rPr lang="en-US" sz="2000" b="1" u="sng" dirty="0">
                <a:solidFill>
                  <a:prstClr val="black"/>
                </a:solidFill>
                <a:latin typeface="Arial"/>
                <a:cs typeface="Arial"/>
              </a:rPr>
              <a:t>principles</a:t>
            </a:r>
            <a:r>
              <a:rPr lang="en-US" sz="2000" b="1" dirty="0">
                <a:solidFill>
                  <a:prstClr val="black"/>
                </a:solidFill>
                <a:latin typeface="Arial"/>
                <a:cs typeface="Arial"/>
              </a:rPr>
              <a:t> of effective internal control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249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549275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>
                <a:solidFill>
                  <a:srgbClr val="000000"/>
                </a:solidFill>
                <a:latin typeface="Arial (headings)"/>
              </a:rPr>
              <a:t>COSO 2013 Update</a:t>
            </a:r>
          </a:p>
        </p:txBody>
      </p:sp>
      <p:sp>
        <p:nvSpPr>
          <p:cNvPr id="4" name="Rectangle 3"/>
          <p:cNvSpPr/>
          <p:nvPr/>
        </p:nvSpPr>
        <p:spPr bwMode="ltGray">
          <a:xfrm>
            <a:off x="3419872" y="1916832"/>
            <a:ext cx="5181600" cy="1189037"/>
          </a:xfrm>
          <a:prstGeom prst="rect">
            <a:avLst/>
          </a:prstGeom>
          <a:solidFill>
            <a:srgbClr val="D5A8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3419872" y="5879232"/>
            <a:ext cx="5181600" cy="533400"/>
          </a:xfrm>
          <a:prstGeom prst="rect">
            <a:avLst/>
          </a:prstGeom>
          <a:solidFill>
            <a:srgbClr val="3C421A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ltGray">
          <a:xfrm>
            <a:off x="3419872" y="5041032"/>
            <a:ext cx="5181600" cy="762000"/>
          </a:xfrm>
          <a:prstGeom prst="rect">
            <a:avLst/>
          </a:prstGeom>
          <a:solidFill>
            <a:srgbClr val="4D447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3419872" y="4202832"/>
            <a:ext cx="5181600" cy="762000"/>
          </a:xfrm>
          <a:prstGeom prst="rect">
            <a:avLst/>
          </a:prstGeom>
          <a:solidFill>
            <a:srgbClr val="5488BB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ltGray">
          <a:xfrm>
            <a:off x="3419872" y="3212232"/>
            <a:ext cx="5181600" cy="914400"/>
          </a:xfrm>
          <a:prstGeom prst="rect">
            <a:avLst/>
          </a:prstGeom>
          <a:solidFill>
            <a:srgbClr val="ADA01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ltGray">
          <a:xfrm>
            <a:off x="524273" y="1916832"/>
            <a:ext cx="2362199" cy="436562"/>
          </a:xfrm>
          <a:prstGeom prst="rect">
            <a:avLst/>
          </a:prstGeom>
          <a:solidFill>
            <a:srgbClr val="D5A83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srgbClr val="EEECE1"/>
              </a:buClr>
              <a:defRPr/>
            </a:pPr>
            <a:r>
              <a:rPr lang="en-GB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Control Environment</a:t>
            </a:r>
          </a:p>
        </p:txBody>
      </p:sp>
      <p:sp>
        <p:nvSpPr>
          <p:cNvPr id="11" name="Rectangle 10"/>
          <p:cNvSpPr/>
          <p:nvPr/>
        </p:nvSpPr>
        <p:spPr bwMode="ltGray">
          <a:xfrm>
            <a:off x="524273" y="3212232"/>
            <a:ext cx="2362200" cy="457200"/>
          </a:xfrm>
          <a:prstGeom prst="rect">
            <a:avLst/>
          </a:prstGeom>
          <a:solidFill>
            <a:srgbClr val="ADA01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srgbClr val="EEECE1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Risk Assessment</a:t>
            </a:r>
          </a:p>
        </p:txBody>
      </p:sp>
      <p:sp>
        <p:nvSpPr>
          <p:cNvPr id="12" name="Rectangle 11"/>
          <p:cNvSpPr/>
          <p:nvPr/>
        </p:nvSpPr>
        <p:spPr bwMode="ltGray">
          <a:xfrm>
            <a:off x="524272" y="4202832"/>
            <a:ext cx="2362199" cy="457200"/>
          </a:xfrm>
          <a:prstGeom prst="rect">
            <a:avLst/>
          </a:prstGeom>
          <a:solidFill>
            <a:srgbClr val="5488B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Control Activities</a:t>
            </a:r>
          </a:p>
        </p:txBody>
      </p:sp>
      <p:sp>
        <p:nvSpPr>
          <p:cNvPr id="13" name="Rectangle 12"/>
          <p:cNvSpPr/>
          <p:nvPr/>
        </p:nvSpPr>
        <p:spPr bwMode="ltGray">
          <a:xfrm>
            <a:off x="524273" y="5041032"/>
            <a:ext cx="2362200" cy="457200"/>
          </a:xfrm>
          <a:prstGeom prst="rect">
            <a:avLst/>
          </a:prstGeom>
          <a:solidFill>
            <a:srgbClr val="4D447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Information &amp; Communication</a:t>
            </a:r>
          </a:p>
        </p:txBody>
      </p:sp>
      <p:sp>
        <p:nvSpPr>
          <p:cNvPr id="14" name="Rectangle 13"/>
          <p:cNvSpPr/>
          <p:nvPr/>
        </p:nvSpPr>
        <p:spPr bwMode="ltGray">
          <a:xfrm>
            <a:off x="524273" y="5879232"/>
            <a:ext cx="2362200" cy="457200"/>
          </a:xfrm>
          <a:prstGeom prst="rect">
            <a:avLst/>
          </a:prstGeom>
          <a:solidFill>
            <a:srgbClr val="3C421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Monitoring Activities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48472" y="1993032"/>
            <a:ext cx="4953000" cy="1219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/>
              <a:defRPr/>
            </a:pPr>
            <a:r>
              <a:rPr lang="en-US" sz="1300" kern="0" dirty="0">
                <a:solidFill>
                  <a:prstClr val="black"/>
                </a:solidFill>
                <a:cs typeface="Arial" pitchFamily="34" charset="0"/>
              </a:rPr>
              <a:t>Demonstrates commitment to integrity and ethical values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prstClr val="black"/>
                </a:solidFill>
                <a:cs typeface="Arial" pitchFamily="34" charset="0"/>
              </a:rPr>
              <a:t>Exercises oversight responsibility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prstClr val="black"/>
                </a:solidFill>
                <a:cs typeface="Arial" pitchFamily="34" charset="0"/>
              </a:rPr>
              <a:t>Establishes structure, authority and responsibility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prstClr val="black"/>
                </a:solidFill>
                <a:cs typeface="Arial" pitchFamily="34" charset="0"/>
              </a:rPr>
              <a:t>Demonstrates commitment to competence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schemeClr val="bg1"/>
                </a:solidFill>
                <a:cs typeface="Arial" pitchFamily="34" charset="0"/>
              </a:rPr>
              <a:t>Enforces accountability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48472" y="3212232"/>
            <a:ext cx="5068888" cy="9906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cs typeface="Arial" pitchFamily="34" charset="0"/>
              </a:rPr>
              <a:t>Specifies suitable objectives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solidFill>
                  <a:schemeClr val="bg1"/>
                </a:solidFill>
                <a:cs typeface="Arial" pitchFamily="34" charset="0"/>
              </a:rPr>
              <a:t>Identifies and analyzes risk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cs typeface="Arial" pitchFamily="34" charset="0"/>
              </a:rPr>
              <a:t>Assesses fraud risk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cs typeface="Arial" pitchFamily="34" charset="0"/>
              </a:rPr>
              <a:t>Identifies and analyzes significant change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8472" y="4279032"/>
            <a:ext cx="4876800" cy="4127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10"/>
              <a:defRPr/>
            </a:pPr>
            <a:r>
              <a:rPr lang="en-US" sz="1300" kern="0" dirty="0">
                <a:solidFill>
                  <a:schemeClr val="bg1"/>
                </a:solidFill>
                <a:cs typeface="Arial" pitchFamily="34" charset="0"/>
              </a:rPr>
              <a:t>Selects and develops control activities</a:t>
            </a:r>
          </a:p>
          <a:p>
            <a:pPr indent="-274320">
              <a:spcAft>
                <a:spcPts val="200"/>
              </a:spcAft>
              <a:defRPr/>
            </a:pPr>
            <a:r>
              <a:rPr lang="en-US" sz="1300" kern="0" dirty="0">
                <a:cs typeface="Arial" pitchFamily="34" charset="0"/>
              </a:rPr>
              <a:t>11.  Selects and develops general controls over technology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2"/>
              <a:defRPr/>
            </a:pPr>
            <a:r>
              <a:rPr lang="en-US" sz="1300" kern="0" dirty="0">
                <a:cs typeface="Arial" pitchFamily="34" charset="0"/>
              </a:rPr>
              <a:t>Deploys through policies and procedures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48472" y="5117232"/>
            <a:ext cx="4648200" cy="65146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>
                <a:cs typeface="Arial" pitchFamily="34" charset="0"/>
              </a:rPr>
              <a:t>Uses relevant information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>
                <a:cs typeface="Arial" pitchFamily="34" charset="0"/>
              </a:rPr>
              <a:t>Communicates internally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>
                <a:solidFill>
                  <a:schemeClr val="bg1"/>
                </a:solidFill>
                <a:cs typeface="Arial" pitchFamily="34" charset="0"/>
              </a:rPr>
              <a:t>Communicates externally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48472" y="5955432"/>
            <a:ext cx="5029200" cy="27463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16"/>
              <a:defRPr/>
            </a:pPr>
            <a:r>
              <a:rPr lang="en-US" sz="1300" dirty="0">
                <a:solidFill>
                  <a:schemeClr val="bg1"/>
                </a:solidFill>
                <a:cs typeface="Arial" pitchFamily="34" charset="0"/>
              </a:rPr>
              <a:t>Conducts ongoing and/or separate evaluations /internal audits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6"/>
              <a:defRPr/>
            </a:pPr>
            <a:r>
              <a:rPr lang="en-US" sz="1300" dirty="0">
                <a:cs typeface="Arial" pitchFamily="34" charset="0"/>
              </a:rPr>
              <a:t>Evaluates and communicates deficiencies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340768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Arial"/>
                <a:cs typeface="Arial"/>
              </a:rPr>
              <a:t>Focus on </a:t>
            </a:r>
            <a:r>
              <a:rPr lang="en-US" sz="2000" b="1" u="sng" dirty="0" smtClean="0">
                <a:solidFill>
                  <a:prstClr val="black"/>
                </a:solidFill>
                <a:latin typeface="Arial"/>
                <a:cs typeface="Arial"/>
              </a:rPr>
              <a:t>principles</a:t>
            </a:r>
            <a:r>
              <a:rPr lang="en-US" sz="2000" b="1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/>
                <a:cs typeface="Arial"/>
              </a:rPr>
              <a:t>of effective internal </a:t>
            </a:r>
            <a:r>
              <a:rPr lang="en-US" sz="2000" b="1" dirty="0" smtClean="0">
                <a:solidFill>
                  <a:prstClr val="black"/>
                </a:solidFill>
                <a:latin typeface="Arial"/>
                <a:cs typeface="Arial"/>
              </a:rPr>
              <a:t>control for public sector</a:t>
            </a:r>
            <a:endParaRPr lang="en-US" sz="20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49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principles could be of primary interest </a:t>
            </a:r>
            <a:r>
              <a:rPr lang="en-US" dirty="0" smtClean="0"/>
              <a:t>to </a:t>
            </a:r>
            <a:r>
              <a:rPr lang="en-US" dirty="0" smtClean="0"/>
              <a:t>the public sector?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971550" lvl="1" indent="-514350">
              <a:buNone/>
            </a:pPr>
            <a:r>
              <a:rPr lang="en-US" sz="3600" b="1" dirty="0" smtClean="0"/>
              <a:t>Accountability</a:t>
            </a:r>
          </a:p>
          <a:p>
            <a:pPr marL="971550" lvl="1" indent="-514350">
              <a:buNone/>
            </a:pPr>
            <a:endParaRPr lang="en-US" dirty="0" smtClean="0"/>
          </a:p>
          <a:p>
            <a:pPr marL="971550" lvl="1" indent="-514350">
              <a:buNone/>
            </a:pPr>
            <a:r>
              <a:rPr lang="en-US" dirty="0" smtClean="0"/>
              <a:t>The </a:t>
            </a:r>
            <a:r>
              <a:rPr lang="en-US" dirty="0" smtClean="0"/>
              <a:t>organization holds individuals accountable </a:t>
            </a:r>
            <a:r>
              <a:rPr lang="en-US" dirty="0" smtClean="0"/>
              <a:t>for</a:t>
            </a:r>
          </a:p>
          <a:p>
            <a:pPr marL="971550" lvl="1" indent="-514350">
              <a:buNone/>
            </a:pPr>
            <a:r>
              <a:rPr lang="en-US" dirty="0" smtClean="0"/>
              <a:t>their </a:t>
            </a:r>
            <a:r>
              <a:rPr lang="en-US" dirty="0" smtClean="0"/>
              <a:t>internal control responsibilities in the </a:t>
            </a:r>
            <a:r>
              <a:rPr lang="en-US" dirty="0" smtClean="0"/>
              <a:t>pursuit</a:t>
            </a:r>
          </a:p>
          <a:p>
            <a:pPr marL="971550" lvl="1" indent="-514350">
              <a:buNone/>
            </a:pPr>
            <a:r>
              <a:rPr lang="en-US" dirty="0" smtClean="0"/>
              <a:t>of </a:t>
            </a:r>
            <a:r>
              <a:rPr lang="en-US" dirty="0" smtClean="0"/>
              <a:t>objectives.</a:t>
            </a:r>
          </a:p>
          <a:p>
            <a:pPr marL="971550" lvl="1" indent="-514350">
              <a:buNone/>
            </a:pPr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principles could be of primary interest </a:t>
            </a:r>
            <a:r>
              <a:rPr lang="en-US" dirty="0" smtClean="0"/>
              <a:t>to </a:t>
            </a:r>
            <a:r>
              <a:rPr lang="en-US" dirty="0" smtClean="0"/>
              <a:t>the public sector?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971550" lvl="1" indent="-514350">
              <a:buNone/>
            </a:pPr>
            <a:r>
              <a:rPr lang="en-US" sz="3600" b="1" dirty="0" smtClean="0"/>
              <a:t>Identification and analysis of risk</a:t>
            </a:r>
          </a:p>
          <a:p>
            <a:pPr marL="971550" lvl="1" indent="-514350">
              <a:buNone/>
            </a:pPr>
            <a:endParaRPr lang="en-US" sz="3600" b="1" dirty="0" smtClean="0"/>
          </a:p>
          <a:p>
            <a:pPr marL="971550" lvl="1" indent="-514350">
              <a:buNone/>
            </a:pPr>
            <a:r>
              <a:rPr lang="en-US" dirty="0" smtClean="0"/>
              <a:t>The </a:t>
            </a:r>
            <a:r>
              <a:rPr lang="en-US" dirty="0" smtClean="0"/>
              <a:t>organization identifies risks to the </a:t>
            </a:r>
            <a:r>
              <a:rPr lang="en-US" dirty="0" smtClean="0"/>
              <a:t>achievement</a:t>
            </a:r>
          </a:p>
          <a:p>
            <a:pPr marL="971550" lvl="1" indent="-514350">
              <a:buNone/>
            </a:pPr>
            <a:r>
              <a:rPr lang="en-US" dirty="0" smtClean="0"/>
              <a:t>of </a:t>
            </a:r>
            <a:r>
              <a:rPr lang="en-US" dirty="0" smtClean="0"/>
              <a:t>its objectives across the entity and analyzes </a:t>
            </a:r>
            <a:r>
              <a:rPr lang="en-US" dirty="0" smtClean="0"/>
              <a:t>risks</a:t>
            </a:r>
          </a:p>
          <a:p>
            <a:pPr marL="971550" lvl="1" indent="-514350">
              <a:buNone/>
            </a:pPr>
            <a:r>
              <a:rPr lang="en-US" dirty="0" smtClean="0"/>
              <a:t>as </a:t>
            </a:r>
            <a:r>
              <a:rPr lang="en-US" dirty="0" smtClean="0"/>
              <a:t>a basis for determining how the risks should </a:t>
            </a:r>
            <a:r>
              <a:rPr lang="en-US" dirty="0" smtClean="0"/>
              <a:t>be</a:t>
            </a:r>
          </a:p>
          <a:p>
            <a:pPr marL="971550" lvl="1" indent="-514350">
              <a:buNone/>
            </a:pPr>
            <a:r>
              <a:rPr lang="en-US" dirty="0" smtClean="0"/>
              <a:t>managed</a:t>
            </a:r>
            <a:r>
              <a:rPr lang="en-US" dirty="0" smtClean="0"/>
              <a:t>.</a:t>
            </a:r>
          </a:p>
          <a:p>
            <a:pPr marL="971550" lvl="1" indent="-514350">
              <a:buNone/>
            </a:pPr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principles could be of primary interest </a:t>
            </a:r>
            <a:r>
              <a:rPr lang="en-US" dirty="0" smtClean="0"/>
              <a:t>to </a:t>
            </a:r>
            <a:r>
              <a:rPr lang="en-US" dirty="0" smtClean="0"/>
              <a:t>the public sector?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971550" lvl="1" indent="-514350">
              <a:buNone/>
            </a:pPr>
            <a:r>
              <a:rPr lang="en-US" sz="3600" b="1" dirty="0" smtClean="0"/>
              <a:t>Development of control activities</a:t>
            </a:r>
          </a:p>
          <a:p>
            <a:pPr marL="971550" lvl="1" indent="-514350">
              <a:buNone/>
            </a:pPr>
            <a:endParaRPr lang="en-US" sz="3600" b="1" dirty="0" smtClean="0"/>
          </a:p>
          <a:p>
            <a:pPr marL="971550" lvl="1" indent="-514350">
              <a:buNone/>
            </a:pPr>
            <a:r>
              <a:rPr lang="en-US" dirty="0" smtClean="0"/>
              <a:t>The </a:t>
            </a:r>
            <a:r>
              <a:rPr lang="en-US" dirty="0" smtClean="0"/>
              <a:t>organization selects and develops </a:t>
            </a:r>
            <a:r>
              <a:rPr lang="en-US" dirty="0" smtClean="0"/>
              <a:t>control</a:t>
            </a:r>
          </a:p>
          <a:p>
            <a:pPr marL="971550" lvl="1" indent="-514350">
              <a:buNone/>
            </a:pPr>
            <a:r>
              <a:rPr lang="en-US" dirty="0" smtClean="0"/>
              <a:t>activities </a:t>
            </a:r>
            <a:r>
              <a:rPr lang="en-US" dirty="0" smtClean="0"/>
              <a:t>that contribute to the mitigation of risks </a:t>
            </a:r>
            <a:r>
              <a:rPr lang="en-US" dirty="0" smtClean="0"/>
              <a:t>to</a:t>
            </a:r>
          </a:p>
          <a:p>
            <a:pPr marL="971550" lvl="1" indent="-514350">
              <a:buNone/>
            </a:pPr>
            <a:r>
              <a:rPr lang="en-US" dirty="0" smtClean="0"/>
              <a:t>acceptable </a:t>
            </a:r>
            <a:r>
              <a:rPr lang="en-US" dirty="0" smtClean="0"/>
              <a:t>levels.</a:t>
            </a:r>
          </a:p>
          <a:p>
            <a:pPr marL="971550" lvl="1" indent="-514350">
              <a:buNone/>
            </a:pPr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558</Words>
  <Application>Microsoft Office PowerPoint</Application>
  <PresentationFormat>On-screen Show (4:3)</PresentationFormat>
  <Paragraphs>150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1_Office Theme</vt:lpstr>
      <vt:lpstr>13_Custom Design</vt:lpstr>
      <vt:lpstr>Deloitte report</vt:lpstr>
      <vt:lpstr>Zadani dizajn</vt:lpstr>
      <vt:lpstr>PEM PAL  IA COP Internal Control Working Group   COSO Principles   </vt:lpstr>
      <vt:lpstr>Slide 2</vt:lpstr>
      <vt:lpstr>Slide 3</vt:lpstr>
      <vt:lpstr>Slide 4</vt:lpstr>
      <vt:lpstr>Slide 5</vt:lpstr>
      <vt:lpstr>Slide 6</vt:lpstr>
      <vt:lpstr> Which principles could be of primary interest to the public sector? </vt:lpstr>
      <vt:lpstr> Which principles could be of primary interest to the public sector? </vt:lpstr>
      <vt:lpstr> Which principles could be of primary interest to the public sector? </vt:lpstr>
      <vt:lpstr> Which principles could be of primary interest to the public sector? </vt:lpstr>
      <vt:lpstr> Which principles could be of primary interest to the public sector? </vt:lpstr>
      <vt:lpstr>The Three Lines of Defense Model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Jean-Pierre</cp:lastModifiedBy>
  <cp:revision>18</cp:revision>
  <dcterms:created xsi:type="dcterms:W3CDTF">2016-03-14T08:03:30Z</dcterms:created>
  <dcterms:modified xsi:type="dcterms:W3CDTF">2016-10-02T08:00:58Z</dcterms:modified>
</cp:coreProperties>
</file>