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</p:sldMasterIdLst>
  <p:notesMasterIdLst>
    <p:notesMasterId r:id="rId18"/>
  </p:notesMasterIdLst>
  <p:sldIdLst>
    <p:sldId id="275" r:id="rId5"/>
    <p:sldId id="278" r:id="rId6"/>
    <p:sldId id="277" r:id="rId7"/>
    <p:sldId id="279" r:id="rId8"/>
    <p:sldId id="280" r:id="rId9"/>
    <p:sldId id="287" r:id="rId10"/>
    <p:sldId id="281" r:id="rId11"/>
    <p:sldId id="282" r:id="rId12"/>
    <p:sldId id="283" r:id="rId13"/>
    <p:sldId id="284" r:id="rId14"/>
    <p:sldId id="285" r:id="rId15"/>
    <p:sldId id="286" r:id="rId16"/>
    <p:sldId id="288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6/10/2016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392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2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7"/>
          <p:cNvSpPr txBox="1">
            <a:spLocks noGrp="1" noChangeArrowheads="1"/>
          </p:cNvSpPr>
          <p:nvPr/>
        </p:nvSpPr>
        <p:spPr bwMode="auto">
          <a:xfrm>
            <a:off x="3884513" y="8685335"/>
            <a:ext cx="297190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48" tIns="43623" rIns="87248" bIns="43623" anchor="b"/>
          <a:lstStyle>
            <a:lvl1pPr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12813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fld id="{184136D6-BE07-8047-BC34-564FEAF7931C}" type="slidenum">
              <a:rPr lang="fr-FR" sz="1100">
                <a:solidFill>
                  <a:prstClr val="black"/>
                </a:solidFill>
                <a:latin typeface="Arial" charset="0"/>
              </a:rPr>
              <a:pPr algn="r" eaLnBrk="1" hangingPunct="1"/>
              <a:t>3</a:t>
            </a:fld>
            <a:endParaRPr lang="hr-HR" sz="11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14375"/>
            <a:ext cx="4537075" cy="3402013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241" y="4330213"/>
            <a:ext cx="5619574" cy="589377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GB" sz="1000" noProof="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xfrm>
            <a:off x="685495" y="4342940"/>
            <a:ext cx="5487013" cy="4657809"/>
          </a:xfrm>
          <a:noFill/>
          <a:extLs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/>
          <a:lstStyle/>
          <a:p>
            <a:endParaRPr lang="en-US" sz="1000" dirty="0">
              <a:latin typeface="Arial" charset="0"/>
              <a:ea typeface="MS PGothic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13E44A7A-5D4F-604F-A83D-785505AC94CB}" type="slidenum">
              <a:rPr lang="en-US" sz="1200">
                <a:solidFill>
                  <a:prstClr val="black"/>
                </a:solidFill>
                <a:latin typeface="Arial" charset="0"/>
                <a:cs typeface="Arial" charset="0"/>
              </a:rPr>
              <a:pPr eaLnBrk="1" hangingPunct="1"/>
              <a:t>4</a:t>
            </a:fld>
            <a:endParaRPr lang="hr-HR" sz="12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5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6</a:t>
            </a:fld>
            <a:endParaRPr lang="hr-HR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ma14="http://schemas.microsoft.com/office/mac/drawingml/2011/main" val="1"/>
            </a:ext>
          </a:extLst>
        </p:spPr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2A09D4-87DF-214E-9CD0-96A3E2D49123}" type="slidenum">
              <a:rPr lang="en-GB" sz="1200"/>
              <a:pPr eaLnBrk="1" hangingPunct="1"/>
              <a:t>12</a:t>
            </a:fld>
            <a:endParaRPr lang="hr-HR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13</a:t>
            </a:fld>
            <a:endParaRPr lang="hr-HR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hr-HR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one bullet</a:t>
            </a:r>
          </a:p>
          <a:p>
            <a:pPr lvl="1"/>
            <a:r>
              <a:rPr lang="en-US" smtClean="0"/>
              <a:t>Level two bullet</a:t>
            </a:r>
          </a:p>
          <a:p>
            <a:pPr lvl="2"/>
            <a:r>
              <a:rPr lang="en-US" smtClean="0"/>
              <a:t>Level three bullet</a:t>
            </a:r>
          </a:p>
          <a:p>
            <a:pPr lvl="3"/>
            <a:r>
              <a:rPr lang="en-US" smtClean="0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stilove teksta matrice</a:t>
            </a:r>
          </a:p>
          <a:p>
            <a:pPr lvl="1"/>
            <a:r>
              <a:rPr lang="hr-HR" altLang="en-US" smtClean="0"/>
              <a:t>Druga razina</a:t>
            </a:r>
          </a:p>
          <a:p>
            <a:pPr lvl="2"/>
            <a:r>
              <a:rPr lang="hr-HR" altLang="en-US" smtClean="0"/>
              <a:t>Treća razina</a:t>
            </a:r>
          </a:p>
          <a:p>
            <a:pPr lvl="3"/>
            <a:r>
              <a:rPr lang="hr-HR" altLang="en-US" smtClean="0"/>
              <a:t>Četvrta razina</a:t>
            </a:r>
          </a:p>
          <a:p>
            <a:pPr lvl="4"/>
            <a:r>
              <a:rPr lang="hr-HR" altLang="en-US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t>06/10/2016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nal_contro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 smtClean="0"/>
              <a:t>PEM PAL </a:t>
            </a:r>
            <a:r>
              <a:t/>
            </a:r>
            <a:br/>
            <a:r>
              <a:rPr lang="nl-BE" altLang="en-US" dirty="0" smtClean="0"/>
              <a:t>IA COP</a:t>
            </a:r>
            <a:r>
              <a:t/>
            </a:r>
            <a:br/>
            <a:r>
              <a:rPr lang="nl-BE" altLang="en-US" dirty="0" smtClean="0"/>
              <a:t>Radna skupina za unutarnju kontrolu </a:t>
            </a:r>
            <a:r>
              <a:t/>
            </a:r>
            <a:br/>
            <a:r>
              <a:t/>
            </a:r>
            <a:br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Načela COSO-a</a:t>
            </a:r>
            <a:r>
              <a:t/>
            </a:r>
            <a:br/>
            <a:r>
              <a:t/>
            </a:r>
            <a:br/>
            <a:r>
              <a:t/>
            </a:r>
            <a:br/>
            <a:endParaRPr lang="hr-HR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hr-HR" altLang="en-US" sz="2000" dirty="0" smtClean="0"/>
          </a:p>
          <a:p>
            <a:pPr>
              <a:lnSpc>
                <a:spcPct val="90000"/>
              </a:lnSpc>
            </a:pPr>
            <a:endParaRPr lang="hr-HR" altLang="en-US" sz="20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Jean-Pierre Garitte</a:t>
            </a:r>
            <a:endParaRPr lang="hr-HR" altLang="en-US" sz="2000" dirty="0" smtClean="0"/>
          </a:p>
          <a:p>
            <a:pPr>
              <a:lnSpc>
                <a:spcPct val="90000"/>
              </a:lnSpc>
            </a:pPr>
            <a:endParaRPr lang="hr-HR" altLang="en-US" sz="24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Moskva</a:t>
            </a:r>
            <a:endParaRPr lang="hr-HR" altLang="en-US" sz="16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18. listopada 2016.</a:t>
            </a:r>
            <a:endParaRPr lang="hr-HR" altLang="en-US" sz="1600" b="1" dirty="0" smtClean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t/>
            </a:r>
            <a:br/>
            <a:r>
              <a:rPr dirty="0" smtClean="0"/>
              <a:t>Koja bi načela mogla biti od primarnog interesa za javni sektor?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Vanjska komunikacija</a:t>
            </a:r>
          </a:p>
          <a:p>
            <a:pPr marL="971550" lvl="1" indent="-514350">
              <a:buNone/>
            </a:pPr>
            <a:endParaRPr lang="hr-HR" sz="3600" b="1" dirty="0" smtClean="0"/>
          </a:p>
          <a:p>
            <a:pPr marL="971550" lvl="1" indent="-514350">
              <a:buNone/>
            </a:pPr>
            <a:r>
              <a:rPr dirty="0" smtClean="0"/>
              <a:t>Organizacija komunicira s vanjskim strankama</a:t>
            </a:r>
          </a:p>
          <a:p>
            <a:pPr marL="971550" lvl="1" indent="-514350">
              <a:buNone/>
            </a:pPr>
            <a:r>
              <a:rPr dirty="0" smtClean="0"/>
              <a:t>u pogledu pitanja koja utječu na rad</a:t>
            </a:r>
          </a:p>
          <a:p>
            <a:pPr marL="971550" lvl="1" indent="-514350">
              <a:buNone/>
            </a:pPr>
            <a:r>
              <a:rPr dirty="0" smtClean="0"/>
              <a:t>unutarnje kontrole.</a:t>
            </a:r>
          </a:p>
          <a:p>
            <a:pPr marL="971550" lvl="1" indent="-51435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t/>
            </a:r>
            <a:br/>
            <a:r>
              <a:rPr dirty="0" smtClean="0"/>
              <a:t>Koja bi načela mogla biti od primarnog interesa za javni sektor?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Evaluacije i unutarnja revizija</a:t>
            </a:r>
          </a:p>
          <a:p>
            <a:pPr marL="971550" lvl="1" indent="-514350">
              <a:buNone/>
            </a:pPr>
            <a:endParaRPr lang="hr-HR" sz="3600" b="1" dirty="0" smtClean="0"/>
          </a:p>
          <a:p>
            <a:pPr marL="971550" lvl="1" indent="-514350">
              <a:buNone/>
            </a:pPr>
            <a:r>
              <a:rPr dirty="0" smtClean="0"/>
              <a:t>Organizacija odabire, razrađuje i provodi</a:t>
            </a:r>
          </a:p>
          <a:p>
            <a:pPr marL="971550" lvl="1" indent="-514350">
              <a:buNone/>
            </a:pPr>
            <a:r>
              <a:rPr dirty="0" smtClean="0"/>
              <a:t>kontinuirane i/ili odvojene evaluacije kako bi odredila</a:t>
            </a:r>
          </a:p>
          <a:p>
            <a:pPr marL="971550" lvl="1" indent="-514350">
              <a:buNone/>
            </a:pPr>
            <a:r>
              <a:rPr dirty="0" smtClean="0"/>
              <a:t>jesu li sastavnice unutarnje kontrole</a:t>
            </a:r>
          </a:p>
          <a:p>
            <a:pPr marL="971550" lvl="1" indent="-514350">
              <a:buNone/>
            </a:pPr>
            <a:r>
              <a:rPr dirty="0" smtClean="0"/>
              <a:t>prisutne i funkcioniraju li.</a:t>
            </a:r>
          </a:p>
          <a:p>
            <a:pPr marL="971550" lvl="1" indent="-51435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844675"/>
            <a:ext cx="756084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827089" y="5949950"/>
            <a:ext cx="79200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Tahoma" charset="0"/>
              </a:rPr>
              <a:t>(prema </a:t>
            </a:r>
            <a:r>
              <a:rPr lang="en-GB" sz="1600" i="1" dirty="0">
                <a:solidFill>
                  <a:srgbClr val="000000"/>
                </a:solidFill>
                <a:latin typeface="Tahoma" charset="0"/>
              </a:rPr>
              <a:t>Smjernicama za 8. direktivu EU-a o Zakonu o trgovačkim društvima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koje su sastavili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ECIIA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i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FERMA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te koje su podržane u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Izvješću o stajalištu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kojeg je u siječnju 2013. izdao Institut internih revizora)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GB" sz="2600" b="1" dirty="0" smtClean="0">
                <a:solidFill>
                  <a:srgbClr val="000000"/>
                </a:solidFill>
                <a:effectLst/>
                <a:latin typeface="Arial (headings)"/>
              </a:rPr>
              <a:t>Model „tri linije obrane”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/>
          <a:lstStyle/>
          <a:p>
            <a:pPr marL="0" indent="0" algn="ctr" eaLnBrk="1" hangingPunct="1">
              <a:buFont typeface="Wingdings" charset="0"/>
              <a:buNone/>
            </a:pPr>
            <a:r>
              <a:rPr lang="en-US" sz="2400" b="1" dirty="0">
                <a:latin typeface="Arial (body)"/>
              </a:rPr>
              <a:t>Pitanja i odgovori</a:t>
            </a: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>
                <a:solidFill>
                  <a:srgbClr val="000000"/>
                </a:solidFill>
                <a:latin typeface="Arial (headings)"/>
              </a:rPr>
              <a:t>Zašto su nam potrebni okviri?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628800"/>
            <a:ext cx="8280151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Zajednički će okvir ubrzati napredak</a:t>
            </a:r>
          </a:p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uspostavom: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</a:rPr>
              <a:t>zajedničkog jezika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</a:rPr>
              <a:t>kriterija za usporedbu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</a:rPr>
              <a:t>smjernica za primjenu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</a:rPr>
              <a:t>poznavanja pojmova</a:t>
            </a:r>
          </a:p>
          <a:p>
            <a:pPr lvl="1" indent="-34290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Arial" pitchFamily="34" charset="0"/>
              <a:buChar char="•"/>
            </a:pPr>
            <a:r>
              <a:rPr lang="en-US" sz="2900" dirty="0" smtClean="0">
                <a:solidFill>
                  <a:srgbClr val="000000"/>
                </a:solidFill>
                <a:latin typeface="Arial"/>
              </a:rPr>
              <a:t>učinkovitije komunikacije</a:t>
            </a:r>
            <a:endParaRPr lang="hr-HR" sz="29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71" name="Text Box 19"/>
          <p:cNvSpPr txBox="1">
            <a:spLocks noChangeArrowheads="1"/>
          </p:cNvSpPr>
          <p:nvPr/>
        </p:nvSpPr>
        <p:spPr bwMode="auto">
          <a:xfrm>
            <a:off x="1011238" y="3789363"/>
            <a:ext cx="348297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en-US" sz="2400" b="1" i="1" dirty="0" smtClean="0">
                <a:solidFill>
                  <a:prstClr val="white"/>
                </a:solidFill>
                <a:latin typeface="Arial"/>
              </a:rPr>
              <a:t>The “Tone at the top”</a:t>
            </a:r>
            <a:r>
              <a:rPr dirty="0" smtClean="0"/>
              <a:t> </a:t>
            </a:r>
            <a:endParaRPr lang="hr-HR" sz="2400" b="1" i="1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64874" name="Text Box 22"/>
          <p:cNvSpPr txBox="1">
            <a:spLocks noChangeArrowheads="1"/>
          </p:cNvSpPr>
          <p:nvPr/>
        </p:nvSpPr>
        <p:spPr bwMode="auto">
          <a:xfrm>
            <a:off x="323850" y="5876925"/>
            <a:ext cx="36083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/>
          <a:lstStyle>
            <a:lvl1pPr marL="117475" indent="-117475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 typeface="Wingdings" charset="0"/>
              <a:buChar char="§"/>
            </a:pPr>
            <a:r>
              <a:rPr lang="en-US" sz="2000" dirty="0" smtClean="0">
                <a:solidFill>
                  <a:prstClr val="white"/>
                </a:solidFill>
                <a:latin typeface="Arial"/>
              </a:rPr>
              <a:t>Organizacijska struktura</a:t>
            </a:r>
            <a:endParaRPr lang="hr-HR" sz="20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67544" y="404664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 smtClean="0">
                <a:solidFill>
                  <a:srgbClr val="000000"/>
                </a:solidFill>
                <a:latin typeface="Arial (headings)"/>
              </a:rPr>
              <a:t>Unutarnja kontrola – integrirani okvir COSO-a</a:t>
            </a:r>
            <a:endParaRPr lang="hr-HR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2204864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prstClr val="black"/>
                </a:solidFill>
                <a:latin typeface="Arial"/>
              </a:rPr>
              <a:t>Okvir COSO-a definira </a:t>
            </a:r>
            <a:r>
              <a:rPr lang="en-US" dirty="0">
                <a:solidFill>
                  <a:prstClr val="black"/>
                </a:solidFill>
                <a:latin typeface="Arial"/>
                <a:hlinkClick r:id="rId3"/>
              </a:rPr>
              <a:t>unutarnju kontrolu</a:t>
            </a:r>
            <a:r>
              <a:rPr lang="en-US" dirty="0">
                <a:solidFill>
                  <a:prstClr val="black"/>
                </a:solidFill>
                <a:latin typeface="Arial"/>
              </a:rPr>
              <a:t> kao proces koji provode upravni odbor subjekta, njegova uprava i ostalo osoblje te je osmišljen kako bi pružio razumno jamstvo u pogledu ostvarenja ciljeva.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302699" y="1291037"/>
            <a:ext cx="3517451" cy="3581400"/>
            <a:chOff x="5286376" y="3205163"/>
            <a:chExt cx="3516700" cy="3581401"/>
          </a:xfrm>
        </p:grpSpPr>
        <p:sp>
          <p:nvSpPr>
            <p:cNvPr id="38" name="Text Box 3"/>
            <p:cNvSpPr txBox="1">
              <a:spLocks noChangeAspect="1" noChangeArrowheads="1"/>
            </p:cNvSpPr>
            <p:nvPr/>
          </p:nvSpPr>
          <p:spPr bwMode="auto">
            <a:xfrm>
              <a:off x="6962375" y="3849688"/>
              <a:ext cx="1414160" cy="250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sz="1300" dirty="0">
                  <a:solidFill>
                    <a:srgbClr val="000000"/>
                  </a:solidFill>
                  <a:latin typeface="Arial" charset="0"/>
                </a:rPr>
                <a:t>Kontrolne aktivnosti</a:t>
              </a:r>
            </a:p>
          </p:txBody>
        </p:sp>
        <p:pic>
          <p:nvPicPr>
            <p:cNvPr id="39" name="Picture 50" descr="kocka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84838" y="3590926"/>
              <a:ext cx="309245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Text Box 51"/>
            <p:cNvSpPr txBox="1">
              <a:spLocks noChangeAspect="1" noChangeArrowheads="1"/>
            </p:cNvSpPr>
            <p:nvPr/>
          </p:nvSpPr>
          <p:spPr bwMode="auto">
            <a:xfrm rot="18912860">
              <a:off x="7219654" y="4002336"/>
              <a:ext cx="134288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Usklađenost</a:t>
              </a:r>
            </a:p>
          </p:txBody>
        </p:sp>
        <p:sp>
          <p:nvSpPr>
            <p:cNvPr id="41" name="Text Box 52"/>
            <p:cNvSpPr txBox="1">
              <a:spLocks noChangeAspect="1" noChangeArrowheads="1"/>
            </p:cNvSpPr>
            <p:nvPr/>
          </p:nvSpPr>
          <p:spPr bwMode="auto">
            <a:xfrm rot="18912860">
              <a:off x="6520615" y="3981226"/>
              <a:ext cx="132304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prstClr val="white"/>
                  </a:solidFill>
                  <a:latin typeface="Arial" charset="0"/>
                </a:rPr>
                <a:t>Izvještavanje</a:t>
              </a:r>
              <a:endParaRPr lang="hr-HR" b="1" dirty="0">
                <a:solidFill>
                  <a:prstClr val="white"/>
                </a:solidFill>
                <a:latin typeface="Arial" charset="0"/>
              </a:endParaRPr>
            </a:p>
          </p:txBody>
        </p:sp>
        <p:sp>
          <p:nvSpPr>
            <p:cNvPr id="42" name="Text Box 53"/>
            <p:cNvSpPr txBox="1">
              <a:spLocks noChangeAspect="1" noChangeArrowheads="1"/>
            </p:cNvSpPr>
            <p:nvPr/>
          </p:nvSpPr>
          <p:spPr bwMode="auto">
            <a:xfrm rot="18912860">
              <a:off x="5920739" y="3954417"/>
              <a:ext cx="124616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Poslovanje</a:t>
              </a:r>
            </a:p>
          </p:txBody>
        </p:sp>
        <p:sp>
          <p:nvSpPr>
            <p:cNvPr id="43" name="Text Box 54"/>
            <p:cNvSpPr txBox="1">
              <a:spLocks noChangeAspect="1" noChangeArrowheads="1"/>
            </p:cNvSpPr>
            <p:nvPr/>
          </p:nvSpPr>
          <p:spPr bwMode="auto">
            <a:xfrm>
              <a:off x="6340208" y="4622801"/>
              <a:ext cx="110775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Monitoring</a:t>
              </a:r>
            </a:p>
          </p:txBody>
        </p:sp>
        <p:sp>
          <p:nvSpPr>
            <p:cNvPr id="44" name="Text Box 55"/>
            <p:cNvSpPr txBox="1">
              <a:spLocks noChangeAspect="1" noChangeArrowheads="1"/>
            </p:cNvSpPr>
            <p:nvPr/>
          </p:nvSpPr>
          <p:spPr bwMode="auto">
            <a:xfrm>
              <a:off x="5949317" y="4972051"/>
              <a:ext cx="1537272" cy="43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Informacije i</a:t>
              </a:r>
            </a:p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komunikacija</a:t>
              </a:r>
            </a:p>
          </p:txBody>
        </p:sp>
        <p:sp>
          <p:nvSpPr>
            <p:cNvPr id="45" name="Text Box 56"/>
            <p:cNvSpPr txBox="1">
              <a:spLocks noChangeAspect="1" noChangeArrowheads="1"/>
            </p:cNvSpPr>
            <p:nvPr/>
          </p:nvSpPr>
          <p:spPr bwMode="auto">
            <a:xfrm>
              <a:off x="5732208" y="5475289"/>
              <a:ext cx="1658818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Kontrolne aktivnosti</a:t>
              </a:r>
            </a:p>
          </p:txBody>
        </p:sp>
        <p:sp>
          <p:nvSpPr>
            <p:cNvPr id="46" name="Text Box 57"/>
            <p:cNvSpPr txBox="1">
              <a:spLocks noChangeAspect="1" noChangeArrowheads="1"/>
            </p:cNvSpPr>
            <p:nvPr/>
          </p:nvSpPr>
          <p:spPr bwMode="auto">
            <a:xfrm>
              <a:off x="5740135" y="5881689"/>
              <a:ext cx="1660421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Procjena rizika</a:t>
              </a:r>
            </a:p>
          </p:txBody>
        </p:sp>
        <p:sp>
          <p:nvSpPr>
            <p:cNvPr id="47" name="Text Box 58"/>
            <p:cNvSpPr txBox="1">
              <a:spLocks noChangeAspect="1" noChangeArrowheads="1"/>
            </p:cNvSpPr>
            <p:nvPr/>
          </p:nvSpPr>
          <p:spPr bwMode="auto">
            <a:xfrm>
              <a:off x="5725837" y="6288089"/>
              <a:ext cx="1965183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en-US" b="1" dirty="0">
                  <a:solidFill>
                    <a:prstClr val="white"/>
                  </a:solidFill>
                  <a:latin typeface="Arial" charset="0"/>
                </a:rPr>
                <a:t>Kontrolno okruženje</a:t>
              </a:r>
            </a:p>
          </p:txBody>
        </p:sp>
        <p:sp>
          <p:nvSpPr>
            <p:cNvPr id="48" name="Text Box 59"/>
            <p:cNvSpPr txBox="1">
              <a:spLocks noChangeAspect="1" noChangeArrowheads="1"/>
            </p:cNvSpPr>
            <p:nvPr/>
          </p:nvSpPr>
          <p:spPr bwMode="auto">
            <a:xfrm rot="16200000">
              <a:off x="7544693" y="5231739"/>
              <a:ext cx="644728" cy="307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Jedinica</a:t>
              </a:r>
              <a:r>
                <a:rPr dirty="0" smtClean="0"/>
                <a:t> </a:t>
              </a:r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49" name="Text Box 60"/>
            <p:cNvSpPr txBox="1">
              <a:spLocks noChangeAspect="1" noChangeArrowheads="1"/>
            </p:cNvSpPr>
            <p:nvPr/>
          </p:nvSpPr>
          <p:spPr bwMode="auto">
            <a:xfrm rot="16200000">
              <a:off x="7823271" y="4955025"/>
              <a:ext cx="638316" cy="276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Jedinica B</a:t>
              </a:r>
            </a:p>
          </p:txBody>
        </p:sp>
        <p:sp>
          <p:nvSpPr>
            <p:cNvPr id="50" name="Text Box 61"/>
            <p:cNvSpPr txBox="1">
              <a:spLocks noChangeAspect="1" noChangeArrowheads="1"/>
            </p:cNvSpPr>
            <p:nvPr/>
          </p:nvSpPr>
          <p:spPr bwMode="auto">
            <a:xfrm rot="16200000">
              <a:off x="7981648" y="4508144"/>
              <a:ext cx="867545" cy="276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Aktivnost 1</a:t>
              </a:r>
            </a:p>
          </p:txBody>
        </p:sp>
        <p:sp>
          <p:nvSpPr>
            <p:cNvPr id="51" name="Text Box 62"/>
            <p:cNvSpPr txBox="1">
              <a:spLocks noChangeAspect="1" noChangeArrowheads="1"/>
            </p:cNvSpPr>
            <p:nvPr/>
          </p:nvSpPr>
          <p:spPr bwMode="auto">
            <a:xfrm rot="16200000">
              <a:off x="8230833" y="4250968"/>
              <a:ext cx="867545" cy="276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b="1" i="1" dirty="0">
                  <a:solidFill>
                    <a:prstClr val="white"/>
                  </a:solidFill>
                  <a:latin typeface="Arial" charset="0"/>
                </a:rPr>
                <a:t>Aktivnost 2</a:t>
              </a:r>
            </a:p>
          </p:txBody>
        </p:sp>
        <p:sp>
          <p:nvSpPr>
            <p:cNvPr id="52" name="AutoShape 63"/>
            <p:cNvSpPr>
              <a:spLocks noChangeAspect="1"/>
            </p:cNvSpPr>
            <p:nvPr/>
          </p:nvSpPr>
          <p:spPr bwMode="auto">
            <a:xfrm>
              <a:off x="5534025" y="4675188"/>
              <a:ext cx="136525" cy="1816100"/>
            </a:xfrm>
            <a:prstGeom prst="leftBrace">
              <a:avLst>
                <a:gd name="adj1" fmla="val 110853"/>
                <a:gd name="adj2" fmla="val 50000"/>
              </a:avLst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AutoShape 64"/>
            <p:cNvSpPr>
              <a:spLocks noChangeAspect="1"/>
            </p:cNvSpPr>
            <p:nvPr/>
          </p:nvSpPr>
          <p:spPr bwMode="auto">
            <a:xfrm rot="5400000">
              <a:off x="7691438" y="2676525"/>
              <a:ext cx="138113" cy="1647825"/>
            </a:xfrm>
            <a:prstGeom prst="leftBrace">
              <a:avLst>
                <a:gd name="adj1" fmla="val 99425"/>
                <a:gd name="adj2" fmla="val 50000"/>
              </a:avLst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4" name="AutoShape 65"/>
            <p:cNvSpPr>
              <a:spLocks noChangeAspect="1"/>
            </p:cNvSpPr>
            <p:nvPr/>
          </p:nvSpPr>
          <p:spPr bwMode="auto">
            <a:xfrm rot="2481515" flipH="1">
              <a:off x="8261350" y="5295901"/>
              <a:ext cx="138113" cy="1490663"/>
            </a:xfrm>
            <a:prstGeom prst="leftBrace">
              <a:avLst>
                <a:gd name="adj1" fmla="val 89942"/>
                <a:gd name="adj2" fmla="val 50000"/>
              </a:avLst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5" name="Text Box 66"/>
            <p:cNvSpPr txBox="1">
              <a:spLocks noChangeAspect="1" noChangeArrowheads="1"/>
            </p:cNvSpPr>
            <p:nvPr/>
          </p:nvSpPr>
          <p:spPr bwMode="auto">
            <a:xfrm rot="-5400000">
              <a:off x="4649788" y="5518170"/>
              <a:ext cx="1547813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i="1" dirty="0">
                  <a:solidFill>
                    <a:srgbClr val="000000"/>
                  </a:solidFill>
                  <a:latin typeface="Arial" charset="0"/>
                </a:rPr>
                <a:t>Pet sastavnica</a:t>
              </a:r>
            </a:p>
          </p:txBody>
        </p:sp>
        <p:sp>
          <p:nvSpPr>
            <p:cNvPr id="56" name="Text Box 67"/>
            <p:cNvSpPr txBox="1">
              <a:spLocks noChangeAspect="1" noChangeArrowheads="1"/>
            </p:cNvSpPr>
            <p:nvPr/>
          </p:nvSpPr>
          <p:spPr bwMode="auto">
            <a:xfrm>
              <a:off x="7297266" y="3205163"/>
              <a:ext cx="1333215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i="1" dirty="0">
                  <a:solidFill>
                    <a:srgbClr val="000000"/>
                  </a:solidFill>
                  <a:latin typeface="Arial" charset="0"/>
                </a:rPr>
                <a:t>Tri cilja</a:t>
              </a:r>
            </a:p>
          </p:txBody>
        </p:sp>
        <p:sp>
          <p:nvSpPr>
            <p:cNvPr id="57" name="Text Box 68"/>
            <p:cNvSpPr txBox="1">
              <a:spLocks noChangeAspect="1" noChangeArrowheads="1"/>
            </p:cNvSpPr>
            <p:nvPr/>
          </p:nvSpPr>
          <p:spPr bwMode="auto">
            <a:xfrm rot="18586150" flipH="1">
              <a:off x="7852617" y="5854730"/>
              <a:ext cx="1449388" cy="274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sz="1200" i="1" dirty="0">
                  <a:solidFill>
                    <a:srgbClr val="000000"/>
                  </a:solidFill>
                  <a:latin typeface="Arial" charset="0"/>
                </a:rPr>
                <a:t>Cijela organizacija</a:t>
              </a:r>
            </a:p>
          </p:txBody>
        </p:sp>
      </p:grp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046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13341"/>
              </p:ext>
            </p:extLst>
          </p:nvPr>
        </p:nvGraphicFramePr>
        <p:xfrm>
          <a:off x="467544" y="1844824"/>
          <a:ext cx="8143875" cy="4548187"/>
        </p:xfrm>
        <a:graphic>
          <a:graphicData uri="http://schemas.openxmlformats.org/drawingml/2006/table">
            <a:tbl>
              <a:tblPr/>
              <a:tblGrid>
                <a:gridCol w="4148766"/>
                <a:gridCol w="3995109"/>
              </a:tblGrid>
              <a:tr h="562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Promjene </a:t>
                      </a:r>
                      <a:r>
                        <a:rPr kumimoji="0" lang="en-US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u okolišu...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…potakle su ažuriranje Okvira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Očekivanja od nadzora uprave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5" marR="45725" marT="27436" marB="27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Globalizacija tržišta i poslovanja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30">
                <a:tc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Promjene i veća složenost poslovanja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673">
                <a:tc>
                  <a:txBody>
                    <a:bodyPr/>
                    <a:lstStyle/>
                    <a:p>
                      <a:pPr marL="0" marR="0" lvl="0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Zahtjevi i specifičnosti zakona, pravila, propisa i standarda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Očekivanja od nadležnih i odgovornih tijela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016">
                <a:tc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Upotreba i oslanjanje na tehnologiju u razvoju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673">
                <a:tc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</a:rPr>
                        <a:t>Očekivanja koja se odnose na sprječavanje i otkrivanje prijevare  </a:t>
                      </a:r>
                    </a:p>
                  </a:txBody>
                  <a:tcPr marL="45725" marR="45725" marT="27436" marB="2743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1" indent="0" algn="l" defTabSz="10175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A597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45720" marR="45720" marT="27432" marB="2743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887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5943" y="2388403"/>
            <a:ext cx="3384550" cy="330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73" name="TextBox 4"/>
          <p:cNvSpPr txBox="1">
            <a:spLocks noChangeArrowheads="1"/>
          </p:cNvSpPr>
          <p:nvPr/>
        </p:nvSpPr>
        <p:spPr bwMode="auto">
          <a:xfrm>
            <a:off x="5275943" y="5896124"/>
            <a:ext cx="26670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dirty="0" smtClean="0"/>
              <a:t> </a:t>
            </a:r>
            <a:r>
              <a:rPr lang="en-US" sz="1500" dirty="0">
                <a:solidFill>
                  <a:srgbClr val="1F497D"/>
                </a:solidFill>
              </a:rPr>
              <a:t>COSO kocka (izdanje iz 2013.)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549275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Najnoviji podaci o COSO-u iz 2013.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3049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549275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>
                <a:solidFill>
                  <a:srgbClr val="000000"/>
                </a:solidFill>
                <a:latin typeface="Arial (headings)"/>
              </a:rPr>
              <a:t>Najnoviji podaci o COSO-u iz 2013.</a:t>
            </a:r>
          </a:p>
        </p:txBody>
      </p:sp>
      <p:sp>
        <p:nvSpPr>
          <p:cNvPr id="4" name="Rectangle 3"/>
          <p:cNvSpPr/>
          <p:nvPr/>
        </p:nvSpPr>
        <p:spPr bwMode="ltGray">
          <a:xfrm>
            <a:off x="3419872" y="1916832"/>
            <a:ext cx="5181600" cy="1189037"/>
          </a:xfrm>
          <a:prstGeom prst="rect">
            <a:avLst/>
          </a:prstGeom>
          <a:solidFill>
            <a:srgbClr val="D5A8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3419872" y="5879232"/>
            <a:ext cx="5181600" cy="533400"/>
          </a:xfrm>
          <a:prstGeom prst="rect">
            <a:avLst/>
          </a:prstGeom>
          <a:solidFill>
            <a:srgbClr val="3C421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ltGray">
          <a:xfrm>
            <a:off x="3419872" y="5041032"/>
            <a:ext cx="5181600" cy="762000"/>
          </a:xfrm>
          <a:prstGeom prst="rect">
            <a:avLst/>
          </a:prstGeom>
          <a:solidFill>
            <a:srgbClr val="4D447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3419872" y="4202832"/>
            <a:ext cx="5181600" cy="762000"/>
          </a:xfrm>
          <a:prstGeom prst="rect">
            <a:avLst/>
          </a:prstGeom>
          <a:solidFill>
            <a:srgbClr val="5488BB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ltGray">
          <a:xfrm>
            <a:off x="3419872" y="3212232"/>
            <a:ext cx="5181600" cy="914400"/>
          </a:xfrm>
          <a:prstGeom prst="rect">
            <a:avLst/>
          </a:prstGeom>
          <a:solidFill>
            <a:srgbClr val="ADA01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ltGray">
          <a:xfrm>
            <a:off x="524273" y="1916832"/>
            <a:ext cx="2362199" cy="436562"/>
          </a:xfrm>
          <a:prstGeom prst="rect">
            <a:avLst/>
          </a:prstGeom>
          <a:solidFill>
            <a:srgbClr val="D5A83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schemeClr val="bg1"/>
                </a:solidFill>
                <a:latin typeface="Arial" pitchFamily="34" charset="0"/>
              </a:rPr>
              <a:t>Kontrolno okruženje</a:t>
            </a:r>
          </a:p>
        </p:txBody>
      </p:sp>
      <p:sp>
        <p:nvSpPr>
          <p:cNvPr id="11" name="Rectangle 10"/>
          <p:cNvSpPr/>
          <p:nvPr/>
        </p:nvSpPr>
        <p:spPr bwMode="ltGray">
          <a:xfrm>
            <a:off x="524273" y="3212232"/>
            <a:ext cx="2362200" cy="457200"/>
          </a:xfrm>
          <a:prstGeom prst="rect">
            <a:avLst/>
          </a:prstGeom>
          <a:solidFill>
            <a:srgbClr val="ADA01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Procjena rizika</a:t>
            </a:r>
          </a:p>
        </p:txBody>
      </p:sp>
      <p:sp>
        <p:nvSpPr>
          <p:cNvPr id="12" name="Rectangle 11"/>
          <p:cNvSpPr/>
          <p:nvPr/>
        </p:nvSpPr>
        <p:spPr bwMode="ltGray">
          <a:xfrm>
            <a:off x="524272" y="4202832"/>
            <a:ext cx="2362199" cy="457200"/>
          </a:xfrm>
          <a:prstGeom prst="rect">
            <a:avLst/>
          </a:prstGeom>
          <a:solidFill>
            <a:srgbClr val="5488B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Kontrolne aktivnosti</a:t>
            </a:r>
          </a:p>
        </p:txBody>
      </p:sp>
      <p:sp>
        <p:nvSpPr>
          <p:cNvPr id="13" name="Rectangle 12"/>
          <p:cNvSpPr/>
          <p:nvPr/>
        </p:nvSpPr>
        <p:spPr bwMode="ltGray">
          <a:xfrm>
            <a:off x="524273" y="5041032"/>
            <a:ext cx="2362200" cy="457200"/>
          </a:xfrm>
          <a:prstGeom prst="rect">
            <a:avLst/>
          </a:prstGeom>
          <a:solidFill>
            <a:srgbClr val="4D447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Informacije i komunikacija</a:t>
            </a:r>
          </a:p>
        </p:txBody>
      </p:sp>
      <p:sp>
        <p:nvSpPr>
          <p:cNvPr id="14" name="Rectangle 13"/>
          <p:cNvSpPr/>
          <p:nvPr/>
        </p:nvSpPr>
        <p:spPr bwMode="ltGray">
          <a:xfrm>
            <a:off x="524273" y="5879232"/>
            <a:ext cx="2362200" cy="457200"/>
          </a:xfrm>
          <a:prstGeom prst="rect">
            <a:avLst/>
          </a:prstGeom>
          <a:solidFill>
            <a:srgbClr val="3C421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Monitoring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48472" y="1993032"/>
            <a:ext cx="4953000" cy="1219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/>
              <a:defRPr/>
            </a:pPr>
            <a:r>
              <a:rPr lang="en-US" sz="1300" kern="0" dirty="0">
                <a:solidFill>
                  <a:schemeClr val="bg1"/>
                </a:solidFill>
              </a:rPr>
              <a:t>Pokazuje predanost integritetu i moralnim vrijednostima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</a:rPr>
              <a:t>Zadužen za nadzor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</a:rPr>
              <a:t>Utvrđuje strukturu, ovlasti i odgovornost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</a:rPr>
              <a:t>Naglasak na sposobnosti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</a:rPr>
              <a:t>Nameće odgovornost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8472" y="3212232"/>
            <a:ext cx="5068888" cy="9906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</a:rPr>
              <a:t>Utvrđuje odgovarajuće ciljeve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</a:rPr>
              <a:t>Određuje i analizira rizike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</a:rPr>
              <a:t>Procjenjuje rizik od prijevare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prstClr val="white"/>
                </a:solidFill>
              </a:rPr>
              <a:t>Određuje i analizira značajne promjene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8472" y="4279032"/>
            <a:ext cx="4876800" cy="412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0"/>
              <a:defRPr/>
            </a:pPr>
            <a:r>
              <a:rPr lang="en-US" sz="1300" kern="0" dirty="0">
                <a:solidFill>
                  <a:srgbClr val="FFFFFF"/>
                </a:solidFill>
              </a:rPr>
              <a:t>Odabire i razrađuje kontrolne aktivnosti</a:t>
            </a:r>
          </a:p>
          <a:p>
            <a:pPr indent="-274320">
              <a:spcAft>
                <a:spcPts val="200"/>
              </a:spcAft>
              <a:defRPr/>
            </a:pPr>
            <a:r>
              <a:rPr lang="en-US" sz="1300" kern="0" dirty="0">
                <a:solidFill>
                  <a:srgbClr val="FFFFFF"/>
                </a:solidFill>
              </a:rPr>
              <a:t>11.  Određuje i razrađuje opću kontrolu tehnologije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2"/>
              <a:defRPr/>
            </a:pPr>
            <a:r>
              <a:rPr lang="en-US" sz="1300" kern="0" dirty="0">
                <a:solidFill>
                  <a:srgbClr val="FFFFFF"/>
                </a:solidFill>
              </a:rPr>
              <a:t>Uvodi ih putem politika i postupaka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8472" y="5117232"/>
            <a:ext cx="4648200" cy="65146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prstClr val="white"/>
                </a:solidFill>
              </a:rPr>
              <a:t>Upotrebljava relevantne informacije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prstClr val="white"/>
                </a:solidFill>
              </a:rPr>
              <a:t>Unutarnja komunikacija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prstClr val="white"/>
                </a:solidFill>
              </a:rPr>
              <a:t>Vanjska komunikacija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48472" y="5955432"/>
            <a:ext cx="5029200" cy="27463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solidFill>
                  <a:prstClr val="white"/>
                </a:solidFill>
              </a:rPr>
              <a:t>Provodi kontinuirane i/ili odvojene evaluacije / unutarnje revizije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solidFill>
                  <a:prstClr val="white"/>
                </a:solidFill>
              </a:rPr>
              <a:t>Ocjenjuje i iznosi nedostatke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Arial"/>
              </a:rPr>
              <a:t>Najnovije informacije iznose </a:t>
            </a:r>
            <a:r>
              <a:rPr lang="en-US" sz="2000" b="1" u="sng" dirty="0">
                <a:solidFill>
                  <a:prstClr val="black"/>
                </a:solidFill>
                <a:latin typeface="Arial"/>
              </a:rPr>
              <a:t>načela</a:t>
            </a:r>
            <a:r>
              <a:rPr lang="en-US" sz="2000" b="1" dirty="0">
                <a:solidFill>
                  <a:prstClr val="black"/>
                </a:solidFill>
                <a:latin typeface="Arial"/>
              </a:rPr>
              <a:t> učinkovite unutarnje kontrole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4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549275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>
                <a:solidFill>
                  <a:srgbClr val="000000"/>
                </a:solidFill>
                <a:latin typeface="Arial (headings)"/>
              </a:rPr>
              <a:t>Najnoviji podaci o COSO-u iz 2013.</a:t>
            </a:r>
          </a:p>
        </p:txBody>
      </p:sp>
      <p:sp>
        <p:nvSpPr>
          <p:cNvPr id="4" name="Rectangle 3"/>
          <p:cNvSpPr/>
          <p:nvPr/>
        </p:nvSpPr>
        <p:spPr bwMode="ltGray">
          <a:xfrm>
            <a:off x="3419872" y="1916832"/>
            <a:ext cx="5181600" cy="1189037"/>
          </a:xfrm>
          <a:prstGeom prst="rect">
            <a:avLst/>
          </a:prstGeom>
          <a:solidFill>
            <a:srgbClr val="D5A8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3419872" y="5879232"/>
            <a:ext cx="5181600" cy="533400"/>
          </a:xfrm>
          <a:prstGeom prst="rect">
            <a:avLst/>
          </a:prstGeom>
          <a:solidFill>
            <a:srgbClr val="3C421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ltGray">
          <a:xfrm>
            <a:off x="3419872" y="5041032"/>
            <a:ext cx="5181600" cy="762000"/>
          </a:xfrm>
          <a:prstGeom prst="rect">
            <a:avLst/>
          </a:prstGeom>
          <a:solidFill>
            <a:srgbClr val="4D447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3419872" y="4202832"/>
            <a:ext cx="5181600" cy="762000"/>
          </a:xfrm>
          <a:prstGeom prst="rect">
            <a:avLst/>
          </a:prstGeom>
          <a:solidFill>
            <a:srgbClr val="5488BB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ltGray">
          <a:xfrm>
            <a:off x="3419872" y="3212232"/>
            <a:ext cx="5181600" cy="914400"/>
          </a:xfrm>
          <a:prstGeom prst="rect">
            <a:avLst/>
          </a:prstGeom>
          <a:solidFill>
            <a:srgbClr val="ADA01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200"/>
              </a:spcAft>
            </a:pPr>
            <a:endParaRPr lang="en-US" sz="1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ltGray">
          <a:xfrm>
            <a:off x="524273" y="1916832"/>
            <a:ext cx="2362199" cy="436562"/>
          </a:xfrm>
          <a:prstGeom prst="rect">
            <a:avLst/>
          </a:prstGeom>
          <a:solidFill>
            <a:srgbClr val="D5A83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prstClr val="black"/>
                </a:solidFill>
                <a:latin typeface="Arial" pitchFamily="34" charset="0"/>
              </a:rPr>
              <a:t>Kontrolno okruženje</a:t>
            </a:r>
          </a:p>
        </p:txBody>
      </p:sp>
      <p:sp>
        <p:nvSpPr>
          <p:cNvPr id="11" name="Rectangle 10"/>
          <p:cNvSpPr/>
          <p:nvPr/>
        </p:nvSpPr>
        <p:spPr bwMode="ltGray">
          <a:xfrm>
            <a:off x="524273" y="3212232"/>
            <a:ext cx="2362200" cy="457200"/>
          </a:xfrm>
          <a:prstGeom prst="rect">
            <a:avLst/>
          </a:prstGeom>
          <a:solidFill>
            <a:srgbClr val="ADA01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srgbClr val="EEECE1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Procjena rizika</a:t>
            </a:r>
          </a:p>
        </p:txBody>
      </p:sp>
      <p:sp>
        <p:nvSpPr>
          <p:cNvPr id="12" name="Rectangle 11"/>
          <p:cNvSpPr/>
          <p:nvPr/>
        </p:nvSpPr>
        <p:spPr bwMode="ltGray">
          <a:xfrm>
            <a:off x="524272" y="4202832"/>
            <a:ext cx="2362199" cy="457200"/>
          </a:xfrm>
          <a:prstGeom prst="rect">
            <a:avLst/>
          </a:prstGeom>
          <a:solidFill>
            <a:srgbClr val="5488B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Kontrolne aktivnosti</a:t>
            </a:r>
          </a:p>
        </p:txBody>
      </p:sp>
      <p:sp>
        <p:nvSpPr>
          <p:cNvPr id="13" name="Rectangle 12"/>
          <p:cNvSpPr/>
          <p:nvPr/>
        </p:nvSpPr>
        <p:spPr bwMode="ltGray">
          <a:xfrm>
            <a:off x="524273" y="5041032"/>
            <a:ext cx="2362200" cy="457200"/>
          </a:xfrm>
          <a:prstGeom prst="rect">
            <a:avLst/>
          </a:prstGeom>
          <a:solidFill>
            <a:srgbClr val="4D447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Informacije i komunikacija</a:t>
            </a:r>
          </a:p>
        </p:txBody>
      </p:sp>
      <p:sp>
        <p:nvSpPr>
          <p:cNvPr id="14" name="Rectangle 13"/>
          <p:cNvSpPr/>
          <p:nvPr/>
        </p:nvSpPr>
        <p:spPr bwMode="ltGray">
          <a:xfrm>
            <a:off x="524273" y="5879232"/>
            <a:ext cx="2362200" cy="457200"/>
          </a:xfrm>
          <a:prstGeom prst="rect">
            <a:avLst/>
          </a:prstGeom>
          <a:solidFill>
            <a:srgbClr val="3C421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27432" rIns="45720" bIns="27432" anchor="ctr"/>
          <a:lstStyle/>
          <a:p>
            <a:pPr marL="228600" indent="-228600" algn="ctr">
              <a:spcAft>
                <a:spcPts val="200"/>
              </a:spcAft>
              <a:buClr>
                <a:prstClr val="black"/>
              </a:buClr>
              <a:defRPr/>
            </a:pPr>
            <a:r>
              <a:rPr lang="en-GB" sz="1500" b="1" dirty="0">
                <a:solidFill>
                  <a:prstClr val="white"/>
                </a:solidFill>
                <a:latin typeface="Arial" pitchFamily="34" charset="0"/>
              </a:rPr>
              <a:t>Monitoring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48472" y="1993032"/>
            <a:ext cx="4953000" cy="1219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/>
              <a:defRPr/>
            </a:pPr>
            <a:r>
              <a:rPr lang="en-US" sz="1300" kern="0" dirty="0">
                <a:solidFill>
                  <a:prstClr val="black"/>
                </a:solidFill>
              </a:rPr>
              <a:t>Pokazuje predanost integritetu i moralnim vrijednostima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prstClr val="black"/>
                </a:solidFill>
              </a:rPr>
              <a:t>Zadužen za nadzor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prstClr val="black"/>
                </a:solidFill>
              </a:rPr>
              <a:t>Utvrđuje strukturu, ovlasti i odgovornost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prstClr val="black"/>
                </a:solidFill>
              </a:rPr>
              <a:t>Naglasak na sposobnosti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2"/>
              <a:defRPr/>
            </a:pPr>
            <a:r>
              <a:rPr lang="en-US" sz="1300" kern="0" dirty="0">
                <a:solidFill>
                  <a:schemeClr val="bg1"/>
                </a:solidFill>
              </a:rPr>
              <a:t>Nameće odgovornost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8472" y="3212232"/>
            <a:ext cx="5068888" cy="990600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/>
              <a:t>Utvrđuje odgovarajuće ciljeve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>
                <a:solidFill>
                  <a:schemeClr val="bg1"/>
                </a:solidFill>
              </a:rPr>
              <a:t>Određuje i analizira rizike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/>
              <a:t>Procjenjuje rizik od prijevare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6"/>
              <a:defRPr/>
            </a:pPr>
            <a:r>
              <a:rPr lang="en-US" sz="1300" kern="0" dirty="0"/>
              <a:t>Određuje i analizira značajne promjene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8472" y="4279032"/>
            <a:ext cx="4876800" cy="412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0"/>
              <a:defRPr/>
            </a:pPr>
            <a:r>
              <a:rPr lang="en-US" sz="1300" kern="0" dirty="0">
                <a:solidFill>
                  <a:schemeClr val="bg1"/>
                </a:solidFill>
              </a:rPr>
              <a:t>Odabire i razrađuje kontrolne aktivnosti</a:t>
            </a:r>
          </a:p>
          <a:p>
            <a:pPr indent="-274320">
              <a:spcAft>
                <a:spcPts val="200"/>
              </a:spcAft>
              <a:defRPr/>
            </a:pPr>
            <a:r>
              <a:rPr lang="en-US" sz="1300" kern="0" dirty="0"/>
              <a:t>11.  Određuje i razrađuje opću kontrolu tehnologije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2"/>
              <a:defRPr/>
            </a:pPr>
            <a:r>
              <a:rPr lang="en-US" sz="1300" kern="0" dirty="0"/>
              <a:t>Uvodi ih putem politika i postupaka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48472" y="5117232"/>
            <a:ext cx="4648200" cy="65146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/>
              <a:t>Upotrebljava relevantne informacije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/>
              <a:t>Unutarnja komunikacija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3"/>
              <a:defRPr/>
            </a:pPr>
            <a:r>
              <a:rPr lang="en-US" sz="1300" dirty="0">
                <a:solidFill>
                  <a:schemeClr val="bg1"/>
                </a:solidFill>
              </a:rPr>
              <a:t>Vanjska komunikacija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48472" y="5955432"/>
            <a:ext cx="5029200" cy="27463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>
                <a:solidFill>
                  <a:schemeClr val="bg1"/>
                </a:solidFill>
              </a:rPr>
              <a:t>Provodi kontinuirane i/ili odvojene evaluacije / unutarnje revizije</a:t>
            </a:r>
          </a:p>
          <a:p>
            <a:pPr indent="-274320">
              <a:spcAft>
                <a:spcPts val="200"/>
              </a:spcAft>
              <a:buFont typeface="+mj-lt"/>
              <a:buAutoNum type="arabicPeriod" startAt="16"/>
              <a:defRPr/>
            </a:pPr>
            <a:r>
              <a:rPr lang="en-US" sz="1300" dirty="0"/>
              <a:t>Ocjenjuje i iznosi nedostatke</a:t>
            </a:r>
          </a:p>
        </p:txBody>
      </p:sp>
      <p:sp>
        <p:nvSpPr>
          <p:cNvPr id="3" name="Rectangle 2"/>
          <p:cNvSpPr/>
          <p:nvPr/>
        </p:nvSpPr>
        <p:spPr>
          <a:xfrm>
            <a:off x="35496" y="1340768"/>
            <a:ext cx="9217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Arial"/>
              </a:rPr>
              <a:t>Usredotočenost na </a:t>
            </a:r>
            <a:r>
              <a:rPr lang="en-US" sz="2000" b="1" u="sng" dirty="0" smtClean="0">
                <a:solidFill>
                  <a:prstClr val="black"/>
                </a:solidFill>
                <a:latin typeface="Arial"/>
              </a:rPr>
              <a:t>načela</a:t>
            </a:r>
            <a:r>
              <a:rPr dirty="0" smtClean="0"/>
              <a:t> </a:t>
            </a:r>
            <a:r>
              <a:rPr lang="en-US" sz="2000" b="1" dirty="0">
                <a:solidFill>
                  <a:prstClr val="black"/>
                </a:solidFill>
                <a:latin typeface="Arial"/>
              </a:rPr>
              <a:t>učinkovite unutarnje kontrole u javnom sektoru</a:t>
            </a:r>
            <a:endParaRPr lang="hr-HR" sz="20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49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t/>
            </a:r>
            <a:br/>
            <a:r>
              <a:rPr dirty="0" smtClean="0"/>
              <a:t>Koja bi načela mogla biti od primarnog interesa za javni sektor?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Odgovornost</a:t>
            </a:r>
          </a:p>
          <a:p>
            <a:pPr marL="971550" lvl="1" indent="-514350">
              <a:buNone/>
            </a:pPr>
            <a:endParaRPr lang="hr-HR" dirty="0" smtClean="0"/>
          </a:p>
          <a:p>
            <a:pPr marL="971550" lvl="1" indent="-514350">
              <a:buNone/>
            </a:pPr>
            <a:r>
              <a:rPr dirty="0" smtClean="0"/>
              <a:t>Organizacija pojedince smatra odgovornima za</a:t>
            </a:r>
          </a:p>
          <a:p>
            <a:pPr marL="971550" lvl="1" indent="-514350">
              <a:buNone/>
            </a:pPr>
            <a:r>
              <a:rPr dirty="0" smtClean="0"/>
              <a:t>njihove obveze u sklopu unutarnje kontrole u</a:t>
            </a:r>
          </a:p>
          <a:p>
            <a:pPr marL="971550" lvl="1" indent="-514350">
              <a:buNone/>
            </a:pPr>
            <a:r>
              <a:rPr dirty="0" smtClean="0"/>
              <a:t>pogledu ostvarenja ciljeva.</a:t>
            </a:r>
          </a:p>
          <a:p>
            <a:pPr marL="971550" lvl="1" indent="-51435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t/>
            </a:r>
            <a:br/>
            <a:r>
              <a:rPr dirty="0" smtClean="0"/>
              <a:t>Koja bi načela mogla biti od primarnog interesa za javni sektor?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Utvrđivanje i analiza rizika</a:t>
            </a:r>
          </a:p>
          <a:p>
            <a:pPr marL="971550" lvl="1" indent="-514350">
              <a:buNone/>
            </a:pPr>
            <a:endParaRPr lang="hr-HR" sz="3600" b="1" dirty="0" smtClean="0"/>
          </a:p>
          <a:p>
            <a:pPr marL="971550" lvl="1" indent="-514350">
              <a:buNone/>
            </a:pPr>
            <a:r>
              <a:rPr dirty="0" smtClean="0"/>
              <a:t>Organizacija utvrđuje koji su rizici od neostvarenja</a:t>
            </a:r>
          </a:p>
          <a:p>
            <a:pPr marL="971550" lvl="1" indent="-514350">
              <a:buNone/>
            </a:pPr>
            <a:r>
              <a:rPr dirty="0" smtClean="0"/>
              <a:t>njezinih ciljeva diljem subjekta i analizira rizike</a:t>
            </a:r>
          </a:p>
          <a:p>
            <a:pPr marL="971550" lvl="1" indent="-514350">
              <a:buNone/>
            </a:pPr>
            <a:r>
              <a:rPr dirty="0" smtClean="0"/>
              <a:t>kao temelj za određivanje načina na koji bi se trebalo upravljati</a:t>
            </a:r>
          </a:p>
          <a:p>
            <a:pPr marL="971550" lvl="1" indent="-514350">
              <a:buNone/>
            </a:pPr>
            <a:r>
              <a:rPr dirty="0" smtClean="0"/>
              <a:t>njima.</a:t>
            </a:r>
          </a:p>
          <a:p>
            <a:pPr marL="971550" lvl="1" indent="-51435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t/>
            </a:r>
            <a:br/>
            <a:r>
              <a:rPr dirty="0" smtClean="0"/>
              <a:t>Koja bi načela mogla biti od primarnog interesa za javni sektor?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 marL="971550" lvl="1" indent="-514350">
              <a:buNone/>
            </a:pPr>
            <a:r>
              <a:rPr lang="en-US" sz="3600" b="1" dirty="0" smtClean="0"/>
              <a:t>Razrada kontrolnih aktivnosti</a:t>
            </a:r>
          </a:p>
          <a:p>
            <a:pPr marL="971550" lvl="1" indent="-514350">
              <a:buNone/>
            </a:pPr>
            <a:endParaRPr lang="hr-HR" sz="3600" b="1" dirty="0" smtClean="0"/>
          </a:p>
          <a:p>
            <a:pPr marL="971550" lvl="1" indent="-514350">
              <a:buNone/>
            </a:pPr>
            <a:r>
              <a:rPr dirty="0" smtClean="0"/>
              <a:t>Organizacija odabire i razrađuje kontrolne</a:t>
            </a:r>
          </a:p>
          <a:p>
            <a:pPr marL="971550" lvl="1" indent="-514350">
              <a:buNone/>
            </a:pPr>
            <a:r>
              <a:rPr dirty="0" smtClean="0"/>
              <a:t>aktivnosti koje doprinose ublažavanju rizika</a:t>
            </a:r>
          </a:p>
          <a:p>
            <a:pPr marL="971550" lvl="1" indent="-514350">
              <a:buNone/>
            </a:pPr>
            <a:r>
              <a:rPr dirty="0" smtClean="0"/>
              <a:t>do prihvatljive razine.</a:t>
            </a:r>
          </a:p>
          <a:p>
            <a:pPr marL="971550" lvl="1" indent="-514350">
              <a:buNone/>
            </a:pPr>
            <a:endParaRPr lang="hr-H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550</Words>
  <Application>Microsoft Office PowerPoint</Application>
  <PresentationFormat>On-screen Show (4:3)</PresentationFormat>
  <Paragraphs>150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1_Office Theme</vt:lpstr>
      <vt:lpstr>13_Custom Design</vt:lpstr>
      <vt:lpstr>Deloitte report</vt:lpstr>
      <vt:lpstr>Zadani dizajn</vt:lpstr>
      <vt:lpstr>PEM PAL  IA COP Radna skupina za unutarnju kontrolu   Načela COSO-a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Koja bi načela mogla biti od primarnog interesa za javni sektor? </vt:lpstr>
      <vt:lpstr> Koja bi načela mogla biti od primarnog interesa za javni sektor? </vt:lpstr>
      <vt:lpstr> Koja bi načela mogla biti od primarnog interesa za javni sektor? </vt:lpstr>
      <vt:lpstr> Koja bi načela mogla biti od primarnog interesa za javni sektor? </vt:lpstr>
      <vt:lpstr> Koja bi načela mogla biti od primarnog interesa za javni sektor? </vt:lpstr>
      <vt:lpstr>Model „tri linije obrane”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Assia</cp:lastModifiedBy>
  <cp:revision>20</cp:revision>
  <dcterms:created xsi:type="dcterms:W3CDTF">2016-03-14T08:03:30Z</dcterms:created>
  <dcterms:modified xsi:type="dcterms:W3CDTF">2016-10-06T14:38:55Z</dcterms:modified>
</cp:coreProperties>
</file>