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2016.03.05.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2016.03.05.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2016.03.05.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2016.03.05.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AA005CD-C723-4468-9FF5-AF3705E87ABD}" type="datetimeFigureOut">
              <a:rPr lang="hu-HU" smtClean="0"/>
              <a:t>2016.03.05.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32" y="5301208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780108"/>
          </a:xfrm>
        </p:spPr>
        <p:txBody>
          <a:bodyPr>
            <a:normAutofit/>
          </a:bodyPr>
          <a:lstStyle/>
          <a:p>
            <a:r>
              <a:rPr lang="hu-HU" dirty="0" smtClean="0"/>
              <a:t>THE NEW </a:t>
            </a:r>
            <a:r>
              <a:rPr lang="hu-HU" dirty="0" smtClean="0"/>
              <a:t>INTERNAL CONTROL WORKING GROUP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340044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67833" y="2642600"/>
            <a:ext cx="7408333" cy="34506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u-HU" dirty="0" smtClean="0"/>
              <a:t>IACOP </a:t>
            </a:r>
            <a:r>
              <a:rPr lang="hu-HU" dirty="0" err="1" smtClean="0"/>
              <a:t>Strategy</a:t>
            </a:r>
            <a:r>
              <a:rPr lang="hu-HU" dirty="0" smtClean="0"/>
              <a:t> and Action </a:t>
            </a:r>
            <a:r>
              <a:rPr lang="hu-HU" dirty="0" err="1" smtClean="0"/>
              <a:t>Plan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2016-17</a:t>
            </a:r>
          </a:p>
          <a:p>
            <a:pPr>
              <a:lnSpc>
                <a:spcPct val="150000"/>
              </a:lnSpc>
            </a:pPr>
            <a:endParaRPr lang="hu-HU" sz="800" dirty="0" smtClean="0"/>
          </a:p>
          <a:p>
            <a:pPr marL="0" indent="0" algn="just">
              <a:buNone/>
            </a:pPr>
            <a:r>
              <a:rPr lang="en-US" b="1" dirty="0">
                <a:solidFill>
                  <a:srgbClr val="C00000"/>
                </a:solidFill>
              </a:rPr>
              <a:t>Priority themes for the FY 2016-2017</a:t>
            </a:r>
            <a:r>
              <a:rPr lang="en-US" dirty="0">
                <a:solidFill>
                  <a:srgbClr val="C00000"/>
                </a:solidFill>
              </a:rPr>
              <a:t>:</a:t>
            </a:r>
            <a:endParaRPr lang="hu-HU" dirty="0">
              <a:solidFill>
                <a:srgbClr val="C00000"/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C00000"/>
                </a:solidFill>
              </a:rPr>
              <a:t>Internal Control WG </a:t>
            </a:r>
            <a:r>
              <a:rPr lang="en-US" dirty="0">
                <a:solidFill>
                  <a:srgbClr val="0070C0"/>
                </a:solidFill>
              </a:rPr>
              <a:t>- FMC implementation with emphasize on accountability and transparency (new WG)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Internal</a:t>
            </a:r>
            <a:r>
              <a:rPr lang="hu-HU" dirty="0" smtClean="0"/>
              <a:t> </a:t>
            </a:r>
            <a:r>
              <a:rPr lang="hu-HU" dirty="0" err="1" smtClean="0"/>
              <a:t>Control</a:t>
            </a:r>
            <a:r>
              <a:rPr lang="hu-HU" dirty="0" smtClean="0"/>
              <a:t> </a:t>
            </a:r>
            <a:r>
              <a:rPr lang="hu-HU" dirty="0" err="1" smtClean="0"/>
              <a:t>Working</a:t>
            </a:r>
            <a:r>
              <a:rPr lang="hu-HU" dirty="0" smtClean="0"/>
              <a:t> Group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889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4506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u-HU" dirty="0" smtClean="0"/>
              <a:t>Edit </a:t>
            </a:r>
            <a:r>
              <a:rPr lang="hu-HU" dirty="0" err="1" smtClean="0"/>
              <a:t>Nemeth</a:t>
            </a:r>
            <a:r>
              <a:rPr lang="hu-HU" dirty="0" smtClean="0"/>
              <a:t>, Hungary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Nini Eliashvili, Georgia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Ljerka</a:t>
            </a:r>
            <a:r>
              <a:rPr lang="hu-HU" dirty="0" smtClean="0"/>
              <a:t> </a:t>
            </a:r>
            <a:r>
              <a:rPr lang="hu-HU" dirty="0" err="1" smtClean="0"/>
              <a:t>Crnkovic</a:t>
            </a:r>
            <a:r>
              <a:rPr lang="hu-HU" dirty="0" smtClean="0"/>
              <a:t>, </a:t>
            </a:r>
            <a:r>
              <a:rPr lang="hu-HU" dirty="0" err="1" smtClean="0"/>
              <a:t>Croatia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Cristina</a:t>
            </a:r>
            <a:r>
              <a:rPr lang="hu-HU" dirty="0" smtClean="0"/>
              <a:t> </a:t>
            </a:r>
            <a:r>
              <a:rPr lang="hu-HU" dirty="0" err="1" smtClean="0"/>
              <a:t>Scutelnic</a:t>
            </a:r>
            <a:r>
              <a:rPr lang="hu-HU" dirty="0" smtClean="0"/>
              <a:t>, Moldova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Halis</a:t>
            </a:r>
            <a:r>
              <a:rPr lang="hu-HU" dirty="0" smtClean="0"/>
              <a:t> </a:t>
            </a:r>
            <a:r>
              <a:rPr lang="hu-HU" dirty="0" err="1" smtClean="0"/>
              <a:t>Kiral</a:t>
            </a:r>
            <a:r>
              <a:rPr lang="hu-HU" dirty="0" smtClean="0"/>
              <a:t>, </a:t>
            </a:r>
            <a:r>
              <a:rPr lang="hu-HU" dirty="0" err="1" smtClean="0"/>
              <a:t>Turkey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Leadership</a:t>
            </a:r>
            <a:endParaRPr lang="hu-HU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45069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u-HU" dirty="0" smtClean="0"/>
              <a:t>IACOP </a:t>
            </a:r>
            <a:r>
              <a:rPr lang="hu-HU" dirty="0" err="1" smtClean="0"/>
              <a:t>point</a:t>
            </a:r>
            <a:r>
              <a:rPr lang="hu-HU" dirty="0" smtClean="0"/>
              <a:t> of </a:t>
            </a:r>
            <a:r>
              <a:rPr lang="hu-HU" dirty="0" err="1" smtClean="0"/>
              <a:t>view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internal</a:t>
            </a:r>
            <a:r>
              <a:rPr lang="hu-HU" dirty="0" smtClean="0"/>
              <a:t> </a:t>
            </a:r>
            <a:r>
              <a:rPr lang="hu-HU" dirty="0" err="1" smtClean="0"/>
              <a:t>control</a:t>
            </a:r>
            <a:r>
              <a:rPr lang="hu-HU" dirty="0" smtClean="0"/>
              <a:t> – </a:t>
            </a:r>
            <a:r>
              <a:rPr lang="hu-HU" dirty="0" err="1" smtClean="0"/>
              <a:t>implementation</a:t>
            </a:r>
            <a:r>
              <a:rPr lang="hu-HU" dirty="0"/>
              <a:t> </a:t>
            </a:r>
            <a:r>
              <a:rPr lang="hu-HU" dirty="0" smtClean="0"/>
              <a:t>/ </a:t>
            </a:r>
            <a:r>
              <a:rPr lang="hu-HU" dirty="0" err="1" smtClean="0"/>
              <a:t>execution</a:t>
            </a:r>
            <a:r>
              <a:rPr lang="hu-HU" dirty="0" smtClean="0"/>
              <a:t> / </a:t>
            </a:r>
            <a:r>
              <a:rPr lang="hu-HU" dirty="0" err="1" smtClean="0"/>
              <a:t>assessment</a:t>
            </a:r>
            <a:r>
              <a:rPr lang="hu-HU" dirty="0" smtClean="0"/>
              <a:t> / auditing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Connect</a:t>
            </a:r>
            <a:r>
              <a:rPr lang="hu-HU" dirty="0" smtClean="0"/>
              <a:t> </a:t>
            </a:r>
            <a:r>
              <a:rPr lang="hu-HU" dirty="0" err="1" smtClean="0"/>
              <a:t>key</a:t>
            </a:r>
            <a:r>
              <a:rPr lang="hu-HU" dirty="0" smtClean="0"/>
              <a:t> </a:t>
            </a:r>
            <a:r>
              <a:rPr lang="hu-HU" dirty="0" err="1" smtClean="0"/>
              <a:t>risk</a:t>
            </a:r>
            <a:r>
              <a:rPr lang="hu-HU" dirty="0" smtClean="0"/>
              <a:t> and </a:t>
            </a:r>
            <a:r>
              <a:rPr lang="hu-HU" dirty="0" err="1" smtClean="0"/>
              <a:t>controls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common</a:t>
            </a:r>
            <a:r>
              <a:rPr lang="hu-HU" dirty="0" smtClean="0"/>
              <a:t> </a:t>
            </a:r>
            <a:r>
              <a:rPr lang="hu-HU" dirty="0" err="1" smtClean="0"/>
              <a:t>processes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Emphasize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practice</a:t>
            </a:r>
            <a:r>
              <a:rPr lang="hu-HU" dirty="0" smtClean="0"/>
              <a:t> and HOW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implement</a:t>
            </a:r>
            <a:r>
              <a:rPr lang="hu-HU" dirty="0" smtClean="0"/>
              <a:t>,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only</a:t>
            </a:r>
            <a:r>
              <a:rPr lang="hu-HU" dirty="0" smtClean="0"/>
              <a:t> </a:t>
            </a:r>
            <a:r>
              <a:rPr lang="hu-HU" dirty="0" err="1" smtClean="0"/>
              <a:t>theory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Focus</a:t>
            </a:r>
            <a:r>
              <a:rPr lang="hu-HU" dirty="0" smtClean="0"/>
              <a:t> of ICWG</a:t>
            </a:r>
            <a:endParaRPr lang="hu-HU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71600" y="2348880"/>
            <a:ext cx="7408333" cy="345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800" dirty="0" err="1" smtClean="0"/>
              <a:t>To</a:t>
            </a:r>
            <a:r>
              <a:rPr lang="hu-HU" sz="2800" dirty="0" smtClean="0"/>
              <a:t> </a:t>
            </a:r>
            <a:r>
              <a:rPr lang="hu-HU" sz="2800" dirty="0" err="1" smtClean="0"/>
              <a:t>have</a:t>
            </a:r>
            <a:r>
              <a:rPr lang="hu-HU" sz="2800" dirty="0" smtClean="0"/>
              <a:t> </a:t>
            </a:r>
            <a:r>
              <a:rPr lang="hu-HU" sz="2800" dirty="0" err="1" smtClean="0"/>
              <a:t>common</a:t>
            </a:r>
            <a:r>
              <a:rPr lang="hu-HU" sz="2800" dirty="0" smtClean="0"/>
              <a:t> </a:t>
            </a:r>
            <a:r>
              <a:rPr lang="hu-HU" sz="2800" dirty="0" err="1" smtClean="0"/>
              <a:t>understanding</a:t>
            </a:r>
            <a:r>
              <a:rPr lang="hu-HU" sz="2800" dirty="0" smtClean="0"/>
              <a:t> – EU </a:t>
            </a:r>
            <a:r>
              <a:rPr lang="hu-HU" sz="2800" dirty="0" err="1" smtClean="0"/>
              <a:t>approach</a:t>
            </a:r>
            <a:r>
              <a:rPr lang="hu-HU" sz="2800" dirty="0" smtClean="0"/>
              <a:t> </a:t>
            </a:r>
            <a:r>
              <a:rPr lang="hu-HU" sz="2800" dirty="0" err="1" smtClean="0"/>
              <a:t>presented</a:t>
            </a:r>
            <a:r>
              <a:rPr lang="hu-HU" sz="2800" dirty="0" smtClean="0"/>
              <a:t> </a:t>
            </a:r>
            <a:r>
              <a:rPr lang="hu-HU" sz="2800" dirty="0" err="1" smtClean="0"/>
              <a:t>by</a:t>
            </a:r>
            <a:r>
              <a:rPr lang="hu-HU" sz="2800" dirty="0" smtClean="0"/>
              <a:t> </a:t>
            </a:r>
            <a:r>
              <a:rPr lang="hu-HU" sz="2600" dirty="0" smtClean="0"/>
              <a:t>Mr. Raymond Hill, EU, DG </a:t>
            </a:r>
            <a:r>
              <a:rPr lang="hu-HU" sz="2600" dirty="0" err="1" smtClean="0"/>
              <a:t>Budget</a:t>
            </a:r>
            <a:endParaRPr lang="hu-HU" sz="2600" dirty="0" smtClean="0"/>
          </a:p>
          <a:p>
            <a:pPr>
              <a:lnSpc>
                <a:spcPct val="150000"/>
              </a:lnSpc>
            </a:pPr>
            <a:r>
              <a:rPr lang="hu-HU" sz="2600" dirty="0" smtClean="0"/>
              <a:t>Country </a:t>
            </a:r>
            <a:r>
              <a:rPr lang="hu-HU" sz="2600" dirty="0" err="1" smtClean="0"/>
              <a:t>experiences</a:t>
            </a:r>
            <a:r>
              <a:rPr lang="hu-HU" sz="2600" dirty="0" smtClean="0"/>
              <a:t>: Georgia, </a:t>
            </a:r>
            <a:r>
              <a:rPr lang="hu-HU" sz="2600" dirty="0" err="1" smtClean="0"/>
              <a:t>Russian</a:t>
            </a:r>
            <a:r>
              <a:rPr lang="hu-HU" sz="2600" dirty="0" smtClean="0"/>
              <a:t> and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Netherlands</a:t>
            </a:r>
            <a:endParaRPr lang="hu-HU" sz="2600" dirty="0" smtClean="0"/>
          </a:p>
          <a:p>
            <a:pPr>
              <a:lnSpc>
                <a:spcPct val="150000"/>
              </a:lnSpc>
            </a:pPr>
            <a:endParaRPr lang="hu-HU" sz="28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First</a:t>
            </a:r>
            <a:r>
              <a:rPr lang="hu-HU" dirty="0" smtClean="0"/>
              <a:t> meeting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71600" y="2708920"/>
            <a:ext cx="7408333" cy="3450696"/>
          </a:xfrm>
        </p:spPr>
        <p:txBody>
          <a:bodyPr>
            <a:normAutofit/>
          </a:bodyPr>
          <a:lstStyle/>
          <a:p>
            <a:r>
              <a:rPr lang="en-GB" sz="2800" b="1" dirty="0"/>
              <a:t>Fishbowl session: The sequencing of PIC reforms depending on PIC maturity </a:t>
            </a:r>
            <a:r>
              <a:rPr lang="hu-HU" sz="2800" b="1" dirty="0" smtClean="0"/>
              <a:t>and </a:t>
            </a:r>
            <a:r>
              <a:rPr lang="hu-HU" sz="2800" b="1" dirty="0" err="1" smtClean="0"/>
              <a:t>table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discussions</a:t>
            </a:r>
            <a:endParaRPr lang="hu-HU" sz="2800" dirty="0"/>
          </a:p>
          <a:p>
            <a:pPr>
              <a:lnSpc>
                <a:spcPct val="150000"/>
              </a:lnSpc>
            </a:pPr>
            <a:r>
              <a:rPr lang="hu-HU" sz="2800" dirty="0" err="1" smtClean="0"/>
              <a:t>We</a:t>
            </a:r>
            <a:r>
              <a:rPr lang="hu-HU" sz="2800" dirty="0" smtClean="0"/>
              <a:t> </a:t>
            </a:r>
            <a:r>
              <a:rPr lang="hu-HU" sz="2800" dirty="0" err="1" smtClean="0"/>
              <a:t>encourage</a:t>
            </a:r>
            <a:r>
              <a:rPr lang="hu-HU" sz="2800" dirty="0" smtClean="0"/>
              <a:t> </a:t>
            </a:r>
            <a:r>
              <a:rPr lang="hu-HU" sz="2800" dirty="0" err="1" smtClean="0"/>
              <a:t>everybody</a:t>
            </a:r>
            <a:r>
              <a:rPr lang="hu-HU" sz="2800" dirty="0" smtClean="0"/>
              <a:t> </a:t>
            </a:r>
            <a:r>
              <a:rPr lang="hu-HU" sz="2800" dirty="0" err="1" smtClean="0"/>
              <a:t>to</a:t>
            </a:r>
            <a:r>
              <a:rPr lang="hu-HU" sz="2800" dirty="0" smtClean="0"/>
              <a:t> </a:t>
            </a:r>
            <a:r>
              <a:rPr lang="hu-HU" sz="2800" dirty="0" err="1" smtClean="0"/>
              <a:t>join</a:t>
            </a:r>
            <a:r>
              <a:rPr lang="hu-HU" sz="2800" dirty="0" smtClean="0"/>
              <a:t> </a:t>
            </a:r>
            <a:r>
              <a:rPr lang="hu-HU" sz="2800" dirty="0" err="1" smtClean="0"/>
              <a:t>to</a:t>
            </a:r>
            <a:r>
              <a:rPr lang="hu-HU" sz="2800" dirty="0" smtClean="0"/>
              <a:t> </a:t>
            </a:r>
            <a:r>
              <a:rPr lang="hu-HU" sz="2800" dirty="0" err="1" smtClean="0"/>
              <a:t>discussion</a:t>
            </a:r>
            <a:r>
              <a:rPr lang="hu-HU" sz="2800" dirty="0" smtClean="0"/>
              <a:t> – </a:t>
            </a:r>
            <a:r>
              <a:rPr lang="hu-HU" sz="2800" dirty="0" err="1" smtClean="0"/>
              <a:t>share</a:t>
            </a:r>
            <a:r>
              <a:rPr lang="hu-HU" sz="2800" dirty="0" smtClean="0"/>
              <a:t> </a:t>
            </a:r>
            <a:r>
              <a:rPr lang="hu-HU" sz="2800" dirty="0" err="1" smtClean="0"/>
              <a:t>question</a:t>
            </a:r>
            <a:r>
              <a:rPr lang="hu-HU" sz="2800" dirty="0" err="1" smtClean="0"/>
              <a:t>s</a:t>
            </a:r>
            <a:r>
              <a:rPr lang="hu-HU" sz="2800" dirty="0" smtClean="0"/>
              <a:t>, </a:t>
            </a:r>
            <a:r>
              <a:rPr lang="hu-HU" sz="2800" dirty="0" err="1" smtClean="0"/>
              <a:t>doubts</a:t>
            </a:r>
            <a:r>
              <a:rPr lang="hu-HU" sz="2800" dirty="0" smtClean="0"/>
              <a:t>, </a:t>
            </a:r>
            <a:r>
              <a:rPr lang="hu-HU" sz="2800" dirty="0" err="1" smtClean="0"/>
              <a:t>ideas</a:t>
            </a:r>
            <a:r>
              <a:rPr lang="hu-HU" sz="2800" dirty="0" smtClean="0"/>
              <a:t>, </a:t>
            </a:r>
            <a:r>
              <a:rPr lang="hu-HU" sz="2800" dirty="0" err="1" smtClean="0"/>
              <a:t>experience</a:t>
            </a:r>
            <a:r>
              <a:rPr lang="hu-HU" sz="2800" dirty="0" smtClean="0"/>
              <a:t> </a:t>
            </a:r>
            <a:endParaRPr lang="hu-HU" sz="28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First</a:t>
            </a:r>
            <a:r>
              <a:rPr lang="hu-HU" dirty="0" smtClean="0"/>
              <a:t> meeting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96119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</TotalTime>
  <Words>160</Words>
  <Application>Microsoft Office PowerPoint</Application>
  <PresentationFormat>Diavetítés a képernyőre (4:3 oldalarány)</PresentationFormat>
  <Paragraphs>22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Hullám</vt:lpstr>
      <vt:lpstr>THE NEW INTERNAL CONTROL WORKING GROUP</vt:lpstr>
      <vt:lpstr>Internal Control Working Group</vt:lpstr>
      <vt:lpstr>Leadership</vt:lpstr>
      <vt:lpstr>Focus of ICWG</vt:lpstr>
      <vt:lpstr>First meeting</vt:lpstr>
      <vt:lpstr>First meeting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was done so far…</dc:title>
  <dc:creator>Németh Edit</dc:creator>
  <cp:lastModifiedBy>Németh Edit</cp:lastModifiedBy>
  <cp:revision>9</cp:revision>
  <dcterms:created xsi:type="dcterms:W3CDTF">2014-09-10T15:17:53Z</dcterms:created>
  <dcterms:modified xsi:type="dcterms:W3CDTF">2016-03-05T10:15:24Z</dcterms:modified>
</cp:coreProperties>
</file>