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14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pPr/>
              <a:t>2016.03.10.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432" y="5301208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80108"/>
          </a:xfrm>
        </p:spPr>
        <p:txBody>
          <a:bodyPr>
            <a:normAutofit/>
          </a:bodyPr>
          <a:lstStyle/>
          <a:p>
            <a:r>
              <a:rPr lang="en-US" dirty="0" err="1" smtClean="0"/>
              <a:t>Новая</a:t>
            </a:r>
            <a:r>
              <a:rPr lang="en-US" dirty="0" smtClean="0"/>
              <a:t> </a:t>
            </a:r>
            <a:r>
              <a:rPr lang="en-US" dirty="0" err="1" smtClean="0"/>
              <a:t>рабочая</a:t>
            </a:r>
            <a:r>
              <a:rPr lang="en-US" dirty="0" smtClean="0"/>
              <a:t> </a:t>
            </a:r>
            <a:r>
              <a:rPr lang="en-US" dirty="0" err="1" smtClean="0"/>
              <a:t>группа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внутреннему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xmlns="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6426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Стратегия</a:t>
            </a:r>
            <a:r>
              <a:rPr lang="en-US" dirty="0" smtClean="0"/>
              <a:t> ПСВА и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 err="1" smtClean="0"/>
              <a:t>действий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hu-HU" dirty="0" smtClean="0"/>
              <a:t>2016-17</a:t>
            </a:r>
            <a:endParaRPr lang="hu-HU" dirty="0" smtClean="0"/>
          </a:p>
          <a:p>
            <a:pPr>
              <a:lnSpc>
                <a:spcPct val="150000"/>
              </a:lnSpc>
            </a:pPr>
            <a:endParaRPr lang="hu-HU" sz="800" dirty="0" smtClean="0"/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Приоритетные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темы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на</a:t>
            </a:r>
            <a:r>
              <a:rPr lang="en-US" b="1" dirty="0" smtClean="0">
                <a:solidFill>
                  <a:srgbClr val="C00000"/>
                </a:solidFill>
              </a:rPr>
              <a:t> 2016-2017 ФГ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hu-HU" dirty="0">
              <a:solidFill>
                <a:srgbClr val="C000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b="1" dirty="0" err="1" smtClean="0">
                <a:solidFill>
                  <a:srgbClr val="C00000"/>
                </a:solidFill>
              </a:rPr>
              <a:t>Рабочая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группа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по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внутреннему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контролю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err="1" smtClean="0">
                <a:solidFill>
                  <a:srgbClr val="0070C0"/>
                </a:solidFill>
              </a:rPr>
              <a:t>осуществление</a:t>
            </a:r>
            <a:r>
              <a:rPr lang="en-US" dirty="0" smtClean="0">
                <a:solidFill>
                  <a:srgbClr val="0070C0"/>
                </a:solidFill>
              </a:rPr>
              <a:t> КФУ с </a:t>
            </a:r>
            <a:r>
              <a:rPr lang="en-US" dirty="0" err="1" smtClean="0">
                <a:solidFill>
                  <a:srgbClr val="0070C0"/>
                </a:solidFill>
              </a:rPr>
              <a:t>упором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на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подотчетность</a:t>
            </a:r>
            <a:r>
              <a:rPr lang="en-US" dirty="0" smtClean="0">
                <a:solidFill>
                  <a:srgbClr val="0070C0"/>
                </a:solidFill>
              </a:rPr>
              <a:t> и </a:t>
            </a:r>
            <a:r>
              <a:rPr lang="en-US" dirty="0" err="1" smtClean="0">
                <a:solidFill>
                  <a:srgbClr val="0070C0"/>
                </a:solidFill>
              </a:rPr>
              <a:t>прозрачность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новая</a:t>
            </a:r>
            <a:r>
              <a:rPr lang="en-US" dirty="0" smtClean="0">
                <a:solidFill>
                  <a:srgbClr val="0070C0"/>
                </a:solidFill>
              </a:rPr>
              <a:t> РГ)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Рабочая</a:t>
            </a:r>
            <a:r>
              <a:rPr lang="en-US" dirty="0" smtClean="0"/>
              <a:t> </a:t>
            </a:r>
            <a:r>
              <a:rPr lang="en-US" dirty="0" err="1" smtClean="0"/>
              <a:t>группа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внутреннему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Эдит</a:t>
            </a:r>
            <a:r>
              <a:rPr lang="en-US" dirty="0" smtClean="0"/>
              <a:t> </a:t>
            </a:r>
            <a:r>
              <a:rPr lang="en-US" dirty="0" err="1" smtClean="0"/>
              <a:t>Немет</a:t>
            </a:r>
            <a:r>
              <a:rPr lang="en-US" dirty="0" smtClean="0"/>
              <a:t>, </a:t>
            </a:r>
            <a:r>
              <a:rPr lang="en-US" dirty="0" err="1" smtClean="0"/>
              <a:t>В</a:t>
            </a:r>
            <a:r>
              <a:rPr lang="en-US" dirty="0" err="1" smtClean="0"/>
              <a:t>енгрия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Нини</a:t>
            </a:r>
            <a:r>
              <a:rPr lang="en-US" dirty="0" smtClean="0"/>
              <a:t> </a:t>
            </a:r>
            <a:r>
              <a:rPr lang="en-US" dirty="0" err="1" smtClean="0"/>
              <a:t>Элиашвили</a:t>
            </a:r>
            <a:r>
              <a:rPr lang="en-US" dirty="0" smtClean="0"/>
              <a:t>, </a:t>
            </a:r>
            <a:r>
              <a:rPr lang="en-US" dirty="0" err="1" smtClean="0"/>
              <a:t>Грузия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Льерка</a:t>
            </a:r>
            <a:r>
              <a:rPr lang="en-US" dirty="0" smtClean="0"/>
              <a:t> </a:t>
            </a:r>
            <a:r>
              <a:rPr lang="en-US" dirty="0" err="1" smtClean="0"/>
              <a:t>Црнкович</a:t>
            </a:r>
            <a:r>
              <a:rPr lang="hu-H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Хорватия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Кристина</a:t>
            </a:r>
            <a:r>
              <a:rPr lang="en-US" dirty="0" smtClean="0"/>
              <a:t> </a:t>
            </a:r>
            <a:r>
              <a:rPr lang="en-US" dirty="0" err="1" smtClean="0"/>
              <a:t>Скутельник</a:t>
            </a:r>
            <a:r>
              <a:rPr lang="hu-HU" dirty="0" smtClean="0"/>
              <a:t>, </a:t>
            </a:r>
            <a:r>
              <a:rPr lang="en-US" dirty="0" err="1" smtClean="0"/>
              <a:t>Молдова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Халис</a:t>
            </a:r>
            <a:r>
              <a:rPr lang="en-US" dirty="0" smtClean="0"/>
              <a:t> </a:t>
            </a:r>
            <a:r>
              <a:rPr lang="en-US" dirty="0" err="1" smtClean="0"/>
              <a:t>Кирал</a:t>
            </a:r>
            <a:r>
              <a:rPr lang="en-US" dirty="0" smtClean="0"/>
              <a:t>, </a:t>
            </a:r>
            <a:r>
              <a:rPr lang="en-US" dirty="0" err="1" smtClean="0"/>
              <a:t>Турция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Руководители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Точка</a:t>
            </a:r>
            <a:r>
              <a:rPr lang="en-US" dirty="0" smtClean="0"/>
              <a:t> </a:t>
            </a:r>
            <a:r>
              <a:rPr lang="en-US" dirty="0" err="1" smtClean="0"/>
              <a:t>зрения</a:t>
            </a:r>
            <a:r>
              <a:rPr lang="en-US" dirty="0" smtClean="0"/>
              <a:t> ПСВА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внутренний</a:t>
            </a:r>
            <a:r>
              <a:rPr lang="en-US" dirty="0" smtClean="0"/>
              <a:t> </a:t>
            </a:r>
            <a:r>
              <a:rPr lang="en-US" dirty="0" err="1" smtClean="0"/>
              <a:t>контроль</a:t>
            </a:r>
            <a:r>
              <a:rPr lang="hu-HU" dirty="0" smtClean="0"/>
              <a:t> –</a:t>
            </a:r>
            <a:r>
              <a:rPr lang="en-US" dirty="0" smtClean="0"/>
              <a:t> </a:t>
            </a:r>
            <a:r>
              <a:rPr lang="en-US" dirty="0" err="1" smtClean="0"/>
              <a:t>осуществление</a:t>
            </a:r>
            <a:r>
              <a:rPr lang="en-US" dirty="0" smtClean="0"/>
              <a:t>/</a:t>
            </a:r>
            <a:r>
              <a:rPr lang="en-US" dirty="0" err="1" smtClean="0"/>
              <a:t>выполнение</a:t>
            </a:r>
            <a:r>
              <a:rPr lang="hu-HU" dirty="0" smtClean="0"/>
              <a:t>/</a:t>
            </a:r>
            <a:r>
              <a:rPr lang="en-US" dirty="0" err="1" smtClean="0"/>
              <a:t>оценка</a:t>
            </a:r>
            <a:r>
              <a:rPr lang="hu-HU" dirty="0" smtClean="0"/>
              <a:t>/</a:t>
            </a:r>
            <a:r>
              <a:rPr lang="en-US" dirty="0" err="1" smtClean="0"/>
              <a:t>аудит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Соединить</a:t>
            </a:r>
            <a:r>
              <a:rPr lang="en-US" dirty="0" smtClean="0"/>
              <a:t> </a:t>
            </a:r>
            <a:r>
              <a:rPr lang="en-US" dirty="0" err="1" smtClean="0"/>
              <a:t>основные</a:t>
            </a:r>
            <a:r>
              <a:rPr lang="en-US" dirty="0" smtClean="0"/>
              <a:t> </a:t>
            </a:r>
            <a:r>
              <a:rPr lang="en-US" dirty="0" err="1" smtClean="0"/>
              <a:t>риски</a:t>
            </a:r>
            <a:r>
              <a:rPr lang="en-US" dirty="0" smtClean="0"/>
              <a:t> и </a:t>
            </a:r>
            <a:r>
              <a:rPr lang="en-US" dirty="0" err="1" smtClean="0"/>
              <a:t>контроль</a:t>
            </a:r>
            <a:r>
              <a:rPr lang="en-US" dirty="0" smtClean="0"/>
              <a:t> с </a:t>
            </a:r>
            <a:r>
              <a:rPr lang="en-US" dirty="0" err="1" smtClean="0"/>
              <a:t>общими</a:t>
            </a:r>
            <a:r>
              <a:rPr lang="en-US" dirty="0" smtClean="0"/>
              <a:t> </a:t>
            </a:r>
            <a:r>
              <a:rPr lang="en-US" dirty="0" err="1" smtClean="0"/>
              <a:t>процессами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Подчеркнуть</a:t>
            </a:r>
            <a:r>
              <a:rPr lang="en-US" dirty="0" smtClean="0"/>
              <a:t> </a:t>
            </a:r>
            <a:r>
              <a:rPr lang="en-US" dirty="0" err="1" smtClean="0"/>
              <a:t>практику</a:t>
            </a:r>
            <a:r>
              <a:rPr lang="en-US" dirty="0" smtClean="0"/>
              <a:t>, </a:t>
            </a:r>
            <a:r>
              <a:rPr lang="en-US" dirty="0" err="1" smtClean="0"/>
              <a:t>сделав</a:t>
            </a:r>
            <a:r>
              <a:rPr lang="en-US" dirty="0" smtClean="0"/>
              <a:t> </a:t>
            </a:r>
            <a:r>
              <a:rPr lang="en-US" dirty="0" err="1" smtClean="0"/>
              <a:t>ударение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, КАК </a:t>
            </a:r>
            <a:r>
              <a:rPr lang="en-US" dirty="0" err="1" smtClean="0"/>
              <a:t>осуществить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теорию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Акцент</a:t>
            </a:r>
            <a:r>
              <a:rPr lang="en-US" dirty="0" smtClean="0"/>
              <a:t> </a:t>
            </a:r>
            <a:r>
              <a:rPr lang="en-US" dirty="0" err="1" smtClean="0"/>
              <a:t>работы</a:t>
            </a:r>
            <a:r>
              <a:rPr lang="en-US" dirty="0" smtClean="0"/>
              <a:t> </a:t>
            </a:r>
            <a:r>
              <a:rPr lang="en-US" dirty="0" smtClean="0"/>
              <a:t>ПС</a:t>
            </a:r>
            <a:r>
              <a:rPr lang="en-US" dirty="0" smtClean="0"/>
              <a:t>ВК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Иметь</a:t>
            </a:r>
            <a:r>
              <a:rPr lang="en-US" sz="2800" dirty="0" smtClean="0"/>
              <a:t> </a:t>
            </a:r>
            <a:r>
              <a:rPr lang="en-US" sz="2800" dirty="0" err="1" smtClean="0"/>
              <a:t>единое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понимание</a:t>
            </a:r>
            <a:r>
              <a:rPr lang="hu-HU" sz="2800" dirty="0" smtClean="0"/>
              <a:t> –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подход</a:t>
            </a:r>
            <a:r>
              <a:rPr lang="en-US" sz="2800" dirty="0" smtClean="0"/>
              <a:t> ЕС, </a:t>
            </a:r>
            <a:r>
              <a:rPr lang="en-US" sz="2800" dirty="0" err="1" smtClean="0"/>
              <a:t>представленный</a:t>
            </a:r>
            <a:r>
              <a:rPr lang="en-US" sz="2800" dirty="0" smtClean="0"/>
              <a:t> </a:t>
            </a:r>
            <a:r>
              <a:rPr lang="en-US" sz="2800" dirty="0" err="1" smtClean="0"/>
              <a:t>госп</a:t>
            </a:r>
            <a:r>
              <a:rPr lang="en-US" sz="2800" dirty="0" smtClean="0"/>
              <a:t>. </a:t>
            </a:r>
            <a:r>
              <a:rPr lang="en-US" sz="2800" dirty="0" err="1" smtClean="0"/>
              <a:t>Раймондом</a:t>
            </a:r>
            <a:r>
              <a:rPr lang="en-US" sz="2800" dirty="0" smtClean="0"/>
              <a:t> </a:t>
            </a:r>
            <a:r>
              <a:rPr lang="en-US" sz="2800" dirty="0" err="1" smtClean="0"/>
              <a:t>Хиллом</a:t>
            </a:r>
            <a:r>
              <a:rPr lang="en-US" sz="2800" dirty="0" smtClean="0"/>
              <a:t>, ЕС</a:t>
            </a:r>
            <a:r>
              <a:rPr lang="hu-HU" sz="2600" dirty="0" smtClean="0"/>
              <a:t>, </a:t>
            </a:r>
            <a:r>
              <a:rPr lang="en-US" sz="2600" dirty="0" smtClean="0"/>
              <a:t>БГД</a:t>
            </a:r>
            <a:endParaRPr lang="hu-HU" sz="2600" dirty="0" smtClean="0"/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Страновой</a:t>
            </a:r>
            <a:r>
              <a:rPr lang="en-US" sz="2600" dirty="0" smtClean="0"/>
              <a:t> </a:t>
            </a:r>
            <a:r>
              <a:rPr lang="en-US" sz="2600" dirty="0" err="1" smtClean="0"/>
              <a:t>опыт</a:t>
            </a:r>
            <a:r>
              <a:rPr lang="en-US" sz="2600" dirty="0" smtClean="0"/>
              <a:t>: </a:t>
            </a:r>
            <a:r>
              <a:rPr lang="en-US" sz="2600" dirty="0" err="1" smtClean="0"/>
              <a:t>Грузия</a:t>
            </a:r>
            <a:r>
              <a:rPr lang="en-US" sz="2600" dirty="0" smtClean="0"/>
              <a:t>, </a:t>
            </a:r>
            <a:r>
              <a:rPr lang="en-US" sz="2600" dirty="0" err="1" smtClean="0"/>
              <a:t>Россия</a:t>
            </a:r>
            <a:r>
              <a:rPr lang="en-US" sz="2600" dirty="0" smtClean="0"/>
              <a:t> и </a:t>
            </a:r>
            <a:r>
              <a:rPr lang="en-US" sz="2600" dirty="0" err="1" smtClean="0"/>
              <a:t>Нидерланды</a:t>
            </a:r>
            <a:r>
              <a:rPr lang="en-US" sz="2600" dirty="0" smtClean="0"/>
              <a:t> </a:t>
            </a: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Первое</a:t>
            </a:r>
            <a:r>
              <a:rPr lang="en-US" dirty="0" smtClean="0"/>
              <a:t> </a:t>
            </a:r>
            <a:r>
              <a:rPr lang="en-US" dirty="0" err="1" smtClean="0"/>
              <a:t>заседание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708920"/>
            <a:ext cx="7408333" cy="3450696"/>
          </a:xfrm>
        </p:spPr>
        <p:txBody>
          <a:bodyPr>
            <a:normAutofit/>
          </a:bodyPr>
          <a:lstStyle/>
          <a:p>
            <a:r>
              <a:rPr lang="en-GB" sz="2600" b="1" dirty="0" err="1" smtClean="0"/>
              <a:t>Сессия</a:t>
            </a:r>
            <a:r>
              <a:rPr lang="en-GB" sz="2600" b="1" dirty="0" smtClean="0"/>
              <a:t> Fishbowl: </a:t>
            </a:r>
            <a:r>
              <a:rPr lang="en-GB" sz="2600" b="1" dirty="0" err="1" smtClean="0"/>
              <a:t>Последовательность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реформ</a:t>
            </a:r>
            <a:r>
              <a:rPr lang="en-GB" sz="2600" b="1" dirty="0" smtClean="0"/>
              <a:t> ГВК в </a:t>
            </a:r>
            <a:r>
              <a:rPr lang="en-GB" sz="2600" b="1" dirty="0" err="1" smtClean="0"/>
              <a:t>зависимости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от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степени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зрелости</a:t>
            </a:r>
            <a:r>
              <a:rPr lang="en-GB" sz="2600" b="1" dirty="0" smtClean="0"/>
              <a:t> и </a:t>
            </a:r>
            <a:r>
              <a:rPr lang="en-GB" sz="2600" b="1" dirty="0" err="1" smtClean="0"/>
              <a:t>обсуждений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за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круглым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столом</a:t>
            </a:r>
            <a:endParaRPr lang="hu-HU" sz="2600" dirty="0"/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Мы</a:t>
            </a:r>
            <a:r>
              <a:rPr lang="en-US" sz="2600" dirty="0" smtClean="0"/>
              <a:t> </a:t>
            </a:r>
            <a:r>
              <a:rPr lang="en-US" sz="2600" dirty="0" err="1" smtClean="0"/>
              <a:t>призываем</a:t>
            </a:r>
            <a:r>
              <a:rPr lang="en-US" sz="2600" dirty="0" smtClean="0"/>
              <a:t> </a:t>
            </a:r>
            <a:r>
              <a:rPr lang="en-US" sz="2600" dirty="0" err="1" smtClean="0"/>
              <a:t>всех</a:t>
            </a:r>
            <a:r>
              <a:rPr lang="en-US" sz="2600" dirty="0" smtClean="0"/>
              <a:t> </a:t>
            </a:r>
            <a:r>
              <a:rPr lang="en-US" sz="2600" dirty="0" err="1" smtClean="0"/>
              <a:t>присоединиться</a:t>
            </a:r>
            <a:r>
              <a:rPr lang="en-US" sz="2600" dirty="0" smtClean="0"/>
              <a:t> к </a:t>
            </a:r>
            <a:r>
              <a:rPr lang="en-US" sz="2600" dirty="0" err="1" smtClean="0"/>
              <a:t>обсуждению</a:t>
            </a:r>
            <a:r>
              <a:rPr lang="en-US" sz="2600" dirty="0" smtClean="0"/>
              <a:t>- </a:t>
            </a:r>
            <a:r>
              <a:rPr lang="en-US" sz="2600" dirty="0" err="1" smtClean="0"/>
              <a:t>поделиться</a:t>
            </a:r>
            <a:r>
              <a:rPr lang="en-US" sz="2600" dirty="0" smtClean="0"/>
              <a:t> </a:t>
            </a:r>
            <a:r>
              <a:rPr lang="en-US" sz="2600" dirty="0" err="1" smtClean="0"/>
              <a:t>вопросами</a:t>
            </a:r>
            <a:r>
              <a:rPr lang="en-US" sz="2600" dirty="0" smtClean="0"/>
              <a:t>, </a:t>
            </a:r>
            <a:r>
              <a:rPr lang="en-US" sz="2600" dirty="0" err="1" smtClean="0"/>
              <a:t>сомнениями</a:t>
            </a:r>
            <a:r>
              <a:rPr lang="en-US" sz="2600" dirty="0" smtClean="0"/>
              <a:t>, </a:t>
            </a:r>
            <a:r>
              <a:rPr lang="en-US" sz="2600" dirty="0" err="1" smtClean="0"/>
              <a:t>идеями</a:t>
            </a:r>
            <a:r>
              <a:rPr lang="en-US" sz="2600" dirty="0" smtClean="0"/>
              <a:t>, </a:t>
            </a:r>
            <a:r>
              <a:rPr lang="en-US" sz="2600" dirty="0" err="1" smtClean="0"/>
              <a:t>опытом</a:t>
            </a:r>
            <a:r>
              <a:rPr lang="hu-HU" sz="2600" dirty="0" smtClean="0"/>
              <a:t> </a:t>
            </a:r>
            <a:endParaRPr lang="hu-HU" sz="2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Первое</a:t>
            </a:r>
            <a:r>
              <a:rPr lang="en-US" dirty="0" smtClean="0"/>
              <a:t> </a:t>
            </a:r>
            <a:r>
              <a:rPr lang="en-US" dirty="0" err="1" smtClean="0"/>
              <a:t>заседание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9611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160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Hullám</vt:lpstr>
      <vt:lpstr>Новая рабочая группа по внутреннему контролю</vt:lpstr>
      <vt:lpstr>Рабочая группа по внутреннему контролю</vt:lpstr>
      <vt:lpstr>Руководители</vt:lpstr>
      <vt:lpstr>Акцент работы ПСВК</vt:lpstr>
      <vt:lpstr>Первое заседание</vt:lpstr>
      <vt:lpstr>Первое заседание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user</cp:lastModifiedBy>
  <cp:revision>17</cp:revision>
  <dcterms:created xsi:type="dcterms:W3CDTF">2014-09-10T15:17:53Z</dcterms:created>
  <dcterms:modified xsi:type="dcterms:W3CDTF">2016-03-10T20:38:16Z</dcterms:modified>
</cp:coreProperties>
</file>