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  <p:sldMasterId id="2147483729" r:id="rId2"/>
  </p:sldMasterIdLst>
  <p:notesMasterIdLst>
    <p:notesMasterId r:id="rId27"/>
  </p:notesMasterIdLst>
  <p:handoutMasterIdLst>
    <p:handoutMasterId r:id="rId28"/>
  </p:handoutMasterIdLst>
  <p:sldIdLst>
    <p:sldId id="376" r:id="rId3"/>
    <p:sldId id="377" r:id="rId4"/>
    <p:sldId id="378" r:id="rId5"/>
    <p:sldId id="379" r:id="rId6"/>
    <p:sldId id="388" r:id="rId7"/>
    <p:sldId id="389" r:id="rId8"/>
    <p:sldId id="380" r:id="rId9"/>
    <p:sldId id="381" r:id="rId10"/>
    <p:sldId id="382" r:id="rId11"/>
    <p:sldId id="367" r:id="rId12"/>
    <p:sldId id="383" r:id="rId13"/>
    <p:sldId id="384" r:id="rId14"/>
    <p:sldId id="385" r:id="rId15"/>
    <p:sldId id="386" r:id="rId16"/>
    <p:sldId id="365" r:id="rId17"/>
    <p:sldId id="374" r:id="rId18"/>
    <p:sldId id="391" r:id="rId19"/>
    <p:sldId id="392" r:id="rId20"/>
    <p:sldId id="393" r:id="rId21"/>
    <p:sldId id="394" r:id="rId22"/>
    <p:sldId id="372" r:id="rId23"/>
    <p:sldId id="396" r:id="rId24"/>
    <p:sldId id="398" r:id="rId25"/>
    <p:sldId id="281" r:id="rId2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99"/>
    <a:srgbClr val="8A0000"/>
    <a:srgbClr val="E2AC00"/>
    <a:srgbClr val="B90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967" autoAdjust="0"/>
    <p:restoredTop sz="94511" autoAdjust="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3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5993F57-185E-45DF-A465-1BDEB0EB6ED3}" type="datetimeFigureOut">
              <a:rPr lang="en-US" smtClean="0"/>
              <a:t>10/6/2016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CBC1157-3690-4DA5-A8F2-37CAC80C81BE}" type="slidenum">
              <a:rPr lang="en-US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69772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484379E-C8D1-4C40-A162-17E1483BD6B7}" type="slidenum">
              <a:rPr lang="en-US"/>
              <a:pPr>
                <a:defRPr/>
              </a:pPr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911229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9C374886-0590-4FDD-B251-7D31614F48EF}" type="slidenum">
              <a:rPr lang="en-US" altLang="en-US" sz="1200"/>
              <a:pPr/>
              <a:t>1</a:t>
            </a:fld>
            <a:endParaRPr lang="hr-HR" altLang="en-US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80590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fld id="{7E355114-DE93-440A-B02B-B3E32F97B41E}" type="slidenum">
              <a:rPr lang="en-US" sz="1200"/>
              <a:pPr/>
              <a:t>10</a:t>
            </a:fld>
            <a:endParaRPr lang="hr-HR" sz="1200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204595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Arial" pitchFamily="34" charset="0"/>
              </a:rPr>
              <a:t>Delete ss</a:t>
            </a:r>
          </a:p>
        </p:txBody>
      </p:sp>
    </p:spTree>
    <p:extLst>
      <p:ext uri="{BB962C8B-B14F-4D97-AF65-F5344CB8AC3E}">
        <p14:creationId xmlns:p14="http://schemas.microsoft.com/office/powerpoint/2010/main" val="14451032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Arial" pitchFamily="34" charset="0"/>
              </a:rPr>
              <a:t>Delete ss</a:t>
            </a:r>
          </a:p>
        </p:txBody>
      </p:sp>
    </p:spTree>
    <p:extLst>
      <p:ext uri="{BB962C8B-B14F-4D97-AF65-F5344CB8AC3E}">
        <p14:creationId xmlns:p14="http://schemas.microsoft.com/office/powerpoint/2010/main" val="18821941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Arial" pitchFamily="34" charset="0"/>
              </a:rPr>
              <a:t>Delete ss</a:t>
            </a:r>
          </a:p>
        </p:txBody>
      </p:sp>
    </p:spTree>
    <p:extLst>
      <p:ext uri="{BB962C8B-B14F-4D97-AF65-F5344CB8AC3E}">
        <p14:creationId xmlns:p14="http://schemas.microsoft.com/office/powerpoint/2010/main" val="26275786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Arial" pitchFamily="34" charset="0"/>
              </a:rPr>
              <a:t>Delete ss</a:t>
            </a:r>
            <a:endParaRPr lang="hr-HR" altLang="en-US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02519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fld id="{7E355114-DE93-440A-B02B-B3E32F97B41E}" type="slidenum">
              <a:rPr lang="en-US" sz="1200"/>
              <a:pPr/>
              <a:t>15</a:t>
            </a:fld>
            <a:endParaRPr lang="hr-HR" sz="1200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866687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fld id="{7E355114-DE93-440A-B02B-B3E32F97B41E}" type="slidenum">
              <a:rPr lang="en-US" sz="1200"/>
              <a:pPr/>
              <a:t>16</a:t>
            </a:fld>
            <a:endParaRPr lang="hr-HR" sz="1200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211023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fld id="{7E355114-DE93-440A-B02B-B3E32F97B41E}" type="slidenum">
              <a:rPr lang="en-US" sz="1200"/>
              <a:pPr/>
              <a:t>17</a:t>
            </a:fld>
            <a:endParaRPr lang="hr-HR" sz="1200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132859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fld id="{7E355114-DE93-440A-B02B-B3E32F97B41E}" type="slidenum">
              <a:rPr lang="en-US" sz="1200"/>
              <a:pPr/>
              <a:t>18</a:t>
            </a:fld>
            <a:endParaRPr lang="hr-HR" sz="1200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813057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fld id="{7E355114-DE93-440A-B02B-B3E32F97B41E}" type="slidenum">
              <a:rPr lang="en-US" sz="1200"/>
              <a:pPr/>
              <a:t>19</a:t>
            </a:fld>
            <a:endParaRPr lang="hr-HR" sz="1200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8839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92C0BF2E-157B-4D90-B245-2966744462AB}" type="slidenum">
              <a:rPr lang="en-US" altLang="en-US" sz="1200"/>
              <a:pPr/>
              <a:t>2</a:t>
            </a:fld>
            <a:endParaRPr lang="hr-HR" alt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27610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fld id="{7E355114-DE93-440A-B02B-B3E32F97B41E}" type="slidenum">
              <a:rPr lang="en-US" sz="1200"/>
              <a:pPr/>
              <a:t>20</a:t>
            </a:fld>
            <a:endParaRPr lang="hr-HR" sz="1200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7853826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fld id="{7E355114-DE93-440A-B02B-B3E32F97B41E}" type="slidenum">
              <a:rPr lang="en-US" sz="1200"/>
              <a:pPr/>
              <a:t>21</a:t>
            </a:fld>
            <a:endParaRPr lang="hr-HR" sz="1200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568700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fld id="{7E355114-DE93-440A-B02B-B3E32F97B41E}" type="slidenum">
              <a:rPr lang="en-US" sz="1200"/>
              <a:pPr/>
              <a:t>22</a:t>
            </a:fld>
            <a:endParaRPr lang="hr-HR" sz="1200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361456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fld id="{7E355114-DE93-440A-B02B-B3E32F97B41E}" type="slidenum">
              <a:rPr lang="en-US" sz="1200"/>
              <a:pPr/>
              <a:t>24</a:t>
            </a:fld>
            <a:endParaRPr lang="hr-HR" sz="1200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187622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fld id="{7E355114-DE93-440A-B02B-B3E32F97B41E}" type="slidenum">
              <a:rPr lang="en-US" sz="1200"/>
              <a:pPr/>
              <a:t>3</a:t>
            </a:fld>
            <a:endParaRPr lang="hr-HR" sz="1200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433089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71450" indent="-296711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86847" indent="-237369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61585" indent="-237369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136324" indent="-237369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611062" indent="-2373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3085801" indent="-2373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560540" indent="-2373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4035279" indent="-2373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fld id="{7E355114-DE93-440A-B02B-B3E32F97B41E}" type="slidenum">
              <a:rPr lang="en-US" sz="1200"/>
              <a:pPr/>
              <a:t>4</a:t>
            </a:fld>
            <a:endParaRPr lang="hr-HR" sz="1200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926755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fld id="{7E355114-DE93-440A-B02B-B3E32F97B41E}" type="slidenum">
              <a:rPr lang="en-US" sz="1200"/>
              <a:pPr/>
              <a:t>5</a:t>
            </a:fld>
            <a:endParaRPr lang="hr-HR" sz="1200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057532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fld id="{7E355114-DE93-440A-B02B-B3E32F97B41E}" type="slidenum">
              <a:rPr lang="en-US" sz="1200"/>
              <a:pPr/>
              <a:t>6</a:t>
            </a:fld>
            <a:endParaRPr lang="hr-HR" sz="1200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3425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Arial" pitchFamily="34" charset="0"/>
              </a:rPr>
              <a:t>Delete ss</a:t>
            </a:r>
          </a:p>
        </p:txBody>
      </p:sp>
    </p:spTree>
    <p:extLst>
      <p:ext uri="{BB962C8B-B14F-4D97-AF65-F5344CB8AC3E}">
        <p14:creationId xmlns:p14="http://schemas.microsoft.com/office/powerpoint/2010/main" val="37668951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Arial" pitchFamily="34" charset="0"/>
              </a:rPr>
              <a:t>Delete ss</a:t>
            </a:r>
          </a:p>
        </p:txBody>
      </p:sp>
    </p:spTree>
    <p:extLst>
      <p:ext uri="{BB962C8B-B14F-4D97-AF65-F5344CB8AC3E}">
        <p14:creationId xmlns:p14="http://schemas.microsoft.com/office/powerpoint/2010/main" val="33925227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Arial" pitchFamily="34" charset="0"/>
              </a:rPr>
              <a:t>Delete ss</a:t>
            </a:r>
          </a:p>
        </p:txBody>
      </p:sp>
    </p:spTree>
    <p:extLst>
      <p:ext uri="{BB962C8B-B14F-4D97-AF65-F5344CB8AC3E}">
        <p14:creationId xmlns:p14="http://schemas.microsoft.com/office/powerpoint/2010/main" val="4108289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41CABA22-912F-40BC-8FD9-103A489232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214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6A4DF-C9B5-4542-A5AF-2359ED77D631}" type="slidenum">
              <a:rPr lang="en-US"/>
              <a:pPr>
                <a:defRPr/>
              </a:pPr>
              <a:t>‹#›</a:t>
            </a:fld>
            <a:endParaRPr lang="en-US" sz="14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31358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76200"/>
            <a:ext cx="21907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76200"/>
            <a:ext cx="64198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682A8-459A-473B-9BC9-766E50BB923D}" type="slidenum">
              <a:rPr lang="en-US"/>
              <a:pPr>
                <a:defRPr/>
              </a:pPr>
              <a:t>‹#›</a:t>
            </a:fld>
            <a:endParaRPr lang="en-US" sz="14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19820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41CABA22-912F-40BC-8FD9-103A489232B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415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47002-4BB3-46CA-BE71-3111104F43C6}" type="slidenum">
              <a:rPr lang="en-US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US" sz="1400" b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457736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173F2-EF28-4279-A24D-A12DC1B367B3}" type="slidenum">
              <a:rPr lang="en-US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US" sz="1400" b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9840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95400"/>
            <a:ext cx="43053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95400"/>
            <a:ext cx="43053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32DC5-22D4-4630-A284-CE9847600BC7}" type="slidenum">
              <a:rPr lang="en-US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US" sz="1400" b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683660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15467-531A-4F00-91C5-9F6CD5578983}" type="slidenum">
              <a:rPr lang="en-US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US" sz="1400" b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22134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C8FE8-AE2F-4FE5-8164-A04E89B3081B}" type="slidenum">
              <a:rPr lang="en-US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US" sz="1400" b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805594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648D7-7F23-4125-858D-ADD614696DE1}" type="slidenum">
              <a:rPr lang="en-US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US" sz="1400" b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830698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476E2-D471-471F-8BA8-09C4B7EAE9CD}" type="slidenum">
              <a:rPr lang="en-US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US" sz="1400" b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08859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47002-4BB3-46CA-BE71-3111104F43C6}" type="slidenum">
              <a:rPr lang="en-US"/>
              <a:pPr>
                <a:defRPr/>
              </a:pPr>
              <a:t>‹#›</a:t>
            </a:fld>
            <a:endParaRPr lang="en-US" sz="14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791824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EB45D-A661-4816-A7DA-C32FE9D4C4AD}" type="slidenum">
              <a:rPr lang="en-US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US" sz="1400" b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212110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6A4DF-C9B5-4542-A5AF-2359ED77D631}" type="slidenum">
              <a:rPr lang="en-US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US" sz="1400" b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085052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76200"/>
            <a:ext cx="21907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76200"/>
            <a:ext cx="64198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682A8-459A-473B-9BC9-766E50BB923D}" type="slidenum">
              <a:rPr lang="en-US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US" sz="1400" b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77844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173F2-EF28-4279-A24D-A12DC1B367B3}" type="slidenum">
              <a:rPr lang="en-US"/>
              <a:pPr>
                <a:defRPr/>
              </a:pPr>
              <a:t>‹#›</a:t>
            </a:fld>
            <a:endParaRPr lang="en-US" sz="14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85214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95400"/>
            <a:ext cx="43053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95400"/>
            <a:ext cx="43053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32DC5-22D4-4630-A284-CE9847600BC7}" type="slidenum">
              <a:rPr lang="en-US"/>
              <a:pPr>
                <a:defRPr/>
              </a:pPr>
              <a:t>‹#›</a:t>
            </a:fld>
            <a:endParaRPr lang="en-US" sz="14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57847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15467-531A-4F00-91C5-9F6CD5578983}" type="slidenum">
              <a:rPr lang="en-US"/>
              <a:pPr>
                <a:defRPr/>
              </a:pPr>
              <a:t>‹#›</a:t>
            </a:fld>
            <a:endParaRPr lang="en-US" sz="14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53811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C8FE8-AE2F-4FE5-8164-A04E89B3081B}" type="slidenum">
              <a:rPr lang="en-US"/>
              <a:pPr>
                <a:defRPr/>
              </a:pPr>
              <a:t>‹#›</a:t>
            </a:fld>
            <a:endParaRPr lang="en-US" sz="14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9517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648D7-7F23-4125-858D-ADD614696DE1}" type="slidenum">
              <a:rPr lang="en-US"/>
              <a:pPr>
                <a:defRPr/>
              </a:pPr>
              <a:t>‹#›</a:t>
            </a:fld>
            <a:endParaRPr lang="en-US" sz="14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40154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476E2-D471-471F-8BA8-09C4B7EAE9CD}" type="slidenum">
              <a:rPr lang="en-US"/>
              <a:pPr>
                <a:defRPr/>
              </a:pPr>
              <a:t>‹#›</a:t>
            </a:fld>
            <a:endParaRPr lang="en-US" sz="14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06969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EB45D-A661-4816-A7DA-C32FE9D4C4AD}" type="slidenum">
              <a:rPr lang="en-US"/>
              <a:pPr>
                <a:defRPr/>
              </a:pPr>
              <a:t>‹#›</a:t>
            </a:fld>
            <a:endParaRPr lang="en-US" sz="14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5630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Powerpoint Presentation Banne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61063"/>
            <a:ext cx="9144000" cy="89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9" descr="Powerpoint Presentation T Banne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75" y="0"/>
            <a:ext cx="91773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76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95400"/>
            <a:ext cx="8763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2"/>
                </a:solidFill>
                <a:latin typeface="Arial Bold Italic" pitchFamily="1" charset="0"/>
                <a:ea typeface="+mn-ea"/>
              </a:defRPr>
            </a:lvl1pPr>
          </a:lstStyle>
          <a:p>
            <a:pPr>
              <a:defRPr/>
            </a:pPr>
            <a:fld id="{528707C7-0E4C-414D-961A-51611DDEF28D}" type="slidenum">
              <a:rPr lang="en-US"/>
              <a:pPr>
                <a:defRPr/>
              </a:pPr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 Bold" pitchFamily="1" charset="0"/>
          <a:ea typeface="Osaka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 Bold" pitchFamily="1" charset="0"/>
          <a:ea typeface="Osaka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 Bold" pitchFamily="1" charset="0"/>
          <a:ea typeface="Osaka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 Bold" pitchFamily="1" charset="0"/>
          <a:ea typeface="Osaka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 Bold" pitchFamily="1" charset="0"/>
          <a:ea typeface="Osaka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 Bold" pitchFamily="1" charset="0"/>
          <a:ea typeface="Osaka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 Bold" pitchFamily="1" charset="0"/>
          <a:ea typeface="Osaka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 Bold" pitchFamily="1" charset="0"/>
          <a:ea typeface="Osaka" pitchFamily="1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Powerpoint Presentation Banne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61063"/>
            <a:ext cx="9144000" cy="89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9" descr="Powerpoint Presentation T Banne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75" y="0"/>
            <a:ext cx="91773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76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95400"/>
            <a:ext cx="8763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2"/>
                </a:solidFill>
                <a:latin typeface="Arial Bold Italic" pitchFamily="1" charset="0"/>
                <a:ea typeface="+mn-ea"/>
              </a:defRPr>
            </a:lvl1pPr>
          </a:lstStyle>
          <a:p>
            <a:pPr>
              <a:defRPr/>
            </a:pPr>
            <a:fld id="{528707C7-0E4C-414D-961A-51611DDEF28D}" type="slidenum">
              <a:rPr lang="en-US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US" sz="14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716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 Bold" pitchFamily="1" charset="0"/>
          <a:ea typeface="Osaka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 Bold" pitchFamily="1" charset="0"/>
          <a:ea typeface="Osaka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 Bold" pitchFamily="1" charset="0"/>
          <a:ea typeface="Osaka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 Bold" pitchFamily="1" charset="0"/>
          <a:ea typeface="Osaka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 Bold" pitchFamily="1" charset="0"/>
          <a:ea typeface="Osaka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 Bold" pitchFamily="1" charset="0"/>
          <a:ea typeface="Osaka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 Bold" pitchFamily="1" charset="0"/>
          <a:ea typeface="Osaka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 Bold" pitchFamily="1" charset="0"/>
          <a:ea typeface="Osaka" pitchFamily="1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1" descr="Powerpoint Presentatio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7338" cy="689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304800" y="1981200"/>
            <a:ext cx="8458200" cy="990601"/>
          </a:xfrm>
          <a:noFill/>
        </p:spPr>
        <p:txBody>
          <a:bodyPr/>
          <a:lstStyle/>
          <a:p>
            <a:pPr algn="ctr"/>
            <a:r>
              <a:rPr lang="en-US" altLang="en-US" sz="2600" b="1" i="1" dirty="0" smtClean="0"/>
              <a:t>KODEKS NAČELA UPRAVLJANJA ZA JUŽNU AFRIKU 2009.</a:t>
            </a:r>
            <a:r>
              <a:rPr dirty="0"/>
              <a:t/>
            </a:r>
            <a:br>
              <a:rPr dirty="0"/>
            </a:br>
            <a:r>
              <a:rPr lang="en-US" altLang="en-US" sz="2600" b="1" i="1" dirty="0" smtClean="0"/>
              <a:t>(KODEKS KORPORATIVNOG UPRAVLJANJA </a:t>
            </a:r>
            <a:r>
              <a:rPr lang="hr-HR" altLang="en-US" sz="2600" b="1" i="1" dirty="0" smtClean="0"/>
              <a:t/>
            </a:r>
            <a:br>
              <a:rPr lang="hr-HR" altLang="en-US" sz="2600" b="1" i="1" dirty="0" smtClean="0"/>
            </a:br>
            <a:r>
              <a:rPr lang="en-US" altLang="en-US" sz="2600" b="1" i="1" dirty="0" smtClean="0"/>
              <a:t>KING </a:t>
            </a:r>
            <a:r>
              <a:rPr lang="en-US" altLang="en-US" sz="2600" b="1" i="1" dirty="0" smtClean="0"/>
              <a:t>III)</a:t>
            </a:r>
          </a:p>
        </p:txBody>
      </p:sp>
      <p:sp>
        <p:nvSpPr>
          <p:cNvPr id="13316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3789040"/>
            <a:ext cx="7543800" cy="341313"/>
          </a:xfrm>
          <a:noFill/>
        </p:spPr>
        <p:txBody>
          <a:bodyPr/>
          <a:lstStyle/>
          <a:p>
            <a:pPr algn="r" eaLnBrk="1" hangingPunct="1"/>
            <a:endParaRPr lang="en-US" altLang="en-US" sz="1400" i="1" dirty="0" smtClean="0">
              <a:solidFill>
                <a:schemeClr val="bg1"/>
              </a:solidFill>
            </a:endParaRPr>
          </a:p>
        </p:txBody>
      </p:sp>
      <p:sp>
        <p:nvSpPr>
          <p:cNvPr id="13317" name="Rectangle 14"/>
          <p:cNvSpPr>
            <a:spLocks noChangeArrowheads="1"/>
          </p:cNvSpPr>
          <p:nvPr/>
        </p:nvSpPr>
        <p:spPr bwMode="auto">
          <a:xfrm>
            <a:off x="76200" y="4399384"/>
            <a:ext cx="8686800" cy="453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20000"/>
              </a:spcBef>
            </a:pPr>
            <a:r>
              <a:rPr lang="en-US" altLang="en-US" sz="1200" b="1" dirty="0">
                <a:solidFill>
                  <a:schemeClr val="bg1"/>
                </a:solidFill>
              </a:rPr>
              <a:t>Predavač: Jayce M Nair – glavni računovođa  |  državna riznica, Republika Južna Afrika    | listopad 2016.</a:t>
            </a:r>
            <a:endParaRPr lang="hr-HR" altLang="en-US" sz="1200" b="1" dirty="0">
              <a:solidFill>
                <a:schemeClr val="bg1"/>
              </a:solidFill>
              <a:ea typeface="Osaka"/>
              <a:cs typeface="Osaka"/>
            </a:endParaRPr>
          </a:p>
        </p:txBody>
      </p:sp>
    </p:spTree>
    <p:extLst>
      <p:ext uri="{BB962C8B-B14F-4D97-AF65-F5344CB8AC3E}">
        <p14:creationId xmlns:p14="http://schemas.microsoft.com/office/powerpoint/2010/main" val="110034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91600" cy="914400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b="1" dirty="0" smtClean="0"/>
              <a:t>DONOŠENJE ETIČKIH ODLUKA</a:t>
            </a:r>
            <a:r>
              <a:t/>
            </a:r>
            <a:br/>
            <a:r>
              <a:rPr lang="en-US" b="1" dirty="0" smtClean="0"/>
              <a:t>„BRZINSKI ISPIT”</a:t>
            </a:r>
            <a:endParaRPr lang="hr-HR" dirty="0" smtClean="0">
              <a:latin typeface="Comic Sans MS" pitchFamily="1" charset="0"/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143000"/>
            <a:ext cx="8991600" cy="4419600"/>
          </a:xfrm>
        </p:spPr>
        <p:txBody>
          <a:bodyPr/>
          <a:lstStyle/>
          <a:p>
            <a:pPr marL="0" lvl="1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ZA" sz="2400" b="1" dirty="0" smtClean="0">
                <a:latin typeface="Arial" pitchFamily="34" charset="0"/>
              </a:rPr>
              <a:t>Etika jest skup načela o pravilnom ponašanju ili sustav moralnih načela</a:t>
            </a:r>
            <a:endParaRPr lang="hr-HR" sz="2400" b="1" dirty="0">
              <a:latin typeface="Arial" pitchFamily="34" charset="0"/>
              <a:cs typeface="Arial" pitchFamily="34" charset="0"/>
            </a:endParaRPr>
          </a:p>
          <a:p>
            <a:pPr marL="542925" lvl="1" indent="-542925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dirty="0" smtClean="0"/>
              <a:t>Je li zakonito</a:t>
            </a:r>
            <a:endParaRPr lang="hr-HR" dirty="0"/>
          </a:p>
          <a:p>
            <a:pPr marL="542925" lvl="1" indent="-542925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dirty="0" smtClean="0"/>
              <a:t>Dopuštaju li to etički kodeks/kodeks ponašanja i ostale politike moje organizacije</a:t>
            </a:r>
            <a:endParaRPr lang="hr-HR" dirty="0"/>
          </a:p>
          <a:p>
            <a:pPr marL="542925" lvl="1" indent="-542925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dirty="0" smtClean="0"/>
              <a:t>Dopuštaju li to moji profesionalni standardi</a:t>
            </a:r>
            <a:endParaRPr lang="hr-HR" dirty="0"/>
          </a:p>
          <a:p>
            <a:pPr marL="542925" lvl="1" indent="-542925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dirty="0" smtClean="0"/>
              <a:t>Kako bi moj moralni uzor postupio</a:t>
            </a:r>
            <a:endParaRPr lang="hr-HR" dirty="0"/>
          </a:p>
          <a:p>
            <a:pPr marL="542925" lvl="1" indent="-542925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dirty="0" smtClean="0"/>
              <a:t>Kako bi izgledalo na sutrašnjim naslovnicama</a:t>
            </a:r>
            <a:endParaRPr lang="hr-HR" dirty="0"/>
          </a:p>
          <a:p>
            <a:pPr marL="542925" lvl="1" indent="-542925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dirty="0" smtClean="0"/>
              <a:t>Kako se osjećam zbog toga</a:t>
            </a:r>
            <a:endParaRPr lang="hr-HR" dirty="0"/>
          </a:p>
          <a:p>
            <a:pPr marL="542925" lvl="1" indent="-542925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dirty="0" smtClean="0"/>
              <a:t>Bih li podijelio svoju odluku s najbližom obitelji</a:t>
            </a:r>
          </a:p>
          <a:p>
            <a:pPr marL="542925" lvl="1" indent="-542925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dirty="0" smtClean="0"/>
              <a:t>Prolazi li na ispitu „zlatnog pravila”</a:t>
            </a:r>
          </a:p>
          <a:p>
            <a:pPr marL="542925" lvl="1" indent="-542925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endParaRPr lang="hr-HR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F47002-4BB3-46CA-BE71-3111104F43C6}" type="slidenum">
              <a:rPr lang="en-US" smtClean="0"/>
              <a:pPr>
                <a:defRPr/>
              </a:pPr>
              <a:t>10</a:t>
            </a:fld>
            <a:endParaRPr lang="hr-HR" sz="14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7268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76200"/>
            <a:ext cx="8812213" cy="976313"/>
          </a:xfrm>
        </p:spPr>
        <p:txBody>
          <a:bodyPr/>
          <a:lstStyle/>
          <a:p>
            <a:pPr algn="ctr"/>
            <a:r>
              <a:rPr lang="en-US" altLang="en-US" sz="3300" dirty="0" smtClean="0"/>
              <a:t>ODBORI I DIREKTORI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399" y="1223664"/>
            <a:ext cx="8812213" cy="4796136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dirty="0" smtClean="0"/>
              <a:t>Imati povelju u kojoj pišu sva zaduženja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dirty="0" smtClean="0"/>
              <a:t>Sastajati se najmanje četiri puta godišnje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dirty="0" smtClean="0"/>
              <a:t>Pratiti odnos između rukovodstva i članova društva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dirty="0" smtClean="0"/>
              <a:t>Osigurati uspjeh subjekta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dirty="0"/>
              <a:t>Osigurati da subjekt ima učinkovit i neovisan odbor za reviziju</a:t>
            </a:r>
            <a:endParaRPr lang="hr-HR" altLang="en-US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dirty="0"/>
              <a:t>Osigurati snažno rukovodstvo kako upravljanje rizikom ne bi bilo odvojeno od subjekta</a:t>
            </a:r>
            <a:endParaRPr lang="hr-HR" altLang="en-US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dirty="0"/>
              <a:t>Upravljati transakcijama, informacijama i znanjem zbog održivosti subjekta</a:t>
            </a:r>
            <a:endParaRPr lang="hr-HR" altLang="en-US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dirty="0"/>
              <a:t>Osigurati da subjekt ima učinkovitu funkciju unutarnje revizije utemeljene na riziku</a:t>
            </a:r>
            <a:endParaRPr lang="hr-HR" altLang="en-US" dirty="0"/>
          </a:p>
          <a:p>
            <a:pPr>
              <a:lnSpc>
                <a:spcPct val="150000"/>
              </a:lnSpc>
            </a:pPr>
            <a:endParaRPr lang="hr-HR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dirty="0" smtClean="0"/>
              <a:t>11</a:t>
            </a:r>
            <a:endParaRPr lang="hr-HR" sz="14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722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76200"/>
            <a:ext cx="8812213" cy="976313"/>
          </a:xfrm>
        </p:spPr>
        <p:txBody>
          <a:bodyPr/>
          <a:lstStyle/>
          <a:p>
            <a:pPr algn="ctr"/>
            <a:r>
              <a:rPr lang="en-US" altLang="en-US" sz="3300" dirty="0" smtClean="0"/>
              <a:t>ODBORI I DIREKTORI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052736"/>
            <a:ext cx="8763000" cy="5119464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dirty="0" smtClean="0"/>
              <a:t>Osigurati da postoji učinkovit sustav unutarnje kontrole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dirty="0" smtClean="0"/>
              <a:t>Djelovati u najboljem interesu subjekta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dirty="0" smtClean="0"/>
              <a:t>Sukobi interesa moraju se objavljivati i njima se mora upravljati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dirty="0" smtClean="0"/>
              <a:t>Kontinuirano pratiti solventnost i likvidnost subjekta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dirty="0" smtClean="0"/>
              <a:t>Birati predsjednika svake godine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dirty="0" smtClean="0"/>
              <a:t>Uloga predsjednika mora biti službeno određena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dirty="0" smtClean="0"/>
              <a:t>Glavni izvršni direktor ne smije postati predsjednik prije nego što proteknu tri godine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dirty="0" smtClean="0"/>
              <a:t>Imenovati sposobnog glavnog izvršnog direktora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dirty="0" smtClean="0"/>
              <a:t>Doprinijeti imenovanju članova višeg rukovodstva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dirty="0" smtClean="0"/>
              <a:t>Odobriti delegaciju ovlasti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dirty="0" smtClean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384768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76200"/>
            <a:ext cx="8812213" cy="976313"/>
          </a:xfrm>
        </p:spPr>
        <p:txBody>
          <a:bodyPr/>
          <a:lstStyle/>
          <a:p>
            <a:pPr algn="ctr"/>
            <a:r>
              <a:rPr lang="en-US" altLang="en-US" sz="3300" dirty="0" smtClean="0"/>
              <a:t>ODBORI I DIREKTORI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143000"/>
            <a:ext cx="8763000" cy="50292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sz="2200" dirty="0" smtClean="0"/>
              <a:t>Većina članova odbora ne smiju biti izvršni direktori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sz="2200" dirty="0" smtClean="0"/>
              <a:t>Neizvršni direktori moraju biti neovisni te imati potrebno znanje i vještinu kako bi ispunjavali svoje dužnosti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sz="2200" dirty="0" smtClean="0"/>
              <a:t>U odboru trebaju postojati minimalno dva izvršna direktora, od kojih je jedan glavni izvršni direktora, a drugi direktor za financije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sz="2200" dirty="0" smtClean="0"/>
              <a:t>Odbor može smijeniti direktore bez odobrenja članova društva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sz="2200" dirty="0" smtClean="0"/>
              <a:t>Osnovati odbor za imenovanje pogodnih članova odbora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sz="2200" dirty="0" smtClean="0"/>
              <a:t>Potrebno je osnovati službeni uvodni program za uvođenje novih članova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sz="2200" dirty="0" smtClean="0"/>
              <a:t>Imenovati tajnika korporacije koji će davati smjernice odboru o dužnostima direktora</a:t>
            </a:r>
          </a:p>
          <a:p>
            <a:pPr>
              <a:lnSpc>
                <a:spcPct val="150000"/>
              </a:lnSpc>
            </a:pPr>
            <a:endParaRPr lang="hr-HR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dirty="0" smtClean="0"/>
              <a:t>13</a:t>
            </a:r>
            <a:endParaRPr lang="hr-HR" sz="14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1966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76200"/>
            <a:ext cx="8812213" cy="976313"/>
          </a:xfrm>
        </p:spPr>
        <p:txBody>
          <a:bodyPr/>
          <a:lstStyle/>
          <a:p>
            <a:pPr algn="ctr"/>
            <a:r>
              <a:rPr lang="en-US" altLang="en-US" sz="3300" dirty="0" smtClean="0"/>
              <a:t>ODBOR ZA REVIZIJU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763000" cy="4876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sz="2200" dirty="0" smtClean="0"/>
              <a:t>Odbor za reviziju mora djelovati u pogledu odobrenog opisa poslova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sz="2200" dirty="0" smtClean="0"/>
              <a:t>Odbor za reviziju mora nadzirati financijsko izvještavanje, unutarnju kontrolu, slučajeve prijevare te informatičke rizike relevantne za financijsko izvještavanje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sz="2200" dirty="0" smtClean="0"/>
              <a:t>Odbor za reviziju mora se sastojati od najmanje tri člana od kojih niti jedan ne smije biti izvršni direktor i svi moraju biti neovisni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sz="2200" dirty="0" smtClean="0"/>
              <a:t>Odbor se mora sastajati najmanje dva puta godišnje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sz="2200" dirty="0" smtClean="0"/>
              <a:t>Članovi odbora moraju imati odgovarajuće kvalifikacije te posjedovati potrebno iskustvo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sz="2200" dirty="0" smtClean="0"/>
              <a:t>Odbor mora nadzirati unutarnju reviziju te odnose i angažman subjekta s vanjskim revizorima</a:t>
            </a:r>
          </a:p>
          <a:p>
            <a:pPr>
              <a:lnSpc>
                <a:spcPct val="150000"/>
              </a:lnSpc>
            </a:pPr>
            <a:endParaRPr lang="hr-HR" altLang="en-US" dirty="0" smtClean="0"/>
          </a:p>
          <a:p>
            <a:pPr>
              <a:lnSpc>
                <a:spcPct val="150000"/>
              </a:lnSpc>
            </a:pPr>
            <a:endParaRPr lang="hr-HR" altLang="en-US" dirty="0" smtClean="0"/>
          </a:p>
          <a:p>
            <a:pPr>
              <a:lnSpc>
                <a:spcPct val="150000"/>
              </a:lnSpc>
            </a:pPr>
            <a:endParaRPr lang="hr-HR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dirty="0" smtClean="0"/>
              <a:t>14</a:t>
            </a:r>
            <a:endParaRPr lang="hr-HR" sz="14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130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91600" cy="914400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b="1" dirty="0" smtClean="0"/>
              <a:t>UPRAVLJANJE RIZICIMA</a:t>
            </a:r>
            <a:endParaRPr lang="hr-HR" b="1" dirty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219200"/>
            <a:ext cx="8839200" cy="5029200"/>
          </a:xfrm>
        </p:spPr>
        <p:txBody>
          <a:bodyPr>
            <a:noAutofit/>
          </a:bodyPr>
          <a:lstStyle/>
          <a:p>
            <a:pPr marL="542925" lvl="1" indent="-5429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dirty="0" smtClean="0"/>
              <a:t>Odbor treba biti odgovoran za upravljanje rizicima te utvrditi razinu tolerancije na rizik</a:t>
            </a:r>
          </a:p>
          <a:p>
            <a:pPr marL="542925" lvl="1" indent="-5429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altLang="en-US" dirty="0" smtClean="0"/>
              <a:t>Odbor mora biti zadovoljan time što strategija i poslovni planovi nisu opterećeni rizicima koji nisi bili razmotreni</a:t>
            </a:r>
          </a:p>
          <a:p>
            <a:pPr marL="542925" lvl="1" indent="-5429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dirty="0" smtClean="0"/>
              <a:t>Odbor treba delegirati odgovornost za izradu, provedbu i praćenje plana upravljanja rizicima rukovodstvu</a:t>
            </a:r>
            <a:endParaRPr lang="hr-HR" dirty="0">
              <a:cs typeface="Arial" panose="020B0604020202020204" pitchFamily="34" charset="0"/>
            </a:endParaRPr>
          </a:p>
          <a:p>
            <a:pPr marL="542925" lvl="1" indent="-5429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dirty="0" smtClean="0"/>
              <a:t>Odbor za rizike ili odbor za reviziju trebaju pomoći glavnom odboru u izvršenju svojih dužnosti po pitanju rizika</a:t>
            </a:r>
          </a:p>
          <a:p>
            <a:pPr marL="542925" lvl="1" indent="-5429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dirty="0" smtClean="0"/>
              <a:t>Odbor treba osigurati da se procjene rizika provode kontinuirano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F47002-4BB3-46CA-BE71-3111104F43C6}" type="slidenum">
              <a:rPr lang="en-US" smtClean="0"/>
              <a:pPr>
                <a:defRPr/>
              </a:pPr>
              <a:t>15</a:t>
            </a:fld>
            <a:endParaRPr lang="hr-HR" sz="14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8238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91600" cy="914400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b="1" dirty="0"/>
              <a:t>UPRAVLJANJE RIZICIMA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0796" y="1219200"/>
            <a:ext cx="8688404" cy="4914900"/>
          </a:xfrm>
        </p:spPr>
        <p:txBody>
          <a:bodyPr>
            <a:normAutofit fontScale="92500" lnSpcReduction="10000"/>
          </a:bodyPr>
          <a:lstStyle/>
          <a:p>
            <a:pPr marL="542925" lvl="1" indent="-542925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200" dirty="0">
                <a:latin typeface="Arial" panose="020B0604020202020204" pitchFamily="34" charset="0"/>
              </a:rPr>
              <a:t>Odbor treba osigurati da su okviri i metodologije provedeni kako bi se povećala vjerojatnost izrade projekcija za nepredvidive rizike</a:t>
            </a:r>
            <a:endParaRPr lang="hr-H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2925" lvl="1" indent="-542925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200" dirty="0">
                <a:latin typeface="Arial" panose="020B0604020202020204" pitchFamily="34" charset="0"/>
              </a:rPr>
              <a:t>Odbor treba osigurati da rukovodstvo razmotri i provede odgovarajući mjere za rizik</a:t>
            </a:r>
            <a:endParaRPr lang="hr-H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2925" lvl="1" indent="-542925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ZA" sz="2200" dirty="0">
                <a:latin typeface="Arial" panose="020B0604020202020204" pitchFamily="34" charset="0"/>
              </a:rPr>
              <a:t>Odbor treba osigurati neprekidan monitoring za rizike te radi lakšeg provođenja istog rukovodstvo treba pružiti povratne informacije odboru u obliku procjene rizika, registra rizika, planova ublažavanja rizika i ostalih izvještaja </a:t>
            </a:r>
          </a:p>
          <a:p>
            <a:pPr marL="542925" lvl="1" indent="-542925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ZA" sz="2200" dirty="0" smtClean="0">
                <a:latin typeface="Arial" panose="020B0604020202020204" pitchFamily="34" charset="0"/>
              </a:rPr>
              <a:t>Odbor treba osigurati potpunu, pravovremenu, relevantnu, ispravnu i dostupnu objavu rizika dionicima</a:t>
            </a:r>
            <a:endParaRPr lang="hr-H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0" indent="-5143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Font typeface="+mj-lt"/>
              <a:buAutoNum type="arabicParenR" startAt="10"/>
              <a:defRPr/>
            </a:pPr>
            <a:endParaRPr lang="hr-H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2925" lvl="1" indent="-542925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hr-H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 algn="just">
              <a:lnSpc>
                <a:spcPct val="200000"/>
              </a:lnSpc>
              <a:spcBef>
                <a:spcPts val="600"/>
              </a:spcBef>
              <a:spcAft>
                <a:spcPts val="1200"/>
              </a:spcAft>
              <a:buNone/>
            </a:pPr>
            <a:endParaRPr lang="hr-H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2925" lvl="1" indent="-542925" algn="just">
              <a:lnSpc>
                <a:spcPct val="20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q"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2925" lvl="1" indent="-542925" algn="just">
              <a:lnSpc>
                <a:spcPct val="20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q"/>
            </a:pPr>
            <a:endParaRPr lang="hr-HR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F47002-4BB3-46CA-BE71-3111104F43C6}" type="slidenum">
              <a:rPr lang="en-US" smtClean="0"/>
              <a:pPr>
                <a:defRPr/>
              </a:pPr>
              <a:t>16</a:t>
            </a:fld>
            <a:endParaRPr lang="hr-HR" sz="14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5775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91600" cy="914400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b="1" dirty="0" smtClean="0"/>
              <a:t>UPRAVLJANJE INFORMATIČKOM TEHNOLOGIJOM </a:t>
            </a:r>
            <a:endParaRPr lang="hr-HR" dirty="0" smtClean="0">
              <a:latin typeface="Comic Sans MS" pitchFamily="1" charset="0"/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371600"/>
            <a:ext cx="8991600" cy="4648200"/>
          </a:xfrm>
        </p:spPr>
        <p:txBody>
          <a:bodyPr/>
          <a:lstStyle/>
          <a:p>
            <a:pPr lvl="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defRPr/>
            </a:pPr>
            <a:r>
              <a:rPr lang="en-ZA" b="1" kern="1200" dirty="0">
                <a:latin typeface="Arial" pitchFamily="34" charset="0"/>
              </a:rPr>
              <a:t>Prvo načelo </a:t>
            </a:r>
            <a:r>
              <a:rPr lang="en-ZA" kern="1200" dirty="0">
                <a:latin typeface="Arial" pitchFamily="34" charset="0"/>
              </a:rPr>
              <a:t> - odbor je odgovoran za upravljanje informatičkom tehnologijom (IT)</a:t>
            </a:r>
            <a:endParaRPr lang="hr-HR" kern="1200" dirty="0">
              <a:latin typeface="Arial" pitchFamily="34" charset="0"/>
              <a:cs typeface="Arial" pitchFamily="34" charset="0"/>
            </a:endParaRPr>
          </a:p>
          <a:p>
            <a:pPr lvl="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defRPr/>
            </a:pPr>
            <a:endParaRPr lang="hr-HR" kern="1200" dirty="0">
              <a:latin typeface="Arial" pitchFamily="34" charset="0"/>
              <a:cs typeface="Arial" pitchFamily="34" charset="0"/>
            </a:endParaRPr>
          </a:p>
          <a:p>
            <a:pPr lvl="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defRPr/>
            </a:pPr>
            <a:r>
              <a:rPr lang="en-ZA" b="1" kern="1200" dirty="0">
                <a:latin typeface="Arial" pitchFamily="34" charset="0"/>
              </a:rPr>
              <a:t>Drugo načelo</a:t>
            </a:r>
            <a:r>
              <a:rPr lang="en-ZA" kern="1200" dirty="0">
                <a:latin typeface="Arial" pitchFamily="34" charset="0"/>
              </a:rPr>
              <a:t> - IT treba biti usklađen s ciljevima učinka i održivosti subjekta</a:t>
            </a:r>
            <a:endParaRPr lang="hr-HR" dirty="0">
              <a:latin typeface="Arial" pitchFamily="34" charset="0"/>
              <a:cs typeface="Arial" pitchFamily="34" charset="0"/>
            </a:endParaRPr>
          </a:p>
          <a:p>
            <a:pPr lvl="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defRPr/>
            </a:pPr>
            <a:endParaRPr lang="hr-HR" kern="12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b="1" dirty="0" smtClean="0"/>
              <a:t>Treće načelo</a:t>
            </a:r>
            <a:r>
              <a:rPr dirty="0" smtClean="0"/>
              <a:t> - odbor treba delegirati odgovornost za implementaciju okvira za upravljanje IT-jem rukovodstvu</a:t>
            </a:r>
            <a:endParaRPr lang="hr-HR" dirty="0"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hr-HR" dirty="0"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b="1" dirty="0" smtClean="0"/>
              <a:t>Četvrto načelo</a:t>
            </a:r>
            <a:r>
              <a:rPr dirty="0" smtClean="0"/>
              <a:t> - odbor treba pratiti i evaluirati značajne investicije i rashode za IT</a:t>
            </a:r>
          </a:p>
          <a:p>
            <a:pPr>
              <a:buFont typeface="Wingdings" panose="05000000000000000000" pitchFamily="2" charset="2"/>
              <a:buChar char="q"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hr-HR" dirty="0">
              <a:latin typeface="Arial" pitchFamily="34" charset="0"/>
              <a:cs typeface="Arial" pitchFamily="34" charset="0"/>
            </a:endParaRPr>
          </a:p>
          <a:p>
            <a:pPr marL="0" lvl="1" indent="0" algn="just">
              <a:lnSpc>
                <a:spcPct val="200000"/>
              </a:lnSpc>
              <a:spcBef>
                <a:spcPts val="600"/>
              </a:spcBef>
              <a:spcAft>
                <a:spcPts val="1200"/>
              </a:spcAft>
              <a:buNone/>
            </a:pPr>
            <a:endParaRPr lang="hr-HR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F47002-4BB3-46CA-BE71-3111104F43C6}" type="slidenum">
              <a:rPr lang="en-US" smtClean="0"/>
              <a:pPr>
                <a:defRPr/>
              </a:pPr>
              <a:t>17</a:t>
            </a:fld>
            <a:endParaRPr lang="hr-HR" sz="14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4888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91600" cy="914400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b="1" dirty="0" smtClean="0"/>
              <a:t>UPRAVLJANJE INFORMATIČKOM TEHNOLOGIJOM </a:t>
            </a:r>
            <a:endParaRPr lang="hr-HR" dirty="0" smtClean="0">
              <a:latin typeface="Comic Sans MS" pitchFamily="1" charset="0"/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371600"/>
            <a:ext cx="8991600" cy="45720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b="1" dirty="0" smtClean="0"/>
              <a:t>Peto načelo</a:t>
            </a:r>
            <a:r>
              <a:rPr dirty="0" smtClean="0"/>
              <a:t> - IT treba biti sastavni dio upravljanja rizicima subjekta</a:t>
            </a:r>
            <a:endParaRPr lang="hr-HR" dirty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>
                <a:latin typeface="Arial" pitchFamily="34" charset="0"/>
              </a:rPr>
              <a:t> IT rizik treba biti uklopljen u aktivnosti upravljanja rizicima i razmatranjima o njima</a:t>
            </a:r>
            <a:endParaRPr lang="hr-HR" dirty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>
                <a:latin typeface="Arial" pitchFamily="34" charset="0"/>
              </a:rPr>
              <a:t>IT rukovodstvo treba osigurati uvjerenje o odgovarajućoj poslovnoj stabilnosti</a:t>
            </a:r>
            <a:endParaRPr lang="hr-HR" dirty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 smtClean="0">
                <a:latin typeface="Arial" pitchFamily="34" charset="0"/>
              </a:rPr>
              <a:t>Subjekti moraju poštovati važeće zakone, pravila, kodekse i standarde IT-ja</a:t>
            </a:r>
            <a:endParaRPr lang="hr-HR" dirty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>
                <a:latin typeface="Arial" pitchFamily="34" charset="0"/>
              </a:rPr>
              <a:t>Odbor mora razmotriti kako bi se IT mogao upotrijebiti za lakše upravljanje rizicima subjekta</a:t>
            </a:r>
            <a:endParaRPr lang="hr-HR" dirty="0">
              <a:latin typeface="Arial" pitchFamily="34" charset="0"/>
              <a:cs typeface="Arial" pitchFamily="34" charset="0"/>
            </a:endParaRPr>
          </a:p>
          <a:p>
            <a:pPr marL="0" lvl="1" indent="0" algn="just">
              <a:lnSpc>
                <a:spcPct val="200000"/>
              </a:lnSpc>
              <a:spcBef>
                <a:spcPts val="600"/>
              </a:spcBef>
              <a:spcAft>
                <a:spcPts val="1200"/>
              </a:spcAft>
              <a:buNone/>
            </a:pPr>
            <a:endParaRPr lang="hr-HR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F47002-4BB3-46CA-BE71-3111104F43C6}" type="slidenum">
              <a:rPr lang="en-US" smtClean="0"/>
              <a:pPr>
                <a:defRPr/>
              </a:pPr>
              <a:t>18</a:t>
            </a:fld>
            <a:endParaRPr lang="hr-HR" sz="14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6519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91600" cy="914400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b="1" dirty="0"/>
              <a:t>UPRAVLJANJE INFORMATIČKOM TEHNOLOGIJOM </a:t>
            </a:r>
            <a:endParaRPr lang="hr-HR" dirty="0" smtClean="0">
              <a:latin typeface="Comic Sans MS" pitchFamily="1" charset="0"/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219200"/>
            <a:ext cx="8991600" cy="4419600"/>
          </a:xfrm>
        </p:spPr>
        <p:txBody>
          <a:bodyPr/>
          <a:lstStyle/>
          <a:p>
            <a:pPr marL="0" lv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ZA" b="1" dirty="0">
                <a:latin typeface="Arial" pitchFamily="34" charset="0"/>
              </a:rPr>
              <a:t>Šesto načelo - </a:t>
            </a:r>
            <a:r>
              <a:rPr lang="en-ZA" kern="1200" dirty="0">
                <a:latin typeface="Arial" pitchFamily="34" charset="0"/>
              </a:rPr>
              <a:t>odbor treba osigurati da se učinkovito upravlja informatičkom imovinom</a:t>
            </a:r>
            <a:endParaRPr lang="hr-HR" kern="1200" dirty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  <a:defRPr/>
            </a:pPr>
            <a:r>
              <a:rPr lang="en-ZA" dirty="0">
                <a:latin typeface="Arial" pitchFamily="34" charset="0"/>
              </a:rPr>
              <a:t>Zaštita informacija (sigurnost informacija)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  <a:defRPr/>
            </a:pPr>
            <a:r>
              <a:rPr lang="en-ZA" dirty="0">
                <a:latin typeface="Arial" pitchFamily="34" charset="0"/>
              </a:rPr>
              <a:t>Upravljanje informacijama 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  <a:defRPr/>
            </a:pPr>
            <a:r>
              <a:rPr lang="en-ZA" dirty="0">
                <a:latin typeface="Arial" pitchFamily="34" charset="0"/>
              </a:rPr>
              <a:t>Zaštita osobnih informacija koje obrađuju društva (privatnost informacija)</a:t>
            </a:r>
          </a:p>
          <a:p>
            <a:pPr marL="0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b="1" dirty="0" smtClean="0"/>
              <a:t>Sedmo načelo</a:t>
            </a:r>
            <a:r>
              <a:rPr dirty="0" smtClean="0"/>
              <a:t> - odbor za rizike i odbor za reviziju trebaju pomoći glavnom odboru i izvršavanju svojih dužnosti po pitanju IT-ja</a:t>
            </a:r>
            <a:endParaRPr lang="hr-HR" dirty="0">
              <a:latin typeface="Arial" pitchFamily="34" charset="0"/>
              <a:cs typeface="Arial" pitchFamily="34" charset="0"/>
            </a:endParaRPr>
          </a:p>
          <a:p>
            <a:pPr marL="542925" lvl="1" indent="-542925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hr-HR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F47002-4BB3-46CA-BE71-3111104F43C6}" type="slidenum">
              <a:rPr lang="en-US" smtClean="0"/>
              <a:pPr>
                <a:defRPr/>
              </a:pPr>
              <a:t>19</a:t>
            </a:fld>
            <a:endParaRPr lang="hr-HR" sz="14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3932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6CA470-FBE6-463B-8257-C21C43E0C537}" type="slidenum">
              <a:rPr lang="en-US" smtClean="0"/>
              <a:t>2</a:t>
            </a:fld>
            <a:endParaRPr lang="hr-HR" sz="1400" b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188913"/>
            <a:ext cx="8928100" cy="750910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sz="3600" b="1" dirty="0"/>
              <a:t>POZADINSKE INFORMACIJE</a:t>
            </a:r>
            <a:endParaRPr lang="hr-HR" altLang="en-US" sz="3300" dirty="0" smtClean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103312"/>
            <a:ext cx="8928100" cy="513399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n-US" altLang="en-US" dirty="0" smtClean="0"/>
              <a:t>Kodeks King III odnosi se većinom na trgovačka društva u privatnom sektoru, s ciljem stvaranja jedinstvenog kodeksa korporativnog upravljanja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n-US" altLang="en-US" dirty="0" smtClean="0"/>
              <a:t>Kodeks je obvezan za društva koja kotiraju na burzi, dok ga ostala društva mogu primjenjivati po vlastitom izboru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n-US" altLang="en-US" dirty="0" smtClean="0"/>
              <a:t>Većina zahtjeva kodeksa King III već je uklopljena u zakone i propise za javni sektor 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n-US" altLang="en-US" dirty="0" smtClean="0"/>
              <a:t>Riječ je o preporučenoj, ne obveznoj, praksi u javnom sektoru koja većinom služi kao dodatak upravljačkim praksama propisanim postojećim zakonodavstvom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n-US" altLang="en-US" dirty="0" smtClean="0"/>
              <a:t>U javnom sektoru, King III korisniji je državnim subjektima (poduzećima) nego ministarstvima i općinama</a:t>
            </a:r>
          </a:p>
          <a:p>
            <a:pPr>
              <a:lnSpc>
                <a:spcPct val="160000"/>
              </a:lnSpc>
            </a:pPr>
            <a:endParaRPr lang="hr-H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72888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91600" cy="914400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t/>
            </a:r>
            <a:br/>
            <a:r>
              <a:rPr lang="en-US" b="1" dirty="0" smtClean="0"/>
              <a:t>USKLAĐENOST SA ZAKONIMA, PRAVILIMA, KODEKSIMA I STANDARDIMA</a:t>
            </a:r>
            <a:endParaRPr lang="hr-HR" b="1" dirty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763000" cy="4572000"/>
          </a:xfrm>
        </p:spPr>
        <p:txBody>
          <a:bodyPr/>
          <a:lstStyle/>
          <a:p>
            <a:pPr marL="542925" lvl="1" indent="-542925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ZA" dirty="0">
                <a:latin typeface="Arial" pitchFamily="34" charset="0"/>
              </a:rPr>
              <a:t>Odbor treba osigurati primjenu svih važećih zakona te razmatranje o primjeni neobvezujućih pravila, kodeksa i standarda</a:t>
            </a:r>
            <a:endParaRPr lang="hr-HR" dirty="0">
              <a:latin typeface="Arial" pitchFamily="34" charset="0"/>
              <a:cs typeface="Arial" pitchFamily="34" charset="0"/>
            </a:endParaRPr>
          </a:p>
          <a:p>
            <a:pPr marL="542925" lvl="1" indent="-542925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ZA" dirty="0" smtClean="0">
                <a:latin typeface="Arial" pitchFamily="34" charset="0"/>
              </a:rPr>
              <a:t>Usklađenost treba biti sastavni dio postupka upravljanja rizicima te bi subjekti trebali razmisliti o uspostavi funkcije usklađenosti</a:t>
            </a:r>
          </a:p>
          <a:p>
            <a:pPr marL="542925" lvl="1" indent="-542925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ZA" dirty="0" smtClean="0">
                <a:latin typeface="Arial" pitchFamily="34" charset="0"/>
              </a:rPr>
              <a:t>Odbor treba delegirati provedbu učinkovitog okvira i postupka za usklađenost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F47002-4BB3-46CA-BE71-3111104F43C6}" type="slidenum">
              <a:rPr lang="en-US" smtClean="0"/>
              <a:pPr>
                <a:defRPr/>
              </a:pPr>
              <a:t>20</a:t>
            </a:fld>
            <a:endParaRPr lang="hr-HR" sz="14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5454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91600" cy="914400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b="1" dirty="0" smtClean="0"/>
              <a:t>UNUTARNJA REVIZIJA</a:t>
            </a:r>
            <a:endParaRPr lang="hr-HR" dirty="0" smtClean="0">
              <a:latin typeface="Comic Sans MS" pitchFamily="1" charset="0"/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371600"/>
            <a:ext cx="8991600" cy="4724400"/>
          </a:xfrm>
        </p:spPr>
        <p:txBody>
          <a:bodyPr>
            <a:no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dirty="0" smtClean="0"/>
              <a:t>Subjekti trebaju uspostaviti funkciju neovisne unutarnje revizije kako bi osigurali upravljanje rizicima, upravu i kontrolu</a:t>
            </a:r>
          </a:p>
          <a:p>
            <a:pPr marL="342900" lvl="1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dirty="0" smtClean="0"/>
              <a:t>Unutarnja revizija treba se pridržavati pristupa temeljenog na rizicima kod provođenja revizije</a:t>
            </a:r>
            <a:endParaRPr lang="hr-HR" dirty="0"/>
          </a:p>
          <a:p>
            <a:pPr marL="342900" lvl="1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dirty="0" smtClean="0"/>
              <a:t>Unutarnja revizija mora pružiti pisanu ocjenu učinkovitosti sustava unutarnjih kontrola i upravljanja rizicima odboru subjekta te odboru za reviziju</a:t>
            </a:r>
            <a:endParaRPr lang="hr-HR" dirty="0"/>
          </a:p>
          <a:p>
            <a:pPr marL="342900" lvl="1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dirty="0" smtClean="0"/>
              <a:t>Odbor za reviziju je odgovoran za nadzor unutarnje revizije</a:t>
            </a:r>
          </a:p>
          <a:p>
            <a:pPr marL="342900" lvl="1" indent="-342900" algn="just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dirty="0" smtClean="0"/>
              <a:t>Unutarnja revizija treba biti strateški postavljena kako bi ispunila svoje ciljeve</a:t>
            </a:r>
            <a:endParaRPr lang="hr-H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F47002-4BB3-46CA-BE71-3111104F43C6}" type="slidenum">
              <a:rPr lang="en-US" smtClean="0"/>
              <a:pPr>
                <a:defRPr/>
              </a:pPr>
              <a:t>21</a:t>
            </a:fld>
            <a:endParaRPr lang="hr-HR" sz="14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2437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91600" cy="914400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b="1" dirty="0" smtClean="0"/>
              <a:t>INTEGRIRANO IZVJEŠTAVANJE I OBJAVA</a:t>
            </a:r>
            <a:endParaRPr lang="hr-HR" dirty="0" smtClean="0">
              <a:latin typeface="Comic Sans MS" pitchFamily="1" charset="0"/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763000" cy="4648200"/>
          </a:xfrm>
        </p:spPr>
        <p:txBody>
          <a:bodyPr/>
          <a:lstStyle/>
          <a:p>
            <a:pPr marL="342900" lvl="1" indent="-342900" algn="just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dirty="0" smtClean="0"/>
              <a:t>Subjekt mora biti odgovoran korporacijski građanin te mu naglasak poslovanja treba biti na održivosti</a:t>
            </a:r>
          </a:p>
          <a:p>
            <a:pPr marL="342900" lvl="1" indent="-342900" algn="just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dirty="0" smtClean="0"/>
              <a:t>Izvještavanje o financijskim informacijama koje uključuje pitanja održivosti i utjecaja u pogledu društva, gospodarstva i okoliša</a:t>
            </a:r>
          </a:p>
          <a:p>
            <a:pPr marL="342900" lvl="1" indent="-342900" algn="just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dirty="0" smtClean="0"/>
              <a:t>Kodeks King III preporučuje da odbor za reviziju imenuje kompetentnu vanjsku stranu koja će biti odgovorna za osiguranje materijalnog dijela izvještavanja o održivosti u integriranom izvještaju</a:t>
            </a:r>
            <a:endParaRPr lang="hr-H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F47002-4BB3-46CA-BE71-3111104F43C6}" type="slidenum">
              <a:rPr lang="en-US" smtClean="0"/>
              <a:pPr>
                <a:defRPr/>
              </a:pPr>
              <a:t>22</a:t>
            </a:fld>
            <a:endParaRPr lang="hr-HR" sz="14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0589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838200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b="1" dirty="0"/>
              <a:t>USPOREDBA KODEKSA KING III SA ZAHTJEVIMA UPRAVLJANJA U JAVNOM SEKTORU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2780720"/>
              </p:ext>
            </p:extLst>
          </p:nvPr>
        </p:nvGraphicFramePr>
        <p:xfrm>
          <a:off x="152400" y="1219200"/>
          <a:ext cx="8915400" cy="5805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0200"/>
                <a:gridCol w="3505200"/>
              </a:tblGrid>
              <a:tr h="24229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990099"/>
                          </a:solidFill>
                        </a:rPr>
                        <a:t>KING III</a:t>
                      </a:r>
                      <a:endParaRPr lang="hr-HR" sz="1600" b="1" dirty="0">
                        <a:solidFill>
                          <a:srgbClr val="99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rgbClr val="990099"/>
                          </a:solidFill>
                          <a:latin typeface="+mn-lt"/>
                        </a:rPr>
                        <a:t>JAVNI SEKTOR</a:t>
                      </a:r>
                      <a:endParaRPr lang="hr-HR" sz="1600" b="1" kern="1200" dirty="0">
                        <a:solidFill>
                          <a:srgbClr val="990099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197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</a:rPr>
                        <a:t>Etičko vodstvo i korporativno građanstvo</a:t>
                      </a:r>
                    </a:p>
                    <a:p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rgbClr val="00B050"/>
                          </a:solidFill>
                          <a:latin typeface="+mn-lt"/>
                        </a:rPr>
                        <a:t>U potpunosti usklađeno </a:t>
                      </a:r>
                      <a:endParaRPr lang="hr-HR" sz="1600" dirty="0"/>
                    </a:p>
                  </a:txBody>
                  <a:tcPr/>
                </a:tc>
              </a:tr>
              <a:tr h="3962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</a:rPr>
                        <a:t>Odbor i direktori </a:t>
                      </a:r>
                      <a:endParaRPr kumimoji="0" lang="hr-HR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ＭＳ Ｐゴシック" pitchFamily="1" charset="-128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rgbClr val="00B050"/>
                          </a:solidFill>
                          <a:latin typeface="+mn-lt"/>
                        </a:rPr>
                        <a:t>U potpunosti usklađeno </a:t>
                      </a:r>
                      <a:endParaRPr lang="hr-HR" sz="1600" dirty="0"/>
                    </a:p>
                  </a:txBody>
                  <a:tcPr/>
                </a:tc>
              </a:tr>
              <a:tr h="6221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</a:rPr>
                        <a:t>Učinkovit i neovisan odbor za reviziju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r-HR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ＭＳ Ｐゴシック" pitchFamily="1" charset="-128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rgbClr val="00B050"/>
                          </a:solidFill>
                          <a:latin typeface="+mn-lt"/>
                        </a:rPr>
                        <a:t>U potpunosti usklađeno </a:t>
                      </a:r>
                      <a:endParaRPr lang="hr-HR" sz="1600" dirty="0"/>
                    </a:p>
                  </a:txBody>
                  <a:tcPr/>
                </a:tc>
              </a:tr>
              <a:tr h="6221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</a:rPr>
                        <a:t>Upravljanje rizicima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r-HR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ＭＳ Ｐゴシック" pitchFamily="1" charset="-128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rgbClr val="00B050"/>
                          </a:solidFill>
                          <a:latin typeface="+mn-lt"/>
                        </a:rPr>
                        <a:t>U potpunosti usklađeno </a:t>
                      </a:r>
                      <a:endParaRPr lang="hr-HR" sz="1600" dirty="0"/>
                    </a:p>
                  </a:txBody>
                  <a:tcPr/>
                </a:tc>
              </a:tr>
              <a:tr h="6221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</a:rPr>
                        <a:t>Upravljanje IT-jem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r-HR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ＭＳ Ｐゴシック" pitchFamily="1" charset="-128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Uglavnom 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usklađeno</a:t>
                      </a:r>
                      <a:endParaRPr lang="hr-HR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010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</a:rPr>
                        <a:t>Usklađenost sa zakonima, pravilima, kodeksima i standardima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r-HR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ＭＳ Ｐゴシック" pitchFamily="1" charset="-128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rgbClr val="00B050"/>
                          </a:solidFill>
                          <a:latin typeface="+mn-lt"/>
                        </a:rPr>
                        <a:t>U potpunosti usklađeno </a:t>
                      </a:r>
                      <a:endParaRPr lang="hr-HR" sz="1600" dirty="0"/>
                    </a:p>
                  </a:txBody>
                  <a:tcPr/>
                </a:tc>
              </a:tr>
              <a:tr h="6221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</a:rPr>
                        <a:t>Učinkovita unutarnja revizija temeljena na rizicima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r-HR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ＭＳ Ｐゴシック" pitchFamily="1" charset="-128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rgbClr val="00B050"/>
                          </a:solidFill>
                          <a:latin typeface="+mn-lt"/>
                        </a:rPr>
                        <a:t>U potpunosti usklađeno </a:t>
                      </a:r>
                      <a:endParaRPr lang="hr-HR" sz="1600" dirty="0"/>
                    </a:p>
                  </a:txBody>
                  <a:tcPr/>
                </a:tc>
              </a:tr>
              <a:tr h="5002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</a:rPr>
                        <a:t>Odnosi upravnih dionika</a:t>
                      </a:r>
                      <a:endParaRPr kumimoji="0" lang="hr-HR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ＭＳ Ｐゴシック" pitchFamily="1" charset="-128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rgbClr val="00B050"/>
                          </a:solidFill>
                          <a:latin typeface="+mn-lt"/>
                        </a:rPr>
                        <a:t>U potpunosti usklađeno </a:t>
                      </a:r>
                      <a:endParaRPr lang="hr-HR" sz="1600" dirty="0"/>
                    </a:p>
                  </a:txBody>
                  <a:tcPr/>
                </a:tc>
              </a:tr>
              <a:tr h="6221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</a:rPr>
                        <a:t>Integrirano izvještavanje i objava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r-HR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ＭＳ Ｐゴシック" pitchFamily="1" charset="-128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Uglavnom 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usklađeno</a:t>
                      </a:r>
                    </a:p>
                    <a:p>
                      <a:endParaRPr lang="hr-HR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F47002-4BB3-46CA-BE71-3111104F43C6}" type="slidenum">
              <a:rPr lang="en-US" smtClean="0"/>
              <a:pPr>
                <a:defRPr/>
              </a:pPr>
              <a:t>23</a:t>
            </a:fld>
            <a:endParaRPr lang="hr-HR" sz="14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4000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371600"/>
            <a:ext cx="8991600" cy="4419600"/>
          </a:xfrm>
        </p:spPr>
        <p:txBody>
          <a:bodyPr/>
          <a:lstStyle/>
          <a:p>
            <a:pPr marL="0" indent="0" algn="ctr">
              <a:spcBef>
                <a:spcPts val="600"/>
              </a:spcBef>
              <a:spcAft>
                <a:spcPts val="1200"/>
              </a:spcAft>
              <a:buNone/>
            </a:pPr>
            <a:endParaRPr lang="en-ZA" sz="4000" dirty="0" smtClean="0"/>
          </a:p>
          <a:p>
            <a:pPr marL="0" indent="0" algn="ctr">
              <a:spcBef>
                <a:spcPts val="600"/>
              </a:spcBef>
              <a:spcAft>
                <a:spcPts val="1200"/>
              </a:spcAft>
              <a:buNone/>
            </a:pPr>
            <a:endParaRPr lang="en-ZA" sz="4000" dirty="0" smtClean="0"/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n-ZA" sz="1800" dirty="0" smtClean="0"/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n-ZA" sz="1800" dirty="0" smtClean="0"/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n-ZA" sz="1800" dirty="0" smtClean="0"/>
          </a:p>
          <a:p>
            <a:pPr eaLnBrk="1" hangingPunct="1">
              <a:spcBef>
                <a:spcPts val="600"/>
              </a:spcBef>
              <a:spcAft>
                <a:spcPts val="1200"/>
              </a:spcAft>
            </a:pPr>
            <a:endParaRPr lang="en-ZA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F47002-4BB3-46CA-BE71-3111104F43C6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24</a:t>
            </a:fld>
            <a:endParaRPr lang="hr-HR" sz="1400" b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915400" cy="838200"/>
          </a:xfrm>
        </p:spPr>
        <p:txBody>
          <a:bodyPr/>
          <a:lstStyle/>
          <a:p>
            <a:pPr algn="ctr"/>
            <a:r>
              <a:rPr dirty="0" smtClean="0"/>
              <a:t>KRAJ</a:t>
            </a:r>
            <a:endParaRPr lang="hr-HR" dirty="0"/>
          </a:p>
        </p:txBody>
      </p:sp>
      <p:pic>
        <p:nvPicPr>
          <p:cNvPr id="2052" name="Picture 4" descr="C:\Users\5684\Pictures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209800"/>
            <a:ext cx="2819400" cy="2857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575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91600" cy="914400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b="1" dirty="0" smtClean="0"/>
              <a:t>MOGUĆNOST PRIMJENE</a:t>
            </a:r>
            <a:endParaRPr lang="hr-HR" dirty="0" smtClean="0">
              <a:latin typeface="Comic Sans MS" pitchFamily="1" charset="0"/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371600"/>
            <a:ext cx="8991600" cy="4419600"/>
          </a:xfrm>
        </p:spPr>
        <p:txBody>
          <a:bodyPr/>
          <a:lstStyle/>
          <a:p>
            <a:pPr marL="0" lvl="1" indent="0" algn="just">
              <a:lnSpc>
                <a:spcPct val="20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dirty="0" smtClean="0"/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F47002-4BB3-46CA-BE71-3111104F43C6}" type="slidenum">
              <a:rPr lang="en-US" smtClean="0"/>
              <a:pPr>
                <a:defRPr/>
              </a:pPr>
              <a:t>3</a:t>
            </a:fld>
            <a:endParaRPr lang="hr-HR" sz="1400" b="0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240074"/>
              </p:ext>
            </p:extLst>
          </p:nvPr>
        </p:nvGraphicFramePr>
        <p:xfrm>
          <a:off x="89034" y="1207169"/>
          <a:ext cx="8902566" cy="50918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67811"/>
                <a:gridCol w="3467233"/>
                <a:gridCol w="2967522"/>
              </a:tblGrid>
              <a:tr h="35637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King III</a:t>
                      </a:r>
                      <a:endParaRPr lang="hr-H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King II</a:t>
                      </a:r>
                      <a:endParaRPr lang="hr-HR" b="1" dirty="0"/>
                    </a:p>
                  </a:txBody>
                  <a:tcPr anchor="ctr"/>
                </a:tc>
              </a:tr>
              <a:tr h="18484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Mogućnost primjene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Zbog svog pristupa temeljenog na načelima kodeks se može primijeniti na sve subjekte</a:t>
                      </a:r>
                      <a:r>
                        <a:rPr lang="en-US" sz="1600" dirty="0" smtClean="0"/>
                        <a:t>, bez obzira na njihovu veličinu ili korporativni oblik, bez obzira na to jesu li javni ili privatni, kotiraju li na burzi ili su u privatnom vlasništvu, jesu li profitni ili neprofitni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Društva koja kotiraju na burzi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Financijske institucije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Poduzeća javnog sektora</a:t>
                      </a:r>
                    </a:p>
                  </a:txBody>
                  <a:tcPr/>
                </a:tc>
              </a:tr>
              <a:tr h="18484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Službena izjava o usklađenosti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Sličan zahtjev u kodeksu King II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Direktori u godišnjem izvještaju trebaju navesti primjenjuju li kodeks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 smtClean="0"/>
                        <a:t>Kod slučajeva u kojima se kodeks nije primjenjivao, treba navesti razloge zašto</a:t>
                      </a:r>
                      <a:endParaRPr lang="hr-HR" sz="1600" dirty="0"/>
                    </a:p>
                  </a:txBody>
                  <a:tcPr/>
                </a:tc>
              </a:tr>
              <a:tr h="83550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Ključno načelo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Primjeni ili objasni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Primjeni ili objasni</a:t>
                      </a:r>
                      <a:endParaRPr lang="hr-HR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664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91600" cy="914400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b="1" dirty="0" smtClean="0"/>
              <a:t>ELEMENTI KODEKSA KING III (POGLAVLJA)</a:t>
            </a:r>
            <a:endParaRPr lang="hr-HR" dirty="0" smtClean="0">
              <a:latin typeface="Comic Sans MS" pitchFamily="1" charset="0"/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990600"/>
            <a:ext cx="8991600" cy="4419600"/>
          </a:xfrm>
        </p:spPr>
        <p:txBody>
          <a:bodyPr/>
          <a:lstStyle/>
          <a:p>
            <a:pPr marL="0" lvl="1" indent="0" algn="just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dirty="0" smtClean="0"/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F47002-4BB3-46CA-BE71-3111104F43C6}" type="slidenum">
              <a:rPr lang="en-US" smtClean="0"/>
              <a:pPr>
                <a:defRPr/>
              </a:pPr>
              <a:t>4</a:t>
            </a:fld>
            <a:endParaRPr lang="hr-HR" sz="1400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76225" y="1068139"/>
            <a:ext cx="8585200" cy="0"/>
          </a:xfrm>
          <a:prstGeom prst="line">
            <a:avLst/>
          </a:prstGeom>
          <a:ln w="12700" cmpd="sng">
            <a:solidFill>
              <a:srgbClr val="17375E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460144" y="1284903"/>
            <a:ext cx="4906468" cy="3693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77963" y="1762138"/>
            <a:ext cx="4889350" cy="3693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65264" y="2312390"/>
            <a:ext cx="4902049" cy="3693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Z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38300" y="2862642"/>
            <a:ext cx="4889350" cy="3693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37879" y="1284903"/>
            <a:ext cx="4221195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1500" b="1" dirty="0" smtClean="0">
                <a:latin typeface="Arial" pitchFamily="34" charset="0"/>
              </a:rPr>
              <a:t>Etičko vodstvo i korporativno građanstvo</a:t>
            </a:r>
            <a:endParaRPr lang="hr-H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73132" y="1762138"/>
            <a:ext cx="632066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sz="1400" dirty="0" smtClean="0"/>
              <a:t>   </a:t>
            </a:r>
            <a:r>
              <a:rPr lang="en-ZA" sz="1400" b="1" dirty="0">
                <a:latin typeface="Arial" pitchFamily="34" charset="0"/>
              </a:rPr>
              <a:t>Odbor/direktori - središnjica i skrbnici </a:t>
            </a:r>
            <a:r>
              <a:rPr lang="en-ZA" sz="1400" b="1" dirty="0" err="1">
                <a:latin typeface="Arial" pitchFamily="34" charset="0"/>
              </a:rPr>
              <a:t>korporativnog</a:t>
            </a:r>
            <a:r>
              <a:rPr lang="en-ZA" sz="1400" b="1" dirty="0">
                <a:latin typeface="Arial" pitchFamily="34" charset="0"/>
              </a:rPr>
              <a:t> </a:t>
            </a:r>
            <a:r>
              <a:rPr lang="en-ZA" sz="1400" b="1" dirty="0" err="1" smtClean="0">
                <a:latin typeface="Arial" pitchFamily="34" charset="0"/>
              </a:rPr>
              <a:t>upravljanja</a:t>
            </a:r>
            <a:endParaRPr lang="hr-HR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37879" y="2312390"/>
            <a:ext cx="4532215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1500" b="1" dirty="0" smtClean="0">
                <a:latin typeface="Arial" pitchFamily="34" charset="0"/>
              </a:rPr>
              <a:t>Učinkovit i neovisan odbor za reviziju</a:t>
            </a:r>
            <a:endParaRPr lang="hr-H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60144" y="3434021"/>
            <a:ext cx="4907169" cy="3693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24015" y="2874512"/>
            <a:ext cx="3939322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1500" b="1" dirty="0" smtClean="0">
                <a:latin typeface="Arial" pitchFamily="34" charset="0"/>
              </a:rPr>
              <a:t>Upravljanje rizicima</a:t>
            </a:r>
            <a:endParaRPr lang="hr-H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37879" y="3409909"/>
            <a:ext cx="3893561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1500" b="1" dirty="0" smtClean="0">
                <a:latin typeface="Arial" pitchFamily="34" charset="0"/>
              </a:rPr>
              <a:t>Upravljanje IT-jem</a:t>
            </a:r>
            <a:endParaRPr lang="hr-HR" sz="15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Straight Arrow Connector 17"/>
          <p:cNvCxnSpPr>
            <a:endCxn id="8" idx="3"/>
          </p:cNvCxnSpPr>
          <p:nvPr/>
        </p:nvCxnSpPr>
        <p:spPr>
          <a:xfrm rot="10800000">
            <a:off x="5366613" y="1469570"/>
            <a:ext cx="3002691" cy="14124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0" idx="3"/>
          </p:cNvCxnSpPr>
          <p:nvPr/>
        </p:nvCxnSpPr>
        <p:spPr>
          <a:xfrm rot="10800000">
            <a:off x="5367313" y="2497056"/>
            <a:ext cx="2697938" cy="6121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1" idx="3"/>
          </p:cNvCxnSpPr>
          <p:nvPr/>
        </p:nvCxnSpPr>
        <p:spPr>
          <a:xfrm rot="10800000">
            <a:off x="5327651" y="3047308"/>
            <a:ext cx="2556717" cy="2216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22" idx="3"/>
          </p:cNvCxnSpPr>
          <p:nvPr/>
        </p:nvCxnSpPr>
        <p:spPr>
          <a:xfrm rot="10800000" flipV="1">
            <a:off x="5309977" y="3803353"/>
            <a:ext cx="2574391" cy="3623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453079" y="3981073"/>
            <a:ext cx="4856897" cy="3693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" name="Straight Arrow Connector 22"/>
          <p:cNvCxnSpPr>
            <a:endCxn id="15" idx="3"/>
          </p:cNvCxnSpPr>
          <p:nvPr/>
        </p:nvCxnSpPr>
        <p:spPr>
          <a:xfrm rot="10800000">
            <a:off x="5367313" y="3618687"/>
            <a:ext cx="251705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713279" y="3996834"/>
            <a:ext cx="4456815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1350" b="1" dirty="0" smtClean="0">
                <a:latin typeface="Arial" pitchFamily="34" charset="0"/>
              </a:rPr>
              <a:t>Usklađenost sa zakonima, pravilima, kodeksima i standardima</a:t>
            </a:r>
            <a:endParaRPr lang="hr-HR" sz="135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438301" y="4512727"/>
            <a:ext cx="4895700" cy="3693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13279" y="4538921"/>
            <a:ext cx="4620721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1500" b="1" dirty="0" smtClean="0">
                <a:latin typeface="Arial" pitchFamily="34" charset="0"/>
              </a:rPr>
              <a:t>Učinkovita unutarnja revizija temeljena na rizicima</a:t>
            </a:r>
            <a:endParaRPr lang="hr-HR" sz="15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10800000">
            <a:off x="5367316" y="1997604"/>
            <a:ext cx="3001987" cy="11115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25" idx="3"/>
          </p:cNvCxnSpPr>
          <p:nvPr/>
        </p:nvCxnSpPr>
        <p:spPr>
          <a:xfrm rot="10800000" flipV="1">
            <a:off x="5334002" y="3996833"/>
            <a:ext cx="2550367" cy="7005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477963" y="5084466"/>
            <a:ext cx="4844382" cy="3693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ZA" sz="1500" b="1" dirty="0" smtClean="0">
                <a:solidFill>
                  <a:schemeClr val="tx1"/>
                </a:solidFill>
                <a:latin typeface="Arial" pitchFamily="34" charset="0"/>
              </a:rPr>
              <a:t>    Odnosi upravnih dionika</a:t>
            </a:r>
            <a:endParaRPr lang="hr-HR" sz="1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504409" y="5591434"/>
            <a:ext cx="4817935" cy="3693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ZA" sz="1500" b="1" dirty="0" smtClean="0">
                <a:solidFill>
                  <a:schemeClr val="tx1"/>
                </a:solidFill>
                <a:latin typeface="Arial" pitchFamily="34" charset="0"/>
              </a:rPr>
              <a:t>     Integrirano izvještavanje i objava</a:t>
            </a:r>
          </a:p>
        </p:txBody>
      </p:sp>
      <p:cxnSp>
        <p:nvCxnSpPr>
          <p:cNvPr id="31" name="Straight Arrow Connector 30"/>
          <p:cNvCxnSpPr>
            <a:endCxn id="29" idx="3"/>
          </p:cNvCxnSpPr>
          <p:nvPr/>
        </p:nvCxnSpPr>
        <p:spPr>
          <a:xfrm rot="10800000" flipV="1">
            <a:off x="5322345" y="4165738"/>
            <a:ext cx="2742906" cy="11033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30" idx="3"/>
          </p:cNvCxnSpPr>
          <p:nvPr/>
        </p:nvCxnSpPr>
        <p:spPr>
          <a:xfrm rot="10800000" flipV="1">
            <a:off x="5322345" y="4433334"/>
            <a:ext cx="3046959" cy="13427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7683501" y="2881986"/>
            <a:ext cx="1371599" cy="1551349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>
                <a:latin typeface="Arial" pitchFamily="34" charset="0"/>
              </a:rPr>
              <a:t>King III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54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91600" cy="914400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b="1" dirty="0" smtClean="0"/>
              <a:t>POTREBA ZA KORPORATIVNIM UPRAVLJANJEM</a:t>
            </a:r>
            <a:endParaRPr lang="hr-HR" dirty="0" smtClean="0">
              <a:latin typeface="Comic Sans MS" pitchFamily="1" charset="0"/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371600"/>
            <a:ext cx="8991600" cy="4419600"/>
          </a:xfrm>
        </p:spPr>
        <p:txBody>
          <a:bodyPr/>
          <a:lstStyle/>
          <a:p>
            <a:pPr marL="542925" lvl="1" indent="-542925" algn="just">
              <a:lnSpc>
                <a:spcPct val="20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1800" dirty="0" smtClean="0"/>
              <a:t>Transparentnost</a:t>
            </a:r>
            <a:endParaRPr lang="hr-HR" sz="1800" dirty="0"/>
          </a:p>
          <a:p>
            <a:pPr marL="542925" lvl="1" indent="-542925" algn="just">
              <a:lnSpc>
                <a:spcPct val="20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dirty="0" smtClean="0"/>
              <a:t> </a:t>
            </a:r>
            <a:r>
              <a:rPr lang="en-US" sz="1800" dirty="0" smtClean="0"/>
              <a:t>Jača pouzdanje u rukovodstvo</a:t>
            </a:r>
          </a:p>
          <a:p>
            <a:pPr marL="542925" lvl="1" indent="-542925" algn="just">
              <a:lnSpc>
                <a:spcPct val="20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1800" dirty="0" smtClean="0"/>
              <a:t>Oblik zaštite za članove društva</a:t>
            </a:r>
          </a:p>
          <a:p>
            <a:pPr marL="542925" lvl="1" indent="-542925" algn="just">
              <a:lnSpc>
                <a:spcPct val="20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1800" dirty="0" smtClean="0"/>
              <a:t>Dobro korporativno upravljanje potiče rast i održivost mikro, malih i srednjih poduzeća (SMME-ova)</a:t>
            </a:r>
            <a:endParaRPr lang="hr-HR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F47002-4BB3-46CA-BE71-3111104F43C6}" type="slidenum">
              <a:rPr lang="en-US" smtClean="0"/>
              <a:pPr>
                <a:defRPr/>
              </a:pPr>
              <a:t>5</a:t>
            </a:fld>
            <a:endParaRPr lang="hr-HR" sz="14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1666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91600" cy="914400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b="1" dirty="0" smtClean="0"/>
              <a:t>KLJUČNA NAČELA KORPORATIVNOG UPRAVLJANJA</a:t>
            </a:r>
            <a:endParaRPr lang="hr-HR" b="1" dirty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066800"/>
            <a:ext cx="8991600" cy="4419600"/>
          </a:xfrm>
        </p:spPr>
        <p:txBody>
          <a:bodyPr/>
          <a:lstStyle/>
          <a:p>
            <a:pPr marL="542925" lvl="1" indent="-542925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dirty="0">
                <a:latin typeface="Arial" panose="020B0604020202020204" pitchFamily="34" charset="0"/>
              </a:rPr>
              <a:t>Odgovornost</a:t>
            </a:r>
          </a:p>
          <a:p>
            <a:pPr marL="542925" lvl="1" indent="-542925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dirty="0">
                <a:latin typeface="Arial" panose="020B0604020202020204" pitchFamily="34" charset="0"/>
              </a:rPr>
              <a:t>Obnašanje dužnosti</a:t>
            </a:r>
          </a:p>
          <a:p>
            <a:pPr marL="542925" lvl="1" indent="-542925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dirty="0">
                <a:latin typeface="Arial" panose="020B0604020202020204" pitchFamily="34" charset="0"/>
              </a:rPr>
              <a:t>Poštenje i transparentnost</a:t>
            </a:r>
          </a:p>
          <a:p>
            <a:pPr marL="542925" lvl="1" indent="-542925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dirty="0">
                <a:latin typeface="Arial" panose="020B0604020202020204" pitchFamily="34" charset="0"/>
              </a:rPr>
              <a:t>Integritet</a:t>
            </a:r>
          </a:p>
          <a:p>
            <a:pPr marL="542925" lvl="1" indent="-542925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dirty="0">
                <a:latin typeface="Arial" panose="020B0604020202020204" pitchFamily="34" charset="0"/>
              </a:rPr>
              <a:t>Otvorenost</a:t>
            </a:r>
          </a:p>
          <a:p>
            <a:pPr marL="542925" lvl="1" indent="-542925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dirty="0">
                <a:latin typeface="Arial" panose="020B0604020202020204" pitchFamily="34" charset="0"/>
              </a:rPr>
              <a:t>Međusobno poštovanje</a:t>
            </a:r>
          </a:p>
          <a:p>
            <a:pPr marL="542925" lvl="1" indent="-542925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dirty="0">
                <a:latin typeface="Arial" panose="020B0604020202020204" pitchFamily="34" charset="0"/>
              </a:rPr>
              <a:t>Evaluacija učinka</a:t>
            </a:r>
          </a:p>
          <a:p>
            <a:pPr marL="542925" lvl="1" indent="-542925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dirty="0">
                <a:latin typeface="Arial" panose="020B0604020202020204" pitchFamily="34" charset="0"/>
              </a:rPr>
              <a:t>Predanost</a:t>
            </a:r>
          </a:p>
          <a:p>
            <a:pPr marL="0" lvl="1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hr-HR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F47002-4BB3-46CA-BE71-3111104F43C6}" type="slidenum">
              <a:rPr lang="en-US" smtClean="0"/>
              <a:pPr>
                <a:defRPr/>
              </a:pPr>
              <a:t>6</a:t>
            </a:fld>
            <a:endParaRPr lang="hr-HR" sz="14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3967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76200"/>
            <a:ext cx="8812213" cy="976313"/>
          </a:xfrm>
        </p:spPr>
        <p:txBody>
          <a:bodyPr/>
          <a:lstStyle/>
          <a:p>
            <a:pPr algn="ctr"/>
            <a:r>
              <a:rPr lang="en-US" altLang="en-US" sz="3300" dirty="0" smtClean="0"/>
              <a:t>ETIČKO VODSTVO I KORPORATIVNO GRAĐANSTVO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763000" cy="4802088"/>
          </a:xfrm>
        </p:spPr>
        <p:txBody>
          <a:bodyPr/>
          <a:lstStyle/>
          <a:p>
            <a:pPr marL="0" indent="0">
              <a:lnSpc>
                <a:spcPct val="160000"/>
              </a:lnSpc>
              <a:buNone/>
            </a:pPr>
            <a:r>
              <a:rPr lang="en-US" altLang="en-US" sz="2400" b="1" dirty="0" smtClean="0">
                <a:latin typeface="Arial" panose="020B0604020202020204" pitchFamily="34" charset="0"/>
              </a:rPr>
              <a:t>Dužnosti odbora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dirty="0" smtClean="0"/>
              <a:t>Upravljati strategijom i poslovanjem s ciljem izgradnje održivog subjekta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dirty="0" smtClean="0"/>
              <a:t>Razmotriti kratkoročnu, srednjoročnu i dugoročnu strategiju subjekta u pogledu gospodarstva, društva i okoline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dirty="0" smtClean="0"/>
              <a:t>Etički voditi poslove subjekta te imati u vidu utjecaj subjekta na interne i vanjske dionike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dirty="0" smtClean="0"/>
              <a:t>Razmotriti utjecaj odluka na prirodni okoliš te izbjegavati radnje koje ugrožavaju prirodni okoliš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hr-HR" altLang="en-US" dirty="0" smtClean="0"/>
          </a:p>
          <a:p>
            <a:endParaRPr lang="hr-HR" altLang="en-US" dirty="0" smtClean="0"/>
          </a:p>
          <a:p>
            <a:endParaRPr lang="hr-HR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dirty="0" smtClean="0"/>
              <a:t>7</a:t>
            </a:r>
            <a:endParaRPr lang="hr-HR" sz="14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8002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76200"/>
            <a:ext cx="8812213" cy="976313"/>
          </a:xfrm>
        </p:spPr>
        <p:txBody>
          <a:bodyPr/>
          <a:lstStyle/>
          <a:p>
            <a:pPr algn="ctr"/>
            <a:r>
              <a:rPr lang="en-US" altLang="en-US" sz="3300" dirty="0" smtClean="0"/>
              <a:t>ETIČKO VODSTVO I KORPORATIVNO GRAĐANSTVO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399" y="1052736"/>
            <a:ext cx="8812213" cy="5195664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en-US" altLang="en-US" sz="2600" b="1" dirty="0" smtClean="0">
                <a:latin typeface="Arial" panose="020B0604020202020204" pitchFamily="34" charset="0"/>
              </a:rPr>
              <a:t>Dužnosti odbora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dirty="0" smtClean="0"/>
              <a:t>Odrediti vrijednosti kojih se subjekt mora pridržavati (kodeks ponašanja) te osigurati da su postupci rukovodstva usklađeni s vrijednostima subjekta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dirty="0" smtClean="0"/>
              <a:t>Promicati dionički pristup upravljanja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dirty="0" smtClean="0"/>
              <a:t>Osigurati da su promišljanja i odluke subjekta u skladu s načelima upravljanja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dirty="0" smtClean="0"/>
              <a:t>Osigurati da direktori pravilno obnašaju svoje dužnosti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dirty="0" smtClean="0"/>
              <a:t>Uzeti u obzir financijski učinak i utjecaj subjekta na društvo, gospodarstvo i okoliš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dirty="0" smtClean="0"/>
              <a:t>Zaštiti, unaprijediti i ulagati za dobrobit društva, gospodarstva i okoliša</a:t>
            </a:r>
          </a:p>
          <a:p>
            <a:pPr algn="just">
              <a:lnSpc>
                <a:spcPct val="150000"/>
              </a:lnSpc>
            </a:pPr>
            <a:endParaRPr lang="hr-HR" altLang="en-US" dirty="0" smtClean="0"/>
          </a:p>
          <a:p>
            <a:endParaRPr lang="hr-HR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dirty="0" smtClean="0"/>
              <a:t>8</a:t>
            </a:r>
            <a:endParaRPr lang="hr-HR" sz="14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8590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76200"/>
            <a:ext cx="8812213" cy="976313"/>
          </a:xfrm>
        </p:spPr>
        <p:txBody>
          <a:bodyPr/>
          <a:lstStyle/>
          <a:p>
            <a:pPr algn="ctr"/>
            <a:r>
              <a:rPr lang="en-US" altLang="en-US" sz="3300" dirty="0" smtClean="0"/>
              <a:t>ETIČKO VODSTVO I KORPORATIVNO GRAĐANSTVO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763000" cy="4800600"/>
          </a:xfrm>
        </p:spPr>
        <p:txBody>
          <a:bodyPr/>
          <a:lstStyle/>
          <a:p>
            <a:pPr marL="0" indent="0">
              <a:lnSpc>
                <a:spcPct val="160000"/>
              </a:lnSpc>
              <a:buNone/>
            </a:pPr>
            <a:r>
              <a:rPr lang="en-US" altLang="en-US" sz="2400" b="1" dirty="0" smtClean="0">
                <a:latin typeface="Arial" panose="020B0604020202020204" pitchFamily="34" charset="0"/>
              </a:rPr>
              <a:t>Dužnosti odbora (nastavak)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dirty="0" smtClean="0"/>
              <a:t>Surađivati s dionicima u promicanju etičkog ponašanja i dobrog korporativnog građanstva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dirty="0" smtClean="0"/>
              <a:t>Provesti mjerljive programe korporativnog građanstva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dirty="0"/>
              <a:t>Osigurati da je strategija usklađena s namjenom subjekta</a:t>
            </a:r>
            <a:endParaRPr lang="hr-HR" altLang="en-US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dirty="0" smtClean="0"/>
              <a:t>Osigurati da strategija subjekta rezultira održivim krajnjim rezultatima</a:t>
            </a:r>
          </a:p>
          <a:p>
            <a:pPr marL="0" indent="0">
              <a:lnSpc>
                <a:spcPct val="150000"/>
              </a:lnSpc>
              <a:buNone/>
            </a:pPr>
            <a:endParaRPr lang="hr-HR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FCC4C-99A5-4B0C-9AAD-38FDBE02FB10}" type="slidenum">
              <a:rPr lang="en-US"/>
              <a:pPr>
                <a:defRPr/>
              </a:pPr>
              <a:t>9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6702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NT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 Bold"/>
        <a:ea typeface="Osaka"/>
        <a:cs typeface=""/>
      </a:majorFont>
      <a:minorFont>
        <a:latin typeface="Arial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PLATE FINAL NT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 Bold"/>
        <a:ea typeface="Osaka"/>
        <a:cs typeface=""/>
      </a:majorFont>
      <a:minorFont>
        <a:latin typeface="Arial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 NT</Template>
  <TotalTime>6342</TotalTime>
  <Words>1521</Words>
  <Application>Microsoft Office PowerPoint</Application>
  <PresentationFormat>On-screen Show (4:3)</PresentationFormat>
  <Paragraphs>239</Paragraphs>
  <Slides>24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Blank NT</vt:lpstr>
      <vt:lpstr>TEMPLATE FINAL NT</vt:lpstr>
      <vt:lpstr>KODEKS NAČELA UPRAVLJANJA ZA JUŽNU AFRIKU 2009. (KODEKS KORPORATIVNOG UPRAVLJANJA  KING III)</vt:lpstr>
      <vt:lpstr>POZADINSKE INFORMACIJE</vt:lpstr>
      <vt:lpstr>MOGUĆNOST PRIMJENE</vt:lpstr>
      <vt:lpstr>ELEMENTI KODEKSA KING III (POGLAVLJA)</vt:lpstr>
      <vt:lpstr>POTREBA ZA KORPORATIVNIM UPRAVLJANJEM</vt:lpstr>
      <vt:lpstr>KLJUČNA NAČELA KORPORATIVNOG UPRAVLJANJA</vt:lpstr>
      <vt:lpstr>ETIČKO VODSTVO I KORPORATIVNO GRAĐANSTVO</vt:lpstr>
      <vt:lpstr>ETIČKO VODSTVO I KORPORATIVNO GRAĐANSTVO</vt:lpstr>
      <vt:lpstr>ETIČKO VODSTVO I KORPORATIVNO GRAĐANSTVO</vt:lpstr>
      <vt:lpstr>DONOŠENJE ETIČKIH ODLUKA „BRZINSKI ISPIT”</vt:lpstr>
      <vt:lpstr>ODBORI I DIREKTORI</vt:lpstr>
      <vt:lpstr>ODBORI I DIREKTORI</vt:lpstr>
      <vt:lpstr>ODBORI I DIREKTORI</vt:lpstr>
      <vt:lpstr>ODBOR ZA REVIZIJU</vt:lpstr>
      <vt:lpstr>UPRAVLJANJE RIZICIMA</vt:lpstr>
      <vt:lpstr>UPRAVLJANJE RIZICIMA</vt:lpstr>
      <vt:lpstr>UPRAVLJANJE INFORMATIČKOM TEHNOLOGIJOM </vt:lpstr>
      <vt:lpstr>UPRAVLJANJE INFORMATIČKOM TEHNOLOGIJOM </vt:lpstr>
      <vt:lpstr>UPRAVLJANJE INFORMATIČKOM TEHNOLOGIJOM </vt:lpstr>
      <vt:lpstr> USKLAĐENOST SA ZAKONIMA, PRAVILIMA, KODEKSIMA I STANDARDIMA</vt:lpstr>
      <vt:lpstr>UNUTARNJA REVIZIJA</vt:lpstr>
      <vt:lpstr>INTEGRIRANO IZVJEŠTAVANJE I OBJAVA</vt:lpstr>
      <vt:lpstr>USPOREDBA KODEKSA KING III SA ZAHTJEVIMA UPRAVLJANJA U JAVNOM SEKTORU</vt:lpstr>
      <vt:lpstr>KRAJ</vt:lpstr>
    </vt:vector>
  </TitlesOfParts>
  <Company>National Treasury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&lt;heading&gt;</dc:title>
  <dc:creator>Lindy Bodewig</dc:creator>
  <cp:lastModifiedBy>Assia</cp:lastModifiedBy>
  <cp:revision>608</cp:revision>
  <cp:lastPrinted>2016-09-28T08:53:10Z</cp:lastPrinted>
  <dcterms:created xsi:type="dcterms:W3CDTF">2013-05-11T10:58:57Z</dcterms:created>
  <dcterms:modified xsi:type="dcterms:W3CDTF">2016-10-06T14:22:30Z</dcterms:modified>
</cp:coreProperties>
</file>