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4" r:id="rId1"/>
    <p:sldMasterId id="2147483937" r:id="rId2"/>
  </p:sldMasterIdLst>
  <p:notesMasterIdLst>
    <p:notesMasterId r:id="rId15"/>
  </p:notesMasterIdLst>
  <p:handoutMasterIdLst>
    <p:handoutMasterId r:id="rId16"/>
  </p:handoutMasterIdLst>
  <p:sldIdLst>
    <p:sldId id="256" r:id="rId3"/>
    <p:sldId id="303" r:id="rId4"/>
    <p:sldId id="314" r:id="rId5"/>
    <p:sldId id="298" r:id="rId6"/>
    <p:sldId id="301" r:id="rId7"/>
    <p:sldId id="315" r:id="rId8"/>
    <p:sldId id="319" r:id="rId9"/>
    <p:sldId id="287" r:id="rId10"/>
    <p:sldId id="318" r:id="rId11"/>
    <p:sldId id="316" r:id="rId12"/>
    <p:sldId id="317" r:id="rId13"/>
    <p:sldId id="279" r:id="rId14"/>
  </p:sldIdLst>
  <p:sldSz cx="9144000" cy="6858000" type="screen4x3"/>
  <p:notesSz cx="6797675" cy="9874250"/>
  <p:embeddedFontLst>
    <p:embeddedFont>
      <p:font typeface="DejaVu Sans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BPG Glaho Arial" panose="020B0604020202020204" charset="0"/>
      <p:regular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BPG Nino Mtavruli" panose="020B0604020202020204" charset="0"/>
      <p:regular r:id="rId28"/>
      <p:bold r:id="rId2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zha Goginashvili" initials="VG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D00000"/>
    <a:srgbClr val="F85A5A"/>
    <a:srgbClr val="A80000"/>
    <a:srgbClr val="860000"/>
    <a:srgbClr val="F6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76" autoAdjust="0"/>
  </p:normalViewPr>
  <p:slideViewPr>
    <p:cSldViewPr>
      <p:cViewPr varScale="1">
        <p:scale>
          <a:sx n="76" d="100"/>
          <a:sy n="76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56127-7EA4-4EDE-B5F0-A099901247EA}" type="doc">
      <dgm:prSet loTypeId="urn:microsoft.com/office/officeart/2008/layout/VerticalCurved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93A6AC8-F311-4E10-BBBE-3314975465A3}">
      <dgm:prSet phldrT="[Text]" custT="1"/>
      <dgm:spPr/>
      <dgm:t>
        <a:bodyPr/>
        <a:lstStyle/>
        <a:p>
          <a:r>
            <a:rPr lang="en-US" sz="2400" dirty="0" smtClean="0"/>
            <a:t>Risk Management</a:t>
          </a:r>
          <a:endParaRPr lang="en-US" sz="2400" dirty="0"/>
        </a:p>
      </dgm:t>
    </dgm:pt>
    <dgm:pt modelId="{B3F815FB-4BA5-473B-80AC-DD9A5F486AAA}" type="parTrans" cxnId="{A0D6A0A3-0CB0-4B18-9370-74EBD30DB918}">
      <dgm:prSet/>
      <dgm:spPr/>
      <dgm:t>
        <a:bodyPr/>
        <a:lstStyle/>
        <a:p>
          <a:endParaRPr lang="en-US" sz="1400"/>
        </a:p>
      </dgm:t>
    </dgm:pt>
    <dgm:pt modelId="{264FD218-460B-4CB2-8691-2F64630BC368}" type="sibTrans" cxnId="{A0D6A0A3-0CB0-4B18-9370-74EBD30DB918}">
      <dgm:prSet/>
      <dgm:spPr/>
      <dgm:t>
        <a:bodyPr/>
        <a:lstStyle/>
        <a:p>
          <a:endParaRPr lang="en-US" sz="1400"/>
        </a:p>
      </dgm:t>
    </dgm:pt>
    <dgm:pt modelId="{DA3A5352-EDB1-40C0-A917-A032DA079179}">
      <dgm:prSet phldrT="[Text]" custT="1"/>
      <dgm:spPr/>
      <dgm:t>
        <a:bodyPr/>
        <a:lstStyle/>
        <a:p>
          <a:r>
            <a:rPr lang="en-US" sz="2400" dirty="0" smtClean="0"/>
            <a:t>Software Development Security</a:t>
          </a:r>
          <a:endParaRPr lang="en-US" sz="2400" dirty="0"/>
        </a:p>
      </dgm:t>
    </dgm:pt>
    <dgm:pt modelId="{49EE1CEE-366B-447F-931D-7A7C93742DED}" type="parTrans" cxnId="{A07FE5D7-7F68-4F79-8F02-C12BFDCEC9FA}">
      <dgm:prSet/>
      <dgm:spPr/>
      <dgm:t>
        <a:bodyPr/>
        <a:lstStyle/>
        <a:p>
          <a:endParaRPr lang="en-US" sz="1400"/>
        </a:p>
      </dgm:t>
    </dgm:pt>
    <dgm:pt modelId="{D4F3150B-EF47-4C74-AD9C-D639A7E3D08D}" type="sibTrans" cxnId="{A07FE5D7-7F68-4F79-8F02-C12BFDCEC9FA}">
      <dgm:prSet/>
      <dgm:spPr/>
      <dgm:t>
        <a:bodyPr/>
        <a:lstStyle/>
        <a:p>
          <a:endParaRPr lang="en-US" sz="1400"/>
        </a:p>
      </dgm:t>
    </dgm:pt>
    <dgm:pt modelId="{08F165C6-19F6-411B-8DBD-2F8B9672A826}">
      <dgm:prSet phldrT="[Text]" custT="1"/>
      <dgm:spPr/>
      <dgm:t>
        <a:bodyPr/>
        <a:lstStyle/>
        <a:p>
          <a:r>
            <a:rPr lang="en-US" sz="2400" dirty="0" smtClean="0"/>
            <a:t>Access Control</a:t>
          </a:r>
          <a:endParaRPr lang="en-US" sz="2400" dirty="0"/>
        </a:p>
      </dgm:t>
    </dgm:pt>
    <dgm:pt modelId="{67F7F6E5-0ED4-47E6-BA05-E0EE8AD0DA1C}" type="parTrans" cxnId="{407C1D7C-5643-4563-B86A-1BBA51FB0AF9}">
      <dgm:prSet/>
      <dgm:spPr/>
      <dgm:t>
        <a:bodyPr/>
        <a:lstStyle/>
        <a:p>
          <a:endParaRPr lang="en-US" sz="1400"/>
        </a:p>
      </dgm:t>
    </dgm:pt>
    <dgm:pt modelId="{1370516C-9072-4ABD-9F59-C20DDC3D7E1E}" type="sibTrans" cxnId="{407C1D7C-5643-4563-B86A-1BBA51FB0AF9}">
      <dgm:prSet/>
      <dgm:spPr/>
      <dgm:t>
        <a:bodyPr/>
        <a:lstStyle/>
        <a:p>
          <a:endParaRPr lang="en-US" sz="1400"/>
        </a:p>
      </dgm:t>
    </dgm:pt>
    <dgm:pt modelId="{FFD1E51D-C481-406B-8B7F-356D4593FA55}">
      <dgm:prSet phldrT="[Text]" custT="1"/>
      <dgm:spPr/>
      <dgm:t>
        <a:bodyPr/>
        <a:lstStyle/>
        <a:p>
          <a:r>
            <a:rPr lang="en-US" sz="2400" dirty="0" smtClean="0"/>
            <a:t>Physical Security</a:t>
          </a:r>
          <a:endParaRPr lang="en-US" sz="2400" dirty="0"/>
        </a:p>
      </dgm:t>
    </dgm:pt>
    <dgm:pt modelId="{C86C6FAA-C36F-4F79-A35B-6A45485BA91C}" type="parTrans" cxnId="{EBEC1C1F-352F-42AA-880F-9E6C9884A521}">
      <dgm:prSet/>
      <dgm:spPr/>
      <dgm:t>
        <a:bodyPr/>
        <a:lstStyle/>
        <a:p>
          <a:endParaRPr lang="en-US" sz="1400"/>
        </a:p>
      </dgm:t>
    </dgm:pt>
    <dgm:pt modelId="{A8F7F077-6E55-433E-A7E1-3EA761D0F596}" type="sibTrans" cxnId="{EBEC1C1F-352F-42AA-880F-9E6C9884A521}">
      <dgm:prSet/>
      <dgm:spPr/>
      <dgm:t>
        <a:bodyPr/>
        <a:lstStyle/>
        <a:p>
          <a:endParaRPr lang="en-US" sz="1400"/>
        </a:p>
      </dgm:t>
    </dgm:pt>
    <dgm:pt modelId="{40032491-F6A2-4C95-86CC-336EC9C84D17}">
      <dgm:prSet phldrT="[Text]" custT="1"/>
      <dgm:spPr/>
      <dgm:t>
        <a:bodyPr/>
        <a:lstStyle/>
        <a:p>
          <a:r>
            <a:rPr lang="en-US" sz="2400" dirty="0" smtClean="0"/>
            <a:t>Network Security</a:t>
          </a:r>
          <a:endParaRPr lang="en-US" sz="2400" dirty="0"/>
        </a:p>
      </dgm:t>
    </dgm:pt>
    <dgm:pt modelId="{FE2C8E11-9C59-4510-81A9-E097AECD3DB7}" type="parTrans" cxnId="{49FF1428-6C4F-447A-8D17-6E328102D9BC}">
      <dgm:prSet/>
      <dgm:spPr/>
      <dgm:t>
        <a:bodyPr/>
        <a:lstStyle/>
        <a:p>
          <a:endParaRPr lang="en-US" sz="1400"/>
        </a:p>
      </dgm:t>
    </dgm:pt>
    <dgm:pt modelId="{47874C71-9400-4BC5-B8C2-D933401FAFD2}" type="sibTrans" cxnId="{49FF1428-6C4F-447A-8D17-6E328102D9BC}">
      <dgm:prSet/>
      <dgm:spPr/>
      <dgm:t>
        <a:bodyPr/>
        <a:lstStyle/>
        <a:p>
          <a:endParaRPr lang="en-US" sz="1400"/>
        </a:p>
      </dgm:t>
    </dgm:pt>
    <dgm:pt modelId="{56BA2AC5-0AC8-44A9-B186-486409183ADC}">
      <dgm:prSet phldrT="[Text]" custT="1"/>
      <dgm:spPr/>
      <dgm:t>
        <a:bodyPr/>
        <a:lstStyle/>
        <a:p>
          <a:r>
            <a:rPr lang="en-US" sz="2400" dirty="0" smtClean="0"/>
            <a:t>Business Continuity</a:t>
          </a:r>
          <a:endParaRPr lang="en-US" sz="2400" dirty="0"/>
        </a:p>
      </dgm:t>
    </dgm:pt>
    <dgm:pt modelId="{990F4647-A655-4BCF-A033-BB9207103EAA}" type="parTrans" cxnId="{7058016F-FFDB-4F16-BCDC-E2B816B6FE98}">
      <dgm:prSet/>
      <dgm:spPr/>
      <dgm:t>
        <a:bodyPr/>
        <a:lstStyle/>
        <a:p>
          <a:endParaRPr lang="en-US" sz="1400"/>
        </a:p>
      </dgm:t>
    </dgm:pt>
    <dgm:pt modelId="{846DB48D-5FE6-4E41-AB8C-94F6FBC63F1D}" type="sibTrans" cxnId="{7058016F-FFDB-4F16-BCDC-E2B816B6FE98}">
      <dgm:prSet/>
      <dgm:spPr/>
      <dgm:t>
        <a:bodyPr/>
        <a:lstStyle/>
        <a:p>
          <a:endParaRPr lang="en-US" sz="1400"/>
        </a:p>
      </dgm:t>
    </dgm:pt>
    <dgm:pt modelId="{BA793345-9D48-4B68-8976-79C817897E8D}" type="pres">
      <dgm:prSet presAssocID="{06756127-7EA4-4EDE-B5F0-A099901247E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3D50F88-AECC-4396-81D0-8BEE8C68DF39}" type="pres">
      <dgm:prSet presAssocID="{06756127-7EA4-4EDE-B5F0-A099901247EA}" presName="Name1" presStyleCnt="0"/>
      <dgm:spPr/>
    </dgm:pt>
    <dgm:pt modelId="{E3DA4C39-2487-4896-A149-7831F5E473E6}" type="pres">
      <dgm:prSet presAssocID="{06756127-7EA4-4EDE-B5F0-A099901247EA}" presName="cycle" presStyleCnt="0"/>
      <dgm:spPr/>
    </dgm:pt>
    <dgm:pt modelId="{56D20804-AD29-4451-87B5-997C281A6227}" type="pres">
      <dgm:prSet presAssocID="{06756127-7EA4-4EDE-B5F0-A099901247EA}" presName="srcNode" presStyleLbl="node1" presStyleIdx="0" presStyleCnt="6"/>
      <dgm:spPr/>
    </dgm:pt>
    <dgm:pt modelId="{A5E97ACD-3D9C-4D8F-8975-3C31E3A08132}" type="pres">
      <dgm:prSet presAssocID="{06756127-7EA4-4EDE-B5F0-A099901247EA}" presName="conn" presStyleLbl="parChTrans1D2" presStyleIdx="0" presStyleCnt="1"/>
      <dgm:spPr/>
      <dgm:t>
        <a:bodyPr/>
        <a:lstStyle/>
        <a:p>
          <a:endParaRPr lang="en-US"/>
        </a:p>
      </dgm:t>
    </dgm:pt>
    <dgm:pt modelId="{2A2ACCA0-C3F6-408C-B8B2-62909FC0DE8B}" type="pres">
      <dgm:prSet presAssocID="{06756127-7EA4-4EDE-B5F0-A099901247EA}" presName="extraNode" presStyleLbl="node1" presStyleIdx="0" presStyleCnt="6"/>
      <dgm:spPr/>
    </dgm:pt>
    <dgm:pt modelId="{6B2E46ED-ACC5-44E7-ABFA-F44CD9AD56AC}" type="pres">
      <dgm:prSet presAssocID="{06756127-7EA4-4EDE-B5F0-A099901247EA}" presName="dstNode" presStyleLbl="node1" presStyleIdx="0" presStyleCnt="6"/>
      <dgm:spPr/>
    </dgm:pt>
    <dgm:pt modelId="{CB643A2F-C364-41D4-AAC9-7F25858AA593}" type="pres">
      <dgm:prSet presAssocID="{893A6AC8-F311-4E10-BBBE-3314975465A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21FB2-1EFA-4D83-AE8A-8EA2000F194F}" type="pres">
      <dgm:prSet presAssocID="{893A6AC8-F311-4E10-BBBE-3314975465A3}" presName="accent_1" presStyleCnt="0"/>
      <dgm:spPr/>
    </dgm:pt>
    <dgm:pt modelId="{6EDCE653-6D0B-456F-BABE-F7FF0DC6F2C6}" type="pres">
      <dgm:prSet presAssocID="{893A6AC8-F311-4E10-BBBE-3314975465A3}" presName="accentRepeatNode" presStyleLbl="solidFgAcc1" presStyleIdx="0" presStyleCnt="6"/>
      <dgm:spPr/>
    </dgm:pt>
    <dgm:pt modelId="{60D6A096-721C-41A0-AE51-ACFB66F56358}" type="pres">
      <dgm:prSet presAssocID="{DA3A5352-EDB1-40C0-A917-A032DA07917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1BDE9-4131-4A0E-88DD-E3E927CF6C0C}" type="pres">
      <dgm:prSet presAssocID="{DA3A5352-EDB1-40C0-A917-A032DA079179}" presName="accent_2" presStyleCnt="0"/>
      <dgm:spPr/>
    </dgm:pt>
    <dgm:pt modelId="{CDE28E1A-858D-4570-8DF7-6051CDD36335}" type="pres">
      <dgm:prSet presAssocID="{DA3A5352-EDB1-40C0-A917-A032DA079179}" presName="accentRepeatNode" presStyleLbl="solidFgAcc1" presStyleIdx="1" presStyleCnt="6"/>
      <dgm:spPr/>
    </dgm:pt>
    <dgm:pt modelId="{0A0C07CA-8884-4ECB-8A32-01E8E51B4179}" type="pres">
      <dgm:prSet presAssocID="{08F165C6-19F6-411B-8DBD-2F8B9672A82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91D5F-EEB4-46B9-894A-43A6A7B3603A}" type="pres">
      <dgm:prSet presAssocID="{08F165C6-19F6-411B-8DBD-2F8B9672A826}" presName="accent_3" presStyleCnt="0"/>
      <dgm:spPr/>
    </dgm:pt>
    <dgm:pt modelId="{8860F76E-8D4E-437D-AAC9-921B0071026C}" type="pres">
      <dgm:prSet presAssocID="{08F165C6-19F6-411B-8DBD-2F8B9672A826}" presName="accentRepeatNode" presStyleLbl="solidFgAcc1" presStyleIdx="2" presStyleCnt="6"/>
      <dgm:spPr/>
    </dgm:pt>
    <dgm:pt modelId="{F90A2EC6-A77B-406D-92C1-4F7861BBD0D5}" type="pres">
      <dgm:prSet presAssocID="{FFD1E51D-C481-406B-8B7F-356D4593FA5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5213E-FD05-4534-AB76-529BF473F680}" type="pres">
      <dgm:prSet presAssocID="{FFD1E51D-C481-406B-8B7F-356D4593FA55}" presName="accent_4" presStyleCnt="0"/>
      <dgm:spPr/>
    </dgm:pt>
    <dgm:pt modelId="{E8C3119B-AD13-45D3-B02F-6F3AD06CF18B}" type="pres">
      <dgm:prSet presAssocID="{FFD1E51D-C481-406B-8B7F-356D4593FA55}" presName="accentRepeatNode" presStyleLbl="solidFgAcc1" presStyleIdx="3" presStyleCnt="6"/>
      <dgm:spPr/>
    </dgm:pt>
    <dgm:pt modelId="{1ABA0EEE-1631-4125-8D29-B55FB7B27909}" type="pres">
      <dgm:prSet presAssocID="{40032491-F6A2-4C95-86CC-336EC9C84D1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856B3-0A4E-438F-82E9-5EFFC1617E08}" type="pres">
      <dgm:prSet presAssocID="{40032491-F6A2-4C95-86CC-336EC9C84D17}" presName="accent_5" presStyleCnt="0"/>
      <dgm:spPr/>
    </dgm:pt>
    <dgm:pt modelId="{52BBF8C1-B912-4D4D-8EC1-1B9905CD72F9}" type="pres">
      <dgm:prSet presAssocID="{40032491-F6A2-4C95-86CC-336EC9C84D17}" presName="accentRepeatNode" presStyleLbl="solidFgAcc1" presStyleIdx="4" presStyleCnt="6"/>
      <dgm:spPr/>
    </dgm:pt>
    <dgm:pt modelId="{A74E3976-7CAA-46CB-839B-030EA3646A95}" type="pres">
      <dgm:prSet presAssocID="{56BA2AC5-0AC8-44A9-B186-486409183AD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82641-55EB-45A0-BED7-8D4210DF82F2}" type="pres">
      <dgm:prSet presAssocID="{56BA2AC5-0AC8-44A9-B186-486409183ADC}" presName="accent_6" presStyleCnt="0"/>
      <dgm:spPr/>
    </dgm:pt>
    <dgm:pt modelId="{43011C3E-F74C-4505-B4C1-B0A2E44E89D6}" type="pres">
      <dgm:prSet presAssocID="{56BA2AC5-0AC8-44A9-B186-486409183ADC}" presName="accentRepeatNode" presStyleLbl="solidFgAcc1" presStyleIdx="5" presStyleCnt="6"/>
      <dgm:spPr/>
    </dgm:pt>
  </dgm:ptLst>
  <dgm:cxnLst>
    <dgm:cxn modelId="{82D44950-AA86-407D-BF39-EA15808FBA21}" type="presOf" srcId="{40032491-F6A2-4C95-86CC-336EC9C84D17}" destId="{1ABA0EEE-1631-4125-8D29-B55FB7B27909}" srcOrd="0" destOrd="0" presId="urn:microsoft.com/office/officeart/2008/layout/VerticalCurvedList"/>
    <dgm:cxn modelId="{FA417904-DAD6-4FB2-A1B5-7DD52C642FBA}" type="presOf" srcId="{56BA2AC5-0AC8-44A9-B186-486409183ADC}" destId="{A74E3976-7CAA-46CB-839B-030EA3646A95}" srcOrd="0" destOrd="0" presId="urn:microsoft.com/office/officeart/2008/layout/VerticalCurvedList"/>
    <dgm:cxn modelId="{F2101CA7-AA81-410B-ADE6-0A111F70C3F2}" type="presOf" srcId="{08F165C6-19F6-411B-8DBD-2F8B9672A826}" destId="{0A0C07CA-8884-4ECB-8A32-01E8E51B4179}" srcOrd="0" destOrd="0" presId="urn:microsoft.com/office/officeart/2008/layout/VerticalCurvedList"/>
    <dgm:cxn modelId="{49FF1428-6C4F-447A-8D17-6E328102D9BC}" srcId="{06756127-7EA4-4EDE-B5F0-A099901247EA}" destId="{40032491-F6A2-4C95-86CC-336EC9C84D17}" srcOrd="4" destOrd="0" parTransId="{FE2C8E11-9C59-4510-81A9-E097AECD3DB7}" sibTransId="{47874C71-9400-4BC5-B8C2-D933401FAFD2}"/>
    <dgm:cxn modelId="{407C1D7C-5643-4563-B86A-1BBA51FB0AF9}" srcId="{06756127-7EA4-4EDE-B5F0-A099901247EA}" destId="{08F165C6-19F6-411B-8DBD-2F8B9672A826}" srcOrd="2" destOrd="0" parTransId="{67F7F6E5-0ED4-47E6-BA05-E0EE8AD0DA1C}" sibTransId="{1370516C-9072-4ABD-9F59-C20DDC3D7E1E}"/>
    <dgm:cxn modelId="{A07FE5D7-7F68-4F79-8F02-C12BFDCEC9FA}" srcId="{06756127-7EA4-4EDE-B5F0-A099901247EA}" destId="{DA3A5352-EDB1-40C0-A917-A032DA079179}" srcOrd="1" destOrd="0" parTransId="{49EE1CEE-366B-447F-931D-7A7C93742DED}" sibTransId="{D4F3150B-EF47-4C74-AD9C-D639A7E3D08D}"/>
    <dgm:cxn modelId="{A0D6A0A3-0CB0-4B18-9370-74EBD30DB918}" srcId="{06756127-7EA4-4EDE-B5F0-A099901247EA}" destId="{893A6AC8-F311-4E10-BBBE-3314975465A3}" srcOrd="0" destOrd="0" parTransId="{B3F815FB-4BA5-473B-80AC-DD9A5F486AAA}" sibTransId="{264FD218-460B-4CB2-8691-2F64630BC368}"/>
    <dgm:cxn modelId="{0E04C706-79EF-412C-9A35-F5032FC96659}" type="presOf" srcId="{DA3A5352-EDB1-40C0-A917-A032DA079179}" destId="{60D6A096-721C-41A0-AE51-ACFB66F56358}" srcOrd="0" destOrd="0" presId="urn:microsoft.com/office/officeart/2008/layout/VerticalCurvedList"/>
    <dgm:cxn modelId="{EBEC1C1F-352F-42AA-880F-9E6C9884A521}" srcId="{06756127-7EA4-4EDE-B5F0-A099901247EA}" destId="{FFD1E51D-C481-406B-8B7F-356D4593FA55}" srcOrd="3" destOrd="0" parTransId="{C86C6FAA-C36F-4F79-A35B-6A45485BA91C}" sibTransId="{A8F7F077-6E55-433E-A7E1-3EA761D0F596}"/>
    <dgm:cxn modelId="{9EC5DAD1-8611-4C22-8EEE-FE5693417603}" type="presOf" srcId="{264FD218-460B-4CB2-8691-2F64630BC368}" destId="{A5E97ACD-3D9C-4D8F-8975-3C31E3A08132}" srcOrd="0" destOrd="0" presId="urn:microsoft.com/office/officeart/2008/layout/VerticalCurvedList"/>
    <dgm:cxn modelId="{24F4B4AF-B2FD-430C-BC6D-8CD14640A43F}" type="presOf" srcId="{06756127-7EA4-4EDE-B5F0-A099901247EA}" destId="{BA793345-9D48-4B68-8976-79C817897E8D}" srcOrd="0" destOrd="0" presId="urn:microsoft.com/office/officeart/2008/layout/VerticalCurvedList"/>
    <dgm:cxn modelId="{B8A3D54D-68F2-4932-AA53-047E5F55B54D}" type="presOf" srcId="{FFD1E51D-C481-406B-8B7F-356D4593FA55}" destId="{F90A2EC6-A77B-406D-92C1-4F7861BBD0D5}" srcOrd="0" destOrd="0" presId="urn:microsoft.com/office/officeart/2008/layout/VerticalCurvedList"/>
    <dgm:cxn modelId="{051AFE89-DAE4-470E-A7DD-EFCBE87814EF}" type="presOf" srcId="{893A6AC8-F311-4E10-BBBE-3314975465A3}" destId="{CB643A2F-C364-41D4-AAC9-7F25858AA593}" srcOrd="0" destOrd="0" presId="urn:microsoft.com/office/officeart/2008/layout/VerticalCurvedList"/>
    <dgm:cxn modelId="{7058016F-FFDB-4F16-BCDC-E2B816B6FE98}" srcId="{06756127-7EA4-4EDE-B5F0-A099901247EA}" destId="{56BA2AC5-0AC8-44A9-B186-486409183ADC}" srcOrd="5" destOrd="0" parTransId="{990F4647-A655-4BCF-A033-BB9207103EAA}" sibTransId="{846DB48D-5FE6-4E41-AB8C-94F6FBC63F1D}"/>
    <dgm:cxn modelId="{5978F764-A893-44FE-A336-F1D9056F73F4}" type="presParOf" srcId="{BA793345-9D48-4B68-8976-79C817897E8D}" destId="{D3D50F88-AECC-4396-81D0-8BEE8C68DF39}" srcOrd="0" destOrd="0" presId="urn:microsoft.com/office/officeart/2008/layout/VerticalCurvedList"/>
    <dgm:cxn modelId="{08C116C6-2FE7-4A63-9E3B-DDF47842A2AC}" type="presParOf" srcId="{D3D50F88-AECC-4396-81D0-8BEE8C68DF39}" destId="{E3DA4C39-2487-4896-A149-7831F5E473E6}" srcOrd="0" destOrd="0" presId="urn:microsoft.com/office/officeart/2008/layout/VerticalCurvedList"/>
    <dgm:cxn modelId="{F9F9C855-103B-4A4C-8344-2E88C7DCF449}" type="presParOf" srcId="{E3DA4C39-2487-4896-A149-7831F5E473E6}" destId="{56D20804-AD29-4451-87B5-997C281A6227}" srcOrd="0" destOrd="0" presId="urn:microsoft.com/office/officeart/2008/layout/VerticalCurvedList"/>
    <dgm:cxn modelId="{1B3DCD8D-2F98-42ED-B847-C795A9D4D744}" type="presParOf" srcId="{E3DA4C39-2487-4896-A149-7831F5E473E6}" destId="{A5E97ACD-3D9C-4D8F-8975-3C31E3A08132}" srcOrd="1" destOrd="0" presId="urn:microsoft.com/office/officeart/2008/layout/VerticalCurvedList"/>
    <dgm:cxn modelId="{986F00DD-D6C8-430B-B602-1924D7F4347E}" type="presParOf" srcId="{E3DA4C39-2487-4896-A149-7831F5E473E6}" destId="{2A2ACCA0-C3F6-408C-B8B2-62909FC0DE8B}" srcOrd="2" destOrd="0" presId="urn:microsoft.com/office/officeart/2008/layout/VerticalCurvedList"/>
    <dgm:cxn modelId="{5CBB83EF-91EA-4414-A398-BC44A4BC2FB6}" type="presParOf" srcId="{E3DA4C39-2487-4896-A149-7831F5E473E6}" destId="{6B2E46ED-ACC5-44E7-ABFA-F44CD9AD56AC}" srcOrd="3" destOrd="0" presId="urn:microsoft.com/office/officeart/2008/layout/VerticalCurvedList"/>
    <dgm:cxn modelId="{57286CA0-E195-4633-A4FF-53F3E5078314}" type="presParOf" srcId="{D3D50F88-AECC-4396-81D0-8BEE8C68DF39}" destId="{CB643A2F-C364-41D4-AAC9-7F25858AA593}" srcOrd="1" destOrd="0" presId="urn:microsoft.com/office/officeart/2008/layout/VerticalCurvedList"/>
    <dgm:cxn modelId="{32CC8675-9862-41D6-857F-55C02EDFD16A}" type="presParOf" srcId="{D3D50F88-AECC-4396-81D0-8BEE8C68DF39}" destId="{67421FB2-1EFA-4D83-AE8A-8EA2000F194F}" srcOrd="2" destOrd="0" presId="urn:microsoft.com/office/officeart/2008/layout/VerticalCurvedList"/>
    <dgm:cxn modelId="{940A1D5E-5AF4-4E8B-9D56-3E086114504E}" type="presParOf" srcId="{67421FB2-1EFA-4D83-AE8A-8EA2000F194F}" destId="{6EDCE653-6D0B-456F-BABE-F7FF0DC6F2C6}" srcOrd="0" destOrd="0" presId="urn:microsoft.com/office/officeart/2008/layout/VerticalCurvedList"/>
    <dgm:cxn modelId="{FD1E30F9-1FB3-498D-B9D5-77ACD18C1EE6}" type="presParOf" srcId="{D3D50F88-AECC-4396-81D0-8BEE8C68DF39}" destId="{60D6A096-721C-41A0-AE51-ACFB66F56358}" srcOrd="3" destOrd="0" presId="urn:microsoft.com/office/officeart/2008/layout/VerticalCurvedList"/>
    <dgm:cxn modelId="{5550AC83-4F83-40CC-9B29-BAE66AABA27B}" type="presParOf" srcId="{D3D50F88-AECC-4396-81D0-8BEE8C68DF39}" destId="{A871BDE9-4131-4A0E-88DD-E3E927CF6C0C}" srcOrd="4" destOrd="0" presId="urn:microsoft.com/office/officeart/2008/layout/VerticalCurvedList"/>
    <dgm:cxn modelId="{6998B090-D40C-44F8-8B9C-B510C1A0A8B6}" type="presParOf" srcId="{A871BDE9-4131-4A0E-88DD-E3E927CF6C0C}" destId="{CDE28E1A-858D-4570-8DF7-6051CDD36335}" srcOrd="0" destOrd="0" presId="urn:microsoft.com/office/officeart/2008/layout/VerticalCurvedList"/>
    <dgm:cxn modelId="{EC44D565-AC3C-4354-B6BB-E1E488E1F540}" type="presParOf" srcId="{D3D50F88-AECC-4396-81D0-8BEE8C68DF39}" destId="{0A0C07CA-8884-4ECB-8A32-01E8E51B4179}" srcOrd="5" destOrd="0" presId="urn:microsoft.com/office/officeart/2008/layout/VerticalCurvedList"/>
    <dgm:cxn modelId="{B388703A-8310-477A-B8E0-9C439CA76E32}" type="presParOf" srcId="{D3D50F88-AECC-4396-81D0-8BEE8C68DF39}" destId="{CB891D5F-EEB4-46B9-894A-43A6A7B3603A}" srcOrd="6" destOrd="0" presId="urn:microsoft.com/office/officeart/2008/layout/VerticalCurvedList"/>
    <dgm:cxn modelId="{5597C030-1D48-4D75-9415-EA46AAB3B777}" type="presParOf" srcId="{CB891D5F-EEB4-46B9-894A-43A6A7B3603A}" destId="{8860F76E-8D4E-437D-AAC9-921B0071026C}" srcOrd="0" destOrd="0" presId="urn:microsoft.com/office/officeart/2008/layout/VerticalCurvedList"/>
    <dgm:cxn modelId="{71BA681B-BD91-4E98-9972-835A47755A61}" type="presParOf" srcId="{D3D50F88-AECC-4396-81D0-8BEE8C68DF39}" destId="{F90A2EC6-A77B-406D-92C1-4F7861BBD0D5}" srcOrd="7" destOrd="0" presId="urn:microsoft.com/office/officeart/2008/layout/VerticalCurvedList"/>
    <dgm:cxn modelId="{6FA6CC78-D4D0-4BF8-9445-25D63D625DB9}" type="presParOf" srcId="{D3D50F88-AECC-4396-81D0-8BEE8C68DF39}" destId="{CC05213E-FD05-4534-AB76-529BF473F680}" srcOrd="8" destOrd="0" presId="urn:microsoft.com/office/officeart/2008/layout/VerticalCurvedList"/>
    <dgm:cxn modelId="{1CD20272-FD23-4330-B544-4BD9E0C621A1}" type="presParOf" srcId="{CC05213E-FD05-4534-AB76-529BF473F680}" destId="{E8C3119B-AD13-45D3-B02F-6F3AD06CF18B}" srcOrd="0" destOrd="0" presId="urn:microsoft.com/office/officeart/2008/layout/VerticalCurvedList"/>
    <dgm:cxn modelId="{68B7E545-16BC-44F1-A8A3-587BE801A48C}" type="presParOf" srcId="{D3D50F88-AECC-4396-81D0-8BEE8C68DF39}" destId="{1ABA0EEE-1631-4125-8D29-B55FB7B27909}" srcOrd="9" destOrd="0" presId="urn:microsoft.com/office/officeart/2008/layout/VerticalCurvedList"/>
    <dgm:cxn modelId="{BE178259-BD02-4154-8C6D-B60D1D504CBA}" type="presParOf" srcId="{D3D50F88-AECC-4396-81D0-8BEE8C68DF39}" destId="{4F9856B3-0A4E-438F-82E9-5EFFC1617E08}" srcOrd="10" destOrd="0" presId="urn:microsoft.com/office/officeart/2008/layout/VerticalCurvedList"/>
    <dgm:cxn modelId="{52A16666-ECCA-4375-B6B7-4EF7CAD403CB}" type="presParOf" srcId="{4F9856B3-0A4E-438F-82E9-5EFFC1617E08}" destId="{52BBF8C1-B912-4D4D-8EC1-1B9905CD72F9}" srcOrd="0" destOrd="0" presId="urn:microsoft.com/office/officeart/2008/layout/VerticalCurvedList"/>
    <dgm:cxn modelId="{08A98B61-9D2B-452A-B9A5-889AA2DF7A15}" type="presParOf" srcId="{D3D50F88-AECC-4396-81D0-8BEE8C68DF39}" destId="{A74E3976-7CAA-46CB-839B-030EA3646A95}" srcOrd="11" destOrd="0" presId="urn:microsoft.com/office/officeart/2008/layout/VerticalCurvedList"/>
    <dgm:cxn modelId="{6D6101A2-FCB7-4D35-ACD1-0420604A03BC}" type="presParOf" srcId="{D3D50F88-AECC-4396-81D0-8BEE8C68DF39}" destId="{13182641-55EB-45A0-BED7-8D4210DF82F2}" srcOrd="12" destOrd="0" presId="urn:microsoft.com/office/officeart/2008/layout/VerticalCurvedList"/>
    <dgm:cxn modelId="{F22376E0-271F-4936-A4F2-17E73A702D58}" type="presParOf" srcId="{13182641-55EB-45A0-BED7-8D4210DF82F2}" destId="{43011C3E-F74C-4505-B4C1-B0A2E44E89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116F5-EC87-4868-BEF3-9416831985D0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363A5-8A49-44D8-8623-9D9FBF48F1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4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5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25C7A0-C599-4189-B850-38132AB3D2AF}" type="datetimeFigureOut">
              <a:rPr lang="en-US"/>
              <a:pPr>
                <a:defRPr/>
              </a:pPr>
              <a:t>9/17/2015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4" y="4690598"/>
            <a:ext cx="5437550" cy="4442432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9560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5" y="9379560"/>
            <a:ext cx="2945955" cy="493059"/>
          </a:xfrm>
          <a:prstGeom prst="rect">
            <a:avLst/>
          </a:prstGeom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E8F975-CA93-4CAC-8B2D-F6D625F794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9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3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D8163-92F2-4329-A74F-9184DA4197B3}" type="slidenum">
              <a:rPr lang="en-US" sz="1200"/>
              <a:pPr>
                <a:spcBef>
                  <a:spcPct val="0"/>
                </a:spcBef>
              </a:pPr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961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36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/>
              <a:t>Access control administration is centralized and methods used are administrative,</a:t>
            </a:r>
            <a:r>
              <a:rPr lang="en-US" sz="1100" baseline="0" dirty="0" smtClean="0"/>
              <a:t> physical and technical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74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/>
              <a:t>Access control administration is centralized and methods used are administrative,</a:t>
            </a:r>
            <a:r>
              <a:rPr lang="en-US" sz="1100" baseline="0" dirty="0" smtClean="0"/>
              <a:t> physical and technical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5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31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1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D4CBC-B2C5-4E0C-BDC9-459C7575A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7451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23C96-AE04-48C6-BC2B-176B54AB8B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9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8AF43-D5D2-4CA0-8DBA-D27295DFD1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4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667000"/>
            <a:ext cx="7162800" cy="9334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905000" y="4267200"/>
            <a:ext cx="6781800" cy="457200"/>
          </a:xfrm>
        </p:spPr>
        <p:txBody>
          <a:bodyPr>
            <a:norm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/>
          </p:nvPr>
        </p:nvSpPr>
        <p:spPr>
          <a:xfrm>
            <a:off x="1905000" y="4495800"/>
            <a:ext cx="6781800" cy="457200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58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78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DE1-5BA2-44AE-8B90-250D128EED6E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3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DE1-5BA2-44AE-8B90-250D128EED6E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E8AAB-F472-4092-B654-F147BB7956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9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373E3-80BD-409F-B8A6-0EEC1CA042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9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DF423-744E-41E2-8F36-90A26F2512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2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2558D-7DB3-4A8C-B59E-FBD85309DE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7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258B2-666A-4CFD-B23C-1DEEDDD288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1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93E66-EA40-407E-A5E6-8DE8278D73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5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E7DC5-4094-4624-93BB-48931E6C35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7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7D4CBC-B2C5-4E0C-BDC9-459C7575A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9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5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9.gif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239986" y="2514600"/>
            <a:ext cx="3086100" cy="1066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rgbClr val="C00000"/>
                </a:solidFill>
                <a:latin typeface="BPG Nino Mtavruli" panose="02000806000000020004" pitchFamily="2" charset="0"/>
                <a:cs typeface="Arial" pitchFamily="34" charset="0"/>
              </a:rPr>
              <a:t>Information Security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sz="quarter" idx="10"/>
          </p:nvPr>
        </p:nvSpPr>
        <p:spPr>
          <a:xfrm>
            <a:off x="1258212" y="4648200"/>
            <a:ext cx="6781800" cy="928523"/>
          </a:xfrm>
        </p:spPr>
        <p:txBody>
          <a:bodyPr>
            <a:normAutofit/>
          </a:bodyPr>
          <a:lstStyle/>
          <a:p>
            <a:pPr algn="ctr" eaLnBrk="1" hangingPunct="1"/>
            <a:endParaRPr lang="ka-GE" sz="1500" dirty="0" smtClean="0">
              <a:solidFill>
                <a:schemeClr val="tx2">
                  <a:lumMod val="60000"/>
                  <a:lumOff val="40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 eaLnBrk="1" hangingPunct="1"/>
            <a:r>
              <a:rPr lang="en-US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LEPL Financial-Analytical Service, Ministry of Finance</a:t>
            </a:r>
          </a:p>
          <a:p>
            <a:pPr algn="ctr" eaLnBrk="1" hangingPunct="1"/>
            <a:r>
              <a:rPr lang="en-US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October</a:t>
            </a:r>
            <a:r>
              <a:rPr lang="ka-GE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201</a:t>
            </a:r>
            <a:r>
              <a:rPr lang="en-US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5</a:t>
            </a:r>
            <a:endParaRPr lang="ru-RU" sz="1200" dirty="0" smtClean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2464526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PFMS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96" y="1965714"/>
            <a:ext cx="3048000" cy="3028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605" y="1965714"/>
            <a:ext cx="30480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454954"/>
              </p:ext>
            </p:extLst>
          </p:nvPr>
        </p:nvGraphicFramePr>
        <p:xfrm>
          <a:off x="6096000" y="2631945"/>
          <a:ext cx="4104152" cy="3464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Image" r:id="rId4" imgW="4152240" imgH="3504600" progId="Photoshop.Image.13">
                  <p:embed/>
                </p:oleObj>
              </mc:Choice>
              <mc:Fallback>
                <p:oleObj name="Image" r:id="rId4" imgW="4152240" imgH="35046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lum bright="22000"/>
                      </a:blip>
                      <a:stretch>
                        <a:fillRect/>
                      </a:stretch>
                    </p:blipFill>
                    <p:spPr>
                      <a:xfrm>
                        <a:off x="6096000" y="2631945"/>
                        <a:ext cx="4104152" cy="3464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DejaVu Sans" panose="020B0604020202020204" charset="0"/>
                <a:ea typeface="DejaVu Sans" panose="020B0604020202020204" charset="0"/>
                <a:cs typeface="Arial" pitchFamily="34" charset="0"/>
              </a:rPr>
              <a:t>Network and Systems Security</a:t>
            </a:r>
            <a:endParaRPr lang="ru-RU" sz="2400" b="1" dirty="0">
              <a:solidFill>
                <a:srgbClr val="C00000"/>
              </a:solidFill>
              <a:latin typeface="DejaVu Sans" panose="020B0604020202020204" charset="0"/>
              <a:ea typeface="DejaVu Sans" panose="020B060402020202020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7497" y="1295400"/>
            <a:ext cx="5819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PKI Infrastructure 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both domain and Civil Registry</a:t>
            </a: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SSL/TLS 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Web communication is secured by encryption.</a:t>
            </a: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Endpoint Security for Back Office </a:t>
            </a: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email security, internet (proxy).</a:t>
            </a: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Remote connectivity 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Two layers of security for remote connectivity, access only to his/her own desktop computer.</a:t>
            </a: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02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3124" y="1524000"/>
            <a:ext cx="4298076" cy="41563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438400" y="122238"/>
            <a:ext cx="62484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DejaVu Sans" panose="020B0604020202020204" charset="0"/>
                <a:ea typeface="DejaVu Sans" panose="020B0604020202020204" charset="0"/>
                <a:cs typeface="Arial" pitchFamily="34" charset="0"/>
              </a:rPr>
              <a:t>Business Continuity Management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DejaVu Sans" panose="020B0604020202020204" charset="0"/>
              <a:ea typeface="DejaVu Sans" panose="020B060402020202020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6477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Business Impact Analysis</a:t>
            </a:r>
          </a:p>
          <a:p>
            <a:pPr marL="742950" lvl="1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25 000 000 GEL for PFMS downtime first 8 hours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Preventive Controls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Active-Active data centers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Redundant:</a:t>
            </a:r>
          </a:p>
          <a:p>
            <a:pPr marL="1200150" lvl="2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Power, UPS, Cooling, Backup, business-critical vendor support, fire detection and suppression systems</a:t>
            </a:r>
          </a:p>
          <a:p>
            <a:pPr marL="1200150" lvl="2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administrators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Recovery Strategies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Recovery Time Objective (RTO) – 15 Minutes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Recovery Point Objective (no data is lost)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D2D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– </a:t>
            </a:r>
            <a:r>
              <a:rPr lang="en-US" sz="14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deduplicated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disk backup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Tape </a:t>
            </a:r>
            <a:r>
              <a:rPr lang="en-US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backup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for long term storage, out of datacenters.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Restore </a:t>
            </a:r>
            <a:r>
              <a:rPr lang="en-US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point for PFMS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second precision for the last three months, monthly backups for the rest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Contingency Plan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48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24946"/>
            <a:ext cx="4983477" cy="2886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05000" y="2364739"/>
            <a:ext cx="5449290" cy="838200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Thank you!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424" y="2514600"/>
            <a:ext cx="2265176" cy="2458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6"/>
          <a:stretch/>
        </p:blipFill>
        <p:spPr>
          <a:xfrm>
            <a:off x="2590800" y="986316"/>
            <a:ext cx="5029200" cy="42912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112500"/>
          </a:effec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981200" y="2587733"/>
            <a:ext cx="62484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DejaVu Sans" panose="020B0604020202020204" charset="0"/>
                <a:ea typeface="DejaVu Sans" panose="020B0604020202020204" charset="0"/>
                <a:cs typeface="Arial" pitchFamily="34" charset="0"/>
              </a:rPr>
              <a:t>C I A</a:t>
            </a:r>
            <a:endParaRPr lang="ru-RU" b="1" dirty="0">
              <a:solidFill>
                <a:srgbClr val="C00000"/>
              </a:solidFill>
              <a:latin typeface="DejaVu Sans" panose="020B0604020202020204" charset="0"/>
              <a:ea typeface="DejaVu Sans" panose="020B060402020202020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1" y="5076089"/>
            <a:ext cx="5029200" cy="460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en-US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&amp; Non-Repudiation (Accountability)</a:t>
            </a:r>
          </a:p>
        </p:txBody>
      </p:sp>
    </p:spTree>
    <p:extLst>
      <p:ext uri="{BB962C8B-B14F-4D97-AF65-F5344CB8AC3E}">
        <p14:creationId xmlns:p14="http://schemas.microsoft.com/office/powerpoint/2010/main" val="3555456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0.00023 L 0.03334 0.00023 C 0.05469 -0.01273 0.03507 -0.00254 0.04861 -0.00764 C 0.05209 -0.00903 0.05521 -0.01111 0.05886 -0.01203 C 0.06094 -0.01273 0.0632 -0.01296 0.06528 -0.01342 C 0.06736 -0.01435 0.06945 -0.01574 0.0717 -0.01643 C 0.07483 -0.01759 0.08212 -0.01944 0.08212 -0.01921 C 0.09132 -0.02778 0.0823 -0.02106 0.09375 -0.02523 C 0.09532 -0.02615 0.09688 -0.02754 0.09879 -0.02824 C 0.09983 -0.02893 0.10122 -0.02916 0.10243 -0.02986 C 0.10434 -0.03078 0.10591 -0.03194 0.10764 -0.03264 C 0.11007 -0.03426 0.11511 -0.03634 0.11806 -0.03727 C 0.11945 -0.03796 0.12136 -0.03819 0.12309 -0.03865 C 0.13664 -0.05046 0.11927 -0.03703 0.13473 -0.04467 C 0.15018 -0.05278 0.129 -0.04653 0.14636 -0.05046 C 0.14844 -0.05208 0.15035 -0.0537 0.15278 -0.05486 C 0.15382 -0.05578 0.15539 -0.05602 0.1566 -0.05648 C 0.15782 -0.0574 0.15903 -0.05903 0.16042 -0.05949 C 0.16181 -0.06041 0.16389 -0.06041 0.16545 -0.06088 C 0.16684 -0.06134 0.16806 -0.0618 0.16945 -0.06227 C 0.18177 -0.07662 0.1658 -0.05995 0.17709 -0.06828 C 0.17865 -0.06944 0.17934 -0.07176 0.18091 -0.07268 C 0.18195 -0.07384 0.18351 -0.07384 0.1849 -0.0743 C 0.18611 -0.07523 0.1875 -0.07615 0.18872 -0.07708 C 0.19202 -0.08009 0.19653 -0.08217 0.19896 -0.08611 C 0.19983 -0.0875 0.20035 -0.08958 0.20157 -0.09051 C 0.20243 -0.09143 0.20417 -0.09143 0.20556 -0.0919 C 0.20834 -0.09537 0.21077 -0.1 0.21459 -0.10231 C 0.2158 -0.10347 0.21702 -0.10416 0.21823 -0.10532 C 0.2198 -0.1074 0.22084 -0.10926 0.22205 -0.11134 C 0.22309 -0.11273 0.22327 -0.11481 0.22466 -0.11574 C 0.22587 -0.1169 0.22813 -0.11666 0.22986 -0.11713 C 0.23108 -0.11921 0.23212 -0.12129 0.23368 -0.12315 C 0.23473 -0.12477 0.23629 -0.12615 0.2375 -0.12754 C 0.23837 -0.12916 0.23907 -0.13078 0.24011 -0.13194 C 0.24115 -0.13379 0.24289 -0.13495 0.24393 -0.13657 C 0.24532 -0.13889 0.24688 -0.1449 0.24914 -0.14676 C 0.25035 -0.14838 0.25243 -0.14884 0.25434 -0.14977 C 0.25486 -0.15139 0.25504 -0.15278 0.25556 -0.15416 C 0.25608 -0.15625 0.25556 -0.15879 0.25695 -0.16018 C 0.25747 -0.16134 0.25938 -0.16111 0.26077 -0.16157 C 0.26111 -0.16319 0.26146 -0.16458 0.26198 -0.1662 C 0.26233 -0.16852 0.26233 -0.17129 0.26337 -0.17361 C 0.26407 -0.17592 0.26598 -0.17754 0.26719 -0.1794 C 0.26754 -0.18102 0.26771 -0.18264 0.26841 -0.18379 C 0.27049 -0.19004 0.27101 -0.18889 0.2724 -0.19421 C 0.27361 -0.20115 0.27396 -0.20648 0.275 -0.21342 C 0.27448 -0.2294 0.27466 -0.24537 0.27361 -0.26088 C 0.27344 -0.26319 0.27153 -0.26481 0.27101 -0.2669 C 0.27032 -0.26828 0.26997 -0.2699 0.2698 -0.27129 C 0.26858 -0.27523 0.26841 -0.2794 0.26719 -0.2831 C 0.26511 -0.28865 0.26441 -0.2919 0.26198 -0.29653 C 0.26111 -0.29815 0.26025 -0.29953 0.25938 -0.30092 C 0.25643 -0.31481 0.26077 -0.30069 0.25434 -0.30995 C 0.25348 -0.31111 0.25348 -0.31296 0.25295 -0.31435 C 0.25226 -0.31643 0.25139 -0.31875 0.25035 -0.32014 C 0.24809 -0.32361 0.2448 -0.32569 0.24271 -0.32916 C 0.24184 -0.33055 0.24115 -0.33264 0.24011 -0.33356 C 0.23907 -0.33449 0.2375 -0.33449 0.23629 -0.33495 C 0.23594 -0.33657 0.23594 -0.33842 0.2349 -0.33958 C 0.23386 -0.34074 0.23212 -0.34028 0.23108 -0.34097 C 0.22917 -0.34213 0.22778 -0.34421 0.22587 -0.34537 C 0.22431 -0.34676 0.22223 -0.34745 0.22084 -0.34838 C 0.21806 -0.35046 0.2158 -0.35231 0.2132 -0.3544 C 0.21198 -0.35532 0.21059 -0.35694 0.20938 -0.35717 C 0.20764 -0.35787 0.20191 -0.35926 0.20035 -0.36018 C 0.19879 -0.36134 0.19775 -0.36273 0.19653 -0.36319 C 0.19393 -0.36458 0.19132 -0.36528 0.18872 -0.3662 C 0.1875 -0.36666 0.18594 -0.36713 0.1849 -0.36759 C 0.18299 -0.36875 0.18143 -0.37014 0.17969 -0.3706 C 0.17761 -0.37153 0.17535 -0.37153 0.17327 -0.37199 C 0.17136 -0.37268 0.16962 -0.37315 0.16806 -0.37361 C 0.1658 -0.37453 0.16389 -0.37615 0.16164 -0.37662 C 0.15955 -0.37731 0.14636 -0.3794 0.14514 -0.3794 C 0.12188 -0.37893 0.09861 -0.37916 0.0757 -0.37801 C 0.01025 -0.37477 0.07952 -0.375 0.05105 -0.375 L 0.05504 -0.37361 " pathEditMode="relative" rAng="0" ptsTypes="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1893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r="18425"/>
          <a:stretch/>
        </p:blipFill>
        <p:spPr>
          <a:xfrm>
            <a:off x="228600" y="1323311"/>
            <a:ext cx="3927737" cy="38384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latin typeface="DejaVu Sans" panose="020B0604020202020204" charset="0"/>
                <a:ea typeface="DejaVu Sans" panose="020B0604020202020204" charset="0"/>
                <a:cs typeface="Arial" pitchFamily="34" charset="0"/>
              </a:rPr>
              <a:t>Security Domains for PFMS</a:t>
            </a:r>
            <a:endParaRPr lang="ru-RU" sz="2400" b="1" dirty="0">
              <a:solidFill>
                <a:srgbClr val="C00000"/>
              </a:solidFill>
              <a:latin typeface="DejaVu Sans" panose="020B0604020202020204" charset="0"/>
              <a:ea typeface="DejaVu Sans" panose="020B060402020202020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94226293"/>
              </p:ext>
            </p:extLst>
          </p:nvPr>
        </p:nvGraphicFramePr>
        <p:xfrm>
          <a:off x="3639498" y="1057924"/>
          <a:ext cx="508635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1001" y="5219653"/>
            <a:ext cx="3733800" cy="4369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0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Defense in Depth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83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2590800"/>
            <a:ext cx="4572000" cy="4572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457200"/>
            <a:ext cx="4727884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5096" cy="67072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DejaVu Sans" panose="020B0604020202020204" charset="0"/>
                <a:ea typeface="DejaVu Sans" panose="020B0604020202020204" charset="0"/>
                <a:cs typeface="Arial" pitchFamily="34" charset="0"/>
              </a:rPr>
              <a:t>Risk Management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08877" y="3635953"/>
            <a:ext cx="166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Infrastructure</a:t>
            </a:r>
            <a:endParaRPr lang="en-US" sz="16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71550" y="1713310"/>
            <a:ext cx="5299497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Ad Hoc vs. Policy Based</a:t>
            </a:r>
          </a:p>
          <a:p>
            <a:pPr marL="285750" indent="-285750"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Organizational vs IT</a:t>
            </a:r>
          </a:p>
          <a:p>
            <a:pPr marL="285750" indent="-285750"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Octave Allegro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285750" lvl="0" indent="-285750"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/>
              <a:t>Information </a:t>
            </a:r>
            <a:r>
              <a:rPr lang="en-US" sz="1400" dirty="0"/>
              <a:t>Asset </a:t>
            </a:r>
            <a:r>
              <a:rPr lang="en-US" sz="1400" dirty="0" smtClean="0"/>
              <a:t>Profiling</a:t>
            </a: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33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454954"/>
              </p:ext>
            </p:extLst>
          </p:nvPr>
        </p:nvGraphicFramePr>
        <p:xfrm>
          <a:off x="6096000" y="2631945"/>
          <a:ext cx="4104152" cy="3464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" name="Image" r:id="rId4" imgW="4152240" imgH="3504600" progId="Photoshop.Image.13">
                  <p:embed/>
                </p:oleObj>
              </mc:Choice>
              <mc:Fallback>
                <p:oleObj name="Image" r:id="rId4" imgW="4152240" imgH="35046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lum bright="22000"/>
                      </a:blip>
                      <a:stretch>
                        <a:fillRect/>
                      </a:stretch>
                    </p:blipFill>
                    <p:spPr>
                      <a:xfrm>
                        <a:off x="6096000" y="2631945"/>
                        <a:ext cx="4104152" cy="3464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DejaVu Sans" panose="020B0604020202020204" charset="0"/>
                <a:ea typeface="DejaVu Sans" panose="020B0604020202020204" charset="0"/>
                <a:cs typeface="Arial" pitchFamily="34" charset="0"/>
              </a:rPr>
              <a:t>Software Development Security</a:t>
            </a:r>
            <a:endParaRPr lang="ru-RU" sz="2400" b="1" dirty="0">
              <a:solidFill>
                <a:srgbClr val="C00000"/>
              </a:solidFill>
              <a:latin typeface="DejaVu Sans" panose="020B0604020202020204" charset="0"/>
              <a:ea typeface="DejaVu Sans" panose="020B060402020202020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7497" y="1295400"/>
            <a:ext cx="5819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Layered </a:t>
            </a:r>
            <a:r>
              <a:rPr lang="en-US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Security </a:t>
            </a: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incorporation of a series of safeguards and risk mitigation countermeasures on different layers of the application to eliminate single points of complete compromise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KISS (Keep It </a:t>
            </a:r>
            <a:r>
              <a:rPr lang="en-US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Simple, </a:t>
            </a:r>
            <a:r>
              <a:rPr lang="en-US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Stupid) </a:t>
            </a: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Keep the design and implementation details of the solution as simple as possible.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Open Design </a:t>
            </a: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Review of the design should not lead to the vulnerabilities. System must be attack resistant even if the design is open.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Leverage Existing Components </a:t>
            </a: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Reusing existing component instead of implementing it from scratch reduces attack surface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Single Point of Failure </a:t>
            </a: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 Designing solution to eliminate any single source of complete compromise. Identify and control  all the single points of failure that could not be eliminated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9731" y="4681651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Data Validation and Input Filtration 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Garbage Collection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Residual Maintenance Hooks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Covert Communication Channels</a:t>
            </a: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Race Conditions</a:t>
            </a: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39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uiExpand="1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0200" y="1900885"/>
            <a:ext cx="4298076" cy="41563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438400" y="122238"/>
            <a:ext cx="62484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DejaVu Sans" panose="020B0604020202020204" charset="0"/>
                <a:ea typeface="DejaVu Sans" panose="020B0604020202020204" charset="0"/>
                <a:cs typeface="Arial" pitchFamily="34" charset="0"/>
              </a:rPr>
              <a:t>Access Control Methods</a:t>
            </a:r>
            <a:endParaRPr lang="ru-RU" sz="2400" b="1" dirty="0">
              <a:solidFill>
                <a:srgbClr val="C00000"/>
              </a:solidFill>
              <a:latin typeface="DejaVu Sans" panose="020B0604020202020204" charset="0"/>
              <a:ea typeface="DejaVu Sans" panose="020B060402020202020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713310"/>
            <a:ext cx="60424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Administrative</a:t>
            </a:r>
          </a:p>
          <a:p>
            <a:pPr marL="1200150" lvl="2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Personnel management, acceptable usage policy</a:t>
            </a:r>
          </a:p>
          <a:p>
            <a:pPr marL="742950" lvl="1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Physical</a:t>
            </a:r>
          </a:p>
          <a:p>
            <a:pPr marL="1200150" lvl="2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Network segregation (firewalls for back office)</a:t>
            </a:r>
          </a:p>
          <a:p>
            <a:pPr marL="1200150" lvl="2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perimeter security</a:t>
            </a:r>
          </a:p>
          <a:p>
            <a:pPr marL="742950" lvl="1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Technical </a:t>
            </a:r>
          </a:p>
          <a:p>
            <a:pPr marL="1200150" lvl="2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Logical network segregation (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VLANs, DMZ, user network)</a:t>
            </a:r>
          </a:p>
          <a:p>
            <a:pPr marL="1200150" lvl="2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Custom authentication protocol WCF/SOAP Application Level Security </a:t>
            </a: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Accountability</a:t>
            </a:r>
          </a:p>
          <a:p>
            <a:pPr marL="1200150" lvl="2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Intel Security (McAfee) SIEM </a:t>
            </a:r>
            <a:endParaRPr lang="en-US" sz="14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61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438400" y="122238"/>
            <a:ext cx="62484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DejaVu Sans" panose="020B0604020202020204" charset="0"/>
                <a:ea typeface="DejaVu Sans" panose="020B0604020202020204" charset="0"/>
                <a:cs typeface="Arial" pitchFamily="34" charset="0"/>
              </a:rPr>
              <a:t>General Architecture</a:t>
            </a:r>
            <a:endParaRPr lang="ru-RU" sz="2400" b="1" dirty="0">
              <a:solidFill>
                <a:srgbClr val="C00000"/>
              </a:solidFill>
              <a:latin typeface="DejaVu Sans" panose="020B0604020202020204" charset="0"/>
              <a:ea typeface="DejaVu Sans" panose="020B060402020202020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85800"/>
            <a:ext cx="7761013" cy="52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03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3124" y="1524000"/>
            <a:ext cx="4298076" cy="41563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438400" y="122238"/>
            <a:ext cx="62484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DejaVu Sans" panose="020B0604020202020204" charset="0"/>
                <a:ea typeface="DejaVu Sans" panose="020B0604020202020204" charset="0"/>
                <a:cs typeface="Arial" pitchFamily="34" charset="0"/>
              </a:rPr>
              <a:t>Access Control: User Management</a:t>
            </a:r>
            <a:endParaRPr lang="ru-RU" sz="2400" b="1" dirty="0">
              <a:solidFill>
                <a:srgbClr val="C00000"/>
              </a:solidFill>
              <a:latin typeface="DejaVu Sans" panose="020B0604020202020204" charset="0"/>
              <a:ea typeface="DejaVu Sans" panose="020B060402020202020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550" y="1713310"/>
            <a:ext cx="52994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ePassport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Role-Based and Granular, constrained user interface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Centralized Access Control Administration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OTP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7" descr="TodosSmal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681305"/>
            <a:ext cx="14478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odosBi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73615"/>
            <a:ext cx="12922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863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latin typeface="DejaVu Sans" panose="020B0604020202020204" charset="0"/>
                <a:ea typeface="DejaVu Sans" panose="020B0604020202020204" charset="0"/>
                <a:cs typeface="Arial" pitchFamily="34" charset="0"/>
              </a:rPr>
              <a:t>User Access Control</a:t>
            </a:r>
            <a:endParaRPr lang="ru-RU" sz="2400" b="1" dirty="0">
              <a:solidFill>
                <a:srgbClr val="C00000"/>
              </a:solidFill>
              <a:latin typeface="DejaVu Sans" panose="020B0604020202020204" charset="0"/>
              <a:ea typeface="DejaVu Sans" panose="020B060402020202020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27509" y="2081965"/>
            <a:ext cx="1295400" cy="631761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/>
              <a:t>User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368618" y="3429000"/>
            <a:ext cx="1222182" cy="685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dirty="0" err="1" smtClean="0"/>
              <a:t>Budget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059312" y="3429000"/>
            <a:ext cx="1222182" cy="685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dirty="0" err="1" smtClean="0"/>
              <a:t>Treasury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782851" y="3429000"/>
            <a:ext cx="1222182" cy="685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dirty="0" err="1" smtClean="0"/>
              <a:t>Dms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474018" y="3414423"/>
            <a:ext cx="1222182" cy="685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dirty="0" err="1" smtClean="0"/>
              <a:t>Hrms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365636" y="4800600"/>
            <a:ext cx="1222182" cy="685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Roles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5018" y="4800600"/>
            <a:ext cx="1222182" cy="685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Roles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94636" y="4800600"/>
            <a:ext cx="1222182" cy="685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Roles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474018" y="4787755"/>
            <a:ext cx="1222182" cy="685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Roles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stCxn id="11" idx="2"/>
            <a:endCxn id="15" idx="0"/>
          </p:cNvCxnSpPr>
          <p:nvPr/>
        </p:nvCxnSpPr>
        <p:spPr>
          <a:xfrm flipH="1">
            <a:off x="1979709" y="2713726"/>
            <a:ext cx="2095500" cy="71527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16" idx="0"/>
          </p:cNvCxnSpPr>
          <p:nvPr/>
        </p:nvCxnSpPr>
        <p:spPr>
          <a:xfrm flipH="1">
            <a:off x="3670403" y="2713726"/>
            <a:ext cx="404806" cy="71527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2"/>
            <a:endCxn id="17" idx="0"/>
          </p:cNvCxnSpPr>
          <p:nvPr/>
        </p:nvCxnSpPr>
        <p:spPr>
          <a:xfrm>
            <a:off x="4075209" y="2713726"/>
            <a:ext cx="1318733" cy="71527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"/>
            <a:endCxn id="18" idx="0"/>
          </p:cNvCxnSpPr>
          <p:nvPr/>
        </p:nvCxnSpPr>
        <p:spPr>
          <a:xfrm>
            <a:off x="4075209" y="2713726"/>
            <a:ext cx="3009900" cy="70069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2"/>
            <a:endCxn id="19" idx="0"/>
          </p:cNvCxnSpPr>
          <p:nvPr/>
        </p:nvCxnSpPr>
        <p:spPr>
          <a:xfrm flipH="1">
            <a:off x="1976727" y="4114800"/>
            <a:ext cx="2982" cy="685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2"/>
            <a:endCxn id="22" idx="0"/>
          </p:cNvCxnSpPr>
          <p:nvPr/>
        </p:nvCxnSpPr>
        <p:spPr>
          <a:xfrm>
            <a:off x="7085109" y="4100223"/>
            <a:ext cx="0" cy="68753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0" idx="0"/>
          </p:cNvCxnSpPr>
          <p:nvPr/>
        </p:nvCxnSpPr>
        <p:spPr>
          <a:xfrm flipH="1">
            <a:off x="3656109" y="4104965"/>
            <a:ext cx="17276" cy="69563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1" idx="0"/>
          </p:cNvCxnSpPr>
          <p:nvPr/>
        </p:nvCxnSpPr>
        <p:spPr>
          <a:xfrm flipH="1">
            <a:off x="5405727" y="4101955"/>
            <a:ext cx="2982" cy="69864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40259" y="3018253"/>
            <a:ext cx="2028730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ACCESS to Systems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0546" y="4372028"/>
            <a:ext cx="2028730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PERMISSONS</a:t>
            </a:r>
            <a:endParaRPr lang="en-US" sz="1200" dirty="0"/>
          </a:p>
        </p:txBody>
      </p:sp>
      <p:sp>
        <p:nvSpPr>
          <p:cNvPr id="33" name="Rounded Rectangle 32"/>
          <p:cNvSpPr/>
          <p:nvPr/>
        </p:nvSpPr>
        <p:spPr>
          <a:xfrm>
            <a:off x="4020283" y="1104948"/>
            <a:ext cx="1548706" cy="631761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/>
              <a:t>Organization</a:t>
            </a:r>
            <a:endParaRPr lang="en-US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4880366" y="2081965"/>
            <a:ext cx="1295400" cy="631761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/>
              <a:t>User</a:t>
            </a:r>
            <a:endParaRPr lang="en-US" b="1" dirty="0"/>
          </a:p>
        </p:txBody>
      </p:sp>
      <p:cxnSp>
        <p:nvCxnSpPr>
          <p:cNvPr id="35" name="Straight Arrow Connector 34"/>
          <p:cNvCxnSpPr>
            <a:stCxn id="33" idx="2"/>
            <a:endCxn id="11" idx="0"/>
          </p:cNvCxnSpPr>
          <p:nvPr/>
        </p:nvCxnSpPr>
        <p:spPr>
          <a:xfrm flipH="1">
            <a:off x="4075209" y="1736709"/>
            <a:ext cx="719427" cy="34525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3" idx="2"/>
          </p:cNvCxnSpPr>
          <p:nvPr/>
        </p:nvCxnSpPr>
        <p:spPr>
          <a:xfrm>
            <a:off x="4794636" y="1736709"/>
            <a:ext cx="680804" cy="32605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263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6557</TotalTime>
  <Words>489</Words>
  <Application>Microsoft Office PowerPoint</Application>
  <PresentationFormat>On-screen Show (4:3)</PresentationFormat>
  <Paragraphs>103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DejaVu Sans</vt:lpstr>
      <vt:lpstr>Calibri</vt:lpstr>
      <vt:lpstr>Arial</vt:lpstr>
      <vt:lpstr>BPG Glaho Arial</vt:lpstr>
      <vt:lpstr>Calibri Light</vt:lpstr>
      <vt:lpstr>BPG Nino Mtavruli</vt:lpstr>
      <vt:lpstr>Office Theme</vt:lpstr>
      <vt:lpstr>Storyboard Layouts</vt:lpstr>
      <vt:lpstr>Image</vt:lpstr>
      <vt:lpstr>Information Security</vt:lpstr>
      <vt:lpstr>PowerPoint Presentation</vt:lpstr>
      <vt:lpstr>Defense in Depth</vt:lpstr>
      <vt:lpstr>Risk Management</vt:lpstr>
      <vt:lpstr>Software Development Security</vt:lpstr>
      <vt:lpstr>Access Control Methods</vt:lpstr>
      <vt:lpstr>General Architecture</vt:lpstr>
      <vt:lpstr>Access Control: User Management</vt:lpstr>
      <vt:lpstr>PowerPoint Presentation</vt:lpstr>
      <vt:lpstr>Network and Systems Security</vt:lpstr>
      <vt:lpstr>Business Continuity Management</vt:lpstr>
      <vt:lpstr>Thank you!</vt:lpstr>
    </vt:vector>
  </TitlesOfParts>
  <Company>USN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</dc:creator>
  <cp:lastModifiedBy>Ksenia Galantsova</cp:lastModifiedBy>
  <cp:revision>509</cp:revision>
  <cp:lastPrinted>2013-06-10T06:45:23Z</cp:lastPrinted>
  <dcterms:created xsi:type="dcterms:W3CDTF">2010-06-24T14:06:57Z</dcterms:created>
  <dcterms:modified xsi:type="dcterms:W3CDTF">2015-09-17T11:49:02Z</dcterms:modified>
</cp:coreProperties>
</file>