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  <p:sldMasterId id="2147483688" r:id="rId2"/>
    <p:sldMasterId id="2147483700" r:id="rId3"/>
    <p:sldMasterId id="2147483726" r:id="rId4"/>
  </p:sldMasterIdLst>
  <p:notesMasterIdLst>
    <p:notesMasterId r:id="rId15"/>
  </p:notesMasterIdLst>
  <p:sldIdLst>
    <p:sldId id="299" r:id="rId5"/>
    <p:sldId id="297" r:id="rId6"/>
    <p:sldId id="301" r:id="rId7"/>
    <p:sldId id="303" r:id="rId8"/>
    <p:sldId id="308" r:id="rId9"/>
    <p:sldId id="306" r:id="rId10"/>
    <p:sldId id="305" r:id="rId11"/>
    <p:sldId id="309" r:id="rId12"/>
    <p:sldId id="310" r:id="rId13"/>
    <p:sldId id="311" r:id="rId1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15/02/2018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9B8449D-7B8C-400E-B442-CA2E5B288C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671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E862628-A40C-4718-B9A7-550A64E158D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74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106376F-9FAD-4BC1-A667-758AE6D0360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5048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F1E8639-24AC-4CB4-AFA3-05D9AE05322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1840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39C2682-54E3-4FDC-BBCB-AEC596F8FB8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140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C9EB8B2-DD68-4F7C-8A55-056E536F1C9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78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1461C47-448D-48FD-A203-A2987E5653E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71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51DA58B-C680-4529-B93C-F2D362F9AEB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785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3469E85-64BE-4B70-BBAA-64110A3592F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7564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D6108DB-E0C5-470B-BA81-6ECB46ABB13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37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9704BF8-E2F5-4C8D-A8D7-95104DFB65A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175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8450"/>
            <a:ext cx="8448675" cy="844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524000"/>
            <a:ext cx="8448675" cy="147002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7325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one bullet</a:t>
            </a:r>
          </a:p>
          <a:p>
            <a:pPr lvl="1"/>
            <a:r>
              <a:rPr lang="en-US"/>
              <a:t>Level two bullet</a:t>
            </a:r>
          </a:p>
          <a:p>
            <a:pPr lvl="2"/>
            <a:r>
              <a:rPr lang="en-US"/>
              <a:t>Level three bullet</a:t>
            </a:r>
          </a:p>
          <a:p>
            <a:pPr lvl="3"/>
            <a:r>
              <a:rPr lang="en-US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black">
          <a:xfrm>
            <a:off x="377825" y="6624638"/>
            <a:ext cx="3524250" cy="122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800" dirty="0">
                <a:solidFill>
                  <a:srgbClr val="091D5D"/>
                </a:solidFill>
                <a:latin typeface="Verdana" pitchFamily="34" charset="0"/>
              </a:rPr>
              <a:t>JPG Consulting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7BF9AB91-F18F-4E6F-8C7D-A3D71534A056}" type="slidenum">
              <a:rPr lang="en-GB" sz="800">
                <a:solidFill>
                  <a:srgbClr val="091D5D"/>
                </a:solidFill>
                <a:latin typeface="Verdana" pitchFamily="34" charset="0"/>
                <a:cs typeface="Arial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57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/>
              <a:t>PEM PAL </a:t>
            </a:r>
            <a:br>
              <a:rPr lang="nl-BE" altLang="en-US" dirty="0"/>
            </a:br>
            <a:r>
              <a:rPr lang="nl-BE" altLang="en-US" dirty="0"/>
              <a:t>IA COP</a:t>
            </a:r>
            <a:br>
              <a:rPr lang="nl-BE" altLang="en-US" dirty="0"/>
            </a:br>
            <a:r>
              <a:rPr lang="nl-BE" altLang="en-US" dirty="0" err="1"/>
              <a:t>AiP</a:t>
            </a:r>
            <a:r>
              <a:rPr lang="nl-BE" altLang="en-US" dirty="0"/>
              <a:t> </a:t>
            </a:r>
            <a:r>
              <a:rPr lang="nl-BE" altLang="en-US" dirty="0" err="1"/>
              <a:t>Working</a:t>
            </a:r>
            <a:r>
              <a:rPr lang="nl-BE" altLang="en-US" dirty="0"/>
              <a:t> Group</a:t>
            </a:r>
            <a:br>
              <a:rPr lang="en-US" altLang="en-US" dirty="0"/>
            </a:br>
            <a:br>
              <a:rPr lang="hr-HR" altLang="en-US" dirty="0"/>
            </a:b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Hospital</a:t>
            </a:r>
            <a:b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</a:b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Audit Planning</a:t>
            </a:r>
            <a:b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br>
              <a:rPr lang="hr-HR" altLang="en-US" b="1" dirty="0"/>
            </a:br>
            <a:br>
              <a:rPr lang="en-US" altLang="en-US" dirty="0"/>
            </a:br>
            <a:endParaRPr lang="hr-HR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Jean-Pierre </a:t>
            </a:r>
            <a:r>
              <a:rPr lang="en-US" altLang="en-US" sz="2000" dirty="0" err="1"/>
              <a:t>Garitte</a:t>
            </a:r>
            <a:endParaRPr lang="hr-HR" altLang="en-US" sz="2000" dirty="0"/>
          </a:p>
          <a:p>
            <a:pPr>
              <a:lnSpc>
                <a:spcPct val="90000"/>
              </a:lnSpc>
            </a:pPr>
            <a:endParaRPr lang="hr-HR" altLang="en-US" sz="2400" b="1" dirty="0"/>
          </a:p>
          <a:p>
            <a:pPr>
              <a:lnSpc>
                <a:spcPct val="90000"/>
              </a:lnSpc>
            </a:pPr>
            <a:r>
              <a:rPr lang="en-US" altLang="en-US" sz="1600" b="1" dirty="0"/>
              <a:t>Brussels</a:t>
            </a:r>
            <a:endParaRPr lang="nl-BE" altLang="en-US" sz="1600" b="1" dirty="0"/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1-2 </a:t>
            </a:r>
            <a:r>
              <a:rPr lang="nl-BE" altLang="en-US" sz="1600" b="1" dirty="0" err="1"/>
              <a:t>March</a:t>
            </a:r>
            <a:r>
              <a:rPr lang="nl-BE" altLang="en-US" sz="1600" b="1" dirty="0"/>
              <a:t> 2018</a:t>
            </a:r>
            <a:endParaRPr lang="hr-HR" altLang="en-US" sz="1600" b="1" dirty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3ACC7-35E3-4F1C-8635-F4741B100A81}" type="slidenum"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r-H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131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57188" y="1340768"/>
            <a:ext cx="828675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Identify the relevant populations: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Population of doctors employed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Population of current contracts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Population of ‘conflict of interest’ declarations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Population of tax declarations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Population of hospital salaries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Define the sampling method and size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Select the sampled individuals / transactions and identify the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Presence of ‘no competition, no conflict’ clause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Presence of ‘conflict of interest’ declaration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Presence of tax declaration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Identify absent declarations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Compare population of hospital salaries with tax declarations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Identify anomalies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Analyze anomalies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Discuss anomalies with auditees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Detailed review of design and testing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95179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428625" y="1643063"/>
            <a:ext cx="828675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From point of view of hospital management:</a:t>
            </a:r>
          </a:p>
          <a:p>
            <a:endParaRPr lang="en-US" sz="2400" dirty="0"/>
          </a:p>
          <a:p>
            <a:r>
              <a:rPr lang="en-US" sz="2400" dirty="0"/>
              <a:t> 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/>
                <a:cs typeface="Arial" pitchFamily="34" charset="0"/>
              </a:rPr>
              <a:t>To be the hospital of choice for existing and new patients.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Arial" pitchFamily="34" charset="0"/>
              </a:rPr>
              <a:t>To run the hospital in a cost-effective way, with full respect of quality and patient care.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Business objectives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7985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428625" y="1643063"/>
            <a:ext cx="828675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No respect of patients’ privacy.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Incorrect understanding of patients’ needs.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Incorrect understanding of doctors’ needs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Not attractive to new doctors.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Bad publicity in press.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Unacceptable waiting time for patients.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Unfair competition from our contracted doctors.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Competing hospitals have better prices.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Shortage of medicines.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Shortage of blood.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Shortage of modern medical equipment.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Inherent risks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12968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57188" y="1052736"/>
            <a:ext cx="828675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  </a:t>
            </a:r>
            <a:endParaRPr lang="en-US" sz="2400" dirty="0"/>
          </a:p>
          <a:p>
            <a:r>
              <a:rPr lang="en-US" sz="2400" b="1" u="sng" dirty="0"/>
              <a:t>Audit objective</a:t>
            </a:r>
            <a:endParaRPr lang="en-US" sz="2400" dirty="0"/>
          </a:p>
          <a:p>
            <a:pPr lvl="0"/>
            <a:r>
              <a:rPr lang="en-US" sz="2400" dirty="0"/>
              <a:t>To assure that the hospital is run in a cost-effective way, with full respect of regulations, quality and care for patients.</a:t>
            </a:r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r>
              <a:rPr lang="en-US" sz="2400" b="1" u="sng" dirty="0"/>
              <a:t>Sub-objectives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resource needs of the doctors are well captured and translated into correct recruitment and procurement actions.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laws and regulations on privacy are respected.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contracted doctors are loyal to our hospital and to the contract principles.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Audit objectives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43031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57188" y="1052736"/>
            <a:ext cx="828675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  </a:t>
            </a:r>
            <a:endParaRPr lang="en-US" sz="2400" dirty="0"/>
          </a:p>
          <a:p>
            <a:r>
              <a:rPr lang="en-US" sz="2400" b="1" u="sng" dirty="0"/>
              <a:t>Audit objective</a:t>
            </a:r>
            <a:endParaRPr lang="en-US" sz="2400" dirty="0"/>
          </a:p>
          <a:p>
            <a:pPr lvl="0"/>
            <a:r>
              <a:rPr lang="en-US" sz="2400" dirty="0"/>
              <a:t>To assure that the hospital is run in a cost-effective way, with full respect of regulations, quality and care for patients.</a:t>
            </a:r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r>
              <a:rPr lang="en-US" sz="2400" b="1" u="sng" dirty="0"/>
              <a:t>Sub-objectives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</a:rPr>
              <a:t>To assure that the resource needs of the doctors are well captured and translated into correct recruitment and procurement actions.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laws and regulations on privacy are respected.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contracted doctors are loyal to our hospital and to the contract principles.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Audit objectives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32504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98551-A1F6-450D-B0B6-62AB06E1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95EB7-C701-4799-AE41-2C029979A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87627"/>
            <a:ext cx="8229600" cy="892696"/>
          </a:xfrm>
        </p:spPr>
        <p:txBody>
          <a:bodyPr/>
          <a:lstStyle/>
          <a:p>
            <a:r>
              <a:rPr lang="en-US" dirty="0"/>
              <a:t>2016-2017 filled-in positions</a:t>
            </a:r>
          </a:p>
          <a:p>
            <a:r>
              <a:rPr lang="en-US" dirty="0"/>
              <a:t>Job descriptions</a:t>
            </a:r>
          </a:p>
          <a:p>
            <a:r>
              <a:rPr lang="en-US" dirty="0"/>
              <a:t>2017 job vacancies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7D5C6A4-3796-40E2-9125-BD0C6CF71580}"/>
              </a:ext>
            </a:extLst>
          </p:cNvPr>
          <p:cNvSpPr txBox="1">
            <a:spLocks/>
          </p:cNvSpPr>
          <p:nvPr/>
        </p:nvSpPr>
        <p:spPr bwMode="auto">
          <a:xfrm>
            <a:off x="611560" y="379360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/>
              <a:t>Reference frameworks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AF3F7E-3ECD-49ED-9DEA-60996D1AC2DF}"/>
              </a:ext>
            </a:extLst>
          </p:cNvPr>
          <p:cNvSpPr txBox="1">
            <a:spLocks/>
          </p:cNvSpPr>
          <p:nvPr/>
        </p:nvSpPr>
        <p:spPr bwMode="auto">
          <a:xfrm>
            <a:off x="487470" y="4932039"/>
            <a:ext cx="8229600" cy="8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Internal procedures</a:t>
            </a:r>
          </a:p>
          <a:p>
            <a:r>
              <a:rPr lang="en-US" dirty="0"/>
              <a:t>Benchmarking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57188" y="1340768"/>
            <a:ext cx="828675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Identify the relevant populations: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Population of staff employed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Population of doctors employed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Inventory of medical equipment, including aging table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Population of requests for resources for the last two years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Population of requests for medical equipment for the last two years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Define the sampling method and size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Select the sampled transactions and identify the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Dates of employment /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Justification for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Authorization or refusal of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Aging doctors, staff and equipment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Compare population of doctors and staff with other hospitals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Identify anomalies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Analyze anomalies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Discuss anomalies with auditee(s)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Detailed review of design and testing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4287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57188" y="1052736"/>
            <a:ext cx="828675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Audit objective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assure that the hospital is run in a cost-effective way, with full respect of regulations, quality and care for patients.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Sub-objectives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assure that the resource needs of the doctors are well captured and translated into correct recruitment and procurement actions.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assure that the laws and regulations on privacy are respected.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+mn-ea"/>
                <a:cs typeface="+mn-cs"/>
              </a:rPr>
              <a:t>To assure that the contracted doctors are loyal to our hospital and to the contract principles.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Audit objectives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0691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98551-A1F6-450D-B0B6-62AB06E1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95EB7-C701-4799-AE41-2C029979A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87627"/>
            <a:ext cx="8229600" cy="892696"/>
          </a:xfrm>
        </p:spPr>
        <p:txBody>
          <a:bodyPr/>
          <a:lstStyle/>
          <a:p>
            <a:r>
              <a:rPr lang="en-US" dirty="0"/>
              <a:t>Current contracted doctors</a:t>
            </a:r>
          </a:p>
          <a:p>
            <a:r>
              <a:rPr lang="en-US" dirty="0"/>
              <a:t>Current contracts</a:t>
            </a:r>
          </a:p>
          <a:p>
            <a:r>
              <a:rPr lang="en-US" dirty="0"/>
              <a:t>2017 declarations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7D5C6A4-3796-40E2-9125-BD0C6CF71580}"/>
              </a:ext>
            </a:extLst>
          </p:cNvPr>
          <p:cNvSpPr txBox="1">
            <a:spLocks/>
          </p:cNvSpPr>
          <p:nvPr/>
        </p:nvSpPr>
        <p:spPr bwMode="auto">
          <a:xfrm>
            <a:off x="611560" y="379360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/>
              <a:t>Reference frameworks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AF3F7E-3ECD-49ED-9DEA-60996D1AC2DF}"/>
              </a:ext>
            </a:extLst>
          </p:cNvPr>
          <p:cNvSpPr txBox="1">
            <a:spLocks/>
          </p:cNvSpPr>
          <p:nvPr/>
        </p:nvSpPr>
        <p:spPr bwMode="auto">
          <a:xfrm>
            <a:off x="487470" y="4932039"/>
            <a:ext cx="8229600" cy="8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Internal procedures including contract terms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10031"/>
      </p:ext>
    </p:extLst>
  </p:cSld>
  <p:clrMapOvr>
    <a:masterClrMapping/>
  </p:clrMapOvr>
</p:sld>
</file>

<file path=ppt/theme/theme1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311</Words>
  <Application>Microsoft Office PowerPoint</Application>
  <PresentationFormat>On-screen Show (4:3)</PresentationFormat>
  <Paragraphs>129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ＭＳ Ｐゴシック</vt:lpstr>
      <vt:lpstr>Arial</vt:lpstr>
      <vt:lpstr>Calibri</vt:lpstr>
      <vt:lpstr>MyriadPro-Bold</vt:lpstr>
      <vt:lpstr>Times</vt:lpstr>
      <vt:lpstr>Times New Roman</vt:lpstr>
      <vt:lpstr>Verdana</vt:lpstr>
      <vt:lpstr>13_Custom Design</vt:lpstr>
      <vt:lpstr>Deloitte report</vt:lpstr>
      <vt:lpstr>Zadani dizajn</vt:lpstr>
      <vt:lpstr>3_Office Theme</vt:lpstr>
      <vt:lpstr>PEM PAL  IA COP AiP Working Group  Hospital Audit Planning   </vt:lpstr>
      <vt:lpstr>PowerPoint Presentation</vt:lpstr>
      <vt:lpstr>PowerPoint Presentation</vt:lpstr>
      <vt:lpstr>PowerPoint Presentation</vt:lpstr>
      <vt:lpstr>PowerPoint Presentation</vt:lpstr>
      <vt:lpstr>Scope</vt:lpstr>
      <vt:lpstr>PowerPoint Presentation</vt:lpstr>
      <vt:lpstr>PowerPoint Presentation</vt:lpstr>
      <vt:lpstr>Scope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Jean-Pierre Garitte</cp:lastModifiedBy>
  <cp:revision>46</cp:revision>
  <dcterms:created xsi:type="dcterms:W3CDTF">2016-03-14T08:03:30Z</dcterms:created>
  <dcterms:modified xsi:type="dcterms:W3CDTF">2018-02-15T18:33:16Z</dcterms:modified>
</cp:coreProperties>
</file>