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3" r:id="rId1"/>
    <p:sldMasterId id="2147483688" r:id="rId2"/>
    <p:sldMasterId id="2147483700" r:id="rId3"/>
    <p:sldMasterId id="2147483726" r:id="rId4"/>
  </p:sldMasterIdLst>
  <p:notesMasterIdLst>
    <p:notesMasterId r:id="rId15"/>
  </p:notesMasterIdLst>
  <p:sldIdLst>
    <p:sldId id="299" r:id="rId5"/>
    <p:sldId id="297" r:id="rId6"/>
    <p:sldId id="301" r:id="rId7"/>
    <p:sldId id="303" r:id="rId8"/>
    <p:sldId id="308" r:id="rId9"/>
    <p:sldId id="306" r:id="rId10"/>
    <p:sldId id="305" r:id="rId11"/>
    <p:sldId id="309" r:id="rId12"/>
    <p:sldId id="310" r:id="rId13"/>
    <p:sldId id="311" r:id="rId14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BB1387-AA99-406F-84B6-F5BCABFF072F}" type="datetimeFigureOut">
              <a:rPr lang="nl-BE" smtClean="0"/>
              <a:pPr/>
              <a:t>15/02/2018</a:t>
            </a:fld>
            <a:endParaRPr lang="nl-B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6BE33-2819-4C01-A3AB-68CC8C0BCD39}" type="slidenum">
              <a:rPr lang="nl-BE" smtClean="0"/>
              <a:pPr/>
              <a:t>‹#›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1150" y="341313"/>
            <a:ext cx="2087563" cy="5784850"/>
          </a:xfrm>
        </p:spPr>
        <p:txBody>
          <a:bodyPr vert="eaVert"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288" y="341313"/>
            <a:ext cx="6113462" cy="5784850"/>
          </a:xfrm>
        </p:spPr>
        <p:txBody>
          <a:bodyPr vert="eaVert"/>
          <a:lstStyle/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341313"/>
            <a:ext cx="8353425" cy="1143000"/>
          </a:xfrm>
        </p:spPr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341313"/>
            <a:ext cx="8353425" cy="1143000"/>
          </a:xfrm>
        </p:spPr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341313"/>
            <a:ext cx="8353425" cy="1143000"/>
          </a:xfrm>
        </p:spPr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185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66700" y="4572000"/>
            <a:ext cx="8624888" cy="304800"/>
          </a:xfrm>
        </p:spPr>
        <p:txBody>
          <a:bodyPr/>
          <a:lstStyle>
            <a:lvl1pPr marL="0" indent="0">
              <a:buClr>
                <a:schemeClr val="bg2"/>
              </a:buClr>
              <a:buFontTx/>
              <a:buNone/>
              <a:defRPr sz="1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6185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66700" y="1390650"/>
            <a:ext cx="8624888" cy="709613"/>
          </a:xfrm>
        </p:spPr>
        <p:txBody>
          <a:bodyPr lIns="45713" rIns="45713">
            <a:spAutoFit/>
          </a:bodyPr>
          <a:lstStyle>
            <a:lvl1pPr>
              <a:lnSpc>
                <a:spcPct val="90000"/>
              </a:lnSpc>
              <a:defRPr sz="4500">
                <a:latin typeface="Times New Roman" pitchFamily="18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6700" y="1371600"/>
            <a:ext cx="4235450" cy="1257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4550" y="1371600"/>
            <a:ext cx="4237038" cy="1257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BE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24675" y="152400"/>
            <a:ext cx="2219325" cy="24765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6700" y="152400"/>
            <a:ext cx="6505575" cy="24765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 noChangeArrowheads="1"/>
          </p:cNvPicPr>
          <p:nvPr userDrawn="1"/>
        </p:nvPicPr>
        <p:blipFill>
          <a:blip r:embed="rId2" cstate="print"/>
          <a:srcRect b="42664"/>
          <a:stretch>
            <a:fillRect/>
          </a:stretch>
        </p:blipFill>
        <p:spPr bwMode="auto">
          <a:xfrm>
            <a:off x="0" y="6119813"/>
            <a:ext cx="9144000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9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95738" y="1125538"/>
            <a:ext cx="1130300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mtClean="0"/>
            </a:lvl1pPr>
          </a:lstStyle>
          <a:p>
            <a:r>
              <a:rPr lang="en-US"/>
              <a:t>Kliknite da biste uredili stil naslova matrice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mtClean="0"/>
            </a:lvl1pPr>
          </a:lstStyle>
          <a:p>
            <a:r>
              <a:rPr lang="en-US"/>
              <a:t>Kliknite da biste uredili stil podnaslova matrice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E87F1F1C-8616-4F6C-972C-11CAF6E5A898}" type="datetime1">
              <a:rPr lang="en-GB" smtClean="0">
                <a:solidFill>
                  <a:srgbClr val="000000"/>
                </a:solidFill>
              </a:rPr>
              <a:pPr>
                <a:defRPr/>
              </a:pPr>
              <a:t>15/02/2018</a:t>
            </a:fld>
            <a:endParaRPr lang="hr-HR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400"/>
            </a:lvl1pPr>
          </a:lstStyle>
          <a:p>
            <a:pPr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 sz="1400"/>
            </a:lvl1pPr>
          </a:lstStyle>
          <a:p>
            <a:pPr>
              <a:defRPr/>
            </a:pPr>
            <a:fld id="{1D863950-445B-48D6-AAF6-8862BB6FEF5D}" type="slidenum">
              <a:rPr lang="hr-H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8DBF3E-51F4-462B-A245-B07FD24E6966}" type="datetime1">
              <a:rPr lang="en-GB" smtClean="0">
                <a:solidFill>
                  <a:srgbClr val="000000"/>
                </a:solidFill>
              </a:rPr>
              <a:pPr>
                <a:defRPr/>
              </a:pPr>
              <a:t>15/02/2018</a:t>
            </a:fld>
            <a:endParaRPr lang="hr-H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53ACC7-35E3-4F1C-8635-F4741B100A81}" type="slidenum">
              <a:rPr lang="hr-H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1572CE-A30E-4866-AD20-DD1D2568A5F7}" type="datetime1">
              <a:rPr lang="en-GB" smtClean="0">
                <a:solidFill>
                  <a:srgbClr val="000000"/>
                </a:solidFill>
              </a:rPr>
              <a:pPr>
                <a:defRPr/>
              </a:pPr>
              <a:t>15/02/2018</a:t>
            </a:fld>
            <a:endParaRPr lang="hr-H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43FCE1-1495-4B6B-BF09-E8837ABD9656}" type="slidenum">
              <a:rPr lang="hr-H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891BCA-5D29-4104-82B2-7E4E9BE7FCA2}" type="datetime1">
              <a:rPr lang="en-GB" smtClean="0">
                <a:solidFill>
                  <a:srgbClr val="000000"/>
                </a:solidFill>
              </a:rPr>
              <a:pPr>
                <a:defRPr/>
              </a:pPr>
              <a:t>15/02/2018</a:t>
            </a:fld>
            <a:endParaRPr lang="hr-H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1B391D-04AC-44FC-8F43-AE3684D06054}" type="slidenum">
              <a:rPr lang="hr-H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2E8C1D-3BB4-4F49-9C8D-900C39926DA3}" type="datetime1">
              <a:rPr lang="en-GB" smtClean="0">
                <a:solidFill>
                  <a:srgbClr val="000000"/>
                </a:solidFill>
              </a:rPr>
              <a:pPr>
                <a:defRPr/>
              </a:pPr>
              <a:t>15/02/2018</a:t>
            </a:fld>
            <a:endParaRPr lang="hr-HR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B1C556-62FD-42CB-9E2A-9218060EDE94}" type="slidenum">
              <a:rPr lang="hr-H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C64309-4178-451B-8AD9-30FDE8A8BD0F}" type="datetime1">
              <a:rPr lang="en-GB" smtClean="0">
                <a:solidFill>
                  <a:srgbClr val="000000"/>
                </a:solidFill>
              </a:rPr>
              <a:pPr>
                <a:defRPr/>
              </a:pPr>
              <a:t>15/02/2018</a:t>
            </a:fld>
            <a:endParaRPr lang="hr-HR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C37AA6-D36D-4730-84F2-52CA20FA50B3}" type="slidenum">
              <a:rPr lang="hr-H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51E006-3B16-4AA7-BB8A-D87587525A7C}" type="datetime1">
              <a:rPr lang="en-GB" smtClean="0">
                <a:solidFill>
                  <a:srgbClr val="000000"/>
                </a:solidFill>
              </a:rPr>
              <a:pPr>
                <a:defRPr/>
              </a:pPr>
              <a:t>15/02/2018</a:t>
            </a:fld>
            <a:endParaRPr lang="hr-HR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591B61-4603-426B-B42A-893652C2022A}" type="slidenum">
              <a:rPr lang="hr-H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50405B-19F2-44ED-BCC4-AC6ED2BB1301}" type="datetime1">
              <a:rPr lang="en-GB" smtClean="0">
                <a:solidFill>
                  <a:srgbClr val="000000"/>
                </a:solidFill>
              </a:rPr>
              <a:pPr>
                <a:defRPr/>
              </a:pPr>
              <a:t>15/02/2018</a:t>
            </a:fld>
            <a:endParaRPr lang="hr-HR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90AD56-0360-4753-A784-729CE3B17EB1}" type="slidenum">
              <a:rPr lang="hr-H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0A9CE9-491E-47D0-BCCD-AEF036E2F80B}" type="datetime1">
              <a:rPr lang="en-GB" smtClean="0">
                <a:solidFill>
                  <a:srgbClr val="000000"/>
                </a:solidFill>
              </a:rPr>
              <a:pPr>
                <a:defRPr/>
              </a:pPr>
              <a:t>15/02/2018</a:t>
            </a:fld>
            <a:endParaRPr lang="hr-HR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7977A2-A856-4BF2-B586-43EAB76345D3}" type="slidenum">
              <a:rPr lang="hr-H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20969E-DAF4-4D62-AEE6-352932CC5736}" type="datetime1">
              <a:rPr lang="en-GB" smtClean="0">
                <a:solidFill>
                  <a:srgbClr val="000000"/>
                </a:solidFill>
              </a:rPr>
              <a:pPr>
                <a:defRPr/>
              </a:pPr>
              <a:t>15/02/2018</a:t>
            </a:fld>
            <a:endParaRPr lang="hr-HR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C03802-C601-4CC9-9987-F265BD3E6B20}" type="slidenum">
              <a:rPr lang="hr-H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F64221-AC1A-4F12-8E90-30BEDED188A6}" type="datetime1">
              <a:rPr lang="en-GB" smtClean="0">
                <a:solidFill>
                  <a:srgbClr val="000000"/>
                </a:solidFill>
              </a:rPr>
              <a:pPr>
                <a:defRPr/>
              </a:pPr>
              <a:t>15/02/2018</a:t>
            </a:fld>
            <a:endParaRPr lang="hr-H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0AA3BF-DBFD-42B4-AE86-F43A11F5BC52}" type="slidenum">
              <a:rPr lang="hr-H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5353E6-F533-49B7-87A0-B6E1914B85FB}" type="datetime1">
              <a:rPr lang="en-GB" smtClean="0">
                <a:solidFill>
                  <a:srgbClr val="000000"/>
                </a:solidFill>
              </a:rPr>
              <a:pPr>
                <a:defRPr/>
              </a:pPr>
              <a:t>15/02/2018</a:t>
            </a:fld>
            <a:endParaRPr lang="hr-H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34BC8F-B593-429B-B1DC-636D244B08A5}" type="slidenum">
              <a:rPr lang="hr-H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79B8449D-7B8C-400E-B442-CA2E5B288CAC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876714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DE862628-A40C-4718-B9A7-550A64E158DB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1743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E106376F-9FAD-4BC1-A667-758AE6D0360C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650483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0F1E8639-24AC-4CB4-AFA3-05D9AE05322E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518400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239C2682-54E3-4FDC-BBCB-AEC596F8FB87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131402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2C9EB8B2-DD68-4F7C-8A55-056E536F1C9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67817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A1461C47-448D-48FD-A203-A2987E5653E5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287190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051DA58B-C680-4529-B93C-F2D362F9AEB3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477854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13469E85-64BE-4B70-BBAA-64110A3592FD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575640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3D6108DB-E0C5-470B-BA81-6ECB46ABB132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73379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E9704BF8-E2F5-4C8D-A8D7-95104DFB65A6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6017577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98450"/>
            <a:ext cx="8448675" cy="8445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81000" y="1524000"/>
            <a:ext cx="8448675" cy="1470025"/>
          </a:xfrm>
        </p:spPr>
        <p:txBody>
          <a:bodyPr/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073259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Relationship Id="rId14" Type="http://schemas.openxmlformats.org/officeDocument/2006/relationships/image" Target="../media/image1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12" Type="http://schemas.openxmlformats.org/officeDocument/2006/relationships/slideLayout" Target="../slideLayouts/slideLayout49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341313"/>
            <a:ext cx="8353425" cy="1143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3076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Box 5"/>
          <p:cNvSpPr txBox="1">
            <a:spLocks noChangeArrowheads="1"/>
          </p:cNvSpPr>
          <p:nvPr userDrawn="1"/>
        </p:nvSpPr>
        <p:spPr bwMode="black">
          <a:xfrm>
            <a:off x="7859713" y="6624638"/>
            <a:ext cx="912812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r">
              <a:defRPr/>
            </a:pPr>
            <a:fld id="{353B236D-DFFE-442F-A25E-49BE06AAF5B4}" type="slidenum">
              <a:rPr lang="en-GB" sz="800">
                <a:solidFill>
                  <a:srgbClr val="091D5D"/>
                </a:solidFill>
                <a:latin typeface="Verdana" pitchFamily="34" charset="0"/>
              </a:rPr>
              <a:pPr algn="r">
                <a:defRPr/>
              </a:pPr>
              <a:t>‹#›</a:t>
            </a:fld>
            <a:endParaRPr lang="en-GB" sz="800" dirty="0">
              <a:solidFill>
                <a:srgbClr val="091D5D"/>
              </a:solidFill>
              <a:latin typeface="Verdana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</p:sldLayoutIdLst>
  <p:hf hdr="0" ftr="0" dt="0"/>
  <p:txStyles>
    <p:titleStyle>
      <a:lvl1pPr algn="l" rtl="0" eaLnBrk="0" fontAlgn="base" hangingPunct="0">
        <a:lnSpc>
          <a:spcPts val="45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lnSpc>
          <a:spcPts val="45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lnSpc>
          <a:spcPts val="45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lnSpc>
          <a:spcPts val="45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lnSpc>
          <a:spcPts val="45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fontAlgn="base">
        <a:lnSpc>
          <a:spcPts val="45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ea typeface="ＭＳ Ｐゴシック" charset="0"/>
        </a:defRPr>
      </a:lvl6pPr>
      <a:lvl7pPr marL="914400" algn="l" rtl="0" fontAlgn="base">
        <a:lnSpc>
          <a:spcPts val="45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ea typeface="ＭＳ Ｐゴシック" charset="0"/>
        </a:defRPr>
      </a:lvl7pPr>
      <a:lvl8pPr marL="1371600" algn="l" rtl="0" fontAlgn="base">
        <a:lnSpc>
          <a:spcPts val="45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ea typeface="ＭＳ Ｐゴシック" charset="0"/>
        </a:defRPr>
      </a:lvl8pPr>
      <a:lvl9pPr marL="1828800" algn="l" rtl="0" fontAlgn="base">
        <a:lnSpc>
          <a:spcPts val="45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0" fontAlgn="base" hangingPunct="0">
        <a:lnSpc>
          <a:spcPts val="4500"/>
        </a:lnSpc>
        <a:spcBef>
          <a:spcPct val="0"/>
        </a:spcBef>
        <a:spcAft>
          <a:spcPct val="0"/>
        </a:spcAft>
        <a:defRPr sz="3200">
          <a:solidFill>
            <a:srgbClr val="0066CC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lnSpc>
          <a:spcPts val="4500"/>
        </a:lnSpc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+mn-lt"/>
          <a:ea typeface="+mn-ea"/>
        </a:defRPr>
      </a:lvl2pPr>
      <a:lvl3pPr marL="1144588" indent="-228600" algn="l" rtl="0" eaLnBrk="0" fontAlgn="base" hangingPunct="0">
        <a:lnSpc>
          <a:spcPts val="4500"/>
        </a:lnSpc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lnSpc>
          <a:spcPts val="4500"/>
        </a:lnSpc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lnSpc>
          <a:spcPts val="4500"/>
        </a:lnSpc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lnSpc>
          <a:spcPts val="4500"/>
        </a:lnSpc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lnSpc>
          <a:spcPts val="4500"/>
        </a:lnSpc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lnSpc>
          <a:spcPts val="4500"/>
        </a:lnSpc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lnSpc>
          <a:spcPts val="4500"/>
        </a:lnSpc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 bwMode="black">
          <a:xfrm>
            <a:off x="266700" y="1371600"/>
            <a:ext cx="8624888" cy="12573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27" tIns="45713" rIns="91427" bIns="45713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Level one bullet</a:t>
            </a:r>
          </a:p>
          <a:p>
            <a:pPr lvl="1"/>
            <a:r>
              <a:rPr lang="en-US"/>
              <a:t>Level two bullet</a:t>
            </a:r>
          </a:p>
          <a:p>
            <a:pPr lvl="2"/>
            <a:r>
              <a:rPr lang="en-US"/>
              <a:t>Level three bullet</a:t>
            </a:r>
          </a:p>
          <a:p>
            <a:pPr lvl="3"/>
            <a:r>
              <a:rPr lang="en-US"/>
              <a:t>Level four bullet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 bwMode="black">
          <a:xfrm>
            <a:off x="266700" y="152400"/>
            <a:ext cx="8877300" cy="76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27" tIns="45713" rIns="91427" bIns="457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00099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00099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00099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00099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00099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 b="1">
          <a:solidFill>
            <a:srgbClr val="000099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 b="1">
          <a:solidFill>
            <a:srgbClr val="000099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 b="1">
          <a:solidFill>
            <a:srgbClr val="000099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 b="1">
          <a:solidFill>
            <a:srgbClr val="000099"/>
          </a:solidFill>
          <a:latin typeface="Verdana" pitchFamily="34" charset="0"/>
        </a:defRPr>
      </a:lvl9pPr>
    </p:titleStyle>
    <p:bodyStyle>
      <a:lvl1pPr marL="231775" indent="-231775" algn="l" rtl="0" eaLnBrk="0" fontAlgn="base" hangingPunct="0">
        <a:spcBef>
          <a:spcPct val="0"/>
        </a:spcBef>
        <a:spcAft>
          <a:spcPct val="20000"/>
        </a:spcAft>
        <a:buClr>
          <a:schemeClr val="tx1"/>
        </a:buClr>
        <a:buChar char="•"/>
        <a:defRPr sz="2000">
          <a:solidFill>
            <a:srgbClr val="000099"/>
          </a:solidFill>
          <a:latin typeface="+mn-lt"/>
          <a:ea typeface="+mn-ea"/>
          <a:cs typeface="+mn-cs"/>
        </a:defRPr>
      </a:lvl1pPr>
      <a:lvl2pPr marL="577850" indent="-231775" algn="l" rtl="0" eaLnBrk="0" fontAlgn="base" hangingPunct="0">
        <a:spcBef>
          <a:spcPct val="0"/>
        </a:spcBef>
        <a:spcAft>
          <a:spcPct val="20000"/>
        </a:spcAft>
        <a:buClr>
          <a:schemeClr val="tx1"/>
        </a:buClr>
        <a:buFont typeface="Verdana" pitchFamily="34" charset="0"/>
        <a:buChar char="–"/>
        <a:defRPr sz="1600">
          <a:solidFill>
            <a:srgbClr val="000099"/>
          </a:solidFill>
          <a:latin typeface="+mn-lt"/>
        </a:defRPr>
      </a:lvl2pPr>
      <a:lvl3pPr marL="914400" indent="-222250" algn="l" rtl="0" eaLnBrk="0" fontAlgn="base" hangingPunct="0">
        <a:spcBef>
          <a:spcPct val="0"/>
        </a:spcBef>
        <a:spcAft>
          <a:spcPct val="20000"/>
        </a:spcAft>
        <a:buClr>
          <a:schemeClr val="tx1"/>
        </a:buClr>
        <a:buChar char="•"/>
        <a:defRPr sz="1600">
          <a:solidFill>
            <a:srgbClr val="000099"/>
          </a:solidFill>
          <a:latin typeface="+mn-lt"/>
        </a:defRPr>
      </a:lvl3pPr>
      <a:lvl4pPr marL="1260475" indent="-231775" algn="l" rtl="0" eaLnBrk="0" fontAlgn="base" hangingPunct="0">
        <a:spcBef>
          <a:spcPct val="0"/>
        </a:spcBef>
        <a:spcAft>
          <a:spcPct val="20000"/>
        </a:spcAft>
        <a:buClr>
          <a:schemeClr val="tx1"/>
        </a:buClr>
        <a:buFont typeface="Verdana" pitchFamily="34" charset="0"/>
        <a:buChar char="–"/>
        <a:defRPr sz="1400">
          <a:solidFill>
            <a:srgbClr val="000099"/>
          </a:solidFill>
          <a:latin typeface="+mn-lt"/>
        </a:defRPr>
      </a:lvl4pPr>
      <a:lvl5pPr marL="1778000" indent="-282575" algn="l" rtl="0" eaLnBrk="0" fontAlgn="base" hangingPunct="0">
        <a:spcBef>
          <a:spcPct val="0"/>
        </a:spcBef>
        <a:spcAft>
          <a:spcPct val="20000"/>
        </a:spcAft>
        <a:buClr>
          <a:schemeClr val="tx1"/>
        </a:buClr>
        <a:buFont typeface="Verdana" pitchFamily="34" charset="0"/>
        <a:buChar char="–"/>
        <a:defRPr sz="1400">
          <a:solidFill>
            <a:schemeClr val="tx1"/>
          </a:solidFill>
          <a:latin typeface="+mn-lt"/>
        </a:defRPr>
      </a:lvl5pPr>
      <a:lvl6pPr marL="2235200" indent="-282575" algn="l" rtl="0" fontAlgn="base">
        <a:spcBef>
          <a:spcPct val="0"/>
        </a:spcBef>
        <a:spcAft>
          <a:spcPct val="20000"/>
        </a:spcAft>
        <a:buClr>
          <a:schemeClr val="tx1"/>
        </a:buClr>
        <a:buFont typeface="Verdana" pitchFamily="34" charset="0"/>
        <a:buChar char="–"/>
        <a:defRPr sz="1400">
          <a:solidFill>
            <a:schemeClr val="tx1"/>
          </a:solidFill>
          <a:latin typeface="+mn-lt"/>
        </a:defRPr>
      </a:lvl6pPr>
      <a:lvl7pPr marL="2692400" indent="-282575" algn="l" rtl="0" fontAlgn="base">
        <a:spcBef>
          <a:spcPct val="0"/>
        </a:spcBef>
        <a:spcAft>
          <a:spcPct val="20000"/>
        </a:spcAft>
        <a:buClr>
          <a:schemeClr val="tx1"/>
        </a:buClr>
        <a:buFont typeface="Verdana" pitchFamily="34" charset="0"/>
        <a:buChar char="–"/>
        <a:defRPr sz="1400">
          <a:solidFill>
            <a:schemeClr val="tx1"/>
          </a:solidFill>
          <a:latin typeface="+mn-lt"/>
        </a:defRPr>
      </a:lvl7pPr>
      <a:lvl8pPr marL="3149600" indent="-282575" algn="l" rtl="0" fontAlgn="base">
        <a:spcBef>
          <a:spcPct val="0"/>
        </a:spcBef>
        <a:spcAft>
          <a:spcPct val="20000"/>
        </a:spcAft>
        <a:buClr>
          <a:schemeClr val="tx1"/>
        </a:buClr>
        <a:buFont typeface="Verdana" pitchFamily="34" charset="0"/>
        <a:buChar char="–"/>
        <a:defRPr sz="1400">
          <a:solidFill>
            <a:schemeClr val="tx1"/>
          </a:solidFill>
          <a:latin typeface="+mn-lt"/>
        </a:defRPr>
      </a:lvl8pPr>
      <a:lvl9pPr marL="3606800" indent="-282575" algn="l" rtl="0" fontAlgn="base">
        <a:spcBef>
          <a:spcPct val="0"/>
        </a:spcBef>
        <a:spcAft>
          <a:spcPct val="20000"/>
        </a:spcAft>
        <a:buClr>
          <a:schemeClr val="tx1"/>
        </a:buClr>
        <a:buFont typeface="Verdana" pitchFamily="34" charset="0"/>
        <a:buChar char="–"/>
        <a:defRPr sz="1400">
          <a:solidFill>
            <a:schemeClr val="tx1"/>
          </a:solidFill>
          <a:latin typeface="+mn-lt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75707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en-US"/>
              <a:t>Kliknite da biste uredili stil naslova matrice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en-US"/>
              <a:t>Kliknite da biste uredili stilove teksta matrice</a:t>
            </a:r>
          </a:p>
          <a:p>
            <a:pPr lvl="1"/>
            <a:r>
              <a:rPr lang="hr-HR" altLang="en-US"/>
              <a:t>Druga razina</a:t>
            </a:r>
          </a:p>
          <a:p>
            <a:pPr lvl="2"/>
            <a:r>
              <a:rPr lang="hr-HR" altLang="en-US"/>
              <a:t>Treća razina</a:t>
            </a:r>
          </a:p>
          <a:p>
            <a:pPr lvl="3"/>
            <a:r>
              <a:rPr lang="hr-HR" altLang="en-US"/>
              <a:t>Četvrta razina</a:t>
            </a:r>
          </a:p>
          <a:p>
            <a:pPr lvl="4"/>
            <a:r>
              <a:rPr lang="hr-HR" altLang="en-US"/>
              <a:t>Peta razina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E9AD1BA-5525-4AA0-B6FB-98C552E0B704}" type="datetime1">
              <a:rPr lang="en-GB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15/02/2018</a:t>
            </a:fld>
            <a:endParaRPr lang="hr-HR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6BACAD3-A4E0-4EF3-BB11-AD327052D3E2}" type="slidenum">
              <a:rPr lang="hr-HR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hr-HR">
              <a:solidFill>
                <a:srgbClr val="000000"/>
              </a:solidFill>
            </a:endParaRPr>
          </a:p>
        </p:txBody>
      </p:sp>
      <p:pic>
        <p:nvPicPr>
          <p:cNvPr id="1031" name="Picture 7"/>
          <p:cNvPicPr>
            <a:picLocks noChangeAspect="1" noChangeArrowheads="1"/>
          </p:cNvPicPr>
          <p:nvPr userDrawn="1"/>
        </p:nvPicPr>
        <p:blipFill>
          <a:blip r:embed="rId14" cstate="print"/>
          <a:srcRect b="42664"/>
          <a:stretch>
            <a:fillRect/>
          </a:stretch>
        </p:blipFill>
        <p:spPr bwMode="auto">
          <a:xfrm>
            <a:off x="0" y="6119813"/>
            <a:ext cx="9144000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8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8013700" y="0"/>
            <a:ext cx="1130300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819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black">
          <a:xfrm>
            <a:off x="377825" y="6624638"/>
            <a:ext cx="3524250" cy="1222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GB" sz="800" dirty="0">
                <a:solidFill>
                  <a:srgbClr val="091D5D"/>
                </a:solidFill>
                <a:latin typeface="Verdana" pitchFamily="34" charset="0"/>
              </a:rPr>
              <a:t>JPG Consulting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black">
          <a:xfrm>
            <a:off x="7859713" y="6624638"/>
            <a:ext cx="912812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r">
              <a:defRPr/>
            </a:pPr>
            <a:fld id="{7BF9AB91-F18F-4E6F-8C7D-A3D71534A056}" type="slidenum">
              <a:rPr lang="en-GB" sz="800">
                <a:solidFill>
                  <a:srgbClr val="091D5D"/>
                </a:solidFill>
                <a:latin typeface="Verdana" pitchFamily="34" charset="0"/>
                <a:cs typeface="Arial" pitchFamily="34" charset="0"/>
              </a:rPr>
              <a:pPr algn="r">
                <a:defRPr/>
              </a:pPr>
              <a:t>‹#›</a:t>
            </a:fld>
            <a:endParaRPr lang="en-GB" sz="800" dirty="0">
              <a:solidFill>
                <a:srgbClr val="091D5D"/>
              </a:solidFill>
              <a:latin typeface="Verdana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5578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2349500"/>
            <a:ext cx="7772400" cy="1685925"/>
          </a:xfrm>
        </p:spPr>
        <p:txBody>
          <a:bodyPr/>
          <a:lstStyle/>
          <a:p>
            <a:pPr algn="ctr"/>
            <a:r>
              <a:rPr lang="nl-BE" altLang="en-US" dirty="0"/>
              <a:t>PEM PAL </a:t>
            </a:r>
            <a:br>
              <a:rPr lang="nl-BE" altLang="en-US" dirty="0"/>
            </a:br>
            <a:r>
              <a:rPr lang="nl-BE" altLang="en-US" dirty="0"/>
              <a:t>IA COP</a:t>
            </a:r>
            <a:br>
              <a:rPr lang="nl-BE" altLang="en-US" dirty="0"/>
            </a:br>
            <a:r>
              <a:rPr lang="nl-BE" altLang="en-US" dirty="0" err="1"/>
              <a:t>AiP</a:t>
            </a:r>
            <a:r>
              <a:rPr lang="nl-BE" altLang="en-US" dirty="0"/>
              <a:t> </a:t>
            </a:r>
            <a:r>
              <a:rPr lang="nl-BE" altLang="en-US" dirty="0" err="1"/>
              <a:t>Working</a:t>
            </a:r>
            <a:r>
              <a:rPr lang="nl-BE" altLang="en-US" dirty="0"/>
              <a:t> Group</a:t>
            </a:r>
            <a:br>
              <a:rPr lang="en-US" altLang="en-US" dirty="0"/>
            </a:br>
            <a:br>
              <a:rPr lang="hr-HR" altLang="en-US" dirty="0"/>
            </a:br>
            <a:r>
              <a:rPr lang="en-US" altLang="en-US" sz="3600" b="1" dirty="0">
                <a:solidFill>
                  <a:schemeClr val="tx1"/>
                </a:solidFill>
                <a:latin typeface="Times New Roman" pitchFamily="18" charset="0"/>
                <a:cs typeface="Arial" pitchFamily="34" charset="0"/>
              </a:rPr>
              <a:t>Hospital</a:t>
            </a:r>
            <a:br>
              <a:rPr lang="en-US" altLang="en-US" sz="3600" b="1" dirty="0">
                <a:solidFill>
                  <a:schemeClr val="tx1"/>
                </a:solidFill>
                <a:latin typeface="Times New Roman" pitchFamily="18" charset="0"/>
                <a:cs typeface="Arial" pitchFamily="34" charset="0"/>
              </a:rPr>
            </a:br>
            <a:r>
              <a:rPr lang="en-US" altLang="en-US" sz="3600" b="1" dirty="0">
                <a:solidFill>
                  <a:schemeClr val="tx1"/>
                </a:solidFill>
                <a:latin typeface="Times New Roman" pitchFamily="18" charset="0"/>
                <a:cs typeface="Arial" pitchFamily="34" charset="0"/>
              </a:rPr>
              <a:t>Audit Planning</a:t>
            </a:r>
            <a:br>
              <a:rPr lang="en-US" sz="3600" b="1" dirty="0">
                <a:solidFill>
                  <a:schemeClr val="tx1"/>
                </a:solidFill>
                <a:latin typeface="MyriadPro-Bold"/>
                <a:cs typeface="Arial" pitchFamily="34" charset="0"/>
              </a:rPr>
            </a:br>
            <a:br>
              <a:rPr lang="hr-HR" altLang="en-US" b="1" dirty="0"/>
            </a:br>
            <a:br>
              <a:rPr lang="en-US" altLang="en-US" dirty="0"/>
            </a:br>
            <a:endParaRPr lang="hr-HR" alt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3933825"/>
            <a:ext cx="6400800" cy="2230438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en-US" altLang="en-US" sz="2000" dirty="0"/>
          </a:p>
          <a:p>
            <a:pPr>
              <a:lnSpc>
                <a:spcPct val="90000"/>
              </a:lnSpc>
            </a:pPr>
            <a:endParaRPr lang="en-US" altLang="en-US" sz="2000" dirty="0"/>
          </a:p>
          <a:p>
            <a:pPr>
              <a:lnSpc>
                <a:spcPct val="90000"/>
              </a:lnSpc>
            </a:pPr>
            <a:r>
              <a:rPr lang="en-US" altLang="en-US" sz="2000" dirty="0"/>
              <a:t>Jean-Pierre </a:t>
            </a:r>
            <a:r>
              <a:rPr lang="en-US" altLang="en-US" sz="2000" dirty="0" err="1"/>
              <a:t>Garitte</a:t>
            </a:r>
            <a:endParaRPr lang="hr-HR" altLang="en-US" sz="2000" dirty="0"/>
          </a:p>
          <a:p>
            <a:pPr>
              <a:lnSpc>
                <a:spcPct val="90000"/>
              </a:lnSpc>
            </a:pPr>
            <a:endParaRPr lang="hr-HR" altLang="en-US" sz="2400" b="1" dirty="0"/>
          </a:p>
          <a:p>
            <a:pPr>
              <a:lnSpc>
                <a:spcPct val="90000"/>
              </a:lnSpc>
            </a:pPr>
            <a:r>
              <a:rPr lang="en-US" altLang="en-US" sz="1600" b="1" dirty="0"/>
              <a:t>Brussels</a:t>
            </a:r>
            <a:endParaRPr lang="nl-BE" altLang="en-US" sz="1600" b="1" dirty="0"/>
          </a:p>
          <a:p>
            <a:pPr>
              <a:lnSpc>
                <a:spcPct val="90000"/>
              </a:lnSpc>
            </a:pPr>
            <a:r>
              <a:rPr lang="nl-BE" altLang="en-US" sz="1600" b="1" dirty="0"/>
              <a:t>1-2 </a:t>
            </a:r>
            <a:r>
              <a:rPr lang="nl-BE" altLang="en-US" sz="1600" b="1" dirty="0" err="1"/>
              <a:t>March</a:t>
            </a:r>
            <a:r>
              <a:rPr lang="nl-BE" altLang="en-US" sz="1600" b="1" dirty="0"/>
              <a:t> 2018</a:t>
            </a:r>
            <a:endParaRPr lang="hr-HR" altLang="en-US" sz="1600" b="1" dirty="0"/>
          </a:p>
        </p:txBody>
      </p:sp>
      <p:pic>
        <p:nvPicPr>
          <p:cNvPr id="3076" name="Picture 3" descr="logo_for_noe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21500" y="0"/>
            <a:ext cx="2222500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053ACC7-35E3-4F1C-8635-F4741B100A81}" type="slidenum">
              <a:rPr kumimoji="0" lang="hr-HR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hr-HR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111313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3"/>
          <p:cNvSpPr>
            <a:spLocks noChangeArrowheads="1"/>
          </p:cNvSpPr>
          <p:nvPr/>
        </p:nvSpPr>
        <p:spPr bwMode="auto">
          <a:xfrm>
            <a:off x="357188" y="1340768"/>
            <a:ext cx="8286750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dirty="0"/>
              <a:t>Identify the relevant populations: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Population of doctors employed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Population of current contracts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Population of ‘conflict of interest’ declarations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Population of tax declarations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Population of hospital salaries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dirty="0"/>
              <a:t>Define the sampling method and size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dirty="0"/>
              <a:t>Select the sampled individuals / transactions and identify the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Presence of ‘no competition, no conflict’ clause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Presence of ‘conflict of interest’ declaration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Presence of tax declaration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Identify absent declarations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Compare population of hospital salaries with tax declarations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Identify anomalies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Analyze anomalies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dirty="0"/>
              <a:t>Discuss anomalies with auditees</a:t>
            </a:r>
          </a:p>
          <a:p>
            <a:endParaRPr lang="en-US" sz="2400" dirty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Times New Roman"/>
              <a:cs typeface="Arial" pitchFamily="34" charset="0"/>
            </a:endParaRPr>
          </a:p>
          <a:p>
            <a:pPr marL="45720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457200" algn="l"/>
              </a:tabLst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Times New Roman"/>
              <a:cs typeface="Arial" pitchFamily="34" charset="0"/>
            </a:endParaRPr>
          </a:p>
          <a:p>
            <a:pPr marL="45720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457200" algn="l"/>
              </a:tabLst>
              <a:defRPr/>
            </a:pPr>
            <a:endParaRPr kumimoji="0" lang="en-US" sz="240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"/>
              <a:ea typeface="Times New Roman"/>
              <a:cs typeface="Arial" pitchFamily="34" charset="0"/>
            </a:endParaRPr>
          </a:p>
          <a:p>
            <a:pPr marL="45720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457200" algn="l"/>
              </a:tabLst>
              <a:defRPr/>
            </a:pPr>
            <a:endParaRPr kumimoji="0" lang="nl-BE" sz="160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"/>
              <a:ea typeface="Times New Roman"/>
              <a:cs typeface="Arial" pitchFamily="34" charset="0"/>
            </a:endParaRPr>
          </a:p>
          <a:p>
            <a:pPr marL="45720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457200" algn="l"/>
              </a:tabLst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Times New Roman"/>
              <a:cs typeface="Arial" pitchFamily="34" charset="0"/>
            </a:endParaRPr>
          </a:p>
        </p:txBody>
      </p:sp>
      <p:sp>
        <p:nvSpPr>
          <p:cNvPr id="437251" name="Rectangle 4"/>
          <p:cNvSpPr>
            <a:spLocks noChangeArrowheads="1"/>
          </p:cNvSpPr>
          <p:nvPr/>
        </p:nvSpPr>
        <p:spPr bwMode="auto">
          <a:xfrm>
            <a:off x="357188" y="285750"/>
            <a:ext cx="82153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pitchFamily="18" charset="0"/>
                <a:ea typeface="+mn-ea"/>
                <a:cs typeface="Times New Roman" pitchFamily="18" charset="0"/>
              </a:rPr>
              <a:t>Detailed review of design and testing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8951791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3"/>
          <p:cNvSpPr>
            <a:spLocks noChangeArrowheads="1"/>
          </p:cNvSpPr>
          <p:nvPr/>
        </p:nvSpPr>
        <p:spPr bwMode="auto">
          <a:xfrm>
            <a:off x="428625" y="1643063"/>
            <a:ext cx="828675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/>
              <a:t>From point of view of hospital management:</a:t>
            </a:r>
          </a:p>
          <a:p>
            <a:endParaRPr lang="en-US" sz="2400" dirty="0"/>
          </a:p>
          <a:p>
            <a:r>
              <a:rPr lang="en-US" sz="2400" dirty="0"/>
              <a:t> 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Times New Roman"/>
                <a:cs typeface="Arial" pitchFamily="34" charset="0"/>
              </a:rPr>
              <a:t>To be the hospital of choice for existing and new patients.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  <a:cs typeface="Arial" pitchFamily="34" charset="0"/>
              </a:rPr>
              <a:t>To run the hospital in a cost-effective way, with full respect of quality and patient care.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Times New Roman"/>
              <a:cs typeface="Arial" pitchFamily="34" charset="0"/>
            </a:endParaRPr>
          </a:p>
          <a:p>
            <a:pPr marL="45720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457200" algn="l"/>
              </a:tabLst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Times New Roman"/>
              <a:cs typeface="Arial" pitchFamily="34" charset="0"/>
            </a:endParaRPr>
          </a:p>
          <a:p>
            <a:pPr marL="45720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457200" algn="l"/>
              </a:tabLst>
              <a:defRPr/>
            </a:pPr>
            <a:endParaRPr kumimoji="0" lang="en-US" sz="240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"/>
              <a:ea typeface="Times New Roman"/>
              <a:cs typeface="Arial" pitchFamily="34" charset="0"/>
            </a:endParaRPr>
          </a:p>
          <a:p>
            <a:pPr marL="45720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457200" algn="l"/>
              </a:tabLst>
              <a:defRPr/>
            </a:pPr>
            <a:endParaRPr kumimoji="0" lang="nl-BE" sz="160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"/>
              <a:ea typeface="Times New Roman"/>
              <a:cs typeface="Arial" pitchFamily="34" charset="0"/>
            </a:endParaRPr>
          </a:p>
          <a:p>
            <a:pPr marL="45720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457200" algn="l"/>
              </a:tabLst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Times New Roman"/>
              <a:cs typeface="Arial" pitchFamily="34" charset="0"/>
            </a:endParaRPr>
          </a:p>
        </p:txBody>
      </p:sp>
      <p:sp>
        <p:nvSpPr>
          <p:cNvPr id="437251" name="Rectangle 4"/>
          <p:cNvSpPr>
            <a:spLocks noChangeArrowheads="1"/>
          </p:cNvSpPr>
          <p:nvPr/>
        </p:nvSpPr>
        <p:spPr bwMode="auto">
          <a:xfrm>
            <a:off x="357188" y="285750"/>
            <a:ext cx="82153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pitchFamily="18" charset="0"/>
                <a:ea typeface="+mn-ea"/>
                <a:cs typeface="Times New Roman" pitchFamily="18" charset="0"/>
              </a:rPr>
              <a:t>Business objectives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7798534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3"/>
          <p:cNvSpPr>
            <a:spLocks noChangeArrowheads="1"/>
          </p:cNvSpPr>
          <p:nvPr/>
        </p:nvSpPr>
        <p:spPr bwMode="auto">
          <a:xfrm>
            <a:off x="428625" y="1643063"/>
            <a:ext cx="8286750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dirty="0"/>
              <a:t>No respect of patients’ privacy.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dirty="0"/>
              <a:t>Incorrect understanding of patients’ needs.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dirty="0"/>
              <a:t>Incorrect understanding of doctors’ needs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dirty="0"/>
              <a:t>Not attractive to new doctors.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dirty="0"/>
              <a:t>Bad publicity in press.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dirty="0"/>
              <a:t>Unacceptable waiting time for patients.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dirty="0"/>
              <a:t>Unfair competition from our contracted doctors.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dirty="0"/>
              <a:t>Competing hospitals have better prices.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dirty="0"/>
              <a:t>Shortage of medicines.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dirty="0"/>
              <a:t>Shortage of blood.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dirty="0"/>
              <a:t>Shortage of modern medical equipment.</a:t>
            </a:r>
          </a:p>
          <a:p>
            <a:endParaRPr lang="en-US" sz="2400" dirty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Times New Roman"/>
              <a:cs typeface="Arial" pitchFamily="34" charset="0"/>
            </a:endParaRPr>
          </a:p>
          <a:p>
            <a:pPr marL="45720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457200" algn="l"/>
              </a:tabLst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Times New Roman"/>
              <a:cs typeface="Arial" pitchFamily="34" charset="0"/>
            </a:endParaRPr>
          </a:p>
          <a:p>
            <a:pPr marL="45720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457200" algn="l"/>
              </a:tabLst>
              <a:defRPr/>
            </a:pPr>
            <a:endParaRPr kumimoji="0" lang="en-US" sz="240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"/>
              <a:ea typeface="Times New Roman"/>
              <a:cs typeface="Arial" pitchFamily="34" charset="0"/>
            </a:endParaRPr>
          </a:p>
          <a:p>
            <a:pPr marL="45720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457200" algn="l"/>
              </a:tabLst>
              <a:defRPr/>
            </a:pPr>
            <a:endParaRPr kumimoji="0" lang="nl-BE" sz="160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"/>
              <a:ea typeface="Times New Roman"/>
              <a:cs typeface="Arial" pitchFamily="34" charset="0"/>
            </a:endParaRPr>
          </a:p>
          <a:p>
            <a:pPr marL="45720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457200" algn="l"/>
              </a:tabLst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Times New Roman"/>
              <a:cs typeface="Arial" pitchFamily="34" charset="0"/>
            </a:endParaRPr>
          </a:p>
        </p:txBody>
      </p:sp>
      <p:sp>
        <p:nvSpPr>
          <p:cNvPr id="437251" name="Rectangle 4"/>
          <p:cNvSpPr>
            <a:spLocks noChangeArrowheads="1"/>
          </p:cNvSpPr>
          <p:nvPr/>
        </p:nvSpPr>
        <p:spPr bwMode="auto">
          <a:xfrm>
            <a:off x="357188" y="285750"/>
            <a:ext cx="82153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pitchFamily="18" charset="0"/>
                <a:ea typeface="+mn-ea"/>
                <a:cs typeface="Times New Roman" pitchFamily="18" charset="0"/>
              </a:rPr>
              <a:t>Inherent risks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2129688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3"/>
          <p:cNvSpPr>
            <a:spLocks noChangeArrowheads="1"/>
          </p:cNvSpPr>
          <p:nvPr/>
        </p:nvSpPr>
        <p:spPr bwMode="auto">
          <a:xfrm>
            <a:off x="357188" y="1052736"/>
            <a:ext cx="8286750" cy="7017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  </a:t>
            </a:r>
            <a:endParaRPr lang="en-US" sz="2400" dirty="0"/>
          </a:p>
          <a:p>
            <a:r>
              <a:rPr lang="en-US" sz="2400" b="1" u="sng" dirty="0"/>
              <a:t>Audit objective</a:t>
            </a:r>
            <a:endParaRPr lang="en-US" sz="2400" dirty="0"/>
          </a:p>
          <a:p>
            <a:pPr lvl="0"/>
            <a:r>
              <a:rPr lang="en-US" sz="2400" dirty="0"/>
              <a:t>To assure that the hospital is run in a cost-effective way, with full respect of regulations, quality and care for patients.</a:t>
            </a:r>
          </a:p>
          <a:p>
            <a:pPr lvl="0"/>
            <a:endParaRPr lang="en-US" sz="2400" dirty="0"/>
          </a:p>
          <a:p>
            <a:pPr lvl="0"/>
            <a:endParaRPr lang="en-US" sz="2400" dirty="0"/>
          </a:p>
          <a:p>
            <a:r>
              <a:rPr lang="en-US" sz="2400" b="1" u="sng" dirty="0"/>
              <a:t>Sub-objectives</a:t>
            </a:r>
            <a:endParaRPr lang="en-US" sz="2400" b="1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To assure that the resource needs of the doctors are well captured and translated into correct recruitment and procurement actions.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To assure that the laws and regulations on privacy are respected.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To assure that the contracted doctors are loyal to our hospital and to the contract principles.</a:t>
            </a:r>
          </a:p>
          <a:p>
            <a:endParaRPr lang="en-US" sz="2400" dirty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Times New Roman"/>
              <a:cs typeface="Arial" pitchFamily="34" charset="0"/>
            </a:endParaRPr>
          </a:p>
          <a:p>
            <a:pPr marL="45720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457200" algn="l"/>
              </a:tabLst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Times New Roman"/>
              <a:cs typeface="Arial" pitchFamily="34" charset="0"/>
            </a:endParaRPr>
          </a:p>
          <a:p>
            <a:pPr marL="45720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457200" algn="l"/>
              </a:tabLst>
              <a:defRPr/>
            </a:pPr>
            <a:endParaRPr kumimoji="0" lang="en-US" sz="240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"/>
              <a:ea typeface="Times New Roman"/>
              <a:cs typeface="Arial" pitchFamily="34" charset="0"/>
            </a:endParaRPr>
          </a:p>
          <a:p>
            <a:pPr marL="45720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457200" algn="l"/>
              </a:tabLst>
              <a:defRPr/>
            </a:pPr>
            <a:endParaRPr kumimoji="0" lang="nl-BE" sz="160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"/>
              <a:ea typeface="Times New Roman"/>
              <a:cs typeface="Arial" pitchFamily="34" charset="0"/>
            </a:endParaRPr>
          </a:p>
          <a:p>
            <a:pPr marL="45720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457200" algn="l"/>
              </a:tabLst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Times New Roman"/>
              <a:cs typeface="Arial" pitchFamily="34" charset="0"/>
            </a:endParaRPr>
          </a:p>
        </p:txBody>
      </p:sp>
      <p:sp>
        <p:nvSpPr>
          <p:cNvPr id="437251" name="Rectangle 4"/>
          <p:cNvSpPr>
            <a:spLocks noChangeArrowheads="1"/>
          </p:cNvSpPr>
          <p:nvPr/>
        </p:nvSpPr>
        <p:spPr bwMode="auto">
          <a:xfrm>
            <a:off x="357188" y="285750"/>
            <a:ext cx="82153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pitchFamily="18" charset="0"/>
                <a:ea typeface="+mn-ea"/>
                <a:cs typeface="Times New Roman" pitchFamily="18" charset="0"/>
              </a:rPr>
              <a:t>Audit objectives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0430315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3"/>
          <p:cNvSpPr>
            <a:spLocks noChangeArrowheads="1"/>
          </p:cNvSpPr>
          <p:nvPr/>
        </p:nvSpPr>
        <p:spPr bwMode="auto">
          <a:xfrm>
            <a:off x="357188" y="1052736"/>
            <a:ext cx="8286750" cy="7017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  </a:t>
            </a:r>
            <a:endParaRPr lang="en-US" sz="2400" dirty="0"/>
          </a:p>
          <a:p>
            <a:r>
              <a:rPr lang="en-US" sz="2400" b="1" u="sng" dirty="0"/>
              <a:t>Audit objective</a:t>
            </a:r>
            <a:endParaRPr lang="en-US" sz="2400" dirty="0"/>
          </a:p>
          <a:p>
            <a:pPr lvl="0"/>
            <a:r>
              <a:rPr lang="en-US" sz="2400" dirty="0"/>
              <a:t>To assure that the hospital is run in a cost-effective way, with full respect of regulations, quality and care for patients.</a:t>
            </a:r>
          </a:p>
          <a:p>
            <a:pPr lvl="0"/>
            <a:endParaRPr lang="en-US" sz="2400" dirty="0"/>
          </a:p>
          <a:p>
            <a:pPr lvl="0"/>
            <a:endParaRPr lang="en-US" sz="2400" dirty="0"/>
          </a:p>
          <a:p>
            <a:r>
              <a:rPr lang="en-US" sz="2400" b="1" u="sng" dirty="0"/>
              <a:t>Sub-objectives</a:t>
            </a:r>
            <a:endParaRPr lang="en-US" sz="2400" b="1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highlight>
                  <a:srgbClr val="FFFF00"/>
                </a:highlight>
              </a:rPr>
              <a:t>To assure that the resource needs of the doctors are well captured and translated into correct recruitment and procurement actions.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To assure that the laws and regulations on privacy are respected.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To assure that the contracted doctors are loyal to our hospital and to the contract principles.</a:t>
            </a:r>
          </a:p>
          <a:p>
            <a:endParaRPr lang="en-US" sz="2400" dirty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Times New Roman"/>
              <a:cs typeface="Arial" pitchFamily="34" charset="0"/>
            </a:endParaRPr>
          </a:p>
          <a:p>
            <a:pPr marL="45720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457200" algn="l"/>
              </a:tabLst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Times New Roman"/>
              <a:cs typeface="Arial" pitchFamily="34" charset="0"/>
            </a:endParaRPr>
          </a:p>
          <a:p>
            <a:pPr marL="45720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457200" algn="l"/>
              </a:tabLst>
              <a:defRPr/>
            </a:pPr>
            <a:endParaRPr kumimoji="0" lang="en-US" sz="240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"/>
              <a:ea typeface="Times New Roman"/>
              <a:cs typeface="Arial" pitchFamily="34" charset="0"/>
            </a:endParaRPr>
          </a:p>
          <a:p>
            <a:pPr marL="45720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457200" algn="l"/>
              </a:tabLst>
              <a:defRPr/>
            </a:pPr>
            <a:endParaRPr kumimoji="0" lang="nl-BE" sz="160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"/>
              <a:ea typeface="Times New Roman"/>
              <a:cs typeface="Arial" pitchFamily="34" charset="0"/>
            </a:endParaRPr>
          </a:p>
          <a:p>
            <a:pPr marL="45720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457200" algn="l"/>
              </a:tabLst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Times New Roman"/>
              <a:cs typeface="Arial" pitchFamily="34" charset="0"/>
            </a:endParaRPr>
          </a:p>
        </p:txBody>
      </p:sp>
      <p:sp>
        <p:nvSpPr>
          <p:cNvPr id="437251" name="Rectangle 4"/>
          <p:cNvSpPr>
            <a:spLocks noChangeArrowheads="1"/>
          </p:cNvSpPr>
          <p:nvPr/>
        </p:nvSpPr>
        <p:spPr bwMode="auto">
          <a:xfrm>
            <a:off x="357188" y="285750"/>
            <a:ext cx="82153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pitchFamily="18" charset="0"/>
                <a:ea typeface="+mn-ea"/>
                <a:cs typeface="Times New Roman" pitchFamily="18" charset="0"/>
              </a:rPr>
              <a:t>Audit objectives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8325047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E98551-A1F6-450D-B0B6-62AB06E16A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Scope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F95EB7-C701-4799-AE41-2C029979A1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87627"/>
            <a:ext cx="8229600" cy="892696"/>
          </a:xfrm>
        </p:spPr>
        <p:txBody>
          <a:bodyPr/>
          <a:lstStyle/>
          <a:p>
            <a:r>
              <a:rPr lang="en-US" dirty="0"/>
              <a:t>2016-2017 filled-in positions</a:t>
            </a:r>
          </a:p>
          <a:p>
            <a:r>
              <a:rPr lang="en-US" dirty="0"/>
              <a:t>Job descriptions</a:t>
            </a:r>
          </a:p>
          <a:p>
            <a:r>
              <a:rPr lang="en-US" dirty="0"/>
              <a:t>2017 job vacancies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A7D5C6A4-3796-40E2-9125-BD0C6CF71580}"/>
              </a:ext>
            </a:extLst>
          </p:cNvPr>
          <p:cNvSpPr txBox="1">
            <a:spLocks/>
          </p:cNvSpPr>
          <p:nvPr/>
        </p:nvSpPr>
        <p:spPr bwMode="auto">
          <a:xfrm>
            <a:off x="611560" y="3793604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dirty="0"/>
              <a:t>Reference frameworks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F9AF3F7E-3ECD-49ED-9DEA-60996D1AC2DF}"/>
              </a:ext>
            </a:extLst>
          </p:cNvPr>
          <p:cNvSpPr txBox="1">
            <a:spLocks/>
          </p:cNvSpPr>
          <p:nvPr/>
        </p:nvSpPr>
        <p:spPr bwMode="auto">
          <a:xfrm>
            <a:off x="487470" y="4932039"/>
            <a:ext cx="8229600" cy="8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Internal procedures</a:t>
            </a:r>
          </a:p>
          <a:p>
            <a:r>
              <a:rPr lang="en-US" dirty="0"/>
              <a:t>Benchmarking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769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3"/>
          <p:cNvSpPr>
            <a:spLocks noChangeArrowheads="1"/>
          </p:cNvSpPr>
          <p:nvPr/>
        </p:nvSpPr>
        <p:spPr bwMode="auto">
          <a:xfrm>
            <a:off x="357188" y="1340768"/>
            <a:ext cx="8286750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dirty="0"/>
              <a:t>Identify the relevant populations: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Population of staff employed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Population of doctors employed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Inventory of medical equipment, including aging table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Population of requests for resources for the last two years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Population of requests for medical equipment for the last two years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dirty="0"/>
              <a:t>Define the sampling method and size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dirty="0"/>
              <a:t>Select the sampled transactions and identify the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Dates of employment / request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Justification for request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Authorization or refusal of request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Aging doctors, staff and equipment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Compare population of doctors and staff with other hospitals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Identify anomalies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Analyze anomalies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dirty="0"/>
              <a:t>Discuss anomalies with auditee(s)</a:t>
            </a:r>
          </a:p>
          <a:p>
            <a:endParaRPr lang="en-US" sz="2400" dirty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Times New Roman"/>
              <a:cs typeface="Arial" pitchFamily="34" charset="0"/>
            </a:endParaRPr>
          </a:p>
          <a:p>
            <a:pPr marL="45720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457200" algn="l"/>
              </a:tabLst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Times New Roman"/>
              <a:cs typeface="Arial" pitchFamily="34" charset="0"/>
            </a:endParaRPr>
          </a:p>
          <a:p>
            <a:pPr marL="45720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457200" algn="l"/>
              </a:tabLst>
              <a:defRPr/>
            </a:pPr>
            <a:endParaRPr kumimoji="0" lang="en-US" sz="240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"/>
              <a:ea typeface="Times New Roman"/>
              <a:cs typeface="Arial" pitchFamily="34" charset="0"/>
            </a:endParaRPr>
          </a:p>
          <a:p>
            <a:pPr marL="45720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457200" algn="l"/>
              </a:tabLst>
              <a:defRPr/>
            </a:pPr>
            <a:endParaRPr kumimoji="0" lang="nl-BE" sz="160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"/>
              <a:ea typeface="Times New Roman"/>
              <a:cs typeface="Arial" pitchFamily="34" charset="0"/>
            </a:endParaRPr>
          </a:p>
          <a:p>
            <a:pPr marL="45720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457200" algn="l"/>
              </a:tabLst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Times New Roman"/>
              <a:cs typeface="Arial" pitchFamily="34" charset="0"/>
            </a:endParaRPr>
          </a:p>
        </p:txBody>
      </p:sp>
      <p:sp>
        <p:nvSpPr>
          <p:cNvPr id="437251" name="Rectangle 4"/>
          <p:cNvSpPr>
            <a:spLocks noChangeArrowheads="1"/>
          </p:cNvSpPr>
          <p:nvPr/>
        </p:nvSpPr>
        <p:spPr bwMode="auto">
          <a:xfrm>
            <a:off x="357188" y="285750"/>
            <a:ext cx="82153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pitchFamily="18" charset="0"/>
                <a:ea typeface="+mn-ea"/>
                <a:cs typeface="Times New Roman" pitchFamily="18" charset="0"/>
              </a:rPr>
              <a:t>Detailed review of design and testing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442872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3"/>
          <p:cNvSpPr>
            <a:spLocks noChangeArrowheads="1"/>
          </p:cNvSpPr>
          <p:nvPr/>
        </p:nvSpPr>
        <p:spPr bwMode="auto">
          <a:xfrm>
            <a:off x="357188" y="1052736"/>
            <a:ext cx="8286750" cy="7017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  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Audit objective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To assure that the hospital is run in a cost-effective way, with full respect of regulations, quality and care for patients.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Sub-objectives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To assure that the resource needs of the doctors are well captured and translated into correct recruitment and procurement actions.</a:t>
            </a: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To assure that the laws and regulations on privacy are respected.</a:t>
            </a: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Calibri"/>
                <a:ea typeface="+mn-ea"/>
                <a:cs typeface="+mn-cs"/>
              </a:rPr>
              <a:t>To assure that the contracted doctors are loyal to our hospital and to the contract principles.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Times New Roman"/>
              <a:cs typeface="Arial" pitchFamily="34" charset="0"/>
            </a:endParaRPr>
          </a:p>
          <a:p>
            <a:pPr marL="45720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457200" algn="l"/>
              </a:tabLst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Times New Roman"/>
              <a:cs typeface="Arial" pitchFamily="34" charset="0"/>
            </a:endParaRPr>
          </a:p>
          <a:p>
            <a:pPr marL="45720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457200" algn="l"/>
              </a:tabLst>
              <a:defRPr/>
            </a:pPr>
            <a:endParaRPr kumimoji="0" lang="en-US" sz="240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"/>
              <a:ea typeface="Times New Roman"/>
              <a:cs typeface="Arial" pitchFamily="34" charset="0"/>
            </a:endParaRPr>
          </a:p>
          <a:p>
            <a:pPr marL="45720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457200" algn="l"/>
              </a:tabLst>
              <a:defRPr/>
            </a:pPr>
            <a:endParaRPr kumimoji="0" lang="nl-BE" sz="160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"/>
              <a:ea typeface="Times New Roman"/>
              <a:cs typeface="Arial" pitchFamily="34" charset="0"/>
            </a:endParaRPr>
          </a:p>
          <a:p>
            <a:pPr marL="45720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457200" algn="l"/>
              </a:tabLst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Times New Roman"/>
              <a:cs typeface="Arial" pitchFamily="34" charset="0"/>
            </a:endParaRPr>
          </a:p>
        </p:txBody>
      </p:sp>
      <p:sp>
        <p:nvSpPr>
          <p:cNvPr id="437251" name="Rectangle 4"/>
          <p:cNvSpPr>
            <a:spLocks noChangeArrowheads="1"/>
          </p:cNvSpPr>
          <p:nvPr/>
        </p:nvSpPr>
        <p:spPr bwMode="auto">
          <a:xfrm>
            <a:off x="357188" y="285750"/>
            <a:ext cx="82153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pitchFamily="18" charset="0"/>
                <a:ea typeface="+mn-ea"/>
                <a:cs typeface="Times New Roman" pitchFamily="18" charset="0"/>
              </a:rPr>
              <a:t>Audit objectives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306917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E98551-A1F6-450D-B0B6-62AB06E16A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Scope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F95EB7-C701-4799-AE41-2C029979A1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87627"/>
            <a:ext cx="8229600" cy="892696"/>
          </a:xfrm>
        </p:spPr>
        <p:txBody>
          <a:bodyPr/>
          <a:lstStyle/>
          <a:p>
            <a:r>
              <a:rPr lang="en-US" dirty="0"/>
              <a:t>Current contracted doctors</a:t>
            </a:r>
          </a:p>
          <a:p>
            <a:r>
              <a:rPr lang="en-US" dirty="0"/>
              <a:t>Current contracts</a:t>
            </a:r>
          </a:p>
          <a:p>
            <a:r>
              <a:rPr lang="en-US" dirty="0"/>
              <a:t>2017 declarations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A7D5C6A4-3796-40E2-9125-BD0C6CF71580}"/>
              </a:ext>
            </a:extLst>
          </p:cNvPr>
          <p:cNvSpPr txBox="1">
            <a:spLocks/>
          </p:cNvSpPr>
          <p:nvPr/>
        </p:nvSpPr>
        <p:spPr bwMode="auto">
          <a:xfrm>
            <a:off x="611560" y="3793604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dirty="0"/>
              <a:t>Reference frameworks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F9AF3F7E-3ECD-49ED-9DEA-60996D1AC2DF}"/>
              </a:ext>
            </a:extLst>
          </p:cNvPr>
          <p:cNvSpPr txBox="1">
            <a:spLocks/>
          </p:cNvSpPr>
          <p:nvPr/>
        </p:nvSpPr>
        <p:spPr bwMode="auto">
          <a:xfrm>
            <a:off x="487470" y="4932039"/>
            <a:ext cx="8229600" cy="8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Internal procedures including contract terms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110031"/>
      </p:ext>
    </p:extLst>
  </p:cSld>
  <p:clrMapOvr>
    <a:masterClrMapping/>
  </p:clrMapOvr>
</p:sld>
</file>

<file path=ppt/theme/theme1.xml><?xml version="1.0" encoding="utf-8"?>
<a:theme xmlns:a="http://schemas.openxmlformats.org/drawingml/2006/main" name="13_Custom Design">
  <a:themeElements>
    <a:clrScheme name="3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Custom Desig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3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3">
        <a:dk1>
          <a:srgbClr val="000000"/>
        </a:dk1>
        <a:lt1>
          <a:srgbClr val="FFFFFF"/>
        </a:lt1>
        <a:dk2>
          <a:srgbClr val="C3D0E4"/>
        </a:dk2>
        <a:lt2>
          <a:srgbClr val="00AEEF"/>
        </a:lt2>
        <a:accent1>
          <a:srgbClr val="711471"/>
        </a:accent1>
        <a:accent2>
          <a:srgbClr val="A9C398"/>
        </a:accent2>
        <a:accent3>
          <a:srgbClr val="FFFFFF"/>
        </a:accent3>
        <a:accent4>
          <a:srgbClr val="000000"/>
        </a:accent4>
        <a:accent5>
          <a:srgbClr val="BBAABB"/>
        </a:accent5>
        <a:accent6>
          <a:srgbClr val="99B089"/>
        </a:accent6>
        <a:hlink>
          <a:srgbClr val="00928F"/>
        </a:hlink>
        <a:folHlink>
          <a:srgbClr val="E5B53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14">
        <a:dk1>
          <a:srgbClr val="000000"/>
        </a:dk1>
        <a:lt1>
          <a:srgbClr val="FFFFFF"/>
        </a:lt1>
        <a:dk2>
          <a:srgbClr val="00AEEF"/>
        </a:dk2>
        <a:lt2>
          <a:srgbClr val="C3D0E4"/>
        </a:lt2>
        <a:accent1>
          <a:srgbClr val="711471"/>
        </a:accent1>
        <a:accent2>
          <a:srgbClr val="A9C398"/>
        </a:accent2>
        <a:accent3>
          <a:srgbClr val="FFFFFF"/>
        </a:accent3>
        <a:accent4>
          <a:srgbClr val="000000"/>
        </a:accent4>
        <a:accent5>
          <a:srgbClr val="BBAABB"/>
        </a:accent5>
        <a:accent6>
          <a:srgbClr val="99B089"/>
        </a:accent6>
        <a:hlink>
          <a:srgbClr val="00928F"/>
        </a:hlink>
        <a:folHlink>
          <a:srgbClr val="E5B53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15">
        <a:dk1>
          <a:srgbClr val="000000"/>
        </a:dk1>
        <a:lt1>
          <a:srgbClr val="FFFFFF"/>
        </a:lt1>
        <a:dk2>
          <a:srgbClr val="00AEE4"/>
        </a:dk2>
        <a:lt2>
          <a:srgbClr val="C3D0E4"/>
        </a:lt2>
        <a:accent1>
          <a:srgbClr val="711471"/>
        </a:accent1>
        <a:accent2>
          <a:srgbClr val="A9C398"/>
        </a:accent2>
        <a:accent3>
          <a:srgbClr val="FFFFFF"/>
        </a:accent3>
        <a:accent4>
          <a:srgbClr val="000000"/>
        </a:accent4>
        <a:accent5>
          <a:srgbClr val="BBAABB"/>
        </a:accent5>
        <a:accent6>
          <a:srgbClr val="99B089"/>
        </a:accent6>
        <a:hlink>
          <a:srgbClr val="00928F"/>
        </a:hlink>
        <a:folHlink>
          <a:srgbClr val="E5B53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16">
        <a:dk1>
          <a:srgbClr val="000000"/>
        </a:dk1>
        <a:lt1>
          <a:srgbClr val="FFFFFF"/>
        </a:lt1>
        <a:dk2>
          <a:srgbClr val="00AEEF"/>
        </a:dk2>
        <a:lt2>
          <a:srgbClr val="C3D0E4"/>
        </a:lt2>
        <a:accent1>
          <a:srgbClr val="711471"/>
        </a:accent1>
        <a:accent2>
          <a:srgbClr val="E5B53B"/>
        </a:accent2>
        <a:accent3>
          <a:srgbClr val="FFFFFF"/>
        </a:accent3>
        <a:accent4>
          <a:srgbClr val="000000"/>
        </a:accent4>
        <a:accent5>
          <a:srgbClr val="BBAABB"/>
        </a:accent5>
        <a:accent6>
          <a:srgbClr val="CFA435"/>
        </a:accent6>
        <a:hlink>
          <a:srgbClr val="00928F"/>
        </a:hlink>
        <a:folHlink>
          <a:srgbClr val="60527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loitte report">
  <a:themeElements>
    <a:clrScheme name="Deloitte report 11">
      <a:dk1>
        <a:srgbClr val="091D5D"/>
      </a:dk1>
      <a:lt1>
        <a:srgbClr val="FFFFFF"/>
      </a:lt1>
      <a:dk2>
        <a:srgbClr val="800080"/>
      </a:dk2>
      <a:lt2>
        <a:srgbClr val="CC3300"/>
      </a:lt2>
      <a:accent1>
        <a:srgbClr val="9966FF"/>
      </a:accent1>
      <a:accent2>
        <a:srgbClr val="FF9900"/>
      </a:accent2>
      <a:accent3>
        <a:srgbClr val="FFFFFF"/>
      </a:accent3>
      <a:accent4>
        <a:srgbClr val="06174E"/>
      </a:accent4>
      <a:accent5>
        <a:srgbClr val="CAB8FF"/>
      </a:accent5>
      <a:accent6>
        <a:srgbClr val="E78A00"/>
      </a:accent6>
      <a:hlink>
        <a:srgbClr val="3399FF"/>
      </a:hlink>
      <a:folHlink>
        <a:srgbClr val="336600"/>
      </a:folHlink>
    </a:clrScheme>
    <a:fontScheme name="Deloitte repor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loitte report 1">
        <a:dk1>
          <a:srgbClr val="4D4D4D"/>
        </a:dk1>
        <a:lt1>
          <a:srgbClr val="FFFFFF"/>
        </a:lt1>
        <a:dk2>
          <a:srgbClr val="000066"/>
        </a:dk2>
        <a:lt2>
          <a:srgbClr val="C0C0C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40404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loitte report 2">
        <a:dk1>
          <a:srgbClr val="000000"/>
        </a:dk1>
        <a:lt1>
          <a:srgbClr val="FFFFFF"/>
        </a:lt1>
        <a:dk2>
          <a:srgbClr val="091D5D"/>
        </a:dk2>
        <a:lt2>
          <a:srgbClr val="336699"/>
        </a:lt2>
        <a:accent1>
          <a:srgbClr val="99CC33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D"/>
        </a:accent5>
        <a:accent6>
          <a:srgbClr val="E7B900"/>
        </a:accent6>
        <a:hlink>
          <a:srgbClr val="CC3300"/>
        </a:hlink>
        <a:folHlink>
          <a:srgbClr val="EDE8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loitte report 3">
        <a:dk1>
          <a:srgbClr val="336699"/>
        </a:dk1>
        <a:lt1>
          <a:srgbClr val="FFFFFF"/>
        </a:lt1>
        <a:dk2>
          <a:srgbClr val="000066"/>
        </a:dk2>
        <a:lt2>
          <a:srgbClr val="091D5D"/>
        </a:lt2>
        <a:accent1>
          <a:srgbClr val="99CC33"/>
        </a:accent1>
        <a:accent2>
          <a:srgbClr val="FFCC00"/>
        </a:accent2>
        <a:accent3>
          <a:srgbClr val="AAAAB8"/>
        </a:accent3>
        <a:accent4>
          <a:srgbClr val="DADADA"/>
        </a:accent4>
        <a:accent5>
          <a:srgbClr val="CAE2AD"/>
        </a:accent5>
        <a:accent6>
          <a:srgbClr val="E7B900"/>
        </a:accent6>
        <a:hlink>
          <a:srgbClr val="CC3300"/>
        </a:hlink>
        <a:folHlink>
          <a:srgbClr val="EDE8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loitte report 4">
        <a:dk1>
          <a:srgbClr val="336699"/>
        </a:dk1>
        <a:lt1>
          <a:srgbClr val="FFFFFF"/>
        </a:lt1>
        <a:dk2>
          <a:srgbClr val="091D5D"/>
        </a:dk2>
        <a:lt2>
          <a:srgbClr val="091D5D"/>
        </a:lt2>
        <a:accent1>
          <a:srgbClr val="99CC33"/>
        </a:accent1>
        <a:accent2>
          <a:srgbClr val="FFCC00"/>
        </a:accent2>
        <a:accent3>
          <a:srgbClr val="AAABB6"/>
        </a:accent3>
        <a:accent4>
          <a:srgbClr val="DADADA"/>
        </a:accent4>
        <a:accent5>
          <a:srgbClr val="CAE2AD"/>
        </a:accent5>
        <a:accent6>
          <a:srgbClr val="E7B900"/>
        </a:accent6>
        <a:hlink>
          <a:srgbClr val="CC3300"/>
        </a:hlink>
        <a:folHlink>
          <a:srgbClr val="EDE8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loitte report 5">
        <a:dk1>
          <a:srgbClr val="667DD1"/>
        </a:dk1>
        <a:lt1>
          <a:srgbClr val="FFFFFF"/>
        </a:lt1>
        <a:dk2>
          <a:srgbClr val="091D5D"/>
        </a:dk2>
        <a:lt2>
          <a:srgbClr val="091D5D"/>
        </a:lt2>
        <a:accent1>
          <a:srgbClr val="9CD100"/>
        </a:accent1>
        <a:accent2>
          <a:srgbClr val="DC8240"/>
        </a:accent2>
        <a:accent3>
          <a:srgbClr val="AAABB6"/>
        </a:accent3>
        <a:accent4>
          <a:srgbClr val="DADADA"/>
        </a:accent4>
        <a:accent5>
          <a:srgbClr val="CBE5AA"/>
        </a:accent5>
        <a:accent6>
          <a:srgbClr val="C77539"/>
        </a:accent6>
        <a:hlink>
          <a:srgbClr val="A13D3A"/>
        </a:hlink>
        <a:folHlink>
          <a:srgbClr val="DED3B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loitte report 6">
        <a:dk1>
          <a:srgbClr val="667DD1"/>
        </a:dk1>
        <a:lt1>
          <a:srgbClr val="FFFFFF"/>
        </a:lt1>
        <a:dk2>
          <a:srgbClr val="0C2678"/>
        </a:dk2>
        <a:lt2>
          <a:srgbClr val="091D5D"/>
        </a:lt2>
        <a:accent1>
          <a:srgbClr val="9CD100"/>
        </a:accent1>
        <a:accent2>
          <a:srgbClr val="DC8240"/>
        </a:accent2>
        <a:accent3>
          <a:srgbClr val="AAACBE"/>
        </a:accent3>
        <a:accent4>
          <a:srgbClr val="DADADA"/>
        </a:accent4>
        <a:accent5>
          <a:srgbClr val="CBE5AA"/>
        </a:accent5>
        <a:accent6>
          <a:srgbClr val="C77539"/>
        </a:accent6>
        <a:hlink>
          <a:srgbClr val="A13D3A"/>
        </a:hlink>
        <a:folHlink>
          <a:srgbClr val="DED3B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loitte report 7">
        <a:dk1>
          <a:srgbClr val="667DD1"/>
        </a:dk1>
        <a:lt1>
          <a:srgbClr val="FFFFFF"/>
        </a:lt1>
        <a:dk2>
          <a:srgbClr val="0C2678"/>
        </a:dk2>
        <a:lt2>
          <a:srgbClr val="091D5D"/>
        </a:lt2>
        <a:accent1>
          <a:srgbClr val="9CD100"/>
        </a:accent1>
        <a:accent2>
          <a:srgbClr val="DC8240"/>
        </a:accent2>
        <a:accent3>
          <a:srgbClr val="AAACBE"/>
        </a:accent3>
        <a:accent4>
          <a:srgbClr val="DADADA"/>
        </a:accent4>
        <a:accent5>
          <a:srgbClr val="CBE5AA"/>
        </a:accent5>
        <a:accent6>
          <a:srgbClr val="C77539"/>
        </a:accent6>
        <a:hlink>
          <a:srgbClr val="667DB6"/>
        </a:hlink>
        <a:folHlink>
          <a:srgbClr val="DED3B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loitte report 8">
        <a:dk1>
          <a:srgbClr val="CC3300"/>
        </a:dk1>
        <a:lt1>
          <a:srgbClr val="FFFFFF"/>
        </a:lt1>
        <a:dk2>
          <a:srgbClr val="0C2678"/>
        </a:dk2>
        <a:lt2>
          <a:srgbClr val="5F5F5F"/>
        </a:lt2>
        <a:accent1>
          <a:srgbClr val="9966FF"/>
        </a:accent1>
        <a:accent2>
          <a:srgbClr val="CC6600"/>
        </a:accent2>
        <a:accent3>
          <a:srgbClr val="AAACBE"/>
        </a:accent3>
        <a:accent4>
          <a:srgbClr val="DADADA"/>
        </a:accent4>
        <a:accent5>
          <a:srgbClr val="CAB8FF"/>
        </a:accent5>
        <a:accent6>
          <a:srgbClr val="B95C00"/>
        </a:accent6>
        <a:hlink>
          <a:srgbClr val="336600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loitte report 9">
        <a:dk1>
          <a:srgbClr val="000066"/>
        </a:dk1>
        <a:lt1>
          <a:srgbClr val="FFFFFF"/>
        </a:lt1>
        <a:dk2>
          <a:srgbClr val="5F5F5F"/>
        </a:dk2>
        <a:lt2>
          <a:srgbClr val="CC3300"/>
        </a:lt2>
        <a:accent1>
          <a:srgbClr val="9966FF"/>
        </a:accent1>
        <a:accent2>
          <a:srgbClr val="CC6600"/>
        </a:accent2>
        <a:accent3>
          <a:srgbClr val="FFFFFF"/>
        </a:accent3>
        <a:accent4>
          <a:srgbClr val="000056"/>
        </a:accent4>
        <a:accent5>
          <a:srgbClr val="CAB8FF"/>
        </a:accent5>
        <a:accent6>
          <a:srgbClr val="B95C00"/>
        </a:accent6>
        <a:hlink>
          <a:srgbClr val="336600"/>
        </a:hlink>
        <a:folHlink>
          <a:srgbClr val="33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loitte report 10">
        <a:dk1>
          <a:srgbClr val="000066"/>
        </a:dk1>
        <a:lt1>
          <a:srgbClr val="FFFFFF"/>
        </a:lt1>
        <a:dk2>
          <a:srgbClr val="800080"/>
        </a:dk2>
        <a:lt2>
          <a:srgbClr val="CC3300"/>
        </a:lt2>
        <a:accent1>
          <a:srgbClr val="9966FF"/>
        </a:accent1>
        <a:accent2>
          <a:srgbClr val="FF9900"/>
        </a:accent2>
        <a:accent3>
          <a:srgbClr val="FFFFFF"/>
        </a:accent3>
        <a:accent4>
          <a:srgbClr val="000056"/>
        </a:accent4>
        <a:accent5>
          <a:srgbClr val="CAB8FF"/>
        </a:accent5>
        <a:accent6>
          <a:srgbClr val="E78A00"/>
        </a:accent6>
        <a:hlink>
          <a:srgbClr val="3399FF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loitte report 11">
        <a:dk1>
          <a:srgbClr val="091D5D"/>
        </a:dk1>
        <a:lt1>
          <a:srgbClr val="FFFFFF"/>
        </a:lt1>
        <a:dk2>
          <a:srgbClr val="800080"/>
        </a:dk2>
        <a:lt2>
          <a:srgbClr val="CC3300"/>
        </a:lt2>
        <a:accent1>
          <a:srgbClr val="9966FF"/>
        </a:accent1>
        <a:accent2>
          <a:srgbClr val="FF9900"/>
        </a:accent2>
        <a:accent3>
          <a:srgbClr val="FFFFFF"/>
        </a:accent3>
        <a:accent4>
          <a:srgbClr val="06174E"/>
        </a:accent4>
        <a:accent5>
          <a:srgbClr val="CAB8FF"/>
        </a:accent5>
        <a:accent6>
          <a:srgbClr val="E78A00"/>
        </a:accent6>
        <a:hlink>
          <a:srgbClr val="3399FF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Zadani dizajn">
  <a:themeElements>
    <a:clrScheme name="Zadani dizaj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Zadani dizaj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Zadani dizaj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461</TotalTime>
  <Words>311</Words>
  <Application>Microsoft Office PowerPoint</Application>
  <PresentationFormat>On-screen Show (4:3)</PresentationFormat>
  <Paragraphs>129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10</vt:i4>
      </vt:variant>
    </vt:vector>
  </HeadingPairs>
  <TitlesOfParts>
    <vt:vector size="21" baseType="lpstr">
      <vt:lpstr>ＭＳ Ｐゴシック</vt:lpstr>
      <vt:lpstr>Arial</vt:lpstr>
      <vt:lpstr>Calibri</vt:lpstr>
      <vt:lpstr>MyriadPro-Bold</vt:lpstr>
      <vt:lpstr>Times</vt:lpstr>
      <vt:lpstr>Times New Roman</vt:lpstr>
      <vt:lpstr>Verdana</vt:lpstr>
      <vt:lpstr>13_Custom Design</vt:lpstr>
      <vt:lpstr>Deloitte report</vt:lpstr>
      <vt:lpstr>Zadani dizajn</vt:lpstr>
      <vt:lpstr>3_Office Theme</vt:lpstr>
      <vt:lpstr>PEM PAL  IA COP AiP Working Group  Hospital Audit Planning   </vt:lpstr>
      <vt:lpstr>PowerPoint Presentation</vt:lpstr>
      <vt:lpstr>PowerPoint Presentation</vt:lpstr>
      <vt:lpstr>PowerPoint Presentation</vt:lpstr>
      <vt:lpstr>PowerPoint Presentation</vt:lpstr>
      <vt:lpstr>Scope</vt:lpstr>
      <vt:lpstr>PowerPoint Presentation</vt:lpstr>
      <vt:lpstr>PowerPoint Presentation</vt:lpstr>
      <vt:lpstr>Scope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Jean-Pierre</dc:creator>
  <cp:lastModifiedBy>Jean-Pierre Garitte</cp:lastModifiedBy>
  <cp:revision>46</cp:revision>
  <dcterms:created xsi:type="dcterms:W3CDTF">2016-03-14T08:03:30Z</dcterms:created>
  <dcterms:modified xsi:type="dcterms:W3CDTF">2018-02-15T18:33:16Z</dcterms:modified>
</cp:coreProperties>
</file>