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271" r:id="rId2"/>
    <p:sldId id="272" r:id="rId3"/>
    <p:sldId id="297" r:id="rId4"/>
    <p:sldId id="322" r:id="rId5"/>
    <p:sldId id="298" r:id="rId6"/>
    <p:sldId id="301" r:id="rId7"/>
    <p:sldId id="316" r:id="rId8"/>
    <p:sldId id="312" r:id="rId9"/>
    <p:sldId id="313" r:id="rId10"/>
    <p:sldId id="281" r:id="rId11"/>
    <p:sldId id="318" r:id="rId12"/>
    <p:sldId id="323" r:id="rId13"/>
    <p:sldId id="299" r:id="rId14"/>
    <p:sldId id="295" r:id="rId15"/>
    <p:sldId id="300" r:id="rId16"/>
    <p:sldId id="273" r:id="rId17"/>
    <p:sldId id="292" r:id="rId18"/>
    <p:sldId id="314" r:id="rId19"/>
    <p:sldId id="320" r:id="rId20"/>
    <p:sldId id="305" r:id="rId21"/>
    <p:sldId id="302" r:id="rId22"/>
    <p:sldId id="315" r:id="rId23"/>
    <p:sldId id="317" r:id="rId24"/>
    <p:sldId id="304" r:id="rId25"/>
    <p:sldId id="307" r:id="rId26"/>
    <p:sldId id="308" r:id="rId27"/>
    <p:sldId id="309" r:id="rId28"/>
    <p:sldId id="310" r:id="rId29"/>
    <p:sldId id="319" r:id="rId30"/>
    <p:sldId id="291" r:id="rId31"/>
  </p:sldIdLst>
  <p:sldSz cx="16203613" cy="9144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720044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440089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2160133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880177" algn="l" rtl="0" eaLnBrk="0" fontAlgn="base" hangingPunct="0">
      <a:spcBef>
        <a:spcPct val="0"/>
      </a:spcBef>
      <a:spcAft>
        <a:spcPct val="0"/>
      </a:spcAft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3600221" algn="l" defTabSz="1440089" rtl="0" eaLnBrk="1" latinLnBrk="0" hangingPunct="1"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4320266" algn="l" defTabSz="1440089" rtl="0" eaLnBrk="1" latinLnBrk="0" hangingPunct="1"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5040310" algn="l" defTabSz="1440089" rtl="0" eaLnBrk="1" latinLnBrk="0" hangingPunct="1"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5760354" algn="l" defTabSz="1440089" rtl="0" eaLnBrk="1" latinLnBrk="0" hangingPunct="1">
      <a:defRPr sz="3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51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63A2"/>
    <a:srgbClr val="B73633"/>
    <a:srgbClr val="000000"/>
    <a:srgbClr val="EEEFFF"/>
    <a:srgbClr val="53953E"/>
    <a:srgbClr val="E0E0DE"/>
    <a:srgbClr val="C17644"/>
    <a:srgbClr val="FBE8BD"/>
    <a:srgbClr val="F5ECDC"/>
    <a:srgbClr val="DE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66" autoAdjust="0"/>
    <p:restoredTop sz="84795" autoAdjust="0"/>
  </p:normalViewPr>
  <p:slideViewPr>
    <p:cSldViewPr>
      <p:cViewPr varScale="1">
        <p:scale>
          <a:sx n="86" d="100"/>
          <a:sy n="86" d="100"/>
        </p:scale>
        <p:origin x="780" y="336"/>
      </p:cViewPr>
      <p:guideLst>
        <p:guide orient="horz" pos="2160"/>
        <p:guide pos="2880"/>
        <p:guide orient="horz" pos="2880"/>
        <p:guide pos="51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9EE192D-1405-4090-9187-7A7D286AD98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493AF88-397A-4CBE-BB8E-F6D4A51115D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B7735D37-B63F-40BF-9D5A-9C2B3471FBC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AEF809CD-9C98-45B1-A8D9-75B7E435046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200F11D-E1FF-4126-AB6E-E24D64A32CD3}" type="slidenum">
              <a:rPr lang="en-US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302149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3979B68-A697-496C-99FE-200BCD8E49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F7DB5A1-91E6-4673-BDBE-08C777F9BD8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E689176F-7708-4A28-8D99-F6AEBE4F177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0050" y="685800"/>
            <a:ext cx="62103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D84005AA-2140-44C6-9192-2C5245482FE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9600"/>
            <a:ext cx="514032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E5FA1505-CF52-4058-9111-4A369501D16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3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7" name="Rectangle 7">
            <a:extLst>
              <a:ext uri="{FF2B5EF4-FFF2-40B4-BE49-F238E27FC236}">
                <a16:creationId xmlns:a16="http://schemas.microsoft.com/office/drawing/2014/main" id="{6242697E-DC0C-4254-A9A2-745369E518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9200"/>
            <a:ext cx="303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271F1A0-EA20-4CD1-A97B-563CEAAFB533}" type="slidenum">
              <a:rPr lang="en-US" altLang="en-US"/>
              <a:pPr>
                <a:defRPr/>
              </a:pPr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898003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720044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440089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2160133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880177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3600221" algn="l" defTabSz="14400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20266" algn="l" defTabSz="14400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40310" algn="l" defTabSz="14400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60354" algn="l" defTabSz="14400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9B48BEA-1527-49D8-9591-811EE5A93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85800"/>
            <a:ext cx="6210300" cy="3505200"/>
          </a:xfrm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6C9FDEA4-FF5D-4C59-9DA3-6A0704920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BF234799-EE29-4772-B21F-ED1697244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33D7FE-BAC5-4AD4-BA90-779F28BF2075}" type="slidenum">
              <a:rPr lang="en-US" altLang="en-US" sz="1200" smtClean="0"/>
              <a:pPr/>
              <a:t>1</a:t>
            </a:fld>
            <a:endParaRPr lang="hr-HR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71F1A0-EA20-4CD1-A97B-563CEAAFB533}" type="slidenum">
              <a:rPr lang="en-US" altLang="en-US" smtClean="0"/>
              <a:pPr>
                <a:defRPr/>
              </a:pPr>
              <a:t>11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244713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71F1A0-EA20-4CD1-A97B-563CEAAFB533}" type="slidenum">
              <a:rPr lang="en-US" altLang="en-US" smtClean="0"/>
              <a:pPr>
                <a:defRPr/>
              </a:pPr>
              <a:t>12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727863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9B48BEA-1527-49D8-9591-811EE5A93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85800"/>
            <a:ext cx="6210300" cy="3505200"/>
          </a:xfrm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6C9FDEA4-FF5D-4C59-9DA3-6A0704920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BF234799-EE29-4772-B21F-ED1697244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33D7FE-BAC5-4AD4-BA90-779F28BF2075}" type="slidenum">
              <a:rPr lang="en-US" altLang="en-US" sz="1200" smtClean="0"/>
              <a:pPr/>
              <a:t>13</a:t>
            </a:fld>
            <a:endParaRPr lang="hr-HR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0050" y="685800"/>
            <a:ext cx="6210300" cy="3505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71F1A0-EA20-4CD1-A97B-563CEAAFB533}" type="slidenum">
              <a:rPr lang="en-US" altLang="en-US" smtClean="0"/>
              <a:pPr>
                <a:defRPr/>
              </a:pPr>
              <a:t>14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2651152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71F1A0-EA20-4CD1-A97B-563CEAAFB533}" type="slidenum">
              <a:rPr lang="en-US" altLang="en-US" smtClean="0"/>
              <a:pPr>
                <a:defRPr/>
              </a:pPr>
              <a:t>15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565111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9B48BEA-1527-49D8-9591-811EE5A93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85800"/>
            <a:ext cx="6210300" cy="3505200"/>
          </a:xfrm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6C9FDEA4-FF5D-4C59-9DA3-6A0704920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200" b="0" dirty="0">
              <a:solidFill>
                <a:schemeClr val="accent2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BF234799-EE29-4772-B21F-ED1697244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33D7FE-BAC5-4AD4-BA90-779F28BF2075}" type="slidenum">
              <a:rPr lang="en-US" altLang="en-US" sz="1200" smtClean="0"/>
              <a:pPr/>
              <a:t>16</a:t>
            </a:fld>
            <a:endParaRPr lang="hr-HR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9B48BEA-1527-49D8-9591-811EE5A93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85800"/>
            <a:ext cx="6210300" cy="3505200"/>
          </a:xfrm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6C9FDEA4-FF5D-4C59-9DA3-6A0704920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BF234799-EE29-4772-B21F-ED1697244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33D7FE-BAC5-4AD4-BA90-779F28BF2075}" type="slidenum">
              <a:rPr lang="en-US" altLang="en-US" sz="1200" smtClean="0"/>
              <a:pPr/>
              <a:t>2</a:t>
            </a:fld>
            <a:endParaRPr lang="hr-HR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9B48BEA-1527-49D8-9591-811EE5A93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85800"/>
            <a:ext cx="6210300" cy="3505200"/>
          </a:xfrm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6C9FDEA4-FF5D-4C59-9DA3-6A0704920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85750" indent="-285750" algn="just"/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BF234799-EE29-4772-B21F-ED1697244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33D7FE-BAC5-4AD4-BA90-779F28BF2075}" type="slidenum">
              <a:rPr lang="en-US" altLang="en-US" sz="1200" smtClean="0"/>
              <a:pPr/>
              <a:t>3</a:t>
            </a:fld>
            <a:endParaRPr lang="hr-HR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9B48BEA-1527-49D8-9591-811EE5A93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85800"/>
            <a:ext cx="6210300" cy="3505200"/>
          </a:xfrm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6C9FDEA4-FF5D-4C59-9DA3-6A0704920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BF234799-EE29-4772-B21F-ED1697244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33D7FE-BAC5-4AD4-BA90-779F28BF2075}" type="slidenum">
              <a:rPr lang="en-US" altLang="en-US" sz="1200" smtClean="0"/>
              <a:pPr/>
              <a:t>5</a:t>
            </a:fld>
            <a:endParaRPr lang="hr-HR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0050" y="685800"/>
            <a:ext cx="6210300" cy="3505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71F1A0-EA20-4CD1-A97B-563CEAAFB533}" type="slidenum">
              <a:rPr lang="en-US" altLang="en-US" smtClean="0"/>
              <a:pPr>
                <a:defRPr/>
              </a:pPr>
              <a:t>6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4082656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9B48BEA-1527-49D8-9591-811EE5A93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85800"/>
            <a:ext cx="6210300" cy="3505200"/>
          </a:xfrm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6C9FDEA4-FF5D-4C59-9DA3-6A0704920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BF234799-EE29-4772-B21F-ED1697244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33D7FE-BAC5-4AD4-BA90-779F28BF2075}" type="slidenum">
              <a:rPr lang="en-US" altLang="en-US" sz="1200" smtClean="0"/>
              <a:pPr/>
              <a:t>7</a:t>
            </a:fld>
            <a:endParaRPr lang="hr-HR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71F1A0-EA20-4CD1-A97B-563CEAAFB533}" type="slidenum">
              <a:rPr lang="en-US" altLang="en-US" smtClean="0"/>
              <a:pPr>
                <a:defRPr/>
              </a:pPr>
              <a:t>8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548195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71F1A0-EA20-4CD1-A97B-563CEAAFB533}" type="slidenum">
              <a:rPr lang="en-US" altLang="en-US" smtClean="0"/>
              <a:pPr>
                <a:defRPr/>
              </a:pPr>
              <a:t>9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565036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9B48BEA-1527-49D8-9591-811EE5A93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0050" y="685800"/>
            <a:ext cx="6210300" cy="3505200"/>
          </a:xfrm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6C9FDEA4-FF5D-4C59-9DA3-6A0704920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BF234799-EE29-4772-B21F-ED1697244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33D7FE-BAC5-4AD4-BA90-779F28BF2075}" type="slidenum">
              <a:rPr lang="en-US" altLang="en-US" sz="1200" smtClean="0"/>
              <a:pPr/>
              <a:t>10</a:t>
            </a:fld>
            <a:endParaRPr lang="hr-HR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>
            <a:extLst>
              <a:ext uri="{FF2B5EF4-FFF2-40B4-BE49-F238E27FC236}">
                <a16:creationId xmlns:a16="http://schemas.microsoft.com/office/drawing/2014/main" id="{92225295-7F3B-41EC-B786-06FA106596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2438400"/>
            <a:ext cx="16203613" cy="6705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4009" tIns="72004" rIns="144009" bIns="72004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5" name="Rectangle 36">
            <a:extLst>
              <a:ext uri="{FF2B5EF4-FFF2-40B4-BE49-F238E27FC236}">
                <a16:creationId xmlns:a16="http://schemas.microsoft.com/office/drawing/2014/main" id="{314CC86F-E35C-4062-ABB6-38CCA3A307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5151" y="0"/>
            <a:ext cx="2565572" cy="89408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50000">
                <a:srgbClr val="FFFFFF"/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8C9EEF73-9119-4A0C-B536-8DB974C2C6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20361" y="3556000"/>
            <a:ext cx="14583252" cy="101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9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6C55078F-587D-4FDA-B8C6-2B2B795052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50903" y="6197600"/>
            <a:ext cx="8371867" cy="203200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aphicFrame>
        <p:nvGraphicFramePr>
          <p:cNvPr id="8" name="Object 39">
            <a:extLst>
              <a:ext uri="{FF2B5EF4-FFF2-40B4-BE49-F238E27FC236}">
                <a16:creationId xmlns:a16="http://schemas.microsoft.com/office/drawing/2014/main" id="{7BB7F7DC-EBDD-473E-B3AC-FC0731C1C028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1207499" y="711201"/>
          <a:ext cx="4455994" cy="1807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55" name="Photo Editor Photo" r:id="rId3" imgW="5447619" imgH="2933333" progId="">
                  <p:embed/>
                </p:oleObj>
              </mc:Choice>
              <mc:Fallback>
                <p:oleObj name="Photo Editor Photo" r:id="rId3" imgW="5447619" imgH="2933333" progId="">
                  <p:embed/>
                  <p:pic>
                    <p:nvPicPr>
                      <p:cNvPr id="0" name="Picture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7499" y="711201"/>
                        <a:ext cx="4455994" cy="18076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49" name="Rectangle 53"/>
          <p:cNvSpPr>
            <a:spLocks noGrp="1" noChangeArrowheads="1"/>
          </p:cNvSpPr>
          <p:nvPr>
            <p:ph type="ctrTitle" sz="quarter"/>
          </p:nvPr>
        </p:nvSpPr>
        <p:spPr>
          <a:xfrm>
            <a:off x="1215272" y="3048000"/>
            <a:ext cx="13773071" cy="1524000"/>
          </a:xfrm>
        </p:spPr>
        <p:txBody>
          <a:bodyPr anchor="ctr"/>
          <a:lstStyle>
            <a:lvl1pPr algn="ctr">
              <a:defRPr sz="63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150" name="Rectangle 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65572" y="6705600"/>
            <a:ext cx="11342529" cy="23368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4400"/>
            </a:lvl1pPr>
          </a:lstStyle>
          <a:p>
            <a:pPr lvl="0"/>
            <a:r>
              <a:rPr lang="en-US" altLang="en-US" noProof="0"/>
              <a:t>Presenter Name (s)</a:t>
            </a:r>
          </a:p>
        </p:txBody>
      </p:sp>
    </p:spTree>
    <p:extLst>
      <p:ext uri="{BB962C8B-B14F-4D97-AF65-F5344CB8AC3E}">
        <p14:creationId xmlns:p14="http://schemas.microsoft.com/office/powerpoint/2010/main" val="403570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5DC5B9DA-FC09-4848-9B95-AF6F425F1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C6A54928-A5F1-4EED-B89C-476B36DE2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EEAC6048-E513-4F8F-B031-52832D52C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59440-A65D-4834-8CE6-7031EB1954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21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10044" y="1016000"/>
            <a:ext cx="3443268" cy="751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0242" y="1016000"/>
            <a:ext cx="10059743" cy="7518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4DF43FDA-9557-4EA6-B43A-609A58BF40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41A3F5B9-25E5-4AF8-BC25-6BB4F63B1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C48D467E-D9E4-43A6-89F9-063C603891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DEF2E-E70B-47AC-853E-91D48AF9AC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380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241" y="1016000"/>
            <a:ext cx="11882650" cy="1117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80242" y="2946401"/>
            <a:ext cx="6751505" cy="558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8101808" y="2946401"/>
            <a:ext cx="6751505" cy="5588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64B4A8EF-F48C-4A41-80D3-48D2137879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CC28E14-3363-4F53-856E-9446F78C08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61DBAC67-99C9-4925-B2B0-AF41BFE1F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FC0A8-66E0-4CB1-99FF-FD1785B66C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740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241" y="1016000"/>
            <a:ext cx="11882650" cy="1117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80242" y="2946401"/>
            <a:ext cx="6751505" cy="558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1808" y="2946401"/>
            <a:ext cx="6751505" cy="558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BCD48E1F-BAEE-4E99-B853-2179E81D5D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3ACF8597-2B90-4B93-9D7D-ACD3BDDBA0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1E1F6672-CFD2-444A-A88C-83EBD5EA3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F92E5-67F6-4F3E-8D85-9933592267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55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0681F573-3D8D-4813-BEFD-F68619672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88FCF86B-7394-419D-AA57-E368ADC7C5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909270A7-9A86-4F26-B859-F0434FE114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2DE20-83C9-4BF0-BFB7-5C41F5D469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167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560" y="2279651"/>
            <a:ext cx="13975616" cy="3803650"/>
          </a:xfrm>
        </p:spPr>
        <p:txBody>
          <a:bodyPr anchor="b"/>
          <a:lstStyle>
            <a:lvl1pPr>
              <a:defRPr sz="9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5560" y="6119285"/>
            <a:ext cx="13975616" cy="2000249"/>
          </a:xfrm>
        </p:spPr>
        <p:txBody>
          <a:bodyPr/>
          <a:lstStyle>
            <a:lvl1pPr marL="0" indent="0">
              <a:buNone/>
              <a:defRPr sz="3800"/>
            </a:lvl1pPr>
            <a:lvl2pPr marL="720044" indent="0">
              <a:buNone/>
              <a:defRPr sz="3100"/>
            </a:lvl2pPr>
            <a:lvl3pPr marL="1440089" indent="0">
              <a:buNone/>
              <a:defRPr sz="2800"/>
            </a:lvl3pPr>
            <a:lvl4pPr marL="2160133" indent="0">
              <a:buNone/>
              <a:defRPr sz="2500"/>
            </a:lvl4pPr>
            <a:lvl5pPr marL="2880177" indent="0">
              <a:buNone/>
              <a:defRPr sz="2500"/>
            </a:lvl5pPr>
            <a:lvl6pPr marL="3600221" indent="0">
              <a:buNone/>
              <a:defRPr sz="2500"/>
            </a:lvl6pPr>
            <a:lvl7pPr marL="4320266" indent="0">
              <a:buNone/>
              <a:defRPr sz="2500"/>
            </a:lvl7pPr>
            <a:lvl8pPr marL="5040310" indent="0">
              <a:buNone/>
              <a:defRPr sz="2500"/>
            </a:lvl8pPr>
            <a:lvl9pPr marL="5760354" indent="0">
              <a:buNone/>
              <a:defRPr sz="2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B6DC3C4A-48CF-440E-B2CB-C8675555D9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A1FA0F39-071B-4403-86EB-24BD467D4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4F7BC405-3701-4E8B-96DF-44B600BA58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93FEA-0ED4-409C-8365-1DF3AA31F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93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0242" y="2946401"/>
            <a:ext cx="6751505" cy="558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1808" y="2946401"/>
            <a:ext cx="6751505" cy="5588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80C8082A-1396-4643-A20F-AE265F76F0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DD35FAAD-5359-4D6F-81A2-35358AA6D1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BD2E0B46-5D67-48D6-B50A-457110FB7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6C48-56E4-42F9-8C4C-BA8C73A221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161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813" y="486834"/>
            <a:ext cx="13975616" cy="17674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813" y="2241551"/>
            <a:ext cx="6855590" cy="1098549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0044" indent="0">
              <a:buNone/>
              <a:defRPr sz="3100" b="1"/>
            </a:lvl2pPr>
            <a:lvl3pPr marL="1440089" indent="0">
              <a:buNone/>
              <a:defRPr sz="2800" b="1"/>
            </a:lvl3pPr>
            <a:lvl4pPr marL="2160133" indent="0">
              <a:buNone/>
              <a:defRPr sz="2500" b="1"/>
            </a:lvl4pPr>
            <a:lvl5pPr marL="2880177" indent="0">
              <a:buNone/>
              <a:defRPr sz="2500" b="1"/>
            </a:lvl5pPr>
            <a:lvl6pPr marL="3600221" indent="0">
              <a:buNone/>
              <a:defRPr sz="2500" b="1"/>
            </a:lvl6pPr>
            <a:lvl7pPr marL="4320266" indent="0">
              <a:buNone/>
              <a:defRPr sz="2500" b="1"/>
            </a:lvl7pPr>
            <a:lvl8pPr marL="5040310" indent="0">
              <a:buNone/>
              <a:defRPr sz="2500" b="1"/>
            </a:lvl8pPr>
            <a:lvl9pPr marL="5760354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6813" y="3340100"/>
            <a:ext cx="685559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03079" y="2241551"/>
            <a:ext cx="6889350" cy="1098549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0044" indent="0">
              <a:buNone/>
              <a:defRPr sz="3100" b="1"/>
            </a:lvl2pPr>
            <a:lvl3pPr marL="1440089" indent="0">
              <a:buNone/>
              <a:defRPr sz="2800" b="1"/>
            </a:lvl3pPr>
            <a:lvl4pPr marL="2160133" indent="0">
              <a:buNone/>
              <a:defRPr sz="2500" b="1"/>
            </a:lvl4pPr>
            <a:lvl5pPr marL="2880177" indent="0">
              <a:buNone/>
              <a:defRPr sz="2500" b="1"/>
            </a:lvl5pPr>
            <a:lvl6pPr marL="3600221" indent="0">
              <a:buNone/>
              <a:defRPr sz="2500" b="1"/>
            </a:lvl6pPr>
            <a:lvl7pPr marL="4320266" indent="0">
              <a:buNone/>
              <a:defRPr sz="2500" b="1"/>
            </a:lvl7pPr>
            <a:lvl8pPr marL="5040310" indent="0">
              <a:buNone/>
              <a:defRPr sz="2500" b="1"/>
            </a:lvl8pPr>
            <a:lvl9pPr marL="5760354" indent="0">
              <a:buNone/>
              <a:defRPr sz="2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03079" y="3340100"/>
            <a:ext cx="688935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4393823E-C35A-4BB7-BC3D-C24D9A68F2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747CB9DF-188B-4EAE-A0CB-0685CAF62E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6D619CB0-5264-4553-831E-AD30FA8FE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4CA6B-DAD7-44AB-8BC0-3DC1F67DB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07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F22C2C65-C81F-4978-87A4-F2DEF856C6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69B30237-AE65-4729-97E9-356C5D098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52EF06EA-1F24-4E16-8D71-C0ABBB4823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5DAC4-8FCC-49BC-A773-D0350FF7AC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54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93F3BD01-6B8E-4433-8663-C0BAC3365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7F285352-FF3C-457E-AE92-F19DFF05D8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98DC497D-D504-4879-9E08-DF32E55E5E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9E414-E546-4F19-94B5-A14DA14FE8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7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814" y="609600"/>
            <a:ext cx="5226790" cy="2133600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9351" y="1316568"/>
            <a:ext cx="8203079" cy="6498167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6814" y="2743200"/>
            <a:ext cx="5226790" cy="5082118"/>
          </a:xfrm>
        </p:spPr>
        <p:txBody>
          <a:bodyPr/>
          <a:lstStyle>
            <a:lvl1pPr marL="0" indent="0">
              <a:buNone/>
              <a:defRPr sz="2500"/>
            </a:lvl1pPr>
            <a:lvl2pPr marL="720044" indent="0">
              <a:buNone/>
              <a:defRPr sz="2200"/>
            </a:lvl2pPr>
            <a:lvl3pPr marL="1440089" indent="0">
              <a:buNone/>
              <a:defRPr sz="1900"/>
            </a:lvl3pPr>
            <a:lvl4pPr marL="2160133" indent="0">
              <a:buNone/>
              <a:defRPr sz="1600"/>
            </a:lvl4pPr>
            <a:lvl5pPr marL="2880177" indent="0">
              <a:buNone/>
              <a:defRPr sz="1600"/>
            </a:lvl5pPr>
            <a:lvl6pPr marL="3600221" indent="0">
              <a:buNone/>
              <a:defRPr sz="1600"/>
            </a:lvl6pPr>
            <a:lvl7pPr marL="4320266" indent="0">
              <a:buNone/>
              <a:defRPr sz="1600"/>
            </a:lvl7pPr>
            <a:lvl8pPr marL="5040310" indent="0">
              <a:buNone/>
              <a:defRPr sz="1600"/>
            </a:lvl8pPr>
            <a:lvl9pPr marL="5760354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B0F0D200-1E87-492E-BA6C-407470B92B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A03F7BC6-B99C-4044-B45F-F4CA960BF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E5C75311-F9B5-4A13-B362-7CF4ECCCCC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0E171-3837-49F0-A108-C4EEFF2501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81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814" y="609600"/>
            <a:ext cx="5226790" cy="2133600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89351" y="1316568"/>
            <a:ext cx="8203079" cy="6498167"/>
          </a:xfrm>
        </p:spPr>
        <p:txBody>
          <a:bodyPr/>
          <a:lstStyle>
            <a:lvl1pPr marL="0" indent="0">
              <a:buNone/>
              <a:defRPr sz="5000"/>
            </a:lvl1pPr>
            <a:lvl2pPr marL="720044" indent="0">
              <a:buNone/>
              <a:defRPr sz="4400"/>
            </a:lvl2pPr>
            <a:lvl3pPr marL="1440089" indent="0">
              <a:buNone/>
              <a:defRPr sz="3800"/>
            </a:lvl3pPr>
            <a:lvl4pPr marL="2160133" indent="0">
              <a:buNone/>
              <a:defRPr sz="3100"/>
            </a:lvl4pPr>
            <a:lvl5pPr marL="2880177" indent="0">
              <a:buNone/>
              <a:defRPr sz="3100"/>
            </a:lvl5pPr>
            <a:lvl6pPr marL="3600221" indent="0">
              <a:buNone/>
              <a:defRPr sz="3100"/>
            </a:lvl6pPr>
            <a:lvl7pPr marL="4320266" indent="0">
              <a:buNone/>
              <a:defRPr sz="3100"/>
            </a:lvl7pPr>
            <a:lvl8pPr marL="5040310" indent="0">
              <a:buNone/>
              <a:defRPr sz="3100"/>
            </a:lvl8pPr>
            <a:lvl9pPr marL="5760354" indent="0">
              <a:buNone/>
              <a:defRPr sz="31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6814" y="2743200"/>
            <a:ext cx="5226790" cy="5082118"/>
          </a:xfrm>
        </p:spPr>
        <p:txBody>
          <a:bodyPr/>
          <a:lstStyle>
            <a:lvl1pPr marL="0" indent="0">
              <a:buNone/>
              <a:defRPr sz="2500"/>
            </a:lvl1pPr>
            <a:lvl2pPr marL="720044" indent="0">
              <a:buNone/>
              <a:defRPr sz="2200"/>
            </a:lvl2pPr>
            <a:lvl3pPr marL="1440089" indent="0">
              <a:buNone/>
              <a:defRPr sz="1900"/>
            </a:lvl3pPr>
            <a:lvl4pPr marL="2160133" indent="0">
              <a:buNone/>
              <a:defRPr sz="1600"/>
            </a:lvl4pPr>
            <a:lvl5pPr marL="2880177" indent="0">
              <a:buNone/>
              <a:defRPr sz="1600"/>
            </a:lvl5pPr>
            <a:lvl6pPr marL="3600221" indent="0">
              <a:buNone/>
              <a:defRPr sz="1600"/>
            </a:lvl6pPr>
            <a:lvl7pPr marL="4320266" indent="0">
              <a:buNone/>
              <a:defRPr sz="1600"/>
            </a:lvl7pPr>
            <a:lvl8pPr marL="5040310" indent="0">
              <a:buNone/>
              <a:defRPr sz="1600"/>
            </a:lvl8pPr>
            <a:lvl9pPr marL="5760354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FD0E6D9A-ABBE-4011-97E3-C1AD190FD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737ED8F6-6B7B-4630-8D28-9242F3536F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1DB5E5BA-1853-45FA-A33B-6C7B7A698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E658E-7181-4BA2-BE71-05DA450D7D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42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5">
            <a:extLst>
              <a:ext uri="{FF2B5EF4-FFF2-40B4-BE49-F238E27FC236}">
                <a16:creationId xmlns:a16="http://schemas.microsoft.com/office/drawing/2014/main" id="{5895EA14-98AB-4C14-9F37-CDC3A514C3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2438400"/>
            <a:ext cx="16203613" cy="6705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4009" tIns="72004" rIns="144009" bIns="72004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27" name="Rectangle 26">
            <a:extLst>
              <a:ext uri="{FF2B5EF4-FFF2-40B4-BE49-F238E27FC236}">
                <a16:creationId xmlns:a16="http://schemas.microsoft.com/office/drawing/2014/main" id="{47424625-F967-4E09-8CA3-587788D8954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5151" y="1"/>
            <a:ext cx="2565572" cy="9042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28" name="Rectangle 27">
            <a:extLst>
              <a:ext uri="{FF2B5EF4-FFF2-40B4-BE49-F238E27FC236}">
                <a16:creationId xmlns:a16="http://schemas.microsoft.com/office/drawing/2014/main" id="{85A3837E-81AD-433A-9E52-67C4DAF8F1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85331" y="1016000"/>
            <a:ext cx="14718282" cy="101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9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29" name="Rectangle 28">
            <a:extLst>
              <a:ext uri="{FF2B5EF4-FFF2-40B4-BE49-F238E27FC236}">
                <a16:creationId xmlns:a16="http://schemas.microsoft.com/office/drawing/2014/main" id="{18E1236D-6963-4FFD-8534-2EC5B58BB5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0061" y="2540000"/>
            <a:ext cx="8371867" cy="203200"/>
          </a:xfrm>
          <a:prstGeom prst="rect">
            <a:avLst/>
          </a:prstGeom>
          <a:solidFill>
            <a:srgbClr val="99CC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aphicFrame>
        <p:nvGraphicFramePr>
          <p:cNvPr id="1030" name="Object 29">
            <a:extLst>
              <a:ext uri="{FF2B5EF4-FFF2-40B4-BE49-F238E27FC236}">
                <a16:creationId xmlns:a16="http://schemas.microsoft.com/office/drawing/2014/main" id="{92BE37E1-E81D-403B-96D4-6DED9A59506E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135030" y="101601"/>
          <a:ext cx="2430542" cy="98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" name="Photo Editor Photo" r:id="rId16" imgW="5447619" imgH="2933333" progId="">
                  <p:embed/>
                </p:oleObj>
              </mc:Choice>
              <mc:Fallback>
                <p:oleObj name="Photo Editor Photo" r:id="rId16" imgW="5447619" imgH="2933333" progId="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30" y="101601"/>
                        <a:ext cx="2430542" cy="9863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3366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B2B2B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17">
            <a:extLst>
              <a:ext uri="{FF2B5EF4-FFF2-40B4-BE49-F238E27FC236}">
                <a16:creationId xmlns:a16="http://schemas.microsoft.com/office/drawing/2014/main" id="{72E7233A-5858-4C6E-A504-52B17738E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80241" y="1016000"/>
            <a:ext cx="1188265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009" tIns="72004" rIns="144009" bIns="72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</a:t>
            </a:r>
          </a:p>
        </p:txBody>
      </p:sp>
      <p:sp>
        <p:nvSpPr>
          <p:cNvPr id="1032" name="Rectangle 18">
            <a:extLst>
              <a:ext uri="{FF2B5EF4-FFF2-40B4-BE49-F238E27FC236}">
                <a16:creationId xmlns:a16="http://schemas.microsoft.com/office/drawing/2014/main" id="{BB8BEE67-B5D2-4C05-BC12-7DB36CC7C6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80242" y="2946401"/>
            <a:ext cx="13773071" cy="5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009" tIns="72004" rIns="144009" bIns="72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91" name="Rectangle 19">
            <a:extLst>
              <a:ext uri="{FF2B5EF4-FFF2-40B4-BE49-F238E27FC236}">
                <a16:creationId xmlns:a16="http://schemas.microsoft.com/office/drawing/2014/main" id="{5FDBC463-C077-4477-A742-82213ABD52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0182" y="8534401"/>
            <a:ext cx="337575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009" tIns="72004" rIns="144009" bIns="7200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2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92" name="Rectangle 20">
            <a:extLst>
              <a:ext uri="{FF2B5EF4-FFF2-40B4-BE49-F238E27FC236}">
                <a16:creationId xmlns:a16="http://schemas.microsoft.com/office/drawing/2014/main" id="{68CF0D29-04D5-42AE-A083-D8C59CD0149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36235" y="8534401"/>
            <a:ext cx="513114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009" tIns="72004" rIns="144009" bIns="72004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2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93" name="Rectangle 21">
            <a:extLst>
              <a:ext uri="{FF2B5EF4-FFF2-40B4-BE49-F238E27FC236}">
                <a16:creationId xmlns:a16="http://schemas.microsoft.com/office/drawing/2014/main" id="{557F2DD2-78C2-4083-8FCB-A4AD738DAD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692831" y="8534401"/>
            <a:ext cx="337575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009" tIns="72004" rIns="144009" bIns="720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B2213DE7-796D-45F9-9CC7-680D1DE04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700" kern="12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700">
          <a:solidFill>
            <a:srgbClr val="003366"/>
          </a:solidFill>
          <a:latin typeface="Arial Black" panose="020B0A04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700">
          <a:solidFill>
            <a:srgbClr val="003366"/>
          </a:solidFill>
          <a:latin typeface="Arial Black" panose="020B0A04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700">
          <a:solidFill>
            <a:srgbClr val="003366"/>
          </a:solidFill>
          <a:latin typeface="Arial Black" panose="020B0A04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700">
          <a:solidFill>
            <a:srgbClr val="003366"/>
          </a:solidFill>
          <a:latin typeface="Arial Black" panose="020B0A04020102020204" pitchFamily="34" charset="0"/>
        </a:defRPr>
      </a:lvl5pPr>
      <a:lvl6pPr marL="720044" algn="l" rtl="0" fontAlgn="base">
        <a:spcBef>
          <a:spcPct val="0"/>
        </a:spcBef>
        <a:spcAft>
          <a:spcPct val="0"/>
        </a:spcAft>
        <a:defRPr sz="5700">
          <a:solidFill>
            <a:srgbClr val="003366"/>
          </a:solidFill>
          <a:latin typeface="Arial Black" panose="020B0A04020102020204" pitchFamily="34" charset="0"/>
        </a:defRPr>
      </a:lvl6pPr>
      <a:lvl7pPr marL="1440089" algn="l" rtl="0" fontAlgn="base">
        <a:spcBef>
          <a:spcPct val="0"/>
        </a:spcBef>
        <a:spcAft>
          <a:spcPct val="0"/>
        </a:spcAft>
        <a:defRPr sz="5700">
          <a:solidFill>
            <a:srgbClr val="003366"/>
          </a:solidFill>
          <a:latin typeface="Arial Black" panose="020B0A04020102020204" pitchFamily="34" charset="0"/>
        </a:defRPr>
      </a:lvl7pPr>
      <a:lvl8pPr marL="2160133" algn="l" rtl="0" fontAlgn="base">
        <a:spcBef>
          <a:spcPct val="0"/>
        </a:spcBef>
        <a:spcAft>
          <a:spcPct val="0"/>
        </a:spcAft>
        <a:defRPr sz="5700">
          <a:solidFill>
            <a:srgbClr val="003366"/>
          </a:solidFill>
          <a:latin typeface="Arial Black" panose="020B0A04020102020204" pitchFamily="34" charset="0"/>
        </a:defRPr>
      </a:lvl8pPr>
      <a:lvl9pPr marL="2880177" algn="l" rtl="0" fontAlgn="base">
        <a:spcBef>
          <a:spcPct val="0"/>
        </a:spcBef>
        <a:spcAft>
          <a:spcPct val="0"/>
        </a:spcAft>
        <a:defRPr sz="5700">
          <a:solidFill>
            <a:srgbClr val="003366"/>
          </a:solidFill>
          <a:latin typeface="Arial Black" panose="020B0A04020102020204" pitchFamily="34" charset="0"/>
        </a:defRPr>
      </a:lvl9pPr>
    </p:titleStyle>
    <p:bodyStyle>
      <a:lvl1pPr marL="540033" indent="-540033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85000"/>
        <a:buFont typeface="Wingdings" panose="05000000000000000000" pitchFamily="2" charset="2"/>
        <a:buChar char="q"/>
        <a:defRPr sz="5000" kern="1200">
          <a:solidFill>
            <a:srgbClr val="000000"/>
          </a:solidFill>
          <a:latin typeface="+mn-lt"/>
          <a:ea typeface="+mn-ea"/>
          <a:cs typeface="+mn-cs"/>
        </a:defRPr>
      </a:lvl1pPr>
      <a:lvl2pPr marL="1170072" indent="-450028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–"/>
        <a:defRPr sz="4400" kern="1200">
          <a:solidFill>
            <a:srgbClr val="000000"/>
          </a:solidFill>
          <a:latin typeface="+mn-lt"/>
          <a:ea typeface="+mn-ea"/>
          <a:cs typeface="+mn-cs"/>
        </a:defRPr>
      </a:lvl2pPr>
      <a:lvl3pPr marL="1800111" indent="-360022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3800" kern="1200">
          <a:solidFill>
            <a:srgbClr val="000000"/>
          </a:solidFill>
          <a:latin typeface="+mn-lt"/>
          <a:ea typeface="+mn-ea"/>
          <a:cs typeface="+mn-cs"/>
        </a:defRPr>
      </a:lvl3pPr>
      <a:lvl4pPr marL="2520155" indent="-360022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–"/>
        <a:defRPr sz="3100" kern="1200">
          <a:solidFill>
            <a:srgbClr val="000000"/>
          </a:solidFill>
          <a:latin typeface="+mn-lt"/>
          <a:ea typeface="+mn-ea"/>
          <a:cs typeface="+mn-cs"/>
        </a:defRPr>
      </a:lvl4pPr>
      <a:lvl5pPr marL="3240199" indent="-360022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»"/>
        <a:defRPr sz="3100" kern="1200">
          <a:solidFill>
            <a:srgbClr val="000000"/>
          </a:solidFill>
          <a:latin typeface="+mn-lt"/>
          <a:ea typeface="+mn-ea"/>
          <a:cs typeface="+mn-cs"/>
        </a:defRPr>
      </a:lvl5pPr>
      <a:lvl6pPr marL="3960244" indent="-360022" algn="l" defTabSz="1440089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680288" indent="-360022" algn="l" defTabSz="1440089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400332" indent="-360022" algn="l" defTabSz="1440089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6120376" indent="-360022" algn="l" defTabSz="1440089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008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44" algn="l" defTabSz="144008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89" algn="l" defTabSz="144008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133" algn="l" defTabSz="144008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177" algn="l" defTabSz="144008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221" algn="l" defTabSz="144008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266" algn="l" defTabSz="144008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40310" algn="l" defTabSz="144008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60354" algn="l" defTabSz="1440089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D8DA866-D6C4-41E3-B390-DB2F9F7E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5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1170072" indent="-450028">
              <a:spcBef>
                <a:spcPct val="20000"/>
              </a:spcBef>
              <a:buClr>
                <a:srgbClr val="CC0000"/>
              </a:buClr>
              <a:buChar char="–"/>
              <a:defRPr sz="4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800111" indent="-360022">
              <a:spcBef>
                <a:spcPct val="20000"/>
              </a:spcBef>
              <a:buClr>
                <a:srgbClr val="CC0000"/>
              </a:buClr>
              <a:buChar char="•"/>
              <a:defRPr sz="38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2520155" indent="-360022">
              <a:spcBef>
                <a:spcPct val="20000"/>
              </a:spcBef>
              <a:buClr>
                <a:srgbClr val="CC0000"/>
              </a:buClr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3240199" indent="-360022">
              <a:spcBef>
                <a:spcPct val="20000"/>
              </a:spcBef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3960244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4680288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5400332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6120376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85E1CB-D5C1-4546-B386-91CCADFA8A91}" type="slidenum">
              <a:rPr lang="en-US" altLang="en-US" sz="2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hr-HR" altLang="en-US" sz="22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2050">
            <a:extLst>
              <a:ext uri="{FF2B5EF4-FFF2-40B4-BE49-F238E27FC236}">
                <a16:creationId xmlns:a16="http://schemas.microsoft.com/office/drawing/2014/main" id="{C1FE79E1-0033-491A-A623-5F34B1529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272" y="3454400"/>
            <a:ext cx="1377307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 dirty="0">
              <a:solidFill>
                <a:srgbClr val="003366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24" name="Rectangle 2053">
            <a:extLst>
              <a:ext uri="{FF2B5EF4-FFF2-40B4-BE49-F238E27FC236}">
                <a16:creationId xmlns:a16="http://schemas.microsoft.com/office/drawing/2014/main" id="{C8FEFA4C-5DDB-4FBB-99BA-56DF57C38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114" y="6807201"/>
            <a:ext cx="6481445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2500" dirty="0">
              <a:solidFill>
                <a:schemeClr val="tx2"/>
              </a:solidFill>
            </a:endParaRPr>
          </a:p>
        </p:txBody>
      </p:sp>
      <p:sp>
        <p:nvSpPr>
          <p:cNvPr id="5125" name="Rectangle 2">
            <a:extLst>
              <a:ext uri="{FF2B5EF4-FFF2-40B4-BE49-F238E27FC236}">
                <a16:creationId xmlns:a16="http://schemas.microsoft.com/office/drawing/2014/main" id="{862DC022-D6FC-45C0-B1A1-71DCF3973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05692" cy="1320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7" name="Rectangle 2052">
            <a:extLst>
              <a:ext uri="{FF2B5EF4-FFF2-40B4-BE49-F238E27FC236}">
                <a16:creationId xmlns:a16="http://schemas.microsoft.com/office/drawing/2014/main" id="{E6BA954B-DD59-4A7C-B233-125F50492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1828800"/>
            <a:ext cx="5266169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 anchor="ctr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None/>
            </a:pPr>
            <a:r>
              <a:rPr lang="hr-HR" sz="1900" dirty="0">
                <a:solidFill>
                  <a:schemeClr val="bg1">
                    <a:lumMod val="50000"/>
                  </a:schemeClr>
                </a:solidFill>
                <a:latin typeface="Algerian" pitchFamily="82" charset="0"/>
              </a:rPr>
              <a:t>REPUBLIKA ALBANIJA</a:t>
            </a:r>
          </a:p>
          <a:p>
            <a:pPr algn="ctr" eaLnBrk="1" hangingPunct="1">
              <a:lnSpc>
                <a:spcPct val="90000"/>
              </a:lnSpc>
              <a:buNone/>
            </a:pPr>
            <a:r>
              <a:rPr lang="hr-HR" sz="1900" dirty="0">
                <a:solidFill>
                  <a:schemeClr val="bg1">
                    <a:lumMod val="50000"/>
                  </a:schemeClr>
                </a:solidFill>
                <a:latin typeface="Algerian" pitchFamily="82" charset="0"/>
              </a:rPr>
              <a:t>MINISTARSTVO FINANCIJA I GOSPODARSTVA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58" y="203201"/>
            <a:ext cx="4253447" cy="173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199" y="4673600"/>
            <a:ext cx="1350301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30" y="6352681"/>
            <a:ext cx="171746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05692" y="2800454"/>
            <a:ext cx="12422770" cy="613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780844" y="3251202"/>
            <a:ext cx="11342529" cy="14457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144009" tIns="72004" rIns="144009" bIns="72004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r-HR" sz="3900" b="1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POSTUPAK IZRADE PROJEKCIJA NOVČANIH TOKOVA</a:t>
            </a:r>
          </a:p>
          <a:p>
            <a:pPr algn="ctr"/>
            <a:r>
              <a:rPr lang="hr-HR" sz="4400" b="1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Albanska praksa</a:t>
            </a:r>
            <a:endParaRPr lang="hr-HR" sz="3500" b="1" dirty="0">
              <a:ln w="11430"/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6803" y="1225767"/>
            <a:ext cx="11224658" cy="1207243"/>
          </a:xfrm>
          <a:prstGeom prst="rect">
            <a:avLst/>
          </a:prstGeom>
        </p:spPr>
        <p:txBody>
          <a:bodyPr wrap="none" lIns="144009" tIns="72004" rIns="144009" bIns="72004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hr-HR" sz="3100" b="1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SASTANAK ZAJEDNICE PRAKSE ZA RIZNICU PEMPAL-A </a:t>
            </a:r>
          </a:p>
          <a:p>
            <a:r>
              <a:rPr lang="hr-HR" sz="3100" b="1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7. - 9. STUDENOG</a:t>
            </a:r>
            <a:r>
              <a:rPr lang="hr-HR" dirty="0"/>
              <a:t> </a:t>
            </a:r>
            <a:r>
              <a:rPr lang="hr-HR" sz="3100" b="1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2018.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610696"/>
            <a:ext cx="3105692" cy="1253410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hr-HR" sz="2400" dirty="0"/>
              <a:t> Zajednica prakse za riznicu </a:t>
            </a:r>
          </a:p>
          <a:p>
            <a:pPr algn="ctr"/>
            <a:r>
              <a:rPr lang="hr-HR" sz="2400" dirty="0"/>
              <a:t>Tematska skupina </a:t>
            </a:r>
            <a:endParaRPr lang="hr-HR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02" y="2841054"/>
            <a:ext cx="1937103" cy="1416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226006" y="7692230"/>
            <a:ext cx="4876800" cy="1226838"/>
          </a:xfrm>
          <a:prstGeom prst="rect">
            <a:avLst/>
          </a:prstGeom>
        </p:spPr>
        <p:txBody>
          <a:bodyPr wrap="square" lIns="144009" tIns="72004" rIns="144009" bIns="72004">
            <a:spAutoFit/>
          </a:bodyPr>
          <a:lstStyle/>
          <a:p>
            <a:r>
              <a:rPr lang="hr-HR"/>
              <a:t>        </a:t>
            </a:r>
            <a:r>
              <a:rPr lang="hr-HR" sz="2200" b="1" dirty="0"/>
              <a:t>gđa Mimoza Pilkati</a:t>
            </a:r>
          </a:p>
          <a:p>
            <a:r>
              <a:rPr lang="hr-HR" sz="2200" b="1" dirty="0"/>
              <a:t>                 direktorica </a:t>
            </a:r>
          </a:p>
          <a:p>
            <a:r>
              <a:rPr lang="hr-HR" sz="2200" b="1" dirty="0"/>
              <a:t>Odjel za poslovanje riznice</a:t>
            </a: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300497937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D8DA866-D6C4-41E3-B390-DB2F9F7E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5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1170072" indent="-450028">
              <a:spcBef>
                <a:spcPct val="20000"/>
              </a:spcBef>
              <a:buClr>
                <a:srgbClr val="CC0000"/>
              </a:buClr>
              <a:buChar char="–"/>
              <a:defRPr sz="4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800111" indent="-360022">
              <a:spcBef>
                <a:spcPct val="20000"/>
              </a:spcBef>
              <a:buClr>
                <a:srgbClr val="CC0000"/>
              </a:buClr>
              <a:buChar char="•"/>
              <a:defRPr sz="38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2520155" indent="-360022">
              <a:spcBef>
                <a:spcPct val="20000"/>
              </a:spcBef>
              <a:buClr>
                <a:srgbClr val="CC0000"/>
              </a:buClr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3240199" indent="-360022">
              <a:spcBef>
                <a:spcPct val="20000"/>
              </a:spcBef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3960244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4680288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5400332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6120376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85E1CB-D5C1-4546-B386-91CCADFA8A91}" type="slidenum">
              <a:rPr lang="en-US" altLang="en-US" sz="2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hr-HR" altLang="en-US" sz="2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2050">
            <a:extLst>
              <a:ext uri="{FF2B5EF4-FFF2-40B4-BE49-F238E27FC236}">
                <a16:creationId xmlns:a16="http://schemas.microsoft.com/office/drawing/2014/main" id="{C1FE79E1-0033-491A-A623-5F34B1529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60" y="2743200"/>
            <a:ext cx="1593355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hr-HR" sz="3000" dirty="0">
                <a:latin typeface="Calibri" pitchFamily="34" charset="0"/>
              </a:rPr>
              <a:t>Rezervu JRR-a odobrava Ministarstvo financija te se ona uključuje u smjernice za postupak izvršenja proračuna koji se revidira svake godine. </a:t>
            </a:r>
            <a:r>
              <a:rPr lang="hr-HR" sz="3000" dirty="0">
                <a:solidFill>
                  <a:srgbClr val="C00000"/>
                </a:solidFill>
                <a:latin typeface="Calibri" pitchFamily="34" charset="0"/>
              </a:rPr>
              <a:t>Minimalna</a:t>
            </a:r>
            <a:r>
              <a:rPr lang="hr-HR" sz="3000" dirty="0">
                <a:latin typeface="Calibri" pitchFamily="34" charset="0"/>
              </a:rPr>
              <a:t> razina izračunava se kao prosjek triju dana prošlog mjeseca kada su plaćeni maksimalni iznosi. </a:t>
            </a:r>
            <a:r>
              <a:rPr lang="hr-HR" sz="3000" dirty="0">
                <a:solidFill>
                  <a:srgbClr val="C00000"/>
                </a:solidFill>
                <a:latin typeface="Calibri" pitchFamily="34" charset="0"/>
              </a:rPr>
              <a:t>Maksimalna</a:t>
            </a:r>
            <a:r>
              <a:rPr lang="hr-HR" sz="3000" dirty="0">
                <a:latin typeface="Calibri" pitchFamily="34" charset="0"/>
              </a:rPr>
              <a:t> razina jednaka je iznosima iz prvotjednih mjesečnih isplata (plaće itd.)</a:t>
            </a:r>
            <a:endParaRPr lang="hr-HR" sz="3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4" name="Rectangle 2053">
            <a:extLst>
              <a:ext uri="{FF2B5EF4-FFF2-40B4-BE49-F238E27FC236}">
                <a16:creationId xmlns:a16="http://schemas.microsoft.com/office/drawing/2014/main" id="{C8FEFA4C-5DDB-4FBB-99BA-56DF57C38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114" y="6807201"/>
            <a:ext cx="6481445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2500" dirty="0">
              <a:solidFill>
                <a:schemeClr val="tx2"/>
              </a:solidFill>
            </a:endParaRPr>
          </a:p>
        </p:txBody>
      </p:sp>
      <p:sp>
        <p:nvSpPr>
          <p:cNvPr id="5125" name="Rectangle 2">
            <a:extLst>
              <a:ext uri="{FF2B5EF4-FFF2-40B4-BE49-F238E27FC236}">
                <a16:creationId xmlns:a16="http://schemas.microsoft.com/office/drawing/2014/main" id="{862DC022-D6FC-45C0-B1A1-71DCF3973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05692" cy="1320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7" name="Rectangle 2052">
            <a:extLst>
              <a:ext uri="{FF2B5EF4-FFF2-40B4-BE49-F238E27FC236}">
                <a16:creationId xmlns:a16="http://schemas.microsoft.com/office/drawing/2014/main" id="{E6BA954B-DD59-4A7C-B233-125F50492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91" y="1320800"/>
            <a:ext cx="1336798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 anchor="ctr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6300" b="1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11386" y="1262379"/>
            <a:ext cx="8101807" cy="742042"/>
          </a:xfrm>
          <a:prstGeom prst="rect">
            <a:avLst/>
          </a:prstGeom>
        </p:spPr>
        <p:txBody>
          <a:bodyPr lIns="144009" tIns="72004" rIns="144009" bIns="7200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REZERVA JRR-a</a:t>
            </a:r>
          </a:p>
        </p:txBody>
      </p:sp>
      <p:sp>
        <p:nvSpPr>
          <p:cNvPr id="3" name="Action Button: Back or Previous 2">
            <a:hlinkClick r:id="" action="ppaction://hlinkshowjump?jump=previousslide" highlightClick="1"/>
          </p:cNvPr>
          <p:cNvSpPr/>
          <p:nvPr/>
        </p:nvSpPr>
        <p:spPr bwMode="auto">
          <a:xfrm>
            <a:off x="4726055" y="1006716"/>
            <a:ext cx="945211" cy="1126884"/>
          </a:xfrm>
          <a:prstGeom prst="actionButtonBackPrevious">
            <a:avLst/>
          </a:prstGeom>
          <a:solidFill>
            <a:srgbClr val="CEE7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44009" tIns="72004" rIns="144009" bIns="72004" numCol="1" rtlCol="0" anchor="t" anchorCtr="0" compatLnSpc="1">
            <a:prstTxWarp prst="textNoShape">
              <a:avLst/>
            </a:prstTxWarp>
          </a:bodyPr>
          <a:lstStyle/>
          <a:p>
            <a:pPr defTabSz="1440089" eaLnBrk="1" hangingPunct="1"/>
            <a:endParaRPr lang="hr-HR"/>
          </a:p>
        </p:txBody>
      </p:sp>
      <p:pic>
        <p:nvPicPr>
          <p:cNvPr id="22" name="Picture 5" descr="D:\0 PEMPAL\PEMPAL\2015 TCOP Plenary May 2015\VC 09.03.2015 Cash management\Images\discus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51" y="203200"/>
            <a:ext cx="2430542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0242" y="4726873"/>
            <a:ext cx="13638041" cy="441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 bwMode="auto">
          <a:xfrm>
            <a:off x="6972946" y="5207500"/>
            <a:ext cx="1536044" cy="457200"/>
          </a:xfrm>
          <a:prstGeom prst="ellipse">
            <a:avLst/>
          </a:prstGeom>
          <a:solidFill>
            <a:srgbClr val="F9F9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800" dirty="0"/>
              <a:t>INTERNA</a:t>
            </a:r>
            <a:endParaRPr kumimoji="0" lang="hr-H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263606" y="8572504"/>
            <a:ext cx="1536044" cy="457200"/>
          </a:xfrm>
          <a:prstGeom prst="ellipse">
            <a:avLst/>
          </a:prstGeom>
          <a:solidFill>
            <a:srgbClr val="F9F9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800" dirty="0"/>
              <a:t>VANJSKA</a:t>
            </a:r>
            <a:endParaRPr kumimoji="0" lang="hr-H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3054807" y="6955901"/>
            <a:ext cx="1536044" cy="457200"/>
          </a:xfrm>
          <a:prstGeom prst="ellipse">
            <a:avLst/>
          </a:prstGeom>
          <a:solidFill>
            <a:srgbClr val="F9F9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800" dirty="0"/>
              <a:t>NEGATIVNO</a:t>
            </a:r>
            <a:endParaRPr kumimoji="0" lang="hr-H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243806" y="6935436"/>
            <a:ext cx="1536044" cy="457200"/>
          </a:xfrm>
          <a:prstGeom prst="ellipse">
            <a:avLst/>
          </a:prstGeom>
          <a:solidFill>
            <a:srgbClr val="F9F9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800" dirty="0"/>
              <a:t>POZITIVNO</a:t>
            </a:r>
            <a:endParaRPr kumimoji="0" lang="hr-H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418" y="4705672"/>
            <a:ext cx="3987188" cy="400110"/>
          </a:xfrm>
          <a:prstGeom prst="rect">
            <a:avLst/>
          </a:prstGeom>
          <a:solidFill>
            <a:srgbClr val="142B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solidFill>
                  <a:schemeClr val="bg1"/>
                </a:solidFill>
                <a:latin typeface="Calibri" panose="020F0502020204030204" pitchFamily="34" charset="0"/>
              </a:rPr>
              <a:t>SWOT ANALIZA</a:t>
            </a:r>
            <a:endParaRPr lang="hr-H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59367" y="5723328"/>
            <a:ext cx="5181601" cy="1384995"/>
          </a:xfrm>
          <a:prstGeom prst="rect">
            <a:avLst/>
          </a:prstGeom>
          <a:solidFill>
            <a:srgbClr val="F8CF1D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solidFill>
                  <a:schemeClr val="bg1"/>
                </a:solidFill>
                <a:latin typeface="Calibri" panose="020F0502020204030204" pitchFamily="34" charset="0"/>
              </a:rPr>
              <a:t>Uspostavljene procedure</a:t>
            </a:r>
            <a:br/>
            <a:r>
              <a:rPr lang="hr-HR" sz="1400" dirty="0">
                <a:solidFill>
                  <a:schemeClr val="bg1"/>
                </a:solidFill>
                <a:latin typeface="Calibri" panose="020F0502020204030204" pitchFamily="34" charset="0"/>
              </a:rPr>
              <a:t>Automatizirani sustavi</a:t>
            </a:r>
            <a:br/>
            <a:r>
              <a:rPr lang="hr-HR" sz="1400" dirty="0">
                <a:solidFill>
                  <a:schemeClr val="bg1"/>
                </a:solidFill>
                <a:latin typeface="Calibri" panose="020F0502020204030204" pitchFamily="34" charset="0"/>
              </a:rPr>
              <a:t>Znanstvena izrada projekcija</a:t>
            </a:r>
            <a:endParaRPr lang="hr-H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r-HR" sz="1400" dirty="0">
                <a:solidFill>
                  <a:schemeClr val="bg1"/>
                </a:solidFill>
                <a:latin typeface="Calibri" panose="020F0502020204030204" pitchFamily="34" charset="0"/>
              </a:rPr>
              <a:t>Stručno/konzistentno osoblje</a:t>
            </a:r>
            <a:br/>
            <a:r>
              <a:rPr lang="hr-HR" sz="1400" dirty="0">
                <a:solidFill>
                  <a:schemeClr val="bg1"/>
                </a:solidFill>
                <a:latin typeface="Calibri" panose="020F0502020204030204" pitchFamily="34" charset="0"/>
              </a:rPr>
              <a:t>Podrška donatora</a:t>
            </a:r>
            <a:endParaRPr lang="hr-H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hr-HR" sz="1400" dirty="0">
                <a:solidFill>
                  <a:schemeClr val="bg1"/>
                </a:solidFill>
                <a:latin typeface="Calibri" panose="020F0502020204030204" pitchFamily="34" charset="0"/>
              </a:rPr>
              <a:t>PREDNOSTI</a:t>
            </a:r>
            <a:endParaRPr lang="hr-H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18013" y="5562862"/>
            <a:ext cx="4736794" cy="1600438"/>
          </a:xfrm>
          <a:prstGeom prst="rect">
            <a:avLst/>
          </a:prstGeom>
          <a:solidFill>
            <a:srgbClr val="FCF8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latin typeface="Calibri" panose="020F0502020204030204" pitchFamily="34" charset="0"/>
              </a:rPr>
              <a:t>Slabo rukovodstvo</a:t>
            </a:r>
            <a:br/>
            <a:r>
              <a:rPr lang="hr-HR" sz="1400" dirty="0">
                <a:latin typeface="Calibri" panose="020F0502020204030204" pitchFamily="34" charset="0"/>
              </a:rPr>
              <a:t>Fragmentirani procesi</a:t>
            </a:r>
            <a:endParaRPr lang="hr-H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r-HR" sz="1400" dirty="0">
                <a:latin typeface="Calibri" panose="020F0502020204030204" pitchFamily="34" charset="0"/>
              </a:rPr>
              <a:t>Nema viška kapaciteta</a:t>
            </a:r>
            <a:endParaRPr lang="hr-H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r-HR" sz="1400" dirty="0">
                <a:latin typeface="Calibri" panose="020F0502020204030204" pitchFamily="34" charset="0"/>
              </a:rPr>
              <a:t>Nema revizorskog traga</a:t>
            </a:r>
            <a:endParaRPr lang="hr-H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r-HR" sz="1400" dirty="0">
                <a:latin typeface="Calibri" panose="020F0502020204030204" pitchFamily="34" charset="0"/>
              </a:rPr>
              <a:t>Struktura JRR-a</a:t>
            </a:r>
          </a:p>
          <a:p>
            <a:pPr algn="ctr"/>
            <a:r>
              <a:rPr lang="hr-HR" sz="1400" dirty="0">
                <a:latin typeface="Calibri" panose="020F0502020204030204" pitchFamily="34" charset="0"/>
              </a:rPr>
              <a:t>Ručna obrada</a:t>
            </a:r>
          </a:p>
          <a:p>
            <a:r>
              <a:rPr lang="hr-HR" sz="1400" dirty="0">
                <a:latin typeface="Calibri" panose="020F0502020204030204" pitchFamily="34" charset="0"/>
              </a:rPr>
              <a:t>NEDOSTACI</a:t>
            </a:r>
            <a:endParaRPr lang="hr-H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15800" y="7364850"/>
            <a:ext cx="5184833" cy="1169551"/>
          </a:xfrm>
          <a:prstGeom prst="rect">
            <a:avLst/>
          </a:prstGeom>
          <a:solidFill>
            <a:srgbClr val="C8E5F3"/>
          </a:solidFill>
        </p:spPr>
        <p:txBody>
          <a:bodyPr wrap="square" rtlCol="0">
            <a:spAutoFit/>
          </a:bodyPr>
          <a:lstStyle/>
          <a:p>
            <a:r>
              <a:rPr lang="hr-HR" sz="1400" dirty="0">
                <a:latin typeface="Calibri" panose="020F0502020204030204" pitchFamily="34" charset="0"/>
              </a:rPr>
              <a:t>PRIJETNJE</a:t>
            </a:r>
          </a:p>
          <a:p>
            <a:pPr algn="ctr"/>
            <a:r>
              <a:rPr lang="hr-HR" sz="1400" dirty="0">
                <a:latin typeface="Calibri" panose="020F0502020204030204" pitchFamily="34" charset="0"/>
              </a:rPr>
              <a:t>Dostupna sredstva</a:t>
            </a:r>
            <a:endParaRPr lang="hr-H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r-HR" sz="1400" dirty="0">
                <a:latin typeface="Calibri" panose="020F0502020204030204" pitchFamily="34" charset="0"/>
              </a:rPr>
              <a:t>Interoperabilnost bankovnog sustava</a:t>
            </a:r>
            <a:endParaRPr lang="hr-H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r-HR" sz="1400" dirty="0">
                <a:latin typeface="Calibri" panose="020F0502020204030204" pitchFamily="34" charset="0"/>
              </a:rPr>
              <a:t>Empirična izrada projekcija/nedostatak analiza</a:t>
            </a:r>
            <a:endParaRPr lang="hr-H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r-HR" sz="1400" dirty="0">
                <a:latin typeface="Calibri" panose="020F0502020204030204" pitchFamily="34" charset="0"/>
              </a:rPr>
              <a:t>Nedostatak sporazuma</a:t>
            </a:r>
            <a:endParaRPr lang="hr-H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4180" y="7280408"/>
            <a:ext cx="5184833" cy="1384995"/>
          </a:xfrm>
          <a:prstGeom prst="rect">
            <a:avLst/>
          </a:prstGeom>
          <a:solidFill>
            <a:srgbClr val="BFC6CC"/>
          </a:solidFill>
        </p:spPr>
        <p:txBody>
          <a:bodyPr wrap="square" rtlCol="0">
            <a:spAutoFit/>
          </a:bodyPr>
          <a:lstStyle/>
          <a:p>
            <a:pPr algn="r"/>
            <a:r>
              <a:rPr lang="hr-HR" sz="1400" dirty="0">
                <a:solidFill>
                  <a:schemeClr val="bg1"/>
                </a:solidFill>
                <a:latin typeface="Calibri" panose="020F0502020204030204" pitchFamily="34" charset="0"/>
              </a:rPr>
              <a:t>PRILIKE</a:t>
            </a:r>
          </a:p>
          <a:p>
            <a:pPr algn="ctr"/>
            <a:r>
              <a:rPr lang="hr-HR" sz="1400" dirty="0">
                <a:solidFill>
                  <a:schemeClr val="bg1"/>
                </a:solidFill>
                <a:latin typeface="Calibri" panose="020F0502020204030204" pitchFamily="34" charset="0"/>
              </a:rPr>
              <a:t>Smanjiti fragmentaciju</a:t>
            </a:r>
            <a:endParaRPr lang="hr-H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r-HR" sz="1400" dirty="0">
                <a:solidFill>
                  <a:schemeClr val="bg1"/>
                </a:solidFill>
                <a:latin typeface="Calibri" panose="020F0502020204030204" pitchFamily="34" charset="0"/>
              </a:rPr>
              <a:t>Učinkovitost i efikasnost</a:t>
            </a:r>
            <a:endParaRPr lang="hr-H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r-HR" sz="1400" dirty="0">
                <a:solidFill>
                  <a:schemeClr val="bg1"/>
                </a:solidFill>
                <a:latin typeface="Calibri" panose="020F0502020204030204" pitchFamily="34" charset="0"/>
              </a:rPr>
              <a:t>Više osnaživanja</a:t>
            </a:r>
            <a:endParaRPr lang="hr-H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r-HR" sz="1400" dirty="0">
                <a:solidFill>
                  <a:schemeClr val="bg1"/>
                </a:solidFill>
                <a:latin typeface="Calibri" panose="020F0502020204030204" pitchFamily="34" charset="0"/>
              </a:rPr>
              <a:t>Povećana transparentnost</a:t>
            </a:r>
            <a:endParaRPr lang="hr-H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r-HR" sz="1400" dirty="0">
                <a:solidFill>
                  <a:schemeClr val="bg1"/>
                </a:solidFill>
                <a:latin typeface="Calibri" panose="020F0502020204030204" pitchFamily="34" charset="0"/>
              </a:rPr>
              <a:t>Obuhvat JRR-a</a:t>
            </a:r>
            <a:endParaRPr lang="hr-H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6480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11</a:t>
            </a:fld>
            <a:endParaRPr lang="hr-HR" alt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043851"/>
              </p:ext>
            </p:extLst>
          </p:nvPr>
        </p:nvGraphicFramePr>
        <p:xfrm>
          <a:off x="3148806" y="1904998"/>
          <a:ext cx="10363200" cy="7086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456">
                  <a:extLst>
                    <a:ext uri="{9D8B030D-6E8A-4147-A177-3AD203B41FA5}">
                      <a16:colId xmlns:a16="http://schemas.microsoft.com/office/drawing/2014/main" val="2559465867"/>
                    </a:ext>
                  </a:extLst>
                </a:gridCol>
                <a:gridCol w="9787744">
                  <a:extLst>
                    <a:ext uri="{9D8B030D-6E8A-4147-A177-3AD203B41FA5}">
                      <a16:colId xmlns:a16="http://schemas.microsoft.com/office/drawing/2014/main" val="2889260473"/>
                    </a:ext>
                  </a:extLst>
                </a:gridCol>
              </a:tblGrid>
              <a:tr h="344908">
                <a:tc gridSpan="2"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hr-HR" sz="1200" spc="0" dirty="0">
                          <a:effectLst/>
                          <a:latin typeface="Calibri" panose="020F0502020204030204" pitchFamily="34" charset="0"/>
                        </a:rPr>
                        <a:t>Pokazatelj krajnjih rezultata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797891"/>
                  </a:ext>
                </a:extLst>
              </a:tr>
              <a:tr h="449979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Omjer duga i BDP-a, u postotku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2736441411"/>
                  </a:ext>
                </a:extLst>
              </a:tr>
              <a:tr h="477389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Razlika između omjera stvarnog duga i početne ciljne vrijednosti omjera duga određene za dotičnu godinu (na početku planskog razdoblja)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532943699"/>
                  </a:ext>
                </a:extLst>
              </a:tr>
              <a:tr h="481958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Razlika između stvarnog viška/deficita i ciljnih vrijednosti viška/deficita određenih za proračun za tekuću godinu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831044743"/>
                  </a:ext>
                </a:extLst>
              </a:tr>
              <a:tr h="718368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Postotak odstupanja između prve projekcije nominalnog BDP-a u makrofiskalnom okviru i prve procjene nominalnog BDP-a prema godišnjim nacionalnim računima INSTAT-a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917448976"/>
                  </a:ext>
                </a:extLst>
              </a:tr>
              <a:tr h="481958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Trend javnih prihoda (prihodi kao postotak BDP-a)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771650041"/>
                  </a:ext>
                </a:extLst>
              </a:tr>
              <a:tr h="240979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Kredibilitet proračuna: Postotak odstupanja stvarnih rashoda od predviđenih rashoda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973312250"/>
                  </a:ext>
                </a:extLst>
              </a:tr>
              <a:tr h="953636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 dirty="0">
                          <a:effectLst/>
                          <a:latin typeface="Calibri" panose="020F0502020204030204" pitchFamily="34" charset="0"/>
                        </a:rPr>
                        <a:t>Kredibilitet proračuna: Postotak odstupanja stvarnih prihoda od predviđenih prihoda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661374491"/>
                  </a:ext>
                </a:extLst>
              </a:tr>
              <a:tr h="487668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Postotak odstupanja stvarnih prihoda je u okviru definiranog postotka odobrenog proračuna za porezne i carinske prihode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402038098"/>
                  </a:ext>
                </a:extLst>
              </a:tr>
              <a:tr h="718368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Povećani prihodi kao rezultat poboljšanog administrativnog učinka porezne uprave i carine, u postotku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798357062"/>
                  </a:ext>
                </a:extLst>
              </a:tr>
              <a:tr h="240979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Odstupanja između odobrenih i stvarnih kapitalnih rashoda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568794734"/>
                  </a:ext>
                </a:extLst>
              </a:tr>
              <a:tr h="240979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Trend javnih investicija - kapitalni rashodi kao postotak BDP-a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404374770"/>
                  </a:ext>
                </a:extLst>
              </a:tr>
              <a:tr h="712657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5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Proračunski indeks koji izrađuje Međunarodno partnerstvo za proračun, vezano uz proračunske informacije, raste (broj izvješća koja se objavljuju raste iz godine u godinu)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682420916"/>
                  </a:ext>
                </a:extLst>
              </a:tr>
              <a:tr h="240979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Javni službenici registrirani u HRMIS-u, u postotku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623321969"/>
                  </a:ext>
                </a:extLst>
              </a:tr>
              <a:tr h="295798"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hr-HR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0"/>
                        </a:lnSpc>
                        <a:spcAft>
                          <a:spcPts val="0"/>
                        </a:spcAft>
                      </a:pPr>
                      <a:r>
                        <a:rPr lang="hr-HR" sz="1200" spc="0" dirty="0">
                          <a:effectLst/>
                          <a:latin typeface="Calibri" panose="020F0502020204030204" pitchFamily="34" charset="0"/>
                        </a:rPr>
                        <a:t>Podmirenje obveza (plaćanja), u milijardama (UKUPNO)</a:t>
                      </a:r>
                      <a:endParaRPr lang="hr-HR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6815466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148806" y="1570497"/>
            <a:ext cx="3931717" cy="227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700"/>
              </a:lnSpc>
              <a:spcAft>
                <a:spcPts val="0"/>
              </a:spcAft>
            </a:pPr>
            <a:r>
              <a:rPr lang="hr-HR" sz="2000" dirty="0">
                <a:solidFill>
                  <a:srgbClr val="000000"/>
                </a:solidFill>
                <a:latin typeface="Calibri" panose="020F0502020204030204" pitchFamily="34" charset="0"/>
              </a:rPr>
              <a:t>Ukupni pokazatelji učinka PFM-a</a:t>
            </a:r>
            <a:endParaRPr lang="hr-HR" sz="2000" dirty="0">
              <a:solidFill>
                <a:srgbClr val="000000"/>
              </a:solidFill>
              <a:latin typeface="Calibri" panose="020F0502020204030204" pitchFamily="34" charset="0"/>
              <a:ea typeface="Microsoft Sans Serif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05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12</a:t>
            </a:fld>
            <a:endParaRPr lang="hr-HR" altLang="en-U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" y="2171458"/>
            <a:ext cx="15041136" cy="611751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2767806" cy="128236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,,,,,,,,,,,,,,,,,,,,,,,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926" y="8409113"/>
            <a:ext cx="15163800" cy="491825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2200" dirty="0">
                <a:latin typeface="Calibri" pitchFamily="34" charset="0"/>
              </a:rPr>
              <a:t>(izrađeno u AGFIS-u svakog trenutka, detalji za svaku instituciju, agregirano na razini resornih ministarstava)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390411"/>
            <a:ext cx="2365375" cy="204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98667" y="1079239"/>
            <a:ext cx="7006277" cy="6880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Informacije o nepodmirenim obvezama po stavkama </a:t>
            </a:r>
          </a:p>
        </p:txBody>
      </p:sp>
    </p:spTree>
    <p:extLst>
      <p:ext uri="{BB962C8B-B14F-4D97-AF65-F5344CB8AC3E}">
        <p14:creationId xmlns:p14="http://schemas.microsoft.com/office/powerpoint/2010/main" val="2710998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D8DA866-D6C4-41E3-B390-DB2F9F7E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5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1170072" indent="-450028">
              <a:spcBef>
                <a:spcPct val="20000"/>
              </a:spcBef>
              <a:buClr>
                <a:srgbClr val="CC0000"/>
              </a:buClr>
              <a:buChar char="–"/>
              <a:defRPr sz="4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800111" indent="-360022">
              <a:spcBef>
                <a:spcPct val="20000"/>
              </a:spcBef>
              <a:buClr>
                <a:srgbClr val="CC0000"/>
              </a:buClr>
              <a:buChar char="•"/>
              <a:defRPr sz="38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2520155" indent="-360022">
              <a:spcBef>
                <a:spcPct val="20000"/>
              </a:spcBef>
              <a:buClr>
                <a:srgbClr val="CC0000"/>
              </a:buClr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3240199" indent="-360022">
              <a:spcBef>
                <a:spcPct val="20000"/>
              </a:spcBef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3960244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4680288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5400332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6120376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85E1CB-D5C1-4546-B386-91CCADFA8A91}" type="slidenum">
              <a:rPr lang="en-US" altLang="en-US" sz="2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hr-HR" altLang="en-US" sz="2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7" name="Rectangle 2052">
            <a:extLst>
              <a:ext uri="{FF2B5EF4-FFF2-40B4-BE49-F238E27FC236}">
                <a16:creationId xmlns:a16="http://schemas.microsoft.com/office/drawing/2014/main" id="{E6BA954B-DD59-4A7C-B233-125F50492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91" y="1320800"/>
            <a:ext cx="1336798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 anchor="ctr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6300" b="1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51506" y="1265381"/>
            <a:ext cx="8022915" cy="695126"/>
          </a:xfrm>
          <a:prstGeom prst="rect">
            <a:avLst/>
          </a:prstGeom>
        </p:spPr>
        <p:txBody>
          <a:bodyPr wrap="square" lIns="144009" tIns="72004" rIns="144009" bIns="7200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sz="3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PLANIRANA POBOLJŠANJA</a:t>
            </a:r>
          </a:p>
        </p:txBody>
      </p:sp>
      <p:sp>
        <p:nvSpPr>
          <p:cNvPr id="3" name="Action Button: Back or Previous 2">
            <a:hlinkClick r:id="" action="ppaction://hlinkshowjump?jump=previousslide" highlightClick="1"/>
          </p:cNvPr>
          <p:cNvSpPr/>
          <p:nvPr/>
        </p:nvSpPr>
        <p:spPr bwMode="auto">
          <a:xfrm>
            <a:off x="5266175" y="1122219"/>
            <a:ext cx="945211" cy="879316"/>
          </a:xfrm>
          <a:prstGeom prst="actionButtonBackPrevious">
            <a:avLst/>
          </a:prstGeom>
          <a:solidFill>
            <a:srgbClr val="CEE7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44009" tIns="72004" rIns="144009" bIns="72004" numCol="1" rtlCol="0" anchor="t" anchorCtr="0" compatLnSpc="1">
            <a:prstTxWarp prst="textNoShape">
              <a:avLst/>
            </a:prstTxWarp>
          </a:bodyPr>
          <a:lstStyle/>
          <a:p>
            <a:pPr defTabSz="1440089" eaLnBrk="1" hangingPunct="1"/>
            <a:endParaRPr lang="hr-HR"/>
          </a:p>
        </p:txBody>
      </p:sp>
      <p:pic>
        <p:nvPicPr>
          <p:cNvPr id="11" name="ClipArt Placeholder 7" descr="diagram-reporting-syst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3" b="26917"/>
          <a:stretch>
            <a:fillRect/>
          </a:stretch>
        </p:blipFill>
        <p:spPr>
          <a:xfrm>
            <a:off x="903147" y="4775200"/>
            <a:ext cx="13908101" cy="213360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49703" y="2743200"/>
            <a:ext cx="14024718" cy="2133600"/>
          </a:xfrm>
        </p:spPr>
        <p:txBody>
          <a:bodyPr/>
          <a:lstStyle/>
          <a:p>
            <a:pPr algn="just"/>
            <a:r>
              <a:rPr lang="hr-HR" sz="2800" dirty="0"/>
              <a:t>Budući da se baza podataka za projekcije novčanih tokova izrađuje u Excel tablicama u koje se unose podaci iz AGFIS-a na </a:t>
            </a:r>
            <a:r>
              <a:rPr lang="hr-HR" sz="2800" b="1" dirty="0"/>
              <a:t>mjesečnoj</a:t>
            </a:r>
            <a:r>
              <a:rPr lang="hr-HR" sz="2800" dirty="0"/>
              <a:t> razini, za ubuduće razmatramo uvođenje skladišta podataka koje će te podatke </a:t>
            </a:r>
            <a:r>
              <a:rPr lang="hr-HR" sz="2800" b="1" dirty="0"/>
              <a:t>svakodnevno</a:t>
            </a:r>
            <a:r>
              <a:rPr lang="hr-HR" sz="2800" dirty="0"/>
              <a:t> ažurirati i kako bismo dobili interaktivna sučelja s rezultatima (složene izvještaje i grafikone). </a:t>
            </a:r>
          </a:p>
          <a:p>
            <a:endParaRPr lang="hr-HR" dirty="0"/>
          </a:p>
        </p:txBody>
      </p:sp>
      <p:pic>
        <p:nvPicPr>
          <p:cNvPr id="14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048"/>
            <a:ext cx="4996114" cy="1890952"/>
          </a:xfrm>
          <a:prstGeom prst="rect">
            <a:avLst/>
          </a:prstGeom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5" name="Rectangle 54"/>
          <p:cNvSpPr>
            <a:spLocks noChangeArrowheads="1"/>
          </p:cNvSpPr>
          <p:nvPr/>
        </p:nvSpPr>
        <p:spPr bwMode="auto">
          <a:xfrm>
            <a:off x="0" y="-67266"/>
            <a:ext cx="4996114" cy="774347"/>
          </a:xfrm>
          <a:prstGeom prst="rect">
            <a:avLst/>
          </a:prstGeom>
          <a:ln w="9525" algn="ctr">
            <a:solidFill>
              <a:srgbClr val="00B0F0"/>
            </a:solidFill>
            <a:miter lim="800000"/>
            <a:headEnd/>
            <a:tailEnd/>
          </a:ln>
        </p:spPr>
        <p:txBody>
          <a:bodyPr lIns="145009" tIns="72505" rIns="145009" bIns="72505" anchor="ctr">
            <a:spAutoFit/>
          </a:bodyPr>
          <a:lstStyle/>
          <a:p>
            <a:pPr eaLnBrk="0" hangingPunct="0"/>
            <a:r>
              <a:rPr lang="hr-HR" sz="2000" dirty="0"/>
              <a:t>Sagledati učinak u kontekstu proračuna i planova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817218" y="7010400"/>
            <a:ext cx="1402471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009" tIns="72004" rIns="144009" bIns="7200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r-HR" sz="2800" dirty="0"/>
              <a:t>Ubuduće ćemo uvesti šifru projekta operativnih rashoda za usporedbu s projekcijama nabave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4578294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14</a:t>
            </a:fld>
            <a:endParaRPr lang="hr-HR" altLang="en-US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" y="23091"/>
            <a:ext cx="16162695" cy="912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81445" y="1422400"/>
            <a:ext cx="4455994" cy="929705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5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Izazovi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CAA471-CA81-48D8-889A-2321E4F14C0E}"/>
              </a:ext>
            </a:extLst>
          </p:cNvPr>
          <p:cNvSpPr txBox="1"/>
          <p:nvPr/>
        </p:nvSpPr>
        <p:spPr>
          <a:xfrm>
            <a:off x="3682206" y="250167"/>
            <a:ext cx="8077200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6000" dirty="0">
                <a:solidFill>
                  <a:schemeClr val="bg1">
                    <a:lumMod val="95000"/>
                  </a:schemeClr>
                </a:solidFill>
              </a:rPr>
              <a:t>Strateško planiranje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48A62-F7FF-4023-B875-775ADF75F300}"/>
              </a:ext>
            </a:extLst>
          </p:cNvPr>
          <p:cNvSpPr txBox="1"/>
          <p:nvPr/>
        </p:nvSpPr>
        <p:spPr>
          <a:xfrm>
            <a:off x="558006" y="8369284"/>
            <a:ext cx="12573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4000" dirty="0">
                <a:solidFill>
                  <a:schemeClr val="bg1">
                    <a:lumMod val="95000"/>
                  </a:schemeClr>
                </a:solidFill>
              </a:rPr>
              <a:t>Albanski informacijski sustav za financijsko upravljanje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FC05DF-E502-4F13-8531-93F9CD7EF428}"/>
              </a:ext>
            </a:extLst>
          </p:cNvPr>
          <p:cNvSpPr txBox="1"/>
          <p:nvPr/>
        </p:nvSpPr>
        <p:spPr>
          <a:xfrm>
            <a:off x="5764266" y="4283476"/>
            <a:ext cx="25146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600" dirty="0"/>
              <a:t>USMJERITI</a:t>
            </a:r>
          </a:p>
          <a:p>
            <a:r>
              <a:rPr lang="hr-HR" sz="1600" dirty="0"/>
              <a:t>DEFINIRATI</a:t>
            </a:r>
          </a:p>
          <a:p>
            <a:r>
              <a:rPr lang="hr-HR" sz="1600" dirty="0"/>
              <a:t>ODREDITI PRIORITETE</a:t>
            </a:r>
          </a:p>
          <a:p>
            <a:r>
              <a:rPr lang="hr-HR" sz="1600" dirty="0"/>
              <a:t>UJEDINITI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D0B73-32C1-4EB0-886C-9DC548EC5F27}"/>
              </a:ext>
            </a:extLst>
          </p:cNvPr>
          <p:cNvSpPr txBox="1"/>
          <p:nvPr/>
        </p:nvSpPr>
        <p:spPr>
          <a:xfrm>
            <a:off x="12689559" y="66830"/>
            <a:ext cx="271854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800" dirty="0">
                <a:solidFill>
                  <a:schemeClr val="bg1">
                    <a:lumMod val="95000"/>
                  </a:schemeClr>
                </a:solidFill>
              </a:rPr>
              <a:t>36 teritorijalnih podružnica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6C7E5B-E6E1-4DF5-90E2-67A38D4AE01D}"/>
              </a:ext>
            </a:extLst>
          </p:cNvPr>
          <p:cNvSpPr txBox="1"/>
          <p:nvPr/>
        </p:nvSpPr>
        <p:spPr>
          <a:xfrm>
            <a:off x="11873706" y="5745455"/>
            <a:ext cx="2514600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BAZA</a:t>
            </a:r>
          </a:p>
          <a:p>
            <a:pPr algn="ctr"/>
            <a:r>
              <a:rPr lang="hr-HR" sz="2800" b="1" dirty="0">
                <a:solidFill>
                  <a:schemeClr val="accent2">
                    <a:lumMod val="75000"/>
                  </a:schemeClr>
                </a:solidFill>
              </a:rPr>
              <a:t>podataka</a:t>
            </a:r>
          </a:p>
        </p:txBody>
      </p:sp>
    </p:spTree>
    <p:extLst>
      <p:ext uri="{BB962C8B-B14F-4D97-AF65-F5344CB8AC3E}">
        <p14:creationId xmlns:p14="http://schemas.microsoft.com/office/powerpoint/2010/main" val="627359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7"/>
          <p:cNvSpPr>
            <a:spLocks noGrp="1" noChangeArrowheads="1"/>
          </p:cNvSpPr>
          <p:nvPr>
            <p:ph type="title"/>
          </p:nvPr>
        </p:nvSpPr>
        <p:spPr>
          <a:xfrm>
            <a:off x="6076356" y="537248"/>
            <a:ext cx="9255187" cy="1117600"/>
          </a:xfrm>
        </p:spPr>
        <p:txBody>
          <a:bodyPr/>
          <a:lstStyle/>
          <a:p>
            <a:pPr algn="ctr"/>
            <a:r>
              <a:rPr lang="hr-HR"/>
              <a:t>Interaktivna sučelja</a:t>
            </a:r>
            <a:br/>
            <a:r>
              <a:rPr lang="hr-HR"/>
              <a:t>Transparentni poslovni podaci</a:t>
            </a:r>
            <a:br/>
            <a:r>
              <a:rPr lang="hr-HR"/>
              <a:t>(na primjer)</a:t>
            </a:r>
          </a:p>
        </p:txBody>
      </p:sp>
      <p:pic>
        <p:nvPicPr>
          <p:cNvPr id="143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1" y="1659466"/>
            <a:ext cx="15964498" cy="728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569992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658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D8DA866-D6C4-41E3-B390-DB2F9F7E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5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1170072" indent="-450028">
              <a:spcBef>
                <a:spcPct val="20000"/>
              </a:spcBef>
              <a:buClr>
                <a:srgbClr val="CC0000"/>
              </a:buClr>
              <a:buChar char="–"/>
              <a:defRPr sz="4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800111" indent="-360022">
              <a:spcBef>
                <a:spcPct val="20000"/>
              </a:spcBef>
              <a:buClr>
                <a:srgbClr val="CC0000"/>
              </a:buClr>
              <a:buChar char="•"/>
              <a:defRPr sz="38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2520155" indent="-360022">
              <a:spcBef>
                <a:spcPct val="20000"/>
              </a:spcBef>
              <a:buClr>
                <a:srgbClr val="CC0000"/>
              </a:buClr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3240199" indent="-360022">
              <a:spcBef>
                <a:spcPct val="20000"/>
              </a:spcBef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3960244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4680288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5400332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6120376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85E1CB-D5C1-4546-B386-91CCADFA8A91}" type="slidenum">
              <a:rPr lang="en-US" altLang="en-US" sz="2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hr-HR" altLang="en-US" sz="2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2050">
            <a:extLst>
              <a:ext uri="{FF2B5EF4-FFF2-40B4-BE49-F238E27FC236}">
                <a16:creationId xmlns:a16="http://schemas.microsoft.com/office/drawing/2014/main" id="{C1FE79E1-0033-491A-A623-5F34B1529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576" y="3995607"/>
            <a:ext cx="607635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Clr>
                <a:srgbClr val="C00000"/>
              </a:buClr>
              <a:buSzTx/>
              <a:buNone/>
              <a:defRPr/>
            </a:pPr>
            <a:r>
              <a:rPr lang="hr-HR" sz="2000" b="1" dirty="0">
                <a:solidFill>
                  <a:srgbClr val="A27B00"/>
                </a:solidFill>
                <a:latin typeface="Calibri" pitchFamily="34" charset="0"/>
              </a:rPr>
              <a:t>Velike reforme</a:t>
            </a:r>
            <a:r>
              <a:rPr lang="hr-HR" sz="2000" dirty="0"/>
              <a:t> </a:t>
            </a:r>
            <a:r>
              <a:rPr lang="hr-HR" sz="2000" dirty="0">
                <a:latin typeface="Calibri" pitchFamily="34" charset="0"/>
              </a:rPr>
              <a:t>rezultat su prelaska s ručnog sustava na automatiziran sustav </a:t>
            </a:r>
          </a:p>
          <a:p>
            <a:pPr>
              <a:buClr>
                <a:srgbClr val="C00000"/>
              </a:buClr>
              <a:buNone/>
            </a:pPr>
            <a:r>
              <a:rPr lang="hr-HR" sz="2000" dirty="0"/>
              <a:t> </a:t>
            </a:r>
            <a:r>
              <a:rPr lang="hr-HR" sz="2000" dirty="0">
                <a:latin typeface="Calibri" pitchFamily="34" charset="0"/>
              </a:rPr>
              <a:t>Financijski informacijski sustav albanske vlade (</a:t>
            </a:r>
            <a:r>
              <a:rPr lang="hr-HR" sz="2000" b="1" dirty="0">
                <a:solidFill>
                  <a:srgbClr val="A27B00"/>
                </a:solidFill>
                <a:latin typeface="Calibri" pitchFamily="34" charset="0"/>
              </a:rPr>
              <a:t>AGFIS</a:t>
            </a:r>
            <a:r>
              <a:rPr lang="hr-HR" sz="2000" dirty="0">
                <a:latin typeface="Calibri" pitchFamily="34" charset="0"/>
              </a:rPr>
              <a:t>)</a:t>
            </a:r>
          </a:p>
          <a:p>
            <a:pPr>
              <a:buClr>
                <a:srgbClr val="C00000"/>
              </a:buClr>
              <a:buNone/>
            </a:pPr>
            <a:endParaRPr lang="hr-HR" sz="2000" dirty="0">
              <a:latin typeface="Calibri" pitchFamily="34" charset="0"/>
            </a:endParaRPr>
          </a:p>
          <a:p>
            <a:pPr>
              <a:buClr>
                <a:srgbClr val="C00000"/>
              </a:buClr>
              <a:buNone/>
            </a:pPr>
            <a:r>
              <a:rPr lang="hr-H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Uvođenje sustava </a:t>
            </a:r>
            <a:r>
              <a:rPr lang="hr-HR" sz="2000" dirty="0">
                <a:solidFill>
                  <a:srgbClr val="C00000"/>
                </a:solidFill>
                <a:latin typeface="Calibri" pitchFamily="34" charset="0"/>
              </a:rPr>
              <a:t>AGFIS </a:t>
            </a:r>
            <a:r>
              <a:rPr lang="hr-H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u </a:t>
            </a:r>
            <a:r>
              <a:rPr lang="hr-HR" sz="2000" dirty="0">
                <a:solidFill>
                  <a:srgbClr val="C00000"/>
                </a:solidFill>
                <a:latin typeface="Calibri" pitchFamily="34" charset="0"/>
              </a:rPr>
              <a:t>36</a:t>
            </a:r>
            <a:r>
              <a:rPr lang="hr-H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područnih ureda riznice </a:t>
            </a:r>
            <a:r>
              <a:rPr lang="hr-HR" sz="2000" u="sng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u rujnu 2010.</a:t>
            </a:r>
            <a:r>
              <a:rPr lang="hr-H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uživo preko interneta i sučelja bankovnog sustava (Središnja banka + 15 poslovnih banaka) te poreznog sustava C@TS</a:t>
            </a:r>
          </a:p>
          <a:p>
            <a:pPr>
              <a:buClr>
                <a:srgbClr val="C00000"/>
              </a:buClr>
              <a:buNone/>
            </a:pPr>
            <a:endParaRPr lang="hr-HR" sz="2000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buNone/>
            </a:pPr>
            <a:r>
              <a:rPr lang="hr-HR" sz="2000" u="sng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Sve do 2017. godine </a:t>
            </a:r>
            <a:r>
              <a:rPr lang="hr-H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– </a:t>
            </a:r>
            <a:r>
              <a:rPr lang="hr-HR" sz="2000" dirty="0">
                <a:solidFill>
                  <a:srgbClr val="C00000"/>
                </a:solidFill>
                <a:latin typeface="Calibri" pitchFamily="34" charset="0"/>
              </a:rPr>
              <a:t>15</a:t>
            </a:r>
            <a:r>
              <a:rPr lang="hr-H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PI-ja povezanih s AGFIS-om (14 središnje države + 1 općina Tirane)</a:t>
            </a:r>
          </a:p>
        </p:txBody>
      </p:sp>
      <p:sp>
        <p:nvSpPr>
          <p:cNvPr id="5124" name="Rectangle 2053">
            <a:extLst>
              <a:ext uri="{FF2B5EF4-FFF2-40B4-BE49-F238E27FC236}">
                <a16:creationId xmlns:a16="http://schemas.microsoft.com/office/drawing/2014/main" id="{C8FEFA4C-5DDB-4FBB-99BA-56DF57C38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114" y="6807201"/>
            <a:ext cx="6481445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2500" dirty="0">
              <a:solidFill>
                <a:schemeClr val="tx2"/>
              </a:solidFill>
            </a:endParaRPr>
          </a:p>
        </p:txBody>
      </p:sp>
      <p:sp>
        <p:nvSpPr>
          <p:cNvPr id="5127" name="Rectangle 2052">
            <a:extLst>
              <a:ext uri="{FF2B5EF4-FFF2-40B4-BE49-F238E27FC236}">
                <a16:creationId xmlns:a16="http://schemas.microsoft.com/office/drawing/2014/main" id="{E6BA954B-DD59-4A7C-B233-125F50492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91" y="1320800"/>
            <a:ext cx="1336798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 anchor="ctr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6300" b="1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11386" y="1204582"/>
            <a:ext cx="8101807" cy="742042"/>
          </a:xfrm>
          <a:prstGeom prst="rect">
            <a:avLst/>
          </a:prstGeom>
        </p:spPr>
        <p:txBody>
          <a:bodyPr lIns="144009" tIns="72004" rIns="144009" bIns="7200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PRIKUPLJANJE PODATAKA</a:t>
            </a:r>
          </a:p>
        </p:txBody>
      </p:sp>
      <p:sp>
        <p:nvSpPr>
          <p:cNvPr id="3" name="Action Button: Back or Previous 2">
            <a:hlinkClick r:id="" action="ppaction://hlinkshowjump?jump=previousslide" highlightClick="1"/>
          </p:cNvPr>
          <p:cNvSpPr/>
          <p:nvPr/>
        </p:nvSpPr>
        <p:spPr bwMode="auto">
          <a:xfrm>
            <a:off x="3645813" y="1016000"/>
            <a:ext cx="945211" cy="992717"/>
          </a:xfrm>
          <a:prstGeom prst="actionButtonBackPrevious">
            <a:avLst/>
          </a:prstGeom>
          <a:solidFill>
            <a:srgbClr val="CEE7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44009" tIns="72004" rIns="144009" bIns="72004" numCol="1" rtlCol="0" anchor="t" anchorCtr="0" compatLnSpc="1">
            <a:prstTxWarp prst="textNoShape">
              <a:avLst/>
            </a:prstTxWarp>
          </a:bodyPr>
          <a:lstStyle/>
          <a:p>
            <a:pPr defTabSz="1440089" eaLnBrk="1" hangingPunct="1"/>
            <a:endParaRPr lang="hr-HR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946400"/>
            <a:ext cx="9880162" cy="61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801509" y="2166368"/>
            <a:ext cx="7156596" cy="1684297"/>
          </a:xfrm>
          <a:prstGeom prst="rect">
            <a:avLst/>
          </a:prstGeom>
        </p:spPr>
        <p:txBody>
          <a:bodyPr wrap="square" lIns="144009" tIns="72004" rIns="144009" bIns="72004">
            <a:spAutoFit/>
          </a:bodyPr>
          <a:lstStyle/>
          <a:p>
            <a:pPr algn="just"/>
            <a:r>
              <a:rPr lang="hr-HR" sz="2500" dirty="0">
                <a:ln w="11430"/>
                <a:latin typeface="Calibri" pitchFamily="34" charset="0"/>
              </a:rPr>
              <a:t>Podaci o novčanim prihodima i rashodima iz ostalih odjela (porezna uprava, odjel za proračun, resorna ministarstva, ostala javna tijela) prikupljaju se putem sustava </a:t>
            </a:r>
            <a:r>
              <a:rPr lang="hr-HR" sz="2500" dirty="0">
                <a:latin typeface="Calibri" pitchFamily="34" charset="0"/>
              </a:rPr>
              <a:t>AGFIS.</a:t>
            </a:r>
            <a:endParaRPr lang="hr-HR" sz="25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3325116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1739859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17</a:t>
            </a:fld>
            <a:endParaRPr lang="hr-HR" altLang="en-US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84"/>
            <a:ext cx="16171011" cy="917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006" y="990600"/>
            <a:ext cx="5562600" cy="461665"/>
          </a:xfrm>
          <a:prstGeom prst="rect">
            <a:avLst/>
          </a:prstGeom>
          <a:solidFill>
            <a:srgbClr val="E0E0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Jedinice opće države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7105" y="5067300"/>
            <a:ext cx="4876800" cy="461665"/>
          </a:xfrm>
          <a:prstGeom prst="rect">
            <a:avLst/>
          </a:prstGeom>
          <a:solidFill>
            <a:srgbClr val="E0E0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alibri" panose="020F0502020204030204" pitchFamily="34" charset="0"/>
              </a:rPr>
              <a:t>Zahtjev za plaćanjem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205" y="42247"/>
            <a:ext cx="15468599" cy="707886"/>
          </a:xfrm>
          <a:prstGeom prst="rect">
            <a:avLst/>
          </a:prstGeom>
          <a:solidFill>
            <a:srgbClr val="E0E0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4000" dirty="0">
                <a:latin typeface="Calibri" panose="020F0502020204030204" pitchFamily="34" charset="0"/>
              </a:rPr>
              <a:t>Plaćanje – albanski centralizirani model</a:t>
            </a:r>
            <a:endParaRPr lang="hr-HR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5606" y="5943600"/>
            <a:ext cx="5410200" cy="461665"/>
          </a:xfrm>
          <a:prstGeom prst="rect">
            <a:avLst/>
          </a:prstGeom>
          <a:solidFill>
            <a:srgbClr val="E0E0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Novčane projekcije/proračunske alokacije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5505" y="6788150"/>
            <a:ext cx="3597701" cy="461665"/>
          </a:xfrm>
          <a:prstGeom prst="rect">
            <a:avLst/>
          </a:prstGeom>
          <a:solidFill>
            <a:srgbClr val="E0E0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Platni nalozi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6206" y="7504410"/>
            <a:ext cx="2759501" cy="461665"/>
          </a:xfrm>
          <a:prstGeom prst="rect">
            <a:avLst/>
          </a:prstGeom>
          <a:solidFill>
            <a:srgbClr val="E0E0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Calibri" panose="020F0502020204030204" pitchFamily="34" charset="0"/>
              </a:rPr>
              <a:t>Primici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16206" y="8088868"/>
            <a:ext cx="2759501" cy="369332"/>
          </a:xfrm>
          <a:prstGeom prst="rect">
            <a:avLst/>
          </a:prstGeom>
          <a:solidFill>
            <a:srgbClr val="E0E0DE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2400" dirty="0">
                <a:latin typeface="Calibri" panose="020F0502020204030204" pitchFamily="34" charset="0"/>
              </a:rPr>
              <a:t>Financiranje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23705" y="8806934"/>
            <a:ext cx="2759501" cy="369332"/>
          </a:xfrm>
          <a:prstGeom prst="rect">
            <a:avLst/>
          </a:prstGeom>
          <a:solidFill>
            <a:srgbClr val="E0E0DE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2400" dirty="0">
                <a:latin typeface="Calibri" panose="020F0502020204030204" pitchFamily="34" charset="0"/>
              </a:rPr>
              <a:t>Primici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3006" y="8469869"/>
            <a:ext cx="2759501" cy="369332"/>
          </a:xfrm>
          <a:prstGeom prst="rect">
            <a:avLst/>
          </a:prstGeom>
          <a:solidFill>
            <a:srgbClr val="E0E0DE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2400" dirty="0"/>
              <a:t>Platni nalozi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6311" y="8438635"/>
            <a:ext cx="2759501" cy="369332"/>
          </a:xfrm>
          <a:prstGeom prst="rect">
            <a:avLst/>
          </a:prstGeom>
          <a:solidFill>
            <a:srgbClr val="E0E0DE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2400" dirty="0"/>
              <a:t>Središnja banka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53606" y="6529000"/>
            <a:ext cx="2759501" cy="738664"/>
          </a:xfrm>
          <a:prstGeom prst="rect">
            <a:avLst/>
          </a:prstGeom>
          <a:solidFill>
            <a:srgbClr val="E0E0DE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2400" dirty="0">
                <a:latin typeface="Calibri" panose="020F0502020204030204" pitchFamily="34" charset="0"/>
              </a:rPr>
              <a:t>Informacije o novčanim transferima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91116" y="3423934"/>
            <a:ext cx="5470893" cy="369332"/>
          </a:xfrm>
          <a:prstGeom prst="rect">
            <a:avLst/>
          </a:prstGeom>
          <a:solidFill>
            <a:srgbClr val="E0E0DE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2400" dirty="0"/>
              <a:t>Novčane projekcije/proračunske alokacije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0760" y="1119712"/>
            <a:ext cx="3643145" cy="153888"/>
          </a:xfrm>
          <a:prstGeom prst="rect">
            <a:avLst/>
          </a:prstGeom>
          <a:solidFill>
            <a:srgbClr val="E0E0DE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Jedinice za provedbu stranih sufinanciranih projekata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6DAE0D-39B3-48B4-9DA6-ED60D4284D07}"/>
              </a:ext>
            </a:extLst>
          </p:cNvPr>
          <p:cNvSpPr txBox="1"/>
          <p:nvPr/>
        </p:nvSpPr>
        <p:spPr>
          <a:xfrm>
            <a:off x="2196306" y="1587251"/>
            <a:ext cx="2514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800" dirty="0"/>
              <a:t>Resorna ministarstva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26A83-C456-4087-B88D-E3EA20553B0C}"/>
              </a:ext>
            </a:extLst>
          </p:cNvPr>
          <p:cNvSpPr txBox="1"/>
          <p:nvPr/>
        </p:nvSpPr>
        <p:spPr>
          <a:xfrm>
            <a:off x="11607006" y="4012068"/>
            <a:ext cx="2514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800" dirty="0"/>
              <a:t>Ministarstvo financija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E009FC-50B7-4490-B788-A833692462A1}"/>
              </a:ext>
            </a:extLst>
          </p:cNvPr>
          <p:cNvSpPr txBox="1"/>
          <p:nvPr/>
        </p:nvSpPr>
        <p:spPr>
          <a:xfrm>
            <a:off x="443706" y="5365625"/>
            <a:ext cx="18669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800" dirty="0"/>
              <a:t>Jedinice lokalne samouprave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4514C8-ADEB-4962-926B-CC489B2C3A26}"/>
              </a:ext>
            </a:extLst>
          </p:cNvPr>
          <p:cNvSpPr txBox="1"/>
          <p:nvPr/>
        </p:nvSpPr>
        <p:spPr>
          <a:xfrm>
            <a:off x="11866107" y="5943600"/>
            <a:ext cx="2514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800" dirty="0"/>
              <a:t>Područni ured riznice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0045B8-1B9E-4A79-8654-E30DBF4EC489}"/>
              </a:ext>
            </a:extLst>
          </p:cNvPr>
          <p:cNvSpPr txBox="1"/>
          <p:nvPr/>
        </p:nvSpPr>
        <p:spPr>
          <a:xfrm>
            <a:off x="793353" y="7151805"/>
            <a:ext cx="1866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800" dirty="0"/>
              <a:t>Posebni fondovi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F519B5-B0DA-4E3F-8EED-0AD0910DA3F5}"/>
              </a:ext>
            </a:extLst>
          </p:cNvPr>
          <p:cNvSpPr txBox="1"/>
          <p:nvPr/>
        </p:nvSpPr>
        <p:spPr>
          <a:xfrm>
            <a:off x="12106459" y="7504410"/>
            <a:ext cx="1866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800" dirty="0"/>
              <a:t>Poslovna banka</a:t>
            </a:r>
          </a:p>
        </p:txBody>
      </p:sp>
    </p:spTree>
    <p:extLst>
      <p:ext uri="{BB962C8B-B14F-4D97-AF65-F5344CB8AC3E}">
        <p14:creationId xmlns:p14="http://schemas.microsoft.com/office/powerpoint/2010/main" val="3607119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18</a:t>
            </a:fld>
            <a:endParaRPr lang="hr-HR" alt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" y="0"/>
            <a:ext cx="16191338" cy="843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006" y="8494785"/>
            <a:ext cx="14430336" cy="742042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b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Format računalnih dnevnih izvješća o neplaćenim računima</a:t>
            </a:r>
          </a:p>
        </p:txBody>
      </p:sp>
    </p:spTree>
    <p:extLst>
      <p:ext uri="{BB962C8B-B14F-4D97-AF65-F5344CB8AC3E}">
        <p14:creationId xmlns:p14="http://schemas.microsoft.com/office/powerpoint/2010/main" val="3619904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19</a:t>
            </a:fld>
            <a:endParaRPr lang="hr-HR" altLang="en-US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3" y="0"/>
            <a:ext cx="16247983" cy="833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9406" y="8401958"/>
            <a:ext cx="15023730" cy="576302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2800" b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Formati računalnog izvješća o višegodišnjim preuzetim obvezama i planiranom rasporedu</a:t>
            </a:r>
          </a:p>
        </p:txBody>
      </p:sp>
    </p:spTree>
    <p:extLst>
      <p:ext uri="{BB962C8B-B14F-4D97-AF65-F5344CB8AC3E}">
        <p14:creationId xmlns:p14="http://schemas.microsoft.com/office/powerpoint/2010/main" val="3521801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D8DA866-D6C4-41E3-B390-DB2F9F7E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5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1170072" indent="-450028">
              <a:spcBef>
                <a:spcPct val="20000"/>
              </a:spcBef>
              <a:buClr>
                <a:srgbClr val="CC0000"/>
              </a:buClr>
              <a:buChar char="–"/>
              <a:defRPr sz="4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800111" indent="-360022">
              <a:spcBef>
                <a:spcPct val="20000"/>
              </a:spcBef>
              <a:buClr>
                <a:srgbClr val="CC0000"/>
              </a:buClr>
              <a:buChar char="•"/>
              <a:defRPr sz="38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2520155" indent="-360022">
              <a:spcBef>
                <a:spcPct val="20000"/>
              </a:spcBef>
              <a:buClr>
                <a:srgbClr val="CC0000"/>
              </a:buClr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3240199" indent="-360022">
              <a:spcBef>
                <a:spcPct val="20000"/>
              </a:spcBef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3960244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4680288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5400332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6120376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85E1CB-D5C1-4546-B386-91CCADFA8A91}" type="slidenum">
              <a:rPr lang="en-US" altLang="en-US" sz="2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hr-HR" altLang="en-US" sz="2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2050">
            <a:extLst>
              <a:ext uri="{FF2B5EF4-FFF2-40B4-BE49-F238E27FC236}">
                <a16:creationId xmlns:a16="http://schemas.microsoft.com/office/drawing/2014/main" id="{C1FE79E1-0033-491A-A623-5F34B1529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4142" y="2706669"/>
            <a:ext cx="11750653" cy="184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hr-HR" sz="2200" dirty="0">
                <a:latin typeface="Calibri" pitchFamily="34" charset="0"/>
              </a:rPr>
              <a:t>Sastoji se od 36 područnih ureda (</a:t>
            </a:r>
            <a:r>
              <a:rPr lang="hr-HR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219 </a:t>
            </a:r>
            <a:r>
              <a:rPr lang="hr-HR" sz="2200" dirty="0">
                <a:latin typeface="Calibri" pitchFamily="34" charset="0"/>
              </a:rPr>
              <a:t>zaposlenika) i Glavne uprave pri Ministarstvu financija i gospodarstva koja se dijeli na:</a:t>
            </a:r>
          </a:p>
          <a:p>
            <a:pPr lvl="1" indent="-288018" algn="just" defTabSz="144009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hr-HR" sz="2200" dirty="0">
                <a:latin typeface="Calibri" pitchFamily="34" charset="0"/>
              </a:rPr>
              <a:t>Odjel za poslovanje riznice (</a:t>
            </a:r>
            <a:r>
              <a:rPr lang="hr-HR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15</a:t>
            </a:r>
            <a:r>
              <a:rPr lang="hr-HR" sz="2200" dirty="0">
                <a:latin typeface="Calibri" pitchFamily="34" charset="0"/>
              </a:rPr>
              <a:t> zaposlenika)</a:t>
            </a:r>
          </a:p>
          <a:p>
            <a:pPr lvl="1" indent="-288018" algn="just" defTabSz="432027">
              <a:spcBef>
                <a:spcPts val="0"/>
              </a:spcBef>
              <a:buFont typeface="+mj-lt"/>
              <a:buAutoNum type="arabicPeriod"/>
            </a:pPr>
            <a:r>
              <a:rPr lang="hr-HR" sz="2200" dirty="0">
                <a:latin typeface="Calibri" pitchFamily="34" charset="0"/>
              </a:rPr>
              <a:t>Odjel za procesuiranje poslovanja (</a:t>
            </a:r>
            <a:r>
              <a:rPr lang="hr-HR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8</a:t>
            </a:r>
            <a:r>
              <a:rPr lang="hr-HR" sz="2200" dirty="0">
                <a:latin typeface="Calibri" pitchFamily="34" charset="0"/>
              </a:rPr>
              <a:t> zaposlenika)</a:t>
            </a:r>
          </a:p>
          <a:p>
            <a:pPr lvl="1" indent="-288018" algn="just" defTabSz="432027">
              <a:spcBef>
                <a:spcPts val="0"/>
              </a:spcBef>
              <a:buFont typeface="+mj-lt"/>
              <a:buAutoNum type="arabicPeriod"/>
            </a:pPr>
            <a:r>
              <a:rPr lang="hr-HR" sz="2200" dirty="0">
                <a:latin typeface="Calibri" pitchFamily="34" charset="0"/>
              </a:rPr>
              <a:t>Odjel za isplatu naknada (</a:t>
            </a:r>
            <a:r>
              <a:rPr lang="hr-HR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8</a:t>
            </a:r>
            <a:r>
              <a:rPr lang="hr-HR" sz="2200" dirty="0">
                <a:latin typeface="Calibri" pitchFamily="34" charset="0"/>
              </a:rPr>
              <a:t> zaposlenika)</a:t>
            </a:r>
          </a:p>
          <a:p>
            <a:pPr marL="0" lvl="1" indent="0" algn="just" defTabSz="432027">
              <a:spcBef>
                <a:spcPts val="0"/>
              </a:spcBef>
              <a:buNone/>
            </a:pPr>
            <a:r>
              <a:rPr lang="hr-HR" sz="2200" dirty="0">
                <a:latin typeface="Calibri" pitchFamily="34" charset="0"/>
              </a:rPr>
              <a:t>koji komunicira s </a:t>
            </a:r>
            <a:r>
              <a:rPr lang="hr-HR" sz="2200" b="1" dirty="0">
                <a:solidFill>
                  <a:srgbClr val="0000CC"/>
                </a:solidFill>
                <a:latin typeface="Calibri" pitchFamily="34" charset="0"/>
              </a:rPr>
              <a:t>1.300 </a:t>
            </a:r>
            <a:r>
              <a:rPr lang="hr-HR" sz="2200" dirty="0">
                <a:latin typeface="Calibri" pitchFamily="34" charset="0"/>
              </a:rPr>
              <a:t>proračunskih jedinica</a:t>
            </a:r>
            <a:endParaRPr lang="hr-HR" sz="2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4" name="Rectangle 2053">
            <a:extLst>
              <a:ext uri="{FF2B5EF4-FFF2-40B4-BE49-F238E27FC236}">
                <a16:creationId xmlns:a16="http://schemas.microsoft.com/office/drawing/2014/main" id="{C8FEFA4C-5DDB-4FBB-99BA-56DF57C38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114" y="6807201"/>
            <a:ext cx="6481445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2500" dirty="0">
              <a:solidFill>
                <a:schemeClr val="tx2"/>
              </a:solidFill>
            </a:endParaRPr>
          </a:p>
        </p:txBody>
      </p:sp>
      <p:sp>
        <p:nvSpPr>
          <p:cNvPr id="5127" name="Rectangle 2052">
            <a:extLst>
              <a:ext uri="{FF2B5EF4-FFF2-40B4-BE49-F238E27FC236}">
                <a16:creationId xmlns:a16="http://schemas.microsoft.com/office/drawing/2014/main" id="{E6BA954B-DD59-4A7C-B233-125F50492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91" y="1320800"/>
            <a:ext cx="1336798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 anchor="ctr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6300" b="1" dirty="0">
              <a:solidFill>
                <a:schemeClr val="accent1"/>
              </a:solidFill>
            </a:endParaRPr>
          </a:p>
        </p:txBody>
      </p:sp>
      <p:sp>
        <p:nvSpPr>
          <p:cNvPr id="3" name="Action Button: Back or Previous 2">
            <a:hlinkClick r:id="" action="ppaction://hlinkshowjump?jump=previousslide" highlightClick="1"/>
          </p:cNvPr>
          <p:cNvSpPr/>
          <p:nvPr/>
        </p:nvSpPr>
        <p:spPr bwMode="auto">
          <a:xfrm>
            <a:off x="5199586" y="993680"/>
            <a:ext cx="739632" cy="1038320"/>
          </a:xfrm>
          <a:prstGeom prst="actionButtonBackPrevious">
            <a:avLst/>
          </a:prstGeom>
          <a:solidFill>
            <a:srgbClr val="CEE7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44009" tIns="72004" rIns="144009" bIns="72004" numCol="1" rtlCol="0" anchor="t" anchorCtr="0" compatLnSpc="1">
            <a:prstTxWarp prst="textNoShape">
              <a:avLst/>
            </a:prstTxWarp>
          </a:bodyPr>
          <a:lstStyle/>
          <a:p>
            <a:pPr defTabSz="1440089" eaLnBrk="1" hangingPunct="1"/>
            <a:endParaRPr lang="hr-H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06" y="4882491"/>
            <a:ext cx="11202947" cy="397254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076355" y="1232491"/>
            <a:ext cx="9452108" cy="835874"/>
          </a:xfrm>
          <a:prstGeom prst="rect">
            <a:avLst/>
          </a:prstGeom>
        </p:spPr>
        <p:txBody>
          <a:bodyPr wrap="square" lIns="144009" tIns="72004" rIns="144009" bIns="7200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Albanski sustav riznice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" y="6826729"/>
            <a:ext cx="6036413" cy="231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eft-Up Arrow 9"/>
          <p:cNvSpPr/>
          <p:nvPr/>
        </p:nvSpPr>
        <p:spPr bwMode="auto">
          <a:xfrm>
            <a:off x="5941325" y="8854296"/>
            <a:ext cx="4656260" cy="188104"/>
          </a:xfrm>
          <a:prstGeom prst="lef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44009" tIns="72004" rIns="144009" bIns="72004" numCol="1" rtlCol="0" anchor="t" anchorCtr="0" compatLnSpc="1">
            <a:prstTxWarp prst="textNoShape">
              <a:avLst/>
            </a:prstTxWarp>
          </a:bodyPr>
          <a:lstStyle/>
          <a:p>
            <a:pPr defTabSz="1440089" eaLnBrk="1" hangingPunct="1"/>
            <a:endParaRPr lang="sq-AL"/>
          </a:p>
        </p:txBody>
      </p:sp>
      <p:sp>
        <p:nvSpPr>
          <p:cNvPr id="18" name="Rectangle 2052">
            <a:extLst>
              <a:ext uri="{FF2B5EF4-FFF2-40B4-BE49-F238E27FC236}">
                <a16:creationId xmlns:a16="http://schemas.microsoft.com/office/drawing/2014/main" id="{E6BA954B-DD59-4A7C-B233-125F50492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413" y="1838808"/>
            <a:ext cx="5266169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 anchor="ctr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None/>
            </a:pPr>
            <a:r>
              <a:rPr lang="hr-HR" sz="1900" dirty="0">
                <a:solidFill>
                  <a:schemeClr val="bg1">
                    <a:lumMod val="50000"/>
                  </a:schemeClr>
                </a:solidFill>
                <a:latin typeface="Algerian" pitchFamily="82" charset="0"/>
              </a:rPr>
              <a:t>REPUBLIKA ALBANIJA</a:t>
            </a:r>
          </a:p>
          <a:p>
            <a:pPr algn="ctr" eaLnBrk="1" hangingPunct="1">
              <a:lnSpc>
                <a:spcPct val="90000"/>
              </a:lnSpc>
              <a:buNone/>
            </a:pPr>
            <a:r>
              <a:rPr lang="hr-HR" sz="1900" dirty="0">
                <a:solidFill>
                  <a:schemeClr val="bg1">
                    <a:lumMod val="50000"/>
                  </a:schemeClr>
                </a:solidFill>
                <a:latin typeface="Algerian" pitchFamily="82" charset="0"/>
              </a:rPr>
              <a:t>MINISTARSTVO FINANCIJA I GOSPODARSTVA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9" y="0"/>
            <a:ext cx="4698745" cy="1920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2" name="TextBox 1"/>
          <p:cNvSpPr txBox="1"/>
          <p:nvPr/>
        </p:nvSpPr>
        <p:spPr>
          <a:xfrm>
            <a:off x="12690393" y="4038862"/>
            <a:ext cx="3280987" cy="103214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balanced" dir="t"/>
          </a:scene3d>
          <a:sp3d prstMaterial="matte">
            <a:bevelT/>
            <a:bevelB prst="angle"/>
          </a:sp3d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C00000"/>
                </a:solidFill>
              </a:rPr>
              <a:t>Zasebna Glavna uprava za dug, proračun, porez i carinu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1" y="2762728"/>
            <a:ext cx="3322638" cy="406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55687" y="5128006"/>
            <a:ext cx="2861038" cy="646331"/>
          </a:xfrm>
          <a:prstGeom prst="rect">
            <a:avLst/>
          </a:prstGeom>
          <a:solidFill>
            <a:srgbClr val="E7E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800" b="1" dirty="0">
                <a:latin typeface="Calibri" panose="020F0502020204030204" pitchFamily="34" charset="0"/>
              </a:rPr>
              <a:t>Odjel za poslovanje riznice</a:t>
            </a:r>
            <a:endParaRPr lang="hr-H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09960" y="6249157"/>
            <a:ext cx="3243038" cy="707886"/>
          </a:xfrm>
          <a:prstGeom prst="rect">
            <a:avLst/>
          </a:prstGeom>
          <a:solidFill>
            <a:srgbClr val="E7E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atin typeface="Calibri" panose="020F0502020204030204" pitchFamily="34" charset="0"/>
              </a:rPr>
              <a:t>Sektor za upravljanje likvidnošću</a:t>
            </a:r>
            <a:endParaRPr lang="hr-H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825546" y="6261278"/>
            <a:ext cx="3243038" cy="646331"/>
          </a:xfrm>
          <a:prstGeom prst="rect">
            <a:avLst/>
          </a:prstGeom>
          <a:solidFill>
            <a:srgbClr val="E7E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800" b="1" dirty="0"/>
              <a:t>Sektor za financijsko izvještavanje</a:t>
            </a:r>
            <a:endParaRPr lang="hr-H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3382" y="6249157"/>
            <a:ext cx="3243038" cy="707886"/>
          </a:xfrm>
          <a:prstGeom prst="rect">
            <a:avLst/>
          </a:prstGeom>
          <a:solidFill>
            <a:srgbClr val="E7E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atin typeface="Calibri" panose="020F0502020204030204" pitchFamily="34" charset="0"/>
              </a:rPr>
              <a:t>Sektor za upravljanje JRR-om</a:t>
            </a:r>
            <a:endParaRPr lang="hr-H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1184" y="7392143"/>
            <a:ext cx="1204157" cy="584775"/>
          </a:xfrm>
          <a:prstGeom prst="rect">
            <a:avLst/>
          </a:prstGeom>
          <a:solidFill>
            <a:srgbClr val="E7E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Calibri" panose="020F0502020204030204" pitchFamily="34" charset="0"/>
              </a:rPr>
              <a:t>Stručnjaci</a:t>
            </a:r>
            <a:r>
              <a:rPr lang="hr-HR" sz="1600" dirty="0"/>
              <a:t> </a:t>
            </a:r>
            <a:br>
              <a:rPr sz="1600" dirty="0"/>
            </a:br>
            <a:r>
              <a:rPr lang="hr-HR" sz="1600" b="1" dirty="0">
                <a:latin typeface="Calibri" panose="020F0502020204030204" pitchFamily="34" charset="0"/>
              </a:rPr>
              <a:t>(4)</a:t>
            </a:r>
            <a:endParaRPr lang="hr-H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40907" y="7388570"/>
            <a:ext cx="1204157" cy="584775"/>
          </a:xfrm>
          <a:prstGeom prst="rect">
            <a:avLst/>
          </a:prstGeom>
          <a:solidFill>
            <a:srgbClr val="E7E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Calibri" panose="020F0502020204030204" pitchFamily="34" charset="0"/>
              </a:rPr>
              <a:t>Stručnjaci</a:t>
            </a:r>
            <a:r>
              <a:rPr lang="hr-HR" sz="1600" dirty="0"/>
              <a:t> </a:t>
            </a:r>
            <a:br>
              <a:rPr sz="1600" dirty="0"/>
            </a:br>
            <a:r>
              <a:rPr lang="hr-HR" sz="1600" b="1" dirty="0">
                <a:latin typeface="Calibri" panose="020F0502020204030204" pitchFamily="34" charset="0"/>
              </a:rPr>
              <a:t>(3)</a:t>
            </a:r>
            <a:endParaRPr lang="hr-H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47256" y="7371996"/>
            <a:ext cx="1204157" cy="584775"/>
          </a:xfrm>
          <a:prstGeom prst="rect">
            <a:avLst/>
          </a:prstGeom>
          <a:solidFill>
            <a:srgbClr val="E7E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Calibri" panose="020F0502020204030204" pitchFamily="34" charset="0"/>
              </a:rPr>
              <a:t>Stručnjaci</a:t>
            </a:r>
            <a:r>
              <a:rPr lang="hr-HR" sz="1600" dirty="0"/>
              <a:t> </a:t>
            </a:r>
            <a:br>
              <a:rPr sz="1600" dirty="0"/>
            </a:br>
            <a:r>
              <a:rPr lang="hr-HR" sz="1600" b="1" dirty="0">
                <a:latin typeface="Calibri" panose="020F0502020204030204" pitchFamily="34" charset="0"/>
              </a:rPr>
              <a:t>(4)</a:t>
            </a:r>
            <a:endParaRPr lang="hr-H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82822" y="8383364"/>
            <a:ext cx="1222519" cy="830997"/>
          </a:xfrm>
          <a:prstGeom prst="rect">
            <a:avLst/>
          </a:prstGeom>
          <a:solidFill>
            <a:srgbClr val="E7E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Calibri" panose="020F0502020204030204" pitchFamily="34" charset="0"/>
              </a:rPr>
              <a:t>36 područnih ureda</a:t>
            </a:r>
            <a:endParaRPr lang="hr-H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141009" y="8357282"/>
            <a:ext cx="1222519" cy="830997"/>
          </a:xfrm>
          <a:prstGeom prst="rect">
            <a:avLst/>
          </a:prstGeom>
          <a:solidFill>
            <a:srgbClr val="E7E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Calibri" panose="020F0502020204030204" pitchFamily="34" charset="0"/>
              </a:rPr>
              <a:t>36 područnih ureda</a:t>
            </a:r>
            <a:endParaRPr lang="hr-H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934864" y="8345881"/>
            <a:ext cx="1222519" cy="830997"/>
          </a:xfrm>
          <a:prstGeom prst="rect">
            <a:avLst/>
          </a:prstGeom>
          <a:solidFill>
            <a:srgbClr val="E7E7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latin typeface="Calibri" panose="020F0502020204030204" pitchFamily="34" charset="0"/>
              </a:rPr>
              <a:t>36 područnih ureda</a:t>
            </a:r>
            <a:endParaRPr lang="hr-H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57430" y="6937849"/>
            <a:ext cx="2074661" cy="646331"/>
          </a:xfrm>
          <a:prstGeom prst="ellipse">
            <a:avLst/>
          </a:prstGeom>
          <a:solidFill>
            <a:srgbClr val="DAE7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Područni</a:t>
            </a:r>
            <a:r>
              <a:rPr lang="hr-HR"/>
              <a:t> </a:t>
            </a:r>
            <a:r>
              <a:rPr kumimoji="0" lang="hr-H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ured riznice</a:t>
            </a:r>
            <a:endParaRPr kumimoji="0" lang="hr-H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07591" y="6927909"/>
            <a:ext cx="1493415" cy="539692"/>
          </a:xfrm>
          <a:prstGeom prst="ellipse">
            <a:avLst/>
          </a:prstGeom>
          <a:solidFill>
            <a:srgbClr val="F3FB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Administrativni</a:t>
            </a:r>
            <a:r>
              <a:rPr lang="hr-HR"/>
              <a:t> </a:t>
            </a:r>
            <a:br/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stručnjaci</a:t>
            </a:r>
            <a:endParaRPr kumimoji="0" lang="hr-H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944903" y="7748481"/>
            <a:ext cx="1493415" cy="539692"/>
          </a:xfrm>
          <a:prstGeom prst="ellipse">
            <a:avLst/>
          </a:prstGeom>
          <a:solidFill>
            <a:srgbClr val="F3FB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Stručnjaci za </a:t>
            </a:r>
            <a:br/>
            <a:r>
              <a:rPr lang="hr-HR" sz="1200" dirty="0">
                <a:latin typeface="Calibri" panose="020F0502020204030204" pitchFamily="34" charset="0"/>
              </a:rPr>
              <a:t>rashode</a:t>
            </a:r>
            <a:endParaRPr kumimoji="0" lang="hr-H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577142" y="7740709"/>
            <a:ext cx="1493415" cy="539692"/>
          </a:xfrm>
          <a:prstGeom prst="ellipse">
            <a:avLst/>
          </a:prstGeom>
          <a:solidFill>
            <a:srgbClr val="F3FB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Bankarski</a:t>
            </a:r>
            <a:br/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stručnjaci</a:t>
            </a:r>
            <a:endParaRPr kumimoji="0" lang="hr-H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2788674" y="7765055"/>
            <a:ext cx="1493415" cy="539692"/>
          </a:xfrm>
          <a:prstGeom prst="ellipse">
            <a:avLst/>
          </a:prstGeom>
          <a:solidFill>
            <a:srgbClr val="F3FB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Stručnjaci za</a:t>
            </a:r>
            <a:r>
              <a:rPr lang="hr-HR"/>
              <a:t> </a:t>
            </a: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prihode</a:t>
            </a:r>
            <a:endParaRPr kumimoji="0" lang="hr-H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4567277" y="8541948"/>
            <a:ext cx="1493415" cy="539692"/>
          </a:xfrm>
          <a:prstGeom prst="ellipse">
            <a:avLst/>
          </a:prstGeom>
          <a:solidFill>
            <a:srgbClr val="F3FB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Bankarski sustav</a:t>
            </a:r>
            <a:endParaRPr kumimoji="0" lang="hr-H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822938" y="8541948"/>
            <a:ext cx="1493415" cy="539692"/>
          </a:xfrm>
          <a:prstGeom prst="ellipse">
            <a:avLst/>
          </a:prstGeom>
          <a:solidFill>
            <a:srgbClr val="F3FB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Središnje i lokalne </a:t>
            </a:r>
            <a:r>
              <a:rPr lang="hr-HR"/>
              <a:t> </a:t>
            </a:r>
            <a:br/>
            <a:r>
              <a:rPr kumimoji="0" lang="hr-H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jedinice</a:t>
            </a:r>
            <a:r>
              <a:rPr lang="hr-HR"/>
              <a:t> </a:t>
            </a:r>
            <a:r>
              <a:rPr kumimoji="0" lang="hr-H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za</a:t>
            </a:r>
            <a:r>
              <a:rPr lang="hr-HR"/>
              <a:t> </a:t>
            </a:r>
            <a:br/>
            <a:r>
              <a:rPr kumimoji="0" lang="hr-H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državne prihode</a:t>
            </a:r>
            <a:endParaRPr kumimoji="0" lang="hr-H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994806" y="8584450"/>
            <a:ext cx="1493415" cy="539692"/>
          </a:xfrm>
          <a:prstGeom prst="ellipse">
            <a:avLst/>
          </a:prstGeom>
          <a:solidFill>
            <a:srgbClr val="F3FB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Središnje i lokalne</a:t>
            </a:r>
            <a:r>
              <a:rPr lang="hr-HR"/>
              <a:t> </a:t>
            </a:r>
            <a:br/>
            <a:r>
              <a:rPr kumimoji="0" lang="hr-H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jedinice</a:t>
            </a:r>
            <a:r>
              <a:rPr lang="hr-HR"/>
              <a:t> </a:t>
            </a:r>
            <a:r>
              <a:rPr kumimoji="0" lang="hr-HR" sz="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za državne rashode</a:t>
            </a:r>
            <a:endParaRPr kumimoji="0" lang="hr-H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7937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20</a:t>
            </a:fld>
            <a:endParaRPr lang="hr-HR" alt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619"/>
            <a:ext cx="8641929" cy="853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27" y="84513"/>
            <a:ext cx="7561686" cy="84498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15271" y="8528448"/>
            <a:ext cx="12962890" cy="695126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3500" b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Format informacija Središnje banke o novčanim tokovima JRR-a</a:t>
            </a:r>
          </a:p>
        </p:txBody>
      </p:sp>
    </p:spTree>
    <p:extLst>
      <p:ext uri="{BB962C8B-B14F-4D97-AF65-F5344CB8AC3E}">
        <p14:creationId xmlns:p14="http://schemas.microsoft.com/office/powerpoint/2010/main" val="2284885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21</a:t>
            </a:fld>
            <a:endParaRPr lang="hr-HR" altLang="en-US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564"/>
            <a:ext cx="16203613" cy="84928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185933" y="8528447"/>
            <a:ext cx="9992228" cy="742042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b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Format tjednih novčanih tokova JRR-a</a:t>
            </a:r>
          </a:p>
        </p:txBody>
      </p:sp>
    </p:spTree>
    <p:extLst>
      <p:ext uri="{BB962C8B-B14F-4D97-AF65-F5344CB8AC3E}">
        <p14:creationId xmlns:p14="http://schemas.microsoft.com/office/powerpoint/2010/main" val="381062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22</a:t>
            </a:fld>
            <a:endParaRPr lang="hr-HR" alt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710"/>
            <a:ext cx="16203613" cy="86082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185933" y="8528447"/>
            <a:ext cx="9992228" cy="742042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b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Format mjesečnih novčanih tokova JRR-a</a:t>
            </a:r>
          </a:p>
        </p:txBody>
      </p:sp>
    </p:spTree>
    <p:extLst>
      <p:ext uri="{BB962C8B-B14F-4D97-AF65-F5344CB8AC3E}">
        <p14:creationId xmlns:p14="http://schemas.microsoft.com/office/powerpoint/2010/main" val="2032723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23</a:t>
            </a:fld>
            <a:endParaRPr lang="hr-HR" alt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6203613" cy="843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7576" y="8432801"/>
            <a:ext cx="15528462" cy="742042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b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Format mjesečnih odstupanja projekcije od realizacije</a:t>
            </a:r>
          </a:p>
        </p:txBody>
      </p:sp>
    </p:spTree>
    <p:extLst>
      <p:ext uri="{BB962C8B-B14F-4D97-AF65-F5344CB8AC3E}">
        <p14:creationId xmlns:p14="http://schemas.microsoft.com/office/powerpoint/2010/main" val="834024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24</a:t>
            </a:fld>
            <a:endParaRPr lang="hr-HR" alt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091"/>
            <a:ext cx="16203613" cy="851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60482" y="8528447"/>
            <a:ext cx="12962890" cy="742042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b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Format mjesečnih novčanih tokova u deviznoj valuti</a:t>
            </a:r>
          </a:p>
        </p:txBody>
      </p:sp>
    </p:spTree>
    <p:extLst>
      <p:ext uri="{BB962C8B-B14F-4D97-AF65-F5344CB8AC3E}">
        <p14:creationId xmlns:p14="http://schemas.microsoft.com/office/powerpoint/2010/main" val="317633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25</a:t>
            </a:fld>
            <a:endParaRPr lang="hr-HR" altLang="en-US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7" y="2844800"/>
            <a:ext cx="16638041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6" name="Rectangle 2052">
            <a:extLst>
              <a:ext uri="{FF2B5EF4-FFF2-40B4-BE49-F238E27FC236}">
                <a16:creationId xmlns:a16="http://schemas.microsoft.com/office/drawing/2014/main" id="{E6BA954B-DD59-4A7C-B233-125F50492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413" y="1838808"/>
            <a:ext cx="5266169" cy="59959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 anchor="ctr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None/>
            </a:pPr>
            <a:r>
              <a:rPr lang="hr-HR" sz="1900" dirty="0">
                <a:solidFill>
                  <a:schemeClr val="bg1">
                    <a:lumMod val="50000"/>
                  </a:schemeClr>
                </a:solidFill>
                <a:latin typeface="Algerian" pitchFamily="82" charset="0"/>
              </a:rPr>
              <a:t>REPUBLIKA ALBANIJA</a:t>
            </a:r>
          </a:p>
          <a:p>
            <a:pPr algn="ctr" eaLnBrk="1" hangingPunct="1">
              <a:lnSpc>
                <a:spcPct val="90000"/>
              </a:lnSpc>
              <a:buNone/>
            </a:pPr>
            <a:r>
              <a:rPr lang="hr-HR" sz="1900" dirty="0">
                <a:solidFill>
                  <a:schemeClr val="bg1">
                    <a:lumMod val="50000"/>
                  </a:schemeClr>
                </a:solidFill>
                <a:latin typeface="Algerian" pitchFamily="82" charset="0"/>
              </a:rPr>
              <a:t>MINISTARSTVO FINANCIJA I GOSPODARSTVA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9" y="0"/>
            <a:ext cx="4698745" cy="1920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>
            <a:off x="5941325" y="1219201"/>
            <a:ext cx="9857198" cy="835874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Mjesečne projekcije poreznih prihoda</a:t>
            </a:r>
          </a:p>
        </p:txBody>
      </p:sp>
    </p:spTree>
    <p:extLst>
      <p:ext uri="{BB962C8B-B14F-4D97-AF65-F5344CB8AC3E}">
        <p14:creationId xmlns:p14="http://schemas.microsoft.com/office/powerpoint/2010/main" val="1863565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q-A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26</a:t>
            </a:fld>
            <a:endParaRPr lang="hr-HR" alt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855"/>
            <a:ext cx="16338643" cy="854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1805" y="8485952"/>
            <a:ext cx="15721807" cy="576302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2800" b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Format mjesečnih ciljnih vrijednosti poreznih i neporeznih prihoda </a:t>
            </a:r>
            <a:r>
              <a:rPr lang="hr-HR" sz="2800" dirty="0">
                <a:latin typeface="Calibri" pitchFamily="34" charset="0"/>
              </a:rPr>
              <a:t>(Makroekonomski odjel)</a:t>
            </a:r>
          </a:p>
        </p:txBody>
      </p:sp>
    </p:spTree>
    <p:extLst>
      <p:ext uri="{BB962C8B-B14F-4D97-AF65-F5344CB8AC3E}">
        <p14:creationId xmlns:p14="http://schemas.microsoft.com/office/powerpoint/2010/main" val="2613697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27</a:t>
            </a:fld>
            <a:endParaRPr lang="hr-H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510784" y="8461929"/>
            <a:ext cx="10477108" cy="695126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3500" b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Format mjesečnih ciljnih vrijednosti rashoda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945"/>
            <a:ext cx="16203613" cy="844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410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28</a:t>
            </a:fld>
            <a:endParaRPr lang="hr-H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142068" y="7911436"/>
            <a:ext cx="12422770" cy="695126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3500" b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Format mjesečnih ciljnih vrijednosti financiranja deficita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203613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716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z="2000" smtClean="0"/>
              <a:pPr>
                <a:defRPr/>
              </a:pPr>
              <a:t>29</a:t>
            </a:fld>
            <a:endParaRPr lang="hr-HR" altLang="en-US" sz="200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" y="0"/>
            <a:ext cx="16148373" cy="83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" y="8432801"/>
            <a:ext cx="16068583" cy="695126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3500" b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Format izračuna mjesečnih ciljnih vrijednosti konsolidiranih fiskalnih pokazatelja</a:t>
            </a:r>
          </a:p>
        </p:txBody>
      </p:sp>
    </p:spTree>
    <p:extLst>
      <p:ext uri="{BB962C8B-B14F-4D97-AF65-F5344CB8AC3E}">
        <p14:creationId xmlns:p14="http://schemas.microsoft.com/office/powerpoint/2010/main" val="1990376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D8DA866-D6C4-41E3-B390-DB2F9F7E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5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1170072" indent="-450028">
              <a:spcBef>
                <a:spcPct val="20000"/>
              </a:spcBef>
              <a:buClr>
                <a:srgbClr val="CC0000"/>
              </a:buClr>
              <a:buChar char="–"/>
              <a:defRPr sz="4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800111" indent="-360022">
              <a:spcBef>
                <a:spcPct val="20000"/>
              </a:spcBef>
              <a:buClr>
                <a:srgbClr val="CC0000"/>
              </a:buClr>
              <a:buChar char="•"/>
              <a:defRPr sz="38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2520155" indent="-360022">
              <a:spcBef>
                <a:spcPct val="20000"/>
              </a:spcBef>
              <a:buClr>
                <a:srgbClr val="CC0000"/>
              </a:buClr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3240199" indent="-360022">
              <a:spcBef>
                <a:spcPct val="20000"/>
              </a:spcBef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3960244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4680288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5400332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6120376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85E1CB-D5C1-4546-B386-91CCADFA8A91}" type="slidenum">
              <a:rPr lang="en-US" altLang="en-US" sz="2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hr-HR" altLang="en-US" sz="2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2050">
            <a:extLst>
              <a:ext uri="{FF2B5EF4-FFF2-40B4-BE49-F238E27FC236}">
                <a16:creationId xmlns:a16="http://schemas.microsoft.com/office/drawing/2014/main" id="{C1FE79E1-0033-491A-A623-5F34B1529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406" y="2749282"/>
            <a:ext cx="10363200" cy="608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hr-HR" sz="2400" dirty="0">
                <a:latin typeface="Calibri" pitchFamily="34" charset="0"/>
              </a:rPr>
              <a:t>Jedinica za upravljanje likvidnošću Odjela za poslovanje riznice odgovorna je za izradu projekcija novčanih tokova (PNN).</a:t>
            </a:r>
          </a:p>
          <a:p>
            <a:pPr algn="just">
              <a:buNone/>
            </a:pPr>
            <a:endParaRPr lang="hr-HR" sz="24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hr-HR" sz="2400" dirty="0">
                <a:latin typeface="Calibri" pitchFamily="34" charset="0"/>
              </a:rPr>
              <a:t> Podaci se prikupljaju iz drugih </a:t>
            </a:r>
            <a:r>
              <a:rPr lang="hr-HR" sz="2400" u="sng" dirty="0">
                <a:latin typeface="Calibri" pitchFamily="34" charset="0"/>
              </a:rPr>
              <a:t>projekcija, realizacije i povijesti</a:t>
            </a:r>
            <a:r>
              <a:rPr lang="hr-HR" sz="2400" dirty="0">
                <a:latin typeface="Calibri" pitchFamily="34" charset="0"/>
              </a:rPr>
              <a:t>. Podaci se dnevno ažuriraju kako bi bili točni (saldo JRR-a usklađuje se svakodnevno s podacima Središnje banke (20. slajd) te se ažurira projekcija za sljedeći dan) </a:t>
            </a:r>
          </a:p>
          <a:p>
            <a:pPr algn="just"/>
            <a:endParaRPr lang="hr-HR" sz="24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hr-HR" sz="2400" dirty="0">
                <a:latin typeface="Calibri" pitchFamily="34" charset="0"/>
              </a:rPr>
              <a:t> PNN-ovi se pripremaju dnevno (vidi slajdove 6., 18., 19., 20.), tjedno (slajd 21.) i mjesečno (slajdovi 22., 23., 24., 25., 26., 27., 28., 29.) prema agregiranim podacima.</a:t>
            </a:r>
          </a:p>
          <a:p>
            <a:pPr algn="just"/>
            <a:endParaRPr lang="hr-HR" sz="24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hr-HR" sz="2400" dirty="0">
                <a:latin typeface="Calibri" pitchFamily="34" charset="0"/>
              </a:rPr>
              <a:t> Točnost PNN-ova (mjesečni podaci koji se objavljuju za razdoblje od tri godine – srednjoročna projekcija (8. slajd) koju je Parlament po prvi puta odobrio 2017.) unaprijeđena je u pogledu podataka o iznosima računa za </a:t>
            </a:r>
            <a:r>
              <a:rPr lang="hr-HR" sz="2400" u="sng" dirty="0">
                <a:latin typeface="Calibri" pitchFamily="34" charset="0"/>
              </a:rPr>
              <a:t>isporuke višegodišnjih preuzetih obveza</a:t>
            </a:r>
            <a:r>
              <a:rPr lang="hr-HR" sz="2400" dirty="0">
                <a:latin typeface="Calibri" pitchFamily="34" charset="0"/>
              </a:rPr>
              <a:t> (19. slajd) i obrazaca podataka o vremenskim nizovima (nasumični, trendovski, sezonski, ciklični).</a:t>
            </a:r>
          </a:p>
          <a:p>
            <a:endParaRPr lang="hr-HR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4" name="Rectangle 2053">
            <a:extLst>
              <a:ext uri="{FF2B5EF4-FFF2-40B4-BE49-F238E27FC236}">
                <a16:creationId xmlns:a16="http://schemas.microsoft.com/office/drawing/2014/main" id="{C8FEFA4C-5DDB-4FBB-99BA-56DF57C38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114" y="6807201"/>
            <a:ext cx="6481445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2500" dirty="0">
              <a:solidFill>
                <a:schemeClr val="tx2"/>
              </a:solidFill>
            </a:endParaRPr>
          </a:p>
        </p:txBody>
      </p:sp>
      <p:sp>
        <p:nvSpPr>
          <p:cNvPr id="5125" name="Rectangle 2">
            <a:extLst>
              <a:ext uri="{FF2B5EF4-FFF2-40B4-BE49-F238E27FC236}">
                <a16:creationId xmlns:a16="http://schemas.microsoft.com/office/drawing/2014/main" id="{862DC022-D6FC-45C0-B1A1-71DCF3973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05692" cy="1320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7" name="Rectangle 2052">
            <a:extLst>
              <a:ext uri="{FF2B5EF4-FFF2-40B4-BE49-F238E27FC236}">
                <a16:creationId xmlns:a16="http://schemas.microsoft.com/office/drawing/2014/main" id="{E6BA954B-DD59-4A7C-B233-125F50492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91" y="1320800"/>
            <a:ext cx="1336798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 anchor="ctr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6300" b="1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21641" y="1070969"/>
            <a:ext cx="9703758" cy="632572"/>
          </a:xfrm>
          <a:prstGeom prst="rect">
            <a:avLst/>
          </a:prstGeom>
        </p:spPr>
        <p:txBody>
          <a:bodyPr wrap="square" lIns="144009" tIns="72004" rIns="144009" bIns="7200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sz="3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IZRADA PROJEKCIJA NOVČANIH TOKOVA </a:t>
            </a:r>
          </a:p>
        </p:txBody>
      </p:sp>
      <p:sp>
        <p:nvSpPr>
          <p:cNvPr id="3" name="Action Button: Back or Previous 2">
            <a:hlinkClick r:id="" action="ppaction://hlinkshowjump?jump=previousslide" highlightClick="1"/>
          </p:cNvPr>
          <p:cNvSpPr/>
          <p:nvPr/>
        </p:nvSpPr>
        <p:spPr bwMode="auto">
          <a:xfrm>
            <a:off x="3780844" y="914401"/>
            <a:ext cx="945211" cy="1507324"/>
          </a:xfrm>
          <a:prstGeom prst="actionButtonBackPrevious">
            <a:avLst/>
          </a:prstGeom>
          <a:solidFill>
            <a:srgbClr val="CEE7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44009" tIns="72004" rIns="144009" bIns="72004" numCol="1" rtlCol="0" anchor="t" anchorCtr="0" compatLnSpc="1">
            <a:prstTxWarp prst="textNoShape">
              <a:avLst/>
            </a:prstTxWarp>
          </a:bodyPr>
          <a:lstStyle/>
          <a:p>
            <a:pPr defTabSz="1440089" eaLnBrk="1" hangingPunct="1"/>
            <a:endParaRPr lang="hr-HR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42" y="21238"/>
            <a:ext cx="3962416" cy="241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46400"/>
            <a:ext cx="5530608" cy="275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" y="5700665"/>
            <a:ext cx="5524470" cy="344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006" y="5825231"/>
            <a:ext cx="329565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JEDINSTVENI RAČUN RIZNICE – OBUHVAT JRR-A U SKLOPU SUSTAVA RIZNICE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0844" y="5808556"/>
            <a:ext cx="1654756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ZASEBNI BANKOVNI RAČUN IZVAN SUSTAVA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6606" y="6390355"/>
            <a:ext cx="1981200" cy="400110"/>
          </a:xfrm>
          <a:prstGeom prst="rect">
            <a:avLst/>
          </a:prstGeom>
          <a:solidFill>
            <a:srgbClr val="FCD3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OPĆA DRŽAVA ALBANIJE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406" y="6913774"/>
            <a:ext cx="1219200" cy="400110"/>
          </a:xfrm>
          <a:prstGeom prst="rect">
            <a:avLst/>
          </a:prstGeom>
          <a:solidFill>
            <a:srgbClr val="DEF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SREDIŠNJA DRŽAVA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1527" y="6913774"/>
            <a:ext cx="1219200" cy="400110"/>
          </a:xfrm>
          <a:prstGeom prst="rect">
            <a:avLst/>
          </a:prstGeom>
          <a:solidFill>
            <a:srgbClr val="DEF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LOKALNE VLASTI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356" y="7478898"/>
            <a:ext cx="1219200" cy="246221"/>
          </a:xfrm>
          <a:prstGeom prst="rect">
            <a:avLst/>
          </a:prstGeom>
          <a:solidFill>
            <a:srgbClr val="F5EC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RESORNA MINISTARSTVA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86492" y="7486651"/>
            <a:ext cx="1219200" cy="246221"/>
          </a:xfrm>
          <a:prstGeom prst="rect">
            <a:avLst/>
          </a:prstGeom>
          <a:solidFill>
            <a:srgbClr val="F5EC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OPĆINE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74634" y="7875597"/>
            <a:ext cx="1398021" cy="246221"/>
          </a:xfrm>
          <a:prstGeom prst="rect">
            <a:avLst/>
          </a:prstGeom>
          <a:solidFill>
            <a:srgbClr val="F5EC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REGIONALNA VIJEĆA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9407" y="8375452"/>
            <a:ext cx="1066800" cy="246221"/>
          </a:xfrm>
          <a:prstGeom prst="rect">
            <a:avLst/>
          </a:prstGeom>
          <a:solidFill>
            <a:srgbClr val="FBE8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PK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10606" y="8411290"/>
            <a:ext cx="1066800" cy="246221"/>
          </a:xfrm>
          <a:prstGeom prst="rect">
            <a:avLst/>
          </a:prstGeom>
          <a:solidFill>
            <a:srgbClr val="C17644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PK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96092" y="8881304"/>
            <a:ext cx="1643314" cy="246221"/>
          </a:xfrm>
          <a:prstGeom prst="rect">
            <a:avLst/>
          </a:prstGeom>
          <a:solidFill>
            <a:srgbClr val="E0E0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PRORAČUNSKI KORISNICI (PK)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33964" y="6907537"/>
            <a:ext cx="557842" cy="338554"/>
          </a:xfrm>
          <a:prstGeom prst="rect">
            <a:avLst/>
          </a:prstGeom>
          <a:solidFill>
            <a:srgbClr val="DEF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800" dirty="0">
                <a:latin typeface="Calibri" panose="020F0502020204030204" pitchFamily="34" charset="0"/>
              </a:rPr>
              <a:t>POSEBNI FOND</a:t>
            </a:r>
            <a:endParaRPr lang="hr-HR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65794" y="6907538"/>
            <a:ext cx="992811" cy="338554"/>
          </a:xfrm>
          <a:prstGeom prst="rect">
            <a:avLst/>
          </a:prstGeom>
          <a:solidFill>
            <a:srgbClr val="DEF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800" dirty="0">
                <a:latin typeface="Calibri" panose="020F0502020204030204" pitchFamily="34" charset="0"/>
              </a:rPr>
              <a:t>IZVANPRORAČUNSKI FOND </a:t>
            </a:r>
            <a:endParaRPr lang="hr-HR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32394" y="8329851"/>
            <a:ext cx="688012" cy="246221"/>
          </a:xfrm>
          <a:prstGeom prst="rect">
            <a:avLst/>
          </a:prstGeom>
          <a:solidFill>
            <a:srgbClr val="53953E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PK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52108" y="8352024"/>
            <a:ext cx="688012" cy="246221"/>
          </a:xfrm>
          <a:prstGeom prst="rect">
            <a:avLst/>
          </a:prstGeom>
          <a:solidFill>
            <a:srgbClr val="EEE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PK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80844" y="7441457"/>
            <a:ext cx="663362" cy="153888"/>
          </a:xfrm>
          <a:prstGeom prst="rect">
            <a:avLst/>
          </a:prstGeom>
          <a:solidFill>
            <a:srgbClr val="F5ECDC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SOCIJALNI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69596" y="7616344"/>
            <a:ext cx="663362" cy="153888"/>
          </a:xfrm>
          <a:prstGeom prst="rect">
            <a:avLst/>
          </a:prstGeom>
          <a:solidFill>
            <a:srgbClr val="F5ECDC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ZDRAVSTVO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83994" y="7819139"/>
            <a:ext cx="1351605" cy="307777"/>
          </a:xfrm>
          <a:prstGeom prst="rect">
            <a:avLst/>
          </a:prstGeom>
          <a:solidFill>
            <a:srgbClr val="F5ECDC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BIVŠI VLASNICI</a:t>
            </a:r>
          </a:p>
          <a:p>
            <a:pPr algn="ctr"/>
            <a:r>
              <a:rPr lang="hr-HR" sz="1000" dirty="0">
                <a:latin typeface="Calibri" panose="020F0502020204030204" pitchFamily="34" charset="0"/>
              </a:rPr>
              <a:t>Naknade/Povrati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06" y="5452140"/>
            <a:ext cx="685800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JRR lek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24806" y="5452140"/>
            <a:ext cx="685800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JRR euro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31067" y="5432819"/>
            <a:ext cx="841588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JRR dolar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93116" y="5439440"/>
            <a:ext cx="727290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JRR SDR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02765" y="5442267"/>
            <a:ext cx="689188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latin typeface="Calibri" panose="020F0502020204030204" pitchFamily="34" charset="0"/>
              </a:rPr>
              <a:t>JRR ukupno</a:t>
            </a:r>
            <a:endParaRPr lang="hr-H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43806" y="2137210"/>
            <a:ext cx="685800" cy="24622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solidFill>
                  <a:schemeClr val="bg1"/>
                </a:solidFill>
                <a:latin typeface="Calibri" panose="020F0502020204030204" pitchFamily="34" charset="0"/>
              </a:rPr>
              <a:t>JRR euro</a:t>
            </a:r>
            <a:endParaRPr lang="hr-HR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10606" y="2137210"/>
            <a:ext cx="838200" cy="24622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solidFill>
                  <a:schemeClr val="bg1"/>
                </a:solidFill>
                <a:latin typeface="Calibri" panose="020F0502020204030204" pitchFamily="34" charset="0"/>
              </a:rPr>
              <a:t>JRR dolar</a:t>
            </a:r>
            <a:endParaRPr lang="hr-HR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10406" y="771469"/>
            <a:ext cx="764103" cy="400110"/>
          </a:xfrm>
          <a:prstGeom prst="rect">
            <a:avLst/>
          </a:prstGeom>
          <a:solidFill>
            <a:srgbClr val="B736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solidFill>
                  <a:schemeClr val="bg1"/>
                </a:solidFill>
                <a:latin typeface="Calibri" panose="020F0502020204030204" pitchFamily="34" charset="0"/>
              </a:rPr>
              <a:t>JRR dolar</a:t>
            </a:r>
            <a:endParaRPr lang="hr-HR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717464" y="568287"/>
            <a:ext cx="631951" cy="400110"/>
          </a:xfrm>
          <a:prstGeom prst="rect">
            <a:avLst/>
          </a:prstGeom>
          <a:solidFill>
            <a:srgbClr val="2F63A2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solidFill>
                  <a:schemeClr val="bg1"/>
                </a:solidFill>
                <a:latin typeface="Calibri" panose="020F0502020204030204" pitchFamily="34" charset="0"/>
              </a:rPr>
              <a:t>JRR euro</a:t>
            </a:r>
            <a:endParaRPr lang="hr-HR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67706" y="356431"/>
            <a:ext cx="631951" cy="246221"/>
          </a:xfrm>
          <a:prstGeom prst="rect">
            <a:avLst/>
          </a:prstGeom>
          <a:solidFill>
            <a:srgbClr val="2F63A2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000" dirty="0">
                <a:solidFill>
                  <a:schemeClr val="bg1"/>
                </a:solidFill>
                <a:latin typeface="Calibri" panose="020F0502020204030204" pitchFamily="34" charset="0"/>
              </a:rPr>
              <a:t>JRR SDR</a:t>
            </a:r>
            <a:endParaRPr lang="hr-HR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6239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30</a:t>
            </a:fld>
            <a:endParaRPr lang="hr-HR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107" y="609600"/>
            <a:ext cx="2025452" cy="146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6203613" cy="919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52108" y="5994401"/>
            <a:ext cx="5806295" cy="1320670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</a:bodyPr>
          <a:lstStyle/>
          <a:p>
            <a:r>
              <a:rPr lang="hr-HR" sz="2500" u="sng" dirty="0"/>
              <a:t>Podaci za kontakt:</a:t>
            </a:r>
          </a:p>
          <a:p>
            <a:r>
              <a:rPr lang="hr-HR" sz="2500" dirty="0"/>
              <a:t>Broj telefona: +355684047161</a:t>
            </a:r>
          </a:p>
          <a:p>
            <a:r>
              <a:rPr lang="hr-HR" sz="2500" dirty="0"/>
              <a:t>E-pošta: mimoza.peco@financa.gov.al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7A66C5-19B0-42B9-997E-4FE5394C0A24}"/>
              </a:ext>
            </a:extLst>
          </p:cNvPr>
          <p:cNvSpPr txBox="1"/>
          <p:nvPr/>
        </p:nvSpPr>
        <p:spPr>
          <a:xfrm>
            <a:off x="4596606" y="4390350"/>
            <a:ext cx="9525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4400" dirty="0"/>
              <a:t>HVALA NA PAŽNJI</a:t>
            </a:r>
          </a:p>
        </p:txBody>
      </p:sp>
    </p:spTree>
    <p:extLst>
      <p:ext uri="{BB962C8B-B14F-4D97-AF65-F5344CB8AC3E}">
        <p14:creationId xmlns:p14="http://schemas.microsoft.com/office/powerpoint/2010/main" val="3039201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fld id="{ED4AE562-FC09-406D-BD68-01F41CA2C0BA}" type="slidenum">
              <a:rPr lang="en-US" sz="2000" smtClean="0">
                <a:latin typeface="Times New Roman" pitchFamily="18" charset="0"/>
                <a:cs typeface="Times New Roman" pitchFamily="18" charset="0"/>
              </a:rPr>
              <a:pPr eaLnBrk="1" hangingPunct="1"/>
              <a:t>4</a:t>
            </a:fld>
            <a:endParaRPr lang="hr-HR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628883"/>
              </p:ext>
            </p:extLst>
          </p:nvPr>
        </p:nvGraphicFramePr>
        <p:xfrm>
          <a:off x="253206" y="1981200"/>
          <a:ext cx="15697201" cy="7310658"/>
        </p:xfrm>
        <a:graphic>
          <a:graphicData uri="http://schemas.openxmlformats.org/drawingml/2006/table">
            <a:tbl>
              <a:tblPr/>
              <a:tblGrid>
                <a:gridCol w="2140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1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05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7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b="1" kern="1200" dirty="0">
                          <a:ln w="11430"/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Verdana" pitchFamily="34" charset="0"/>
                        </a:rPr>
                        <a:t>Izvori</a:t>
                      </a:r>
                      <a:r>
                        <a:rPr lang="hr-HR" sz="2400" b="1" kern="1200" dirty="0">
                          <a:ln w="11430"/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Verdana" pitchFamily="34" charset="0"/>
                        </a:rPr>
                        <a:t> informacija</a:t>
                      </a:r>
                    </a:p>
                  </a:txBody>
                  <a:tcPr marL="68587" marR="68587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400" b="1" kern="1200" dirty="0">
                          <a:ln w="11430"/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Verdana" pitchFamily="34" charset="0"/>
                        </a:rPr>
                        <a:t>Pružene informacije </a:t>
                      </a:r>
                      <a:r>
                        <a:rPr lang="hr-HR" sz="1800" b="0" kern="1200" dirty="0">
                          <a:ln w="11430"/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Verdana" pitchFamily="34" charset="0"/>
                        </a:rPr>
                        <a:t>(17. slajd)</a:t>
                      </a: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400" b="1" kern="1200" dirty="0">
                          <a:ln w="11430"/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Verdana" pitchFamily="34" charset="0"/>
                        </a:rPr>
                        <a:t>Dodatni korak/informacije</a:t>
                      </a: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650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Uprava za mikrofiskalne poslove</a:t>
                      </a:r>
                      <a:endParaRPr lang="hr-HR" sz="2200" dirty="0">
                        <a:latin typeface="Segoe UI"/>
                        <a:ea typeface="SimSun"/>
                        <a:cs typeface="Times New Roman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Projekcije prihoda na makro razini – godišnje, prije početka godine </a:t>
                      </a:r>
                      <a:r>
                        <a:rPr lang="hr-HR" sz="1800" b="1" kern="1200" baseline="0" dirty="0">
                          <a:solidFill>
                            <a:srgbClr val="0070C0"/>
                          </a:solidFill>
                          <a:latin typeface="Segoe UI"/>
                        </a:rPr>
                        <a:t>(slajdovi 25. i 26.)</a:t>
                      </a: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Ažurirane mjesečne informacije o prihodima na makro razini (realizacije i buduća predviđanja)  </a:t>
                      </a:r>
                      <a:endParaRPr lang="hr-HR" sz="2200" dirty="0">
                        <a:latin typeface="Segoe UI"/>
                        <a:ea typeface="SimSun"/>
                        <a:cs typeface="Times New Roman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0519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Porezna uprava</a:t>
                      </a:r>
                      <a:endParaRPr lang="hr-HR" sz="2200" dirty="0">
                        <a:latin typeface="Segoe UI"/>
                        <a:ea typeface="SimSun"/>
                        <a:cs typeface="Times New Roman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Dnevne informacije se sustavno objavljuju 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800" b="1" kern="1200" baseline="0" dirty="0">
                          <a:solidFill>
                            <a:srgbClr val="0070C0"/>
                          </a:solidFill>
                          <a:latin typeface="Segoe UI"/>
                        </a:rPr>
                        <a:t>(AGFIS)</a:t>
                      </a: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Dnevne realizacije po stavcima ekonomske klasifikacije i projekcije prema glavnim poreznim kategorijama te očekivane isplate povrata poreza na mjesečnoj bazi.</a:t>
                      </a:r>
                      <a:endParaRPr lang="hr-HR" sz="2200" dirty="0">
                        <a:latin typeface="Segoe UI"/>
                        <a:ea typeface="SimSun"/>
                        <a:cs typeface="Times New Roman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6767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PI-jevi </a:t>
                      </a:r>
                      <a:r>
                        <a:rPr lang="hr-HR" sz="1600" noProof="0" dirty="0">
                          <a:solidFill>
                            <a:srgbClr val="000000"/>
                          </a:solidFill>
                          <a:latin typeface="Segoe UI"/>
                        </a:rPr>
                        <a:t>(+bolnice+sveučilišta+lokalna vlast)</a:t>
                      </a:r>
                      <a:endParaRPr lang="hr-HR" sz="1600" noProof="0" dirty="0">
                        <a:latin typeface="Segoe UI"/>
                        <a:ea typeface="SimSun"/>
                        <a:cs typeface="Times New Roman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Mjesečne projekcije novčanih tokova početkom godine, redovito ažurirane kod svake promjene (</a:t>
                      </a:r>
                      <a:r>
                        <a:rPr lang="hr-HR" sz="1800" b="1" kern="1200" baseline="0" dirty="0">
                          <a:solidFill>
                            <a:srgbClr val="0070C0"/>
                          </a:solidFill>
                          <a:latin typeface="Segoe UI"/>
                        </a:rPr>
                        <a:t>zabilježeno u AGFIS-u</a:t>
                      </a:r>
                      <a:r>
                        <a:rPr lang="hr-HR" sz="2200" baseline="0" dirty="0">
                          <a:solidFill>
                            <a:srgbClr val="000000"/>
                          </a:solidFill>
                          <a:latin typeface="Segoe UI"/>
                        </a:rPr>
                        <a:t>)</a:t>
                      </a:r>
                      <a:endParaRPr lang="hr-HR" sz="2200" dirty="0">
                        <a:latin typeface="Segoe UI"/>
                        <a:ea typeface="SimSun"/>
                        <a:cs typeface="Times New Roman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Dnevne projekcije na kontinuiranoj mjesečnoj bazi za nadolazeća razdoblja godine putem AGFIS-a</a:t>
                      </a:r>
                      <a:endParaRPr lang="hr-HR" sz="2200" dirty="0">
                        <a:latin typeface="Segoe UI"/>
                        <a:ea typeface="SimSun"/>
                        <a:cs typeface="Times New Roman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8906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Uprava za proračun</a:t>
                      </a:r>
                      <a:endParaRPr lang="hr-HR" sz="2200" dirty="0">
                        <a:latin typeface="Segoe UI"/>
                        <a:ea typeface="SimSun"/>
                        <a:cs typeface="Times New Roman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Mjesečna distribucija ukupnog proračunskog plana – </a:t>
                      </a:r>
                      <a:r>
                        <a:rPr lang="hr-HR" sz="1800" b="1" kern="1200" baseline="0" dirty="0">
                          <a:solidFill>
                            <a:srgbClr val="0070C0"/>
                          </a:solidFill>
                          <a:latin typeface="Segoe UI"/>
                        </a:rPr>
                        <a:t>slajdovi 27. i 28.</a:t>
                      </a: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000000"/>
                          </a:solidFill>
                          <a:latin typeface="Segoe UI"/>
                        </a:rPr>
                        <a:t>(koji se usklađuje s nenovčanim tokovima iz riznice – </a:t>
                      </a:r>
                      <a:r>
                        <a:rPr lang="hr-HR" sz="1800" b="1" baseline="0" dirty="0">
                          <a:solidFill>
                            <a:srgbClr val="0070C0"/>
                          </a:solidFill>
                          <a:latin typeface="Segoe UI"/>
                        </a:rPr>
                        <a:t>slajd 29.</a:t>
                      </a:r>
                      <a:r>
                        <a:rPr lang="hr-HR" sz="1800" dirty="0">
                          <a:solidFill>
                            <a:srgbClr val="000000"/>
                          </a:solidFill>
                          <a:latin typeface="Segoe UI"/>
                        </a:rPr>
                        <a:t>) </a:t>
                      </a:r>
                      <a:endParaRPr lang="hr-HR" sz="1800" dirty="0">
                        <a:latin typeface="Segoe UI"/>
                        <a:ea typeface="SimSun"/>
                        <a:cs typeface="Times New Roman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Sve predviđene promjene u proračunskoj politici i/ili proračunskim podacima koje mogu utjecati na novčane tokove</a:t>
                      </a:r>
                      <a:endParaRPr lang="hr-HR" sz="2200" dirty="0">
                        <a:latin typeface="Segoe UI"/>
                        <a:ea typeface="SimSun"/>
                        <a:cs typeface="Times New Roman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2625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>
                          <a:solidFill>
                            <a:srgbClr val="000000"/>
                          </a:solidFill>
                          <a:latin typeface="Segoe UI"/>
                        </a:rPr>
                        <a:t>Jedinica za upravljanje dugom</a:t>
                      </a:r>
                      <a:endParaRPr lang="hr-HR" sz="2200">
                        <a:latin typeface="Segoe UI"/>
                        <a:ea typeface="SimSun"/>
                        <a:cs typeface="Times New Roman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Godišnje projekcije zaduživanja </a:t>
                      </a:r>
                      <a:r>
                        <a:rPr lang="hr-HR" sz="1800" b="1" kern="1200" baseline="0" dirty="0">
                          <a:solidFill>
                            <a:srgbClr val="0070C0"/>
                          </a:solidFill>
                          <a:latin typeface="Segoe UI"/>
                        </a:rPr>
                        <a:t>(slajd 28.)</a:t>
                      </a:r>
                      <a:br/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Dnevni podaci programa tromjesečnog zaduživanja</a:t>
                      </a:r>
                      <a:endParaRPr lang="hr-HR" sz="2200" dirty="0">
                        <a:latin typeface="Segoe UI"/>
                        <a:ea typeface="SimSun"/>
                        <a:cs typeface="Times New Roman"/>
                      </a:endParaRPr>
                    </a:p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Rezultati aukcija i posljedične promjene u planovima zaduživanja </a:t>
                      </a:r>
                      <a:endParaRPr lang="hr-HR" sz="2200" dirty="0">
                        <a:latin typeface="Segoe UI"/>
                        <a:ea typeface="SimSun"/>
                        <a:cs typeface="Times New Roman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2200" dirty="0">
                          <a:solidFill>
                            <a:srgbClr val="000000"/>
                          </a:solidFill>
                          <a:latin typeface="Segoe UI"/>
                        </a:rPr>
                        <a:t>Povećana dnevna interakcija kod bilo kakve značajne promjene u projekcijama novčanih tokova ili tržišnim uvjetima/planovima zaduživanja</a:t>
                      </a:r>
                      <a:endParaRPr lang="hr-HR" sz="2200" dirty="0">
                        <a:latin typeface="Segoe UI"/>
                        <a:ea typeface="SimSun"/>
                        <a:cs typeface="Times New Roman"/>
                      </a:endParaRPr>
                    </a:p>
                  </a:txBody>
                  <a:tcPr marL="68587" marR="68587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65" name="Rectangle 3"/>
          <p:cNvSpPr>
            <a:spLocks noChangeArrowheads="1"/>
          </p:cNvSpPr>
          <p:nvPr/>
        </p:nvSpPr>
        <p:spPr bwMode="auto">
          <a:xfrm>
            <a:off x="3910806" y="938603"/>
            <a:ext cx="110579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hr-HR" sz="2800" b="1" dirty="0">
                <a:ln w="1143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Glavni državni izvori informacija za projekcije novčanih tokova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6" y="1"/>
            <a:ext cx="2962177" cy="1837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352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Back or Previous 2">
            <a:hlinkClick r:id="" action="ppaction://hlinkshowjump?jump=previousslide" highlightClick="1"/>
          </p:cNvPr>
          <p:cNvSpPr/>
          <p:nvPr/>
        </p:nvSpPr>
        <p:spPr bwMode="auto">
          <a:xfrm>
            <a:off x="4861085" y="812800"/>
            <a:ext cx="945211" cy="1320800"/>
          </a:xfrm>
          <a:prstGeom prst="actionButtonBackPrevious">
            <a:avLst/>
          </a:prstGeom>
          <a:solidFill>
            <a:srgbClr val="CEE7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44009" tIns="72004" rIns="144009" bIns="72004" numCol="1" rtlCol="0" anchor="t" anchorCtr="0" compatLnSpc="1">
            <a:prstTxWarp prst="textNoShape">
              <a:avLst/>
            </a:prstTxWarp>
          </a:bodyPr>
          <a:lstStyle/>
          <a:p>
            <a:pPr defTabSz="1440089" eaLnBrk="1" hangingPunct="1"/>
            <a:endParaRPr lang="hr-HR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98860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D8DA866-D6C4-41E3-B390-DB2F9F7E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5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1170072" indent="-450028">
              <a:spcBef>
                <a:spcPct val="20000"/>
              </a:spcBef>
              <a:buClr>
                <a:srgbClr val="CC0000"/>
              </a:buClr>
              <a:buChar char="–"/>
              <a:defRPr sz="4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800111" indent="-360022">
              <a:spcBef>
                <a:spcPct val="20000"/>
              </a:spcBef>
              <a:buClr>
                <a:srgbClr val="CC0000"/>
              </a:buClr>
              <a:buChar char="•"/>
              <a:defRPr sz="38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2520155" indent="-360022">
              <a:spcBef>
                <a:spcPct val="20000"/>
              </a:spcBef>
              <a:buClr>
                <a:srgbClr val="CC0000"/>
              </a:buClr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3240199" indent="-360022">
              <a:spcBef>
                <a:spcPct val="20000"/>
              </a:spcBef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3960244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4680288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5400332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6120376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85E1CB-D5C1-4546-B386-91CCADFA8A91}" type="slidenum">
              <a:rPr lang="en-US" altLang="en-US" sz="2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hr-HR" altLang="en-US" sz="2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2050">
            <a:extLst>
              <a:ext uri="{FF2B5EF4-FFF2-40B4-BE49-F238E27FC236}">
                <a16:creationId xmlns:a16="http://schemas.microsoft.com/office/drawing/2014/main" id="{C1FE79E1-0033-491A-A623-5F34B1529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187" y="4572000"/>
            <a:ext cx="11245268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endParaRPr lang="sq-AL" sz="3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4" name="Rectangle 2053">
            <a:extLst>
              <a:ext uri="{FF2B5EF4-FFF2-40B4-BE49-F238E27FC236}">
                <a16:creationId xmlns:a16="http://schemas.microsoft.com/office/drawing/2014/main" id="{C8FEFA4C-5DDB-4FBB-99BA-56DF57C38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114" y="6807201"/>
            <a:ext cx="6481445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2500" dirty="0">
              <a:solidFill>
                <a:schemeClr val="tx2"/>
              </a:solidFill>
            </a:endParaRPr>
          </a:p>
        </p:txBody>
      </p:sp>
      <p:sp>
        <p:nvSpPr>
          <p:cNvPr id="5127" name="Rectangle 2052">
            <a:extLst>
              <a:ext uri="{FF2B5EF4-FFF2-40B4-BE49-F238E27FC236}">
                <a16:creationId xmlns:a16="http://schemas.microsoft.com/office/drawing/2014/main" id="{E6BA954B-DD59-4A7C-B233-125F50492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91" y="1320800"/>
            <a:ext cx="1336798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 anchor="ctr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6300" b="1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81446" y="1165423"/>
            <a:ext cx="8101807" cy="742042"/>
          </a:xfrm>
          <a:prstGeom prst="rect">
            <a:avLst/>
          </a:prstGeom>
        </p:spPr>
        <p:txBody>
          <a:bodyPr lIns="144009" tIns="72004" rIns="144009" bIns="7200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PODACI PNN-a – AGFIS </a:t>
            </a:r>
            <a:r>
              <a:rPr lang="hr-HR" sz="3000" dirty="0">
                <a:latin typeface="Calibri" pitchFamily="34" charset="0"/>
              </a:rPr>
              <a:t>(16. slajd)</a:t>
            </a:r>
            <a:endParaRPr lang="hr-HR" sz="3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02400"/>
            <a:ext cx="5671265" cy="24384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60" y="2946400"/>
            <a:ext cx="5401204" cy="3318934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41325" y="2686021"/>
            <a:ext cx="9992228" cy="5746948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</a:bodyPr>
          <a:lstStyle/>
          <a:p>
            <a:pPr algn="just"/>
            <a:r>
              <a:rPr lang="hr-HR" sz="2800" dirty="0">
                <a:latin typeface="Calibri" pitchFamily="34" charset="0"/>
              </a:rPr>
              <a:t>Baza podataka PNN-a nalazi se u Excelu (slajd 6. – svi listovi), a projekcija se uspoređuje sa stvarnim rezultatima iz baze podataka AGFIS-a na mjesečnoj razini (slajd 8. i 23.), dok se podaci iz bankovnog sustava ažuriraju na dnevnoj bazi prema podacima iz AGFIS-a.</a:t>
            </a:r>
          </a:p>
          <a:p>
            <a:pPr algn="just"/>
            <a:endParaRPr lang="hr-HR" sz="28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hr-HR" sz="2800" dirty="0">
                <a:latin typeface="Calibri" pitchFamily="34" charset="0"/>
              </a:rPr>
              <a:t>PNN se isto tako unaprjeđuje upotrebom detaljnih konsolidiranih fiskalnih pokazatelja te stvarnih podataka iz novčanog modula AGFIS-a (kao financijski izvještaj o novčanim tokovima).</a:t>
            </a:r>
          </a:p>
          <a:p>
            <a:pPr algn="just"/>
            <a:endParaRPr lang="hr-HR" sz="2800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hr-HR" sz="2800" dirty="0">
                <a:latin typeface="Calibri" pitchFamily="34" charset="0"/>
              </a:rPr>
              <a:t>Svaki mjesec Odbor za upravljanje dugom i likvidnošću analizira prihode, rashode, deficit i zaduživanja (slajdovi 8., 9., 10., 11., 12.) u odnosu na ciljne vrijednosti te ih uspoređuje s projekcijama.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63400506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6</a:t>
            </a:fld>
            <a:endParaRPr lang="hr-HR" alt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203613" cy="873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80241" y="8709890"/>
            <a:ext cx="14583252" cy="58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2800" b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Format dnevnih novčanih tokova JRR-a </a:t>
            </a:r>
            <a:r>
              <a:rPr lang="hr-HR" sz="2800" dirty="0">
                <a:solidFill>
                  <a:schemeClr val="tx1"/>
                </a:solidFill>
                <a:latin typeface="Calibri" pitchFamily="34" charset="0"/>
              </a:rPr>
              <a:t>(podaci: slajdovi 15., 16., 21., 22., 23., 24., 25.)</a:t>
            </a:r>
          </a:p>
        </p:txBody>
      </p:sp>
    </p:spTree>
    <p:extLst>
      <p:ext uri="{BB962C8B-B14F-4D97-AF65-F5344CB8AC3E}">
        <p14:creationId xmlns:p14="http://schemas.microsoft.com/office/powerpoint/2010/main" val="313167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ED8DA866-D6C4-41E3-B390-DB2F9F7E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50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1170072" indent="-450028">
              <a:spcBef>
                <a:spcPct val="20000"/>
              </a:spcBef>
              <a:buClr>
                <a:srgbClr val="CC0000"/>
              </a:buClr>
              <a:buChar char="–"/>
              <a:defRPr sz="44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800111" indent="-360022">
              <a:spcBef>
                <a:spcPct val="20000"/>
              </a:spcBef>
              <a:buClr>
                <a:srgbClr val="CC0000"/>
              </a:buClr>
              <a:buChar char="•"/>
              <a:defRPr sz="38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2520155" indent="-360022">
              <a:spcBef>
                <a:spcPct val="20000"/>
              </a:spcBef>
              <a:buClr>
                <a:srgbClr val="CC0000"/>
              </a:buClr>
              <a:buChar char="–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3240199" indent="-360022">
              <a:spcBef>
                <a:spcPct val="20000"/>
              </a:spcBef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3960244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4680288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5400332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6120376" indent="-36002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31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85E1CB-D5C1-4546-B386-91CCADFA8A91}" type="slidenum">
              <a:rPr lang="en-US" altLang="en-US" sz="2200">
                <a:solidFill>
                  <a:schemeClr val="tx1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hr-HR" altLang="en-US" sz="2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2050">
            <a:extLst>
              <a:ext uri="{FF2B5EF4-FFF2-40B4-BE49-F238E27FC236}">
                <a16:creationId xmlns:a16="http://schemas.microsoft.com/office/drawing/2014/main" id="{C1FE79E1-0033-491A-A623-5F34B1529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091" y="2844800"/>
            <a:ext cx="8236837" cy="59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endParaRPr lang="sq-AL" sz="3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4" name="Rectangle 2053">
            <a:extLst>
              <a:ext uri="{FF2B5EF4-FFF2-40B4-BE49-F238E27FC236}">
                <a16:creationId xmlns:a16="http://schemas.microsoft.com/office/drawing/2014/main" id="{C8FEFA4C-5DDB-4FBB-99BA-56DF57C38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114" y="6807201"/>
            <a:ext cx="6481445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2500" dirty="0">
              <a:solidFill>
                <a:schemeClr val="tx2"/>
              </a:solidFill>
            </a:endParaRPr>
          </a:p>
        </p:txBody>
      </p:sp>
      <p:sp>
        <p:nvSpPr>
          <p:cNvPr id="5125" name="Rectangle 2">
            <a:extLst>
              <a:ext uri="{FF2B5EF4-FFF2-40B4-BE49-F238E27FC236}">
                <a16:creationId xmlns:a16="http://schemas.microsoft.com/office/drawing/2014/main" id="{862DC022-D6FC-45C0-B1A1-71DCF3973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105692" cy="1320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144009" tIns="72004" rIns="144009" bIns="72004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8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7" name="Rectangle 2052">
            <a:extLst>
              <a:ext uri="{FF2B5EF4-FFF2-40B4-BE49-F238E27FC236}">
                <a16:creationId xmlns:a16="http://schemas.microsoft.com/office/drawing/2014/main" id="{E6BA954B-DD59-4A7C-B233-125F50492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91" y="1320800"/>
            <a:ext cx="1336798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4009" tIns="72004" rIns="144009" bIns="72004" anchor="ctr"/>
          <a:lstStyle>
            <a:lvl1pPr>
              <a:spcBef>
                <a:spcPct val="20000"/>
              </a:spcBef>
              <a:buClr>
                <a:srgbClr val="CC0000"/>
              </a:buClr>
              <a:buSzPct val="85000"/>
              <a:buFont typeface="Wingdings" panose="05000000000000000000" pitchFamily="2" charset="2"/>
              <a:buChar char="q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6300" b="1" dirty="0">
              <a:solidFill>
                <a:schemeClr val="accent1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0" y="127000"/>
            <a:ext cx="4352825" cy="8890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6076356" y="1255347"/>
            <a:ext cx="8563035" cy="695126"/>
          </a:xfrm>
          <a:prstGeom prst="rect">
            <a:avLst/>
          </a:prstGeom>
        </p:spPr>
        <p:txBody>
          <a:bodyPr wrap="square" lIns="144009" tIns="72004" rIns="144009" bIns="7200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sz="3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USKLAĐIVANJE S DUGOM</a:t>
            </a:r>
          </a:p>
        </p:txBody>
      </p:sp>
      <p:sp>
        <p:nvSpPr>
          <p:cNvPr id="3" name="Action Button: Back or Previous 2">
            <a:hlinkClick r:id="" action="ppaction://hlinkshowjump?jump=previousslide" highlightClick="1"/>
          </p:cNvPr>
          <p:cNvSpPr/>
          <p:nvPr/>
        </p:nvSpPr>
        <p:spPr bwMode="auto">
          <a:xfrm>
            <a:off x="4996115" y="1046247"/>
            <a:ext cx="945211" cy="992717"/>
          </a:xfrm>
          <a:prstGeom prst="actionButtonBackPrevious">
            <a:avLst/>
          </a:prstGeom>
          <a:solidFill>
            <a:srgbClr val="CEE7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44009" tIns="72004" rIns="144009" bIns="72004" numCol="1" rtlCol="0" anchor="t" anchorCtr="0" compatLnSpc="1">
            <a:prstTxWarp prst="textNoShape">
              <a:avLst/>
            </a:prstTxWarp>
          </a:bodyPr>
          <a:lstStyle/>
          <a:p>
            <a:pPr defTabSz="1440089" eaLnBrk="1" hangingPunct="1"/>
            <a:endParaRPr lang="hr-HR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301" y="1016001"/>
            <a:ext cx="2835636" cy="98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15003" y="5892800"/>
            <a:ext cx="5806295" cy="29464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570393" y="2641599"/>
            <a:ext cx="1755391" cy="742042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  <a:bevelB prst="angle"/>
          </a:sp3d>
        </p:spPr>
        <p:txBody>
          <a:bodyPr lIns="144009" tIns="72004" rIns="144009" bIns="72004">
            <a:spAutoFit/>
          </a:bodyPr>
          <a:lstStyle/>
          <a:p>
            <a:pPr>
              <a:defRPr/>
            </a:pPr>
            <a:r>
              <a:rPr lang="hr-HR" sz="1900" b="1" dirty="0">
                <a:solidFill>
                  <a:srgbClr val="002060"/>
                </a:solidFill>
                <a:latin typeface="+mj-lt"/>
              </a:rPr>
              <a:t>Zamjenik ministra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815000" y="3251199"/>
            <a:ext cx="1890422" cy="742042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  <a:bevelB prst="angle"/>
          </a:sp3d>
        </p:spPr>
        <p:txBody>
          <a:bodyPr lIns="144009" tIns="72004" rIns="144009" bIns="72004">
            <a:spAutoFit/>
          </a:bodyPr>
          <a:lstStyle/>
          <a:p>
            <a:pPr>
              <a:defRPr/>
            </a:pPr>
            <a:r>
              <a:rPr lang="hr-HR" sz="1900" b="1" dirty="0">
                <a:solidFill>
                  <a:srgbClr val="002060"/>
                </a:solidFill>
                <a:latin typeface="+mj-lt"/>
              </a:rPr>
              <a:t>Glavni tajnik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893007" y="4556491"/>
            <a:ext cx="2253535" cy="1336309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  <a:bevelB prst="angle"/>
          </a:sp3d>
        </p:spPr>
        <p:txBody>
          <a:bodyPr wrap="square" lIns="144009" tIns="72004" rIns="144009" bIns="72004">
            <a:spAutoFit/>
          </a:bodyPr>
          <a:lstStyle/>
          <a:p>
            <a:pPr>
              <a:defRPr/>
            </a:pPr>
            <a:r>
              <a:rPr lang="hr-HR" sz="1900" b="1" dirty="0">
                <a:solidFill>
                  <a:srgbClr val="002060"/>
                </a:solidFill>
                <a:latin typeface="+mj-lt"/>
              </a:rPr>
              <a:t>Glavna uprava za proračun i javni dug</a:t>
            </a:r>
          </a:p>
        </p:txBody>
      </p:sp>
      <p:sp>
        <p:nvSpPr>
          <p:cNvPr id="22" name="Up Arrow 21"/>
          <p:cNvSpPr/>
          <p:nvPr/>
        </p:nvSpPr>
        <p:spPr>
          <a:xfrm flipH="1">
            <a:off x="10085061" y="5791200"/>
            <a:ext cx="351075" cy="1016000"/>
          </a:xfrm>
          <a:prstGeom prst="upArrow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9" tIns="72004" rIns="144009" bIns="72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367982" y="2946400"/>
            <a:ext cx="2658625" cy="152397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  <a:bevelB prst="angle"/>
          </a:sp3d>
        </p:spPr>
        <p:txBody>
          <a:bodyPr wrap="square" lIns="144009" tIns="72004" rIns="144009" bIns="72004">
            <a:spAutoFit/>
          </a:bodyPr>
          <a:lstStyle/>
          <a:p>
            <a:pPr>
              <a:defRPr/>
            </a:pPr>
            <a:r>
              <a:rPr lang="hr-HR" sz="2200" b="1" dirty="0">
                <a:solidFill>
                  <a:srgbClr val="002060"/>
                </a:solidFill>
                <a:latin typeface="+mj-lt"/>
              </a:rPr>
              <a:t>Glavna uprava za makrofiskalnu politiku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41325" y="2032001"/>
            <a:ext cx="10262288" cy="585656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12700">
            <a:solidFill>
              <a:srgbClr val="00B0F0"/>
            </a:solidFill>
          </a:ln>
        </p:spPr>
        <p:txBody>
          <a:bodyPr wrap="square" lIns="144009" tIns="72004" rIns="144009" bIns="72004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hr-HR" sz="28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haroni" pitchFamily="2" charset="-79"/>
              </a:rPr>
              <a:t>Odbor za upravljanje dugom i likvidnošću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0181" y="3048001"/>
            <a:ext cx="8101807" cy="4995744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</a:bodyPr>
          <a:lstStyle/>
          <a:p>
            <a:pPr algn="just"/>
            <a:r>
              <a:rPr lang="hr-HR" sz="3100" dirty="0">
                <a:latin typeface="Calibri" pitchFamily="34" charset="0"/>
              </a:rPr>
              <a:t>U svrhu unaprjeđenja upravljanja novčanim sredstvima 2017. osnovan je </a:t>
            </a:r>
            <a:r>
              <a:rPr lang="hr-HR" sz="3100" dirty="0">
                <a:solidFill>
                  <a:srgbClr val="C00000"/>
                </a:solidFill>
                <a:latin typeface="Calibri" pitchFamily="34" charset="0"/>
              </a:rPr>
              <a:t>Odbor za upravljanje dugom i likvidnošću</a:t>
            </a:r>
            <a:r>
              <a:rPr lang="hr-HR" sz="3100" dirty="0">
                <a:latin typeface="Calibri" pitchFamily="34" charset="0"/>
              </a:rPr>
              <a:t> kako bi se unaprijedio operativni okvir upravljanja novčanim sredstvima i ostvarila bolja koordinacija između izvršenja proračuna, upravljanja dugom i provedbe monetarne politike. </a:t>
            </a:r>
          </a:p>
          <a:p>
            <a:pPr algn="just"/>
            <a:endParaRPr lang="hr-HR" sz="3100" dirty="0">
              <a:latin typeface="Calibri" pitchFamily="34" charset="0"/>
            </a:endParaRPr>
          </a:p>
          <a:p>
            <a:pPr algn="just"/>
            <a:r>
              <a:rPr lang="hr-HR" sz="3100" dirty="0">
                <a:latin typeface="Calibri" pitchFamily="34" charset="0"/>
              </a:rPr>
              <a:t>Glavne uprave za dug i riznicu </a:t>
            </a:r>
            <a:r>
              <a:rPr lang="hr-HR" sz="3100" dirty="0">
                <a:solidFill>
                  <a:srgbClr val="C00000"/>
                </a:solidFill>
                <a:latin typeface="Calibri" pitchFamily="34" charset="0"/>
              </a:rPr>
              <a:t>odvojene su </a:t>
            </a:r>
            <a:r>
              <a:rPr lang="hr-HR" sz="3100" dirty="0">
                <a:latin typeface="Calibri" pitchFamily="34" charset="0"/>
              </a:rPr>
              <a:t>i nalaze se u sklopu Ministarstva financija i gospodarstva</a:t>
            </a:r>
          </a:p>
        </p:txBody>
      </p:sp>
      <p:sp>
        <p:nvSpPr>
          <p:cNvPr id="19" name="Up Arrow 18"/>
          <p:cNvSpPr/>
          <p:nvPr/>
        </p:nvSpPr>
        <p:spPr>
          <a:xfrm>
            <a:off x="13733598" y="4368798"/>
            <a:ext cx="270060" cy="2336800"/>
          </a:xfrm>
          <a:prstGeom prst="upArrow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9" tIns="72004" rIns="144009" bIns="72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Up Arrow 17"/>
          <p:cNvSpPr/>
          <p:nvPr/>
        </p:nvSpPr>
        <p:spPr>
          <a:xfrm>
            <a:off x="11300331" y="3962399"/>
            <a:ext cx="270060" cy="2743200"/>
          </a:xfrm>
          <a:prstGeom prst="upArrow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9" tIns="72004" rIns="144009" bIns="72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12515602" y="3352799"/>
            <a:ext cx="270060" cy="3251200"/>
          </a:xfrm>
          <a:prstGeom prst="upArrow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9" tIns="72004" rIns="144009" bIns="72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Up Arrow 24"/>
          <p:cNvSpPr/>
          <p:nvPr/>
        </p:nvSpPr>
        <p:spPr>
          <a:xfrm flipH="1">
            <a:off x="15081174" y="5892800"/>
            <a:ext cx="270060" cy="914400"/>
          </a:xfrm>
          <a:prstGeom prst="upArrow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9" tIns="72004" rIns="144009" bIns="7200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679971" y="4571998"/>
            <a:ext cx="2388344" cy="117992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14300" prst="artDeco"/>
            <a:bevelB prst="angle"/>
          </a:sp3d>
        </p:spPr>
        <p:txBody>
          <a:bodyPr lIns="144009" tIns="72004" rIns="144009" bIns="72004">
            <a:spAutoFit/>
          </a:bodyPr>
          <a:lstStyle/>
          <a:p>
            <a:pPr>
              <a:defRPr/>
            </a:pPr>
            <a:r>
              <a:rPr lang="hr-HR" sz="2200" b="1" dirty="0">
                <a:solidFill>
                  <a:srgbClr val="002060"/>
                </a:solidFill>
                <a:latin typeface="+mj-lt"/>
              </a:rPr>
              <a:t>Glavna uprava za riznicu</a:t>
            </a:r>
          </a:p>
        </p:txBody>
      </p:sp>
    </p:spTree>
    <p:extLst>
      <p:ext uri="{BB962C8B-B14F-4D97-AF65-F5344CB8AC3E}">
        <p14:creationId xmlns:p14="http://schemas.microsoft.com/office/powerpoint/2010/main" val="426430527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8</a:t>
            </a:fld>
            <a:endParaRPr lang="hr-HR" alt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273"/>
            <a:ext cx="16203613" cy="852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0182" y="8521279"/>
            <a:ext cx="13816034" cy="695126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3500" b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Informacije za Odbor za upravljanje dugom i novčanim sredstvima</a:t>
            </a:r>
          </a:p>
        </p:txBody>
      </p:sp>
    </p:spTree>
    <p:extLst>
      <p:ext uri="{BB962C8B-B14F-4D97-AF65-F5344CB8AC3E}">
        <p14:creationId xmlns:p14="http://schemas.microsoft.com/office/powerpoint/2010/main" val="2901608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extBox 1"/>
          <p:cNvSpPr txBox="1"/>
          <p:nvPr/>
        </p:nvSpPr>
        <p:spPr>
          <a:xfrm>
            <a:off x="24607" y="14606"/>
            <a:ext cx="2691605" cy="187663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                                  `````````````````````````````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2DE20-83C9-4BF0-BFB7-5C41F5D46999}" type="slidenum">
              <a:rPr lang="en-US" altLang="en-US" smtClean="0"/>
              <a:pPr>
                <a:defRPr/>
              </a:pPr>
              <a:t>9</a:t>
            </a:fld>
            <a:endParaRPr lang="hr-HR" altLang="en-US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" y="1339809"/>
            <a:ext cx="16214593" cy="71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43806" y="8458678"/>
            <a:ext cx="13816034" cy="695126"/>
          </a:xfrm>
          <a:prstGeom prst="rect">
            <a:avLst/>
          </a:prstGeom>
          <a:noFill/>
        </p:spPr>
        <p:txBody>
          <a:bodyPr wrap="square" lIns="144009" tIns="72004" rIns="144009" bIns="72004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3500" b="1" dirty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Informacije za Odbor za upravljanje dugom i likvidnošću</a:t>
            </a:r>
          </a:p>
        </p:txBody>
      </p:sp>
    </p:spTree>
    <p:extLst>
      <p:ext uri="{BB962C8B-B14F-4D97-AF65-F5344CB8AC3E}">
        <p14:creationId xmlns:p14="http://schemas.microsoft.com/office/powerpoint/2010/main" val="2000347908"/>
      </p:ext>
    </p:extLst>
  </p:cSld>
  <p:clrMapOvr>
    <a:masterClrMapping/>
  </p:clrMapOvr>
</p:sld>
</file>

<file path=ppt/theme/theme1.xml><?xml version="1.0" encoding="utf-8"?>
<a:theme xmlns:a="http://schemas.openxmlformats.org/drawingml/2006/main" name="Neon Frame">
  <a:themeElements>
    <a:clrScheme name="">
      <a:dk1>
        <a:srgbClr val="000000"/>
      </a:dk1>
      <a:lt1>
        <a:srgbClr val="FFFFFF"/>
      </a:lt1>
      <a:dk2>
        <a:srgbClr val="003366"/>
      </a:dk2>
      <a:lt2>
        <a:srgbClr val="B2B2B2"/>
      </a:lt2>
      <a:accent1>
        <a:srgbClr val="336699"/>
      </a:accent1>
      <a:accent2>
        <a:srgbClr val="003399"/>
      </a:accent2>
      <a:accent3>
        <a:srgbClr val="FFFFFF"/>
      </a:accent3>
      <a:accent4>
        <a:srgbClr val="000000"/>
      </a:accent4>
      <a:accent5>
        <a:srgbClr val="ADB8CA"/>
      </a:accent5>
      <a:accent6>
        <a:srgbClr val="002D8A"/>
      </a:accent6>
      <a:hlink>
        <a:srgbClr val="003399"/>
      </a:hlink>
      <a:folHlink>
        <a:srgbClr val="003399"/>
      </a:folHlink>
    </a:clrScheme>
    <a:fontScheme name="Neon Fram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Neon Frame 1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6699FF"/>
        </a:accent1>
        <a:accent2>
          <a:srgbClr val="9933FF"/>
        </a:accent2>
        <a:accent3>
          <a:srgbClr val="AAAAAA"/>
        </a:accent3>
        <a:accent4>
          <a:srgbClr val="D4D4D4"/>
        </a:accent4>
        <a:accent5>
          <a:srgbClr val="B8CAFF"/>
        </a:accent5>
        <a:accent6>
          <a:srgbClr val="8A2DE7"/>
        </a:accent6>
        <a:hlink>
          <a:srgbClr val="00FFFF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on Frame 2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on Fra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on Frame 4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on Frame 5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6600"/>
        </a:accent1>
        <a:accent2>
          <a:srgbClr val="FF41FF"/>
        </a:accent2>
        <a:accent3>
          <a:srgbClr val="AAAAAA"/>
        </a:accent3>
        <a:accent4>
          <a:srgbClr val="D4D4D4"/>
        </a:accent4>
        <a:accent5>
          <a:srgbClr val="FFB8AA"/>
        </a:accent5>
        <a:accent6>
          <a:srgbClr val="E73AE7"/>
        </a:accent6>
        <a:hlink>
          <a:srgbClr val="FF0066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on Frame 6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FF4FC9"/>
        </a:accent1>
        <a:accent2>
          <a:srgbClr val="FF91B6"/>
        </a:accent2>
        <a:accent3>
          <a:srgbClr val="AAAAAA"/>
        </a:accent3>
        <a:accent4>
          <a:srgbClr val="D4D4D4"/>
        </a:accent4>
        <a:accent5>
          <a:srgbClr val="FFB2E1"/>
        </a:accent5>
        <a:accent6>
          <a:srgbClr val="E783A5"/>
        </a:accent6>
        <a:hlink>
          <a:srgbClr val="FF99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</TotalTime>
  <Words>1583</Words>
  <Application>Microsoft Office PowerPoint</Application>
  <PresentationFormat>Custom</PresentationFormat>
  <Paragraphs>281</Paragraphs>
  <Slides>30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SimSun</vt:lpstr>
      <vt:lpstr>Aharoni</vt:lpstr>
      <vt:lpstr>Algerian</vt:lpstr>
      <vt:lpstr>Arial</vt:lpstr>
      <vt:lpstr>Arial Black</vt:lpstr>
      <vt:lpstr>Baskerville Old Face</vt:lpstr>
      <vt:lpstr>Calibri</vt:lpstr>
      <vt:lpstr>Microsoft Sans Serif</vt:lpstr>
      <vt:lpstr>Segoe UI</vt:lpstr>
      <vt:lpstr>Tahoma</vt:lpstr>
      <vt:lpstr>Times New Roman</vt:lpstr>
      <vt:lpstr>Verdana</vt:lpstr>
      <vt:lpstr>Wingdings</vt:lpstr>
      <vt:lpstr>Neon Frame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Interaktivna sučelja Transparentni poslovni podaci (na primjer)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Security Awareness</dc:title>
  <dc:creator>Chris Aidan</dc:creator>
  <cp:lastModifiedBy>User</cp:lastModifiedBy>
  <cp:revision>352</cp:revision>
  <dcterms:created xsi:type="dcterms:W3CDTF">2004-01-05T16:11:26Z</dcterms:created>
  <dcterms:modified xsi:type="dcterms:W3CDTF">2018-11-23T08:56:42Z</dcterms:modified>
</cp:coreProperties>
</file>