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33" r:id="rId2"/>
    <p:sldMasterId id="2147483746" r:id="rId3"/>
  </p:sldMasterIdLst>
  <p:notesMasterIdLst>
    <p:notesMasterId r:id="rId58"/>
  </p:notesMasterIdLst>
  <p:handoutMasterIdLst>
    <p:handoutMasterId r:id="rId59"/>
  </p:handoutMasterIdLst>
  <p:sldIdLst>
    <p:sldId id="662" r:id="rId4"/>
    <p:sldId id="762" r:id="rId5"/>
    <p:sldId id="861" r:id="rId6"/>
    <p:sldId id="915" r:id="rId7"/>
    <p:sldId id="862" r:id="rId8"/>
    <p:sldId id="863" r:id="rId9"/>
    <p:sldId id="865" r:id="rId10"/>
    <p:sldId id="866" r:id="rId11"/>
    <p:sldId id="854" r:id="rId12"/>
    <p:sldId id="855" r:id="rId13"/>
    <p:sldId id="856" r:id="rId14"/>
    <p:sldId id="947" r:id="rId15"/>
    <p:sldId id="948" r:id="rId16"/>
    <p:sldId id="949" r:id="rId17"/>
    <p:sldId id="867" r:id="rId18"/>
    <p:sldId id="868" r:id="rId19"/>
    <p:sldId id="902" r:id="rId20"/>
    <p:sldId id="954" r:id="rId21"/>
    <p:sldId id="925" r:id="rId22"/>
    <p:sldId id="907" r:id="rId23"/>
    <p:sldId id="869" r:id="rId24"/>
    <p:sldId id="878" r:id="rId25"/>
    <p:sldId id="879" r:id="rId26"/>
    <p:sldId id="958" r:id="rId27"/>
    <p:sldId id="880" r:id="rId28"/>
    <p:sldId id="883" r:id="rId29"/>
    <p:sldId id="900" r:id="rId30"/>
    <p:sldId id="931" r:id="rId31"/>
    <p:sldId id="932" r:id="rId32"/>
    <p:sldId id="922" r:id="rId33"/>
    <p:sldId id="923" r:id="rId34"/>
    <p:sldId id="937" r:id="rId35"/>
    <p:sldId id="941" r:id="rId36"/>
    <p:sldId id="946" r:id="rId37"/>
    <p:sldId id="939" r:id="rId38"/>
    <p:sldId id="951" r:id="rId39"/>
    <p:sldId id="959" r:id="rId40"/>
    <p:sldId id="936" r:id="rId41"/>
    <p:sldId id="933" r:id="rId42"/>
    <p:sldId id="934" r:id="rId43"/>
    <p:sldId id="938" r:id="rId44"/>
    <p:sldId id="888" r:id="rId45"/>
    <p:sldId id="890" r:id="rId46"/>
    <p:sldId id="896" r:id="rId47"/>
    <p:sldId id="834" r:id="rId48"/>
    <p:sldId id="897" r:id="rId49"/>
    <p:sldId id="894" r:id="rId50"/>
    <p:sldId id="899" r:id="rId51"/>
    <p:sldId id="892" r:id="rId52"/>
    <p:sldId id="891" r:id="rId53"/>
    <p:sldId id="909" r:id="rId54"/>
    <p:sldId id="957" r:id="rId55"/>
    <p:sldId id="955" r:id="rId56"/>
    <p:sldId id="953" r:id="rId57"/>
  </p:sldIdLst>
  <p:sldSz cx="9144000" cy="6858000" type="screen4x3"/>
  <p:notesSz cx="6805613" cy="99441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09C"/>
    <a:srgbClr val="8DDF77"/>
    <a:srgbClr val="71D755"/>
    <a:srgbClr val="F55D6F"/>
    <a:srgbClr val="F4465B"/>
    <a:srgbClr val="0033CC"/>
    <a:srgbClr val="00CC00"/>
    <a:srgbClr val="60D341"/>
    <a:srgbClr val="52CE3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2" autoAdjust="0"/>
    <p:restoredTop sz="92982" autoAdjust="0"/>
  </p:normalViewPr>
  <p:slideViewPr>
    <p:cSldViewPr>
      <p:cViewPr>
        <p:scale>
          <a:sx n="100" d="100"/>
          <a:sy n="100" d="100"/>
        </p:scale>
        <p:origin x="-912" y="504"/>
      </p:cViewPr>
      <p:guideLst>
        <p:guide orient="horz" pos="2160"/>
        <p:guide pos="2880"/>
      </p:guideLst>
    </p:cSldViewPr>
  </p:slideViewPr>
  <p:outlineViewPr>
    <p:cViewPr>
      <p:scale>
        <a:sx n="33" d="100"/>
        <a:sy n="33" d="100"/>
      </p:scale>
      <p:origin x="54" y="0"/>
    </p:cViewPr>
    <p:sldLst>
      <p:sld r:id="rId1" collapse="1"/>
    </p:sldLst>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2.xml.rels><?xml version="1.0" encoding="UTF-8" standalone="yes"?>
<Relationships xmlns="http://schemas.openxmlformats.org/package/2006/relationships"><Relationship Id="rId1" Type="http://schemas.openxmlformats.org/officeDocument/2006/relationships/oleObject" Target="file:///C:\Users\hberger\Desktop\Datenset%20BFRG-Analyse%20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pie3DChart>
        <c:varyColors val="1"/>
        <c:ser>
          <c:idx val="0"/>
          <c:order val="0"/>
          <c:dLbls>
            <c:showLegendKey val="0"/>
            <c:showVal val="1"/>
            <c:showCatName val="0"/>
            <c:showSerName val="0"/>
            <c:showPercent val="0"/>
            <c:showBubbleSize val="0"/>
            <c:showLeaderLines val="1"/>
          </c:dLbls>
          <c:cat>
            <c:strRef>
              <c:f>'Tab12'!$A$33:$A$37</c:f>
              <c:strCache>
                <c:ptCount val="5"/>
                <c:pt idx="0">
                  <c:v>Federal Government</c:v>
                </c:pt>
                <c:pt idx="1">
                  <c:v>Laender (without Vienna)</c:v>
                </c:pt>
                <c:pt idx="2">
                  <c:v>Vienna</c:v>
                </c:pt>
                <c:pt idx="3">
                  <c:v>Municipalities</c:v>
                </c:pt>
                <c:pt idx="4">
                  <c:v>Municipality Associations</c:v>
                </c:pt>
              </c:strCache>
            </c:strRef>
          </c:cat>
          <c:val>
            <c:numRef>
              <c:f>'Tab12'!$B$33:$B$37</c:f>
              <c:numCache>
                <c:formatCode>0.0%</c:formatCode>
                <c:ptCount val="5"/>
                <c:pt idx="0">
                  <c:v>0.65200000000000002</c:v>
                </c:pt>
                <c:pt idx="1">
                  <c:v>0.16600000000000001</c:v>
                </c:pt>
                <c:pt idx="2">
                  <c:v>6.9000000000000006E-2</c:v>
                </c:pt>
                <c:pt idx="3">
                  <c:v>9.9000000000000005E-2</c:v>
                </c:pt>
                <c:pt idx="4">
                  <c:v>1.4999999999999999E-2</c:v>
                </c:pt>
              </c:numCache>
            </c:numRef>
          </c:val>
        </c:ser>
        <c:dLbls>
          <c:showLegendKey val="0"/>
          <c:showVal val="0"/>
          <c:showCatName val="0"/>
          <c:showSerName val="0"/>
          <c:showPercent val="0"/>
          <c:showBubbleSize val="0"/>
          <c:showLeaderLines val="1"/>
        </c:dLbls>
      </c:pie3DChart>
    </c:plotArea>
    <c:legend>
      <c:legendPos val="r"/>
      <c:layout/>
      <c:overlay val="0"/>
      <c:txPr>
        <a:bodyPr/>
        <a:lstStyle/>
        <a:p>
          <a:pPr rtl="0">
            <a:defRPr/>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de-AT"/>
              <a:t>Development of Expenditure and Revenue  </a:t>
            </a:r>
          </a:p>
        </c:rich>
      </c:tx>
      <c:layout/>
      <c:overlay val="0"/>
    </c:title>
    <c:autoTitleDeleted val="0"/>
    <c:plotArea>
      <c:layout>
        <c:manualLayout>
          <c:layoutTarget val="inner"/>
          <c:xMode val="edge"/>
          <c:yMode val="edge"/>
          <c:x val="0.10953796499859789"/>
          <c:y val="0.13231933533419121"/>
          <c:w val="0.69396862657862579"/>
          <c:h val="0.78890189944488198"/>
        </c:manualLayout>
      </c:layout>
      <c:lineChart>
        <c:grouping val="standard"/>
        <c:varyColors val="0"/>
        <c:ser>
          <c:idx val="0"/>
          <c:order val="0"/>
          <c:tx>
            <c:strRef>
              <c:f>'Überblick Bundeshaushalt'!$A$72</c:f>
              <c:strCache>
                <c:ptCount val="1"/>
                <c:pt idx="0">
                  <c:v>Expenditure</c:v>
                </c:pt>
              </c:strCache>
            </c:strRef>
          </c:tx>
          <c:spPr>
            <a:ln>
              <a:solidFill>
                <a:srgbClr val="0070C0"/>
              </a:solidFill>
            </a:ln>
          </c:spPr>
          <c:marker>
            <c:spPr>
              <a:ln>
                <a:solidFill>
                  <a:srgbClr val="0070C0"/>
                </a:solidFill>
              </a:ln>
            </c:spPr>
          </c:marker>
          <c:dLbls>
            <c:dLblPos val="t"/>
            <c:showLegendKey val="0"/>
            <c:showVal val="1"/>
            <c:showCatName val="0"/>
            <c:showSerName val="0"/>
            <c:showPercent val="0"/>
            <c:showBubbleSize val="0"/>
            <c:showLeaderLines val="0"/>
          </c:dLbls>
          <c:cat>
            <c:numRef>
              <c:f>'Überblick Bundeshaushalt'!$B$71:$L$71</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'Überblick Bundeshaushalt'!$B$72:$L$72</c:f>
              <c:numCache>
                <c:formatCode>#,##0.0</c:formatCode>
                <c:ptCount val="11"/>
                <c:pt idx="0">
                  <c:v>65.897000000000006</c:v>
                </c:pt>
                <c:pt idx="1">
                  <c:v>74.477000000000004</c:v>
                </c:pt>
                <c:pt idx="2">
                  <c:v>69.456579000000005</c:v>
                </c:pt>
                <c:pt idx="3">
                  <c:v>67.286862999999997</c:v>
                </c:pt>
                <c:pt idx="4">
                  <c:v>67.813999999999993</c:v>
                </c:pt>
                <c:pt idx="5">
                  <c:v>72.88069999999999</c:v>
                </c:pt>
                <c:pt idx="6">
                  <c:v>75.005805999999993</c:v>
                </c:pt>
                <c:pt idx="7">
                  <c:v>74.339399999999998</c:v>
                </c:pt>
                <c:pt idx="8">
                  <c:v>73.930300000000003</c:v>
                </c:pt>
                <c:pt idx="9">
                  <c:v>76.512199999999993</c:v>
                </c:pt>
                <c:pt idx="10">
                  <c:v>78.584399999999988</c:v>
                </c:pt>
              </c:numCache>
            </c:numRef>
          </c:val>
          <c:smooth val="0"/>
        </c:ser>
        <c:ser>
          <c:idx val="1"/>
          <c:order val="1"/>
          <c:tx>
            <c:strRef>
              <c:f>'Überblick Bundeshaushalt'!$A$73</c:f>
              <c:strCache>
                <c:ptCount val="1"/>
                <c:pt idx="0">
                  <c:v>Revenue</c:v>
                </c:pt>
              </c:strCache>
            </c:strRef>
          </c:tx>
          <c:dLbls>
            <c:dLblPos val="b"/>
            <c:showLegendKey val="0"/>
            <c:showVal val="1"/>
            <c:showCatName val="0"/>
            <c:showSerName val="0"/>
            <c:showPercent val="0"/>
            <c:showBubbleSize val="0"/>
            <c:showLeaderLines val="0"/>
          </c:dLbls>
          <c:cat>
            <c:numRef>
              <c:f>'Überblick Bundeshaushalt'!$B$71:$L$71</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'Überblick Bundeshaushalt'!$B$73:$L$73</c:f>
              <c:numCache>
                <c:formatCode>#,##0.0</c:formatCode>
                <c:ptCount val="11"/>
                <c:pt idx="0">
                  <c:v>63.027000000000001</c:v>
                </c:pt>
                <c:pt idx="1">
                  <c:v>64.912999999999997</c:v>
                </c:pt>
                <c:pt idx="2">
                  <c:v>62.376485000000002</c:v>
                </c:pt>
                <c:pt idx="3">
                  <c:v>59.434141000000004</c:v>
                </c:pt>
                <c:pt idx="4">
                  <c:v>63.451999999999998</c:v>
                </c:pt>
                <c:pt idx="5">
                  <c:v>65.931100000000001</c:v>
                </c:pt>
                <c:pt idx="6">
                  <c:v>68.67836100000001</c:v>
                </c:pt>
                <c:pt idx="7">
                  <c:v>70.614000000000004</c:v>
                </c:pt>
                <c:pt idx="8">
                  <c:v>72.655000000000001</c:v>
                </c:pt>
                <c:pt idx="9">
                  <c:v>75.963999999999999</c:v>
                </c:pt>
                <c:pt idx="10">
                  <c:v>78.791600000000003</c:v>
                </c:pt>
              </c:numCache>
            </c:numRef>
          </c:val>
          <c:smooth val="0"/>
        </c:ser>
        <c:dLbls>
          <c:showLegendKey val="0"/>
          <c:showVal val="0"/>
          <c:showCatName val="0"/>
          <c:showSerName val="0"/>
          <c:showPercent val="0"/>
          <c:showBubbleSize val="0"/>
        </c:dLbls>
        <c:marker val="1"/>
        <c:smooth val="0"/>
        <c:axId val="155266048"/>
        <c:axId val="155284224"/>
      </c:lineChart>
      <c:catAx>
        <c:axId val="155266048"/>
        <c:scaling>
          <c:orientation val="minMax"/>
        </c:scaling>
        <c:delete val="0"/>
        <c:axPos val="b"/>
        <c:numFmt formatCode="General" sourceLinked="1"/>
        <c:majorTickMark val="out"/>
        <c:minorTickMark val="none"/>
        <c:tickLblPos val="nextTo"/>
        <c:crossAx val="155284224"/>
        <c:crosses val="autoZero"/>
        <c:auto val="1"/>
        <c:lblAlgn val="ctr"/>
        <c:lblOffset val="100"/>
        <c:noMultiLvlLbl val="0"/>
      </c:catAx>
      <c:valAx>
        <c:axId val="155284224"/>
        <c:scaling>
          <c:orientation val="minMax"/>
          <c:min val="50"/>
        </c:scaling>
        <c:delete val="0"/>
        <c:axPos val="l"/>
        <c:majorGridlines/>
        <c:title>
          <c:tx>
            <c:rich>
              <a:bodyPr rot="-5400000" vert="horz"/>
              <a:lstStyle/>
              <a:p>
                <a:pPr>
                  <a:defRPr/>
                </a:pPr>
                <a:r>
                  <a:rPr lang="en-US"/>
                  <a:t>Bn.  EUR</a:t>
                </a:r>
              </a:p>
            </c:rich>
          </c:tx>
          <c:layout/>
          <c:overlay val="0"/>
        </c:title>
        <c:numFmt formatCode="#,##0.0" sourceLinked="1"/>
        <c:majorTickMark val="out"/>
        <c:minorTickMark val="none"/>
        <c:tickLblPos val="nextTo"/>
        <c:crossAx val="155266048"/>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3" y="1"/>
            <a:ext cx="2949629" cy="496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de-DE" dirty="0"/>
          </a:p>
        </p:txBody>
      </p:sp>
      <p:sp>
        <p:nvSpPr>
          <p:cNvPr id="14339" name="Rectangle 3"/>
          <p:cNvSpPr>
            <a:spLocks noGrp="1" noChangeArrowheads="1"/>
          </p:cNvSpPr>
          <p:nvPr>
            <p:ph type="dt" sz="quarter" idx="1"/>
          </p:nvPr>
        </p:nvSpPr>
        <p:spPr bwMode="auto">
          <a:xfrm>
            <a:off x="3855985" y="1"/>
            <a:ext cx="2949628" cy="496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de-DE" dirty="0"/>
          </a:p>
        </p:txBody>
      </p:sp>
      <p:sp>
        <p:nvSpPr>
          <p:cNvPr id="14340" name="Rectangle 4"/>
          <p:cNvSpPr>
            <a:spLocks noGrp="1" noChangeArrowheads="1"/>
          </p:cNvSpPr>
          <p:nvPr>
            <p:ph type="ftr" sz="quarter" idx="2"/>
          </p:nvPr>
        </p:nvSpPr>
        <p:spPr bwMode="auto">
          <a:xfrm>
            <a:off x="3" y="9447532"/>
            <a:ext cx="2949629" cy="4965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de-DE" dirty="0"/>
          </a:p>
        </p:txBody>
      </p:sp>
      <p:sp>
        <p:nvSpPr>
          <p:cNvPr id="14341" name="Rectangle 5"/>
          <p:cNvSpPr>
            <a:spLocks noGrp="1" noChangeArrowheads="1"/>
          </p:cNvSpPr>
          <p:nvPr>
            <p:ph type="sldNum" sz="quarter" idx="3"/>
          </p:nvPr>
        </p:nvSpPr>
        <p:spPr bwMode="auto">
          <a:xfrm>
            <a:off x="3855985" y="9447532"/>
            <a:ext cx="2949628" cy="4965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7E53E3DC-4A00-4D24-A3A0-74CF34F7973A}" type="slidenum">
              <a:rPr lang="de-DE"/>
              <a:pPr>
                <a:defRPr/>
              </a:pPr>
              <a:t>‹Nr.›</a:t>
            </a:fld>
            <a:endParaRPr lang="de-DE" dirty="0"/>
          </a:p>
        </p:txBody>
      </p:sp>
    </p:spTree>
    <p:extLst>
      <p:ext uri="{BB962C8B-B14F-4D97-AF65-F5344CB8AC3E}">
        <p14:creationId xmlns:p14="http://schemas.microsoft.com/office/powerpoint/2010/main" val="605249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 y="1"/>
            <a:ext cx="2949629" cy="49656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200">
                <a:latin typeface="Arial" pitchFamily="34" charset="0"/>
              </a:defRPr>
            </a:lvl1pPr>
          </a:lstStyle>
          <a:p>
            <a:pPr>
              <a:defRPr/>
            </a:pPr>
            <a:endParaRPr lang="de-DE" dirty="0"/>
          </a:p>
        </p:txBody>
      </p:sp>
      <p:sp>
        <p:nvSpPr>
          <p:cNvPr id="2051" name="Rectangle 3"/>
          <p:cNvSpPr>
            <a:spLocks noGrp="1" noChangeArrowheads="1"/>
          </p:cNvSpPr>
          <p:nvPr>
            <p:ph type="dt" idx="1"/>
          </p:nvPr>
        </p:nvSpPr>
        <p:spPr bwMode="auto">
          <a:xfrm>
            <a:off x="3855985" y="1"/>
            <a:ext cx="2949628" cy="49656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200">
                <a:latin typeface="Arial" pitchFamily="34" charset="0"/>
              </a:defRPr>
            </a:lvl1pPr>
          </a:lstStyle>
          <a:p>
            <a:pPr>
              <a:defRPr/>
            </a:pPr>
            <a:endParaRPr lang="de-DE" dirty="0"/>
          </a:p>
        </p:txBody>
      </p:sp>
      <p:sp>
        <p:nvSpPr>
          <p:cNvPr id="20484" name="Rectangle 4"/>
          <p:cNvSpPr>
            <a:spLocks noGrp="1" noRot="1" noChangeAspect="1" noChangeArrowheads="1"/>
          </p:cNvSpPr>
          <p:nvPr>
            <p:ph type="sldImg" idx="2"/>
          </p:nvPr>
        </p:nvSpPr>
        <p:spPr bwMode="auto">
          <a:xfrm>
            <a:off x="917575" y="746125"/>
            <a:ext cx="4970463" cy="37290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7947" y="4723768"/>
            <a:ext cx="4989722" cy="447389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noProof="0" smtClean="0"/>
              <a:t>Hier klicken, um Master-Textformat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54" name="Rectangle 6"/>
          <p:cNvSpPr>
            <a:spLocks noGrp="1" noChangeArrowheads="1"/>
          </p:cNvSpPr>
          <p:nvPr>
            <p:ph type="ftr" sz="quarter" idx="4"/>
          </p:nvPr>
        </p:nvSpPr>
        <p:spPr bwMode="auto">
          <a:xfrm>
            <a:off x="3" y="9447532"/>
            <a:ext cx="2949629" cy="49656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200">
                <a:latin typeface="Arial" pitchFamily="34" charset="0"/>
              </a:defRPr>
            </a:lvl1pPr>
          </a:lstStyle>
          <a:p>
            <a:pPr>
              <a:defRPr/>
            </a:pPr>
            <a:endParaRPr lang="de-DE" dirty="0"/>
          </a:p>
        </p:txBody>
      </p:sp>
      <p:sp>
        <p:nvSpPr>
          <p:cNvPr id="2055" name="Rectangle 7"/>
          <p:cNvSpPr>
            <a:spLocks noGrp="1" noChangeArrowheads="1"/>
          </p:cNvSpPr>
          <p:nvPr>
            <p:ph type="sldNum" sz="quarter" idx="5"/>
          </p:nvPr>
        </p:nvSpPr>
        <p:spPr bwMode="auto">
          <a:xfrm>
            <a:off x="3855985" y="9447532"/>
            <a:ext cx="2949628" cy="49656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200">
                <a:latin typeface="Arial" pitchFamily="34" charset="0"/>
              </a:defRPr>
            </a:lvl1pPr>
          </a:lstStyle>
          <a:p>
            <a:pPr>
              <a:defRPr/>
            </a:pPr>
            <a:fld id="{F007FE8B-C539-49A2-86C6-CFC0E89A6F72}" type="slidenum">
              <a:rPr lang="de-DE"/>
              <a:pPr>
                <a:defRPr/>
              </a:pPr>
              <a:t>‹Nr.›</a:t>
            </a:fld>
            <a:endParaRPr lang="de-DE" dirty="0"/>
          </a:p>
        </p:txBody>
      </p:sp>
    </p:spTree>
    <p:extLst>
      <p:ext uri="{BB962C8B-B14F-4D97-AF65-F5344CB8AC3E}">
        <p14:creationId xmlns:p14="http://schemas.microsoft.com/office/powerpoint/2010/main" val="1027015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663567A-F624-46A0-B8B8-3BAA89FE9C01}" type="slidenum">
              <a:rPr lang="de-DE" sz="1200" smtClean="0"/>
              <a:pPr/>
              <a:t>1</a:t>
            </a:fld>
            <a:endParaRPr lang="de-DE" sz="1200"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15</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16</a:t>
            </a:fld>
            <a:endParaRPr lang="de-DE" dirty="0"/>
          </a:p>
        </p:txBody>
      </p:sp>
    </p:spTree>
    <p:extLst>
      <p:ext uri="{BB962C8B-B14F-4D97-AF65-F5344CB8AC3E}">
        <p14:creationId xmlns:p14="http://schemas.microsoft.com/office/powerpoint/2010/main" val="3552484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17</a:t>
            </a:fld>
            <a:endParaRPr lang="de-DE"/>
          </a:p>
        </p:txBody>
      </p:sp>
    </p:spTree>
    <p:extLst>
      <p:ext uri="{BB962C8B-B14F-4D97-AF65-F5344CB8AC3E}">
        <p14:creationId xmlns:p14="http://schemas.microsoft.com/office/powerpoint/2010/main" val="746332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18</a:t>
            </a:fld>
            <a:endParaRPr lang="de-DE"/>
          </a:p>
        </p:txBody>
      </p:sp>
    </p:spTree>
    <p:extLst>
      <p:ext uri="{BB962C8B-B14F-4D97-AF65-F5344CB8AC3E}">
        <p14:creationId xmlns:p14="http://schemas.microsoft.com/office/powerpoint/2010/main" val="746332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28</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29</a:t>
            </a:fld>
            <a:endParaRPr lang="de-DE"/>
          </a:p>
        </p:txBody>
      </p:sp>
    </p:spTree>
    <p:extLst>
      <p:ext uri="{BB962C8B-B14F-4D97-AF65-F5344CB8AC3E}">
        <p14:creationId xmlns:p14="http://schemas.microsoft.com/office/powerpoint/2010/main" val="2545365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30</a:t>
            </a:fld>
            <a:endParaRPr lang="de-DE"/>
          </a:p>
        </p:txBody>
      </p:sp>
    </p:spTree>
    <p:extLst>
      <p:ext uri="{BB962C8B-B14F-4D97-AF65-F5344CB8AC3E}">
        <p14:creationId xmlns:p14="http://schemas.microsoft.com/office/powerpoint/2010/main" val="746332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31</a:t>
            </a:fld>
            <a:endParaRPr lang="de-DE" dirty="0"/>
          </a:p>
        </p:txBody>
      </p:sp>
    </p:spTree>
    <p:extLst>
      <p:ext uri="{BB962C8B-B14F-4D97-AF65-F5344CB8AC3E}">
        <p14:creationId xmlns:p14="http://schemas.microsoft.com/office/powerpoint/2010/main" val="746332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32</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33</a:t>
            </a:fld>
            <a:endParaRPr lang="de-DE" dirty="0"/>
          </a:p>
        </p:txBody>
      </p:sp>
    </p:spTree>
    <p:extLst>
      <p:ext uri="{BB962C8B-B14F-4D97-AF65-F5344CB8AC3E}">
        <p14:creationId xmlns:p14="http://schemas.microsoft.com/office/powerpoint/2010/main" val="74633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2</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39</a:t>
            </a:fld>
            <a:endParaRPr lang="de-DE" dirty="0"/>
          </a:p>
        </p:txBody>
      </p:sp>
    </p:spTree>
    <p:extLst>
      <p:ext uri="{BB962C8B-B14F-4D97-AF65-F5344CB8AC3E}">
        <p14:creationId xmlns:p14="http://schemas.microsoft.com/office/powerpoint/2010/main" val="3617778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42</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43</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45</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46</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47</a:t>
            </a:fld>
            <a:endParaRPr lang="de-DE"/>
          </a:p>
        </p:txBody>
      </p:sp>
    </p:spTree>
    <p:extLst>
      <p:ext uri="{BB962C8B-B14F-4D97-AF65-F5344CB8AC3E}">
        <p14:creationId xmlns:p14="http://schemas.microsoft.com/office/powerpoint/2010/main" val="28771999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48</a:t>
            </a:fld>
            <a:endParaRPr lang="de-DE"/>
          </a:p>
        </p:txBody>
      </p:sp>
    </p:spTree>
    <p:extLst>
      <p:ext uri="{BB962C8B-B14F-4D97-AF65-F5344CB8AC3E}">
        <p14:creationId xmlns:p14="http://schemas.microsoft.com/office/powerpoint/2010/main" val="42189546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49</a:t>
            </a:fld>
            <a:endParaRPr lang="de-DE"/>
          </a:p>
        </p:txBody>
      </p:sp>
    </p:spTree>
    <p:extLst>
      <p:ext uri="{BB962C8B-B14F-4D97-AF65-F5344CB8AC3E}">
        <p14:creationId xmlns:p14="http://schemas.microsoft.com/office/powerpoint/2010/main" val="42189546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50</a:t>
            </a:fld>
            <a:endParaRPr lang="de-DE"/>
          </a:p>
        </p:txBody>
      </p:sp>
    </p:spTree>
    <p:extLst>
      <p:ext uri="{BB962C8B-B14F-4D97-AF65-F5344CB8AC3E}">
        <p14:creationId xmlns:p14="http://schemas.microsoft.com/office/powerpoint/2010/main" val="28508278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52</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3</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53</a:t>
            </a:fld>
            <a:endParaRPr lang="de-DE"/>
          </a:p>
        </p:txBody>
      </p:sp>
    </p:spTree>
    <p:extLst>
      <p:ext uri="{BB962C8B-B14F-4D97-AF65-F5344CB8AC3E}">
        <p14:creationId xmlns:p14="http://schemas.microsoft.com/office/powerpoint/2010/main" val="7463329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C9B3C328-A1E6-4B32-A650-8AB0C4478FBF}" type="slidenum">
              <a:rPr lang="de-DE" sz="1200"/>
              <a:pPr/>
              <a:t>54</a:t>
            </a:fld>
            <a:endParaRPr lang="de-DE" sz="120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4</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5</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6</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7</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8</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9</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7" descr="OeP_Parlament_D_2C_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9663" y="457200"/>
            <a:ext cx="2601912"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p:cNvSpPr>
            <a:spLocks noGrp="1" noChangeAspect="1" noChangeArrowheads="1"/>
          </p:cNvSpPr>
          <p:nvPr>
            <p:ph type="ctrTitle" sz="quarter"/>
          </p:nvPr>
        </p:nvSpPr>
        <p:spPr>
          <a:xfrm>
            <a:off x="382588" y="4549775"/>
            <a:ext cx="7161212" cy="625475"/>
          </a:xfrm>
        </p:spPr>
        <p:txBody>
          <a:bodyPr>
            <a:spAutoFit/>
          </a:bodyPr>
          <a:lstStyle>
            <a:lvl1pPr>
              <a:lnSpc>
                <a:spcPct val="100000"/>
              </a:lnSpc>
              <a:defRPr sz="3500"/>
            </a:lvl1pPr>
          </a:lstStyle>
          <a:p>
            <a:r>
              <a:rPr lang="de-DE" smtClean="0"/>
              <a:t>Titelmasterformat durch Klicken bearbeiten</a:t>
            </a:r>
            <a:endParaRPr lang="de-DE"/>
          </a:p>
        </p:txBody>
      </p:sp>
      <p:sp>
        <p:nvSpPr>
          <p:cNvPr id="3090" name="Rectangle 18"/>
          <p:cNvSpPr>
            <a:spLocks noGrp="1" noChangeAspect="1" noChangeArrowheads="1"/>
          </p:cNvSpPr>
          <p:nvPr>
            <p:ph type="subTitle" sz="quarter" idx="1"/>
          </p:nvPr>
        </p:nvSpPr>
        <p:spPr>
          <a:xfrm>
            <a:off x="406400" y="5105400"/>
            <a:ext cx="7137400" cy="274638"/>
          </a:xfrm>
          <a:ln w="12700"/>
        </p:spPr>
        <p:txBody>
          <a:bodyPr lIns="91440" tIns="0" rIns="91440" bIns="0">
            <a:spAutoFit/>
          </a:bodyPr>
          <a:lstStyle>
            <a:lvl1pPr>
              <a:spcBef>
                <a:spcPct val="0"/>
              </a:spcBef>
              <a:buClrTx/>
              <a:buSzTx/>
              <a:buFontTx/>
              <a:buChar char="•"/>
              <a:defRPr/>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3872493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F51C38CC-9494-4975-BC38-50923AED8E25}" type="slidenum">
              <a:rPr lang="de-DE"/>
              <a:pPr>
                <a:defRPr/>
              </a:pPr>
              <a:t>‹Nr.›</a:t>
            </a:fld>
            <a:endParaRPr lang="de-DE" dirty="0"/>
          </a:p>
        </p:txBody>
      </p:sp>
      <p:sp>
        <p:nvSpPr>
          <p:cNvPr id="5"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2878796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533400"/>
            <a:ext cx="2057400" cy="5334000"/>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381000" y="533400"/>
            <a:ext cx="6019800" cy="5334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16030631-EA3A-4E7D-A887-9FDF9504E87F}" type="slidenum">
              <a:rPr lang="de-DE"/>
              <a:pPr>
                <a:defRPr/>
              </a:pPr>
              <a:t>‹Nr.›</a:t>
            </a:fld>
            <a:endParaRPr lang="de-DE" dirty="0"/>
          </a:p>
        </p:txBody>
      </p:sp>
      <p:sp>
        <p:nvSpPr>
          <p:cNvPr id="5"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4083354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1276350"/>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23863" y="1981200"/>
            <a:ext cx="4016375"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FF8F14B6-2EE4-4E54-943B-4C1ED28598B8}" type="slidenum">
              <a:rPr lang="de-DE"/>
              <a:pPr>
                <a:defRPr/>
              </a:pPr>
              <a:t>‹Nr.›</a:t>
            </a:fld>
            <a:endParaRPr lang="de-DE" dirty="0"/>
          </a:p>
        </p:txBody>
      </p:sp>
      <p:sp>
        <p:nvSpPr>
          <p:cNvPr id="6"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3010909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26" descr="Logo Bundeskanzleramt Österreich. Bundesministerin für Frauen und Öffentlichen Diens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0700" y="182563"/>
            <a:ext cx="319087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27"/>
          <p:cNvSpPr>
            <a:spLocks noChangeShapeType="1"/>
          </p:cNvSpPr>
          <p:nvPr/>
        </p:nvSpPr>
        <p:spPr bwMode="auto">
          <a:xfrm>
            <a:off x="712788" y="1323975"/>
            <a:ext cx="6875462" cy="0"/>
          </a:xfrm>
          <a:prstGeom prst="line">
            <a:avLst/>
          </a:prstGeom>
          <a:noFill/>
          <a:ln w="635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de-DE" sz="2000" dirty="0">
              <a:solidFill>
                <a:srgbClr val="000000"/>
              </a:solidFill>
            </a:endParaRPr>
          </a:p>
        </p:txBody>
      </p:sp>
      <p:sp>
        <p:nvSpPr>
          <p:cNvPr id="6" name="Line 30"/>
          <p:cNvSpPr>
            <a:spLocks noChangeShapeType="1"/>
          </p:cNvSpPr>
          <p:nvPr/>
        </p:nvSpPr>
        <p:spPr bwMode="auto">
          <a:xfrm>
            <a:off x="712788" y="3432175"/>
            <a:ext cx="6875462"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de-DE" sz="2000" dirty="0">
              <a:solidFill>
                <a:srgbClr val="000000"/>
              </a:solidFill>
            </a:endParaRPr>
          </a:p>
        </p:txBody>
      </p:sp>
      <p:sp>
        <p:nvSpPr>
          <p:cNvPr id="69660" name="Rectangle 28"/>
          <p:cNvSpPr>
            <a:spLocks noGrp="1" noChangeArrowheads="1"/>
          </p:cNvSpPr>
          <p:nvPr>
            <p:ph type="ctrTitle"/>
          </p:nvPr>
        </p:nvSpPr>
        <p:spPr>
          <a:xfrm>
            <a:off x="711200" y="2170113"/>
            <a:ext cx="6873875" cy="1265237"/>
          </a:xfrm>
        </p:spPr>
        <p:txBody>
          <a:bodyPr bIns="72000" anchor="b"/>
          <a:lstStyle>
            <a:lvl1pPr>
              <a:lnSpc>
                <a:spcPct val="80000"/>
              </a:lnSpc>
              <a:defRPr sz="4300"/>
            </a:lvl1pPr>
          </a:lstStyle>
          <a:p>
            <a:pPr lvl="0"/>
            <a:r>
              <a:rPr lang="de-AT" noProof="0" smtClean="0"/>
              <a:t>Titel der </a:t>
            </a:r>
            <a:br>
              <a:rPr lang="de-AT" noProof="0" smtClean="0"/>
            </a:br>
            <a:r>
              <a:rPr lang="de-AT" noProof="0" smtClean="0"/>
              <a:t>Präsentation</a:t>
            </a:r>
          </a:p>
        </p:txBody>
      </p:sp>
      <p:sp>
        <p:nvSpPr>
          <p:cNvPr id="69661" name="Rectangle 29"/>
          <p:cNvSpPr>
            <a:spLocks noGrp="1" noChangeArrowheads="1"/>
          </p:cNvSpPr>
          <p:nvPr>
            <p:ph type="subTitle" idx="1"/>
          </p:nvPr>
        </p:nvSpPr>
        <p:spPr>
          <a:xfrm>
            <a:off x="711200" y="3435350"/>
            <a:ext cx="6872288" cy="1090613"/>
          </a:xfrm>
        </p:spPr>
        <p:txBody>
          <a:bodyPr tIns="72000"/>
          <a:lstStyle>
            <a:lvl1pPr marL="0" indent="0">
              <a:buFont typeface="Wingdings" pitchFamily="2" charset="2"/>
              <a:buNone/>
              <a:defRPr>
                <a:solidFill>
                  <a:schemeClr val="tx2"/>
                </a:solidFill>
              </a:defRPr>
            </a:lvl1pPr>
          </a:lstStyle>
          <a:p>
            <a:pPr lvl="0"/>
            <a:r>
              <a:rPr lang="de-AT" noProof="0" smtClean="0"/>
              <a:t>Untertitel der Präsentation</a:t>
            </a:r>
          </a:p>
        </p:txBody>
      </p:sp>
    </p:spTree>
    <p:extLst>
      <p:ext uri="{BB962C8B-B14F-4D97-AF65-F5344CB8AC3E}">
        <p14:creationId xmlns:p14="http://schemas.microsoft.com/office/powerpoint/2010/main" val="36217064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6771862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168568404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711200" y="2230438"/>
            <a:ext cx="3783013"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6613" y="2230438"/>
            <a:ext cx="3783012" cy="3981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24013978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55731520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83910307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4933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xfrm>
            <a:off x="539750" y="6524625"/>
            <a:ext cx="374650" cy="216743"/>
          </a:xfrm>
          <a:ln/>
        </p:spPr>
        <p:txBody>
          <a:bodyPr/>
          <a:lstStyle>
            <a:lvl1pPr algn="ctr">
              <a:defRPr/>
            </a:lvl1pPr>
          </a:lstStyle>
          <a:p>
            <a:pPr>
              <a:defRPr/>
            </a:pPr>
            <a:fld id="{71FD30D2-9CA5-43BE-8D4E-1FD5D4F44DF1}" type="slidenum">
              <a:rPr lang="de-DE" smtClean="0"/>
              <a:pPr>
                <a:defRPr/>
              </a:pPr>
              <a:t>‹Nr.›</a:t>
            </a:fld>
            <a:endParaRPr lang="de-DE" dirty="0"/>
          </a:p>
        </p:txBody>
      </p:sp>
      <p:sp>
        <p:nvSpPr>
          <p:cNvPr id="5"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23950981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95512819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261325254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86638875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00813" y="1168400"/>
            <a:ext cx="1928812" cy="504348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711200" y="1168400"/>
            <a:ext cx="5637213" cy="504348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93393112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4140273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2181823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15309219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2164132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8" name="Fußzeilenplatzhalter 7"/>
          <p:cNvSpPr>
            <a:spLocks noGrp="1"/>
          </p:cNvSpPr>
          <p:nvPr>
            <p:ph type="ftr" sz="quarter" idx="11"/>
          </p:nvPr>
        </p:nvSpPr>
        <p:spPr/>
        <p:txBody>
          <a:bodyPr/>
          <a:lstStyle/>
          <a:p>
            <a:endParaRPr lang="de-AT" dirty="0"/>
          </a:p>
        </p:txBody>
      </p:sp>
      <p:sp>
        <p:nvSpPr>
          <p:cNvPr id="9" name="Foliennummernplatzhalter 8"/>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30325013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4" name="Fußzeilenplatzhalter 3"/>
          <p:cNvSpPr>
            <a:spLocks noGrp="1"/>
          </p:cNvSpPr>
          <p:nvPr>
            <p:ph type="ftr" sz="quarter" idx="11"/>
          </p:nvPr>
        </p:nvSpPr>
        <p:spPr/>
        <p:txBody>
          <a:bodyPr/>
          <a:lstStyle/>
          <a:p>
            <a:endParaRPr lang="de-AT" dirty="0"/>
          </a:p>
        </p:txBody>
      </p:sp>
      <p:sp>
        <p:nvSpPr>
          <p:cNvPr id="5" name="Foliennummernplatzhalter 4"/>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4077051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21"/>
          <p:cNvSpPr>
            <a:spLocks noGrp="1" noChangeArrowheads="1"/>
          </p:cNvSpPr>
          <p:nvPr>
            <p:ph type="sldNum" sz="quarter" idx="10"/>
          </p:nvPr>
        </p:nvSpPr>
        <p:spPr>
          <a:ln/>
        </p:spPr>
        <p:txBody>
          <a:bodyPr/>
          <a:lstStyle>
            <a:lvl1pPr>
              <a:defRPr/>
            </a:lvl1pPr>
          </a:lstStyle>
          <a:p>
            <a:pPr>
              <a:defRPr/>
            </a:pPr>
            <a:fld id="{C034975C-34EA-4767-81F6-BC8D48016F82}" type="slidenum">
              <a:rPr lang="de-DE"/>
              <a:pPr>
                <a:defRPr/>
              </a:pPr>
              <a:t>‹Nr.›</a:t>
            </a:fld>
            <a:endParaRPr lang="de-DE" dirty="0"/>
          </a:p>
        </p:txBody>
      </p:sp>
      <p:sp>
        <p:nvSpPr>
          <p:cNvPr id="5"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1380280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3" name="Fußzeilenplatzhalter 2"/>
          <p:cNvSpPr>
            <a:spLocks noGrp="1"/>
          </p:cNvSpPr>
          <p:nvPr>
            <p:ph type="ftr" sz="quarter" idx="11"/>
          </p:nvPr>
        </p:nvSpPr>
        <p:spPr/>
        <p:txBody>
          <a:bodyPr/>
          <a:lstStyle/>
          <a:p>
            <a:endParaRPr lang="de-AT" dirty="0"/>
          </a:p>
        </p:txBody>
      </p:sp>
      <p:sp>
        <p:nvSpPr>
          <p:cNvPr id="4" name="Foliennummernplatzhalter 3"/>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9438200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33820251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2580059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17220679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F0381D27-AE93-4839-B9C5-C5728AD03478}" type="datetimeFigureOut">
              <a:rPr lang="de-AT" smtClean="0"/>
              <a:pPr/>
              <a:t>29.01.2014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24819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23863" y="1981200"/>
            <a:ext cx="4016375"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2DD113C0-3314-462B-91ED-6B9505AB5FF1}" type="slidenum">
              <a:rPr lang="de-DE"/>
              <a:pPr>
                <a:defRPr/>
              </a:pPr>
              <a:t>‹Nr.›</a:t>
            </a:fld>
            <a:endParaRPr lang="de-DE" dirty="0"/>
          </a:p>
        </p:txBody>
      </p:sp>
      <p:sp>
        <p:nvSpPr>
          <p:cNvPr id="6"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25602654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21"/>
          <p:cNvSpPr>
            <a:spLocks noGrp="1" noChangeArrowheads="1"/>
          </p:cNvSpPr>
          <p:nvPr>
            <p:ph type="sldNum" sz="quarter" idx="10"/>
          </p:nvPr>
        </p:nvSpPr>
        <p:spPr>
          <a:ln/>
        </p:spPr>
        <p:txBody>
          <a:bodyPr/>
          <a:lstStyle>
            <a:lvl1pPr>
              <a:defRPr/>
            </a:lvl1pPr>
          </a:lstStyle>
          <a:p>
            <a:pPr>
              <a:defRPr/>
            </a:pPr>
            <a:fld id="{EFE7D595-455B-4974-95E6-47EFCC3F8CAE}" type="slidenum">
              <a:rPr lang="de-DE"/>
              <a:pPr>
                <a:defRPr/>
              </a:pPr>
              <a:t>‹Nr.›</a:t>
            </a:fld>
            <a:endParaRPr lang="de-DE" dirty="0"/>
          </a:p>
        </p:txBody>
      </p:sp>
      <p:sp>
        <p:nvSpPr>
          <p:cNvPr id="8"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329691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21"/>
          <p:cNvSpPr>
            <a:spLocks noGrp="1" noChangeArrowheads="1"/>
          </p:cNvSpPr>
          <p:nvPr>
            <p:ph type="sldNum" sz="quarter" idx="10"/>
          </p:nvPr>
        </p:nvSpPr>
        <p:spPr>
          <a:ln/>
        </p:spPr>
        <p:txBody>
          <a:bodyPr/>
          <a:lstStyle>
            <a:lvl1pPr>
              <a:defRPr/>
            </a:lvl1pPr>
          </a:lstStyle>
          <a:p>
            <a:pPr>
              <a:defRPr/>
            </a:pPr>
            <a:fld id="{5A9B3A48-D934-4182-A07F-05612E35E0E0}" type="slidenum">
              <a:rPr lang="de-DE"/>
              <a:pPr>
                <a:defRPr/>
              </a:pPr>
              <a:t>‹Nr.›</a:t>
            </a:fld>
            <a:endParaRPr lang="de-DE" dirty="0"/>
          </a:p>
        </p:txBody>
      </p:sp>
      <p:sp>
        <p:nvSpPr>
          <p:cNvPr id="4"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1812217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2D68EDBF-8092-478A-88A2-409F9C533C3E}" type="slidenum">
              <a:rPr lang="de-DE"/>
              <a:pPr>
                <a:defRPr/>
              </a:pPr>
              <a:t>‹Nr.›</a:t>
            </a:fld>
            <a:endParaRPr lang="de-DE" dirty="0"/>
          </a:p>
        </p:txBody>
      </p:sp>
      <p:sp>
        <p:nvSpPr>
          <p:cNvPr id="3"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1811012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739ECBE8-8779-4213-A2D0-7562ABE53921}" type="slidenum">
              <a:rPr lang="de-DE"/>
              <a:pPr>
                <a:defRPr/>
              </a:pPr>
              <a:t>‹Nr.›</a:t>
            </a:fld>
            <a:endParaRPr lang="de-DE" dirty="0"/>
          </a:p>
        </p:txBody>
      </p:sp>
      <p:sp>
        <p:nvSpPr>
          <p:cNvPr id="6"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2086154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dirty="0" smtClean="0"/>
              <a:t>Bild durch Klicken auf Symbol hinzufügen</a:t>
            </a:r>
            <a:endParaRPr lang="de-AT"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91ED14E3-68B9-48DB-BAD2-8328EAE8F1C1}" type="slidenum">
              <a:rPr lang="de-DE"/>
              <a:pPr>
                <a:defRPr/>
              </a:pPr>
              <a:t>‹Nr.›</a:t>
            </a:fld>
            <a:endParaRPr lang="de-DE" dirty="0"/>
          </a:p>
        </p:txBody>
      </p:sp>
      <p:sp>
        <p:nvSpPr>
          <p:cNvPr id="6" name="Rectangle 22"/>
          <p:cNvSpPr>
            <a:spLocks noGrp="1" noChangeArrowheads="1"/>
          </p:cNvSpPr>
          <p:nvPr>
            <p:ph type="ftr" sz="quarter" idx="11"/>
          </p:nvPr>
        </p:nvSpPr>
        <p:spPr>
          <a:ln/>
        </p:spPr>
        <p:txBody>
          <a:bodyPr/>
          <a:lstStyle>
            <a:lvl1pPr>
              <a:defRPr/>
            </a:lvl1pPr>
          </a:lstStyle>
          <a:p>
            <a:pPr>
              <a:defRPr/>
            </a:pPr>
            <a:r>
              <a:rPr lang="de-DE" dirty="0"/>
              <a:t>REPUBLIK ÖSTERREICH  Parlament</a:t>
            </a:r>
          </a:p>
        </p:txBody>
      </p:sp>
    </p:spTree>
    <p:extLst>
      <p:ext uri="{BB962C8B-B14F-4D97-AF65-F5344CB8AC3E}">
        <p14:creationId xmlns:p14="http://schemas.microsoft.com/office/powerpoint/2010/main" val="1892137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81000" y="533400"/>
            <a:ext cx="82296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de-DE" smtClean="0"/>
              <a:t>Mastertitelformat bearbeiten</a:t>
            </a:r>
          </a:p>
        </p:txBody>
      </p:sp>
      <p:sp>
        <p:nvSpPr>
          <p:cNvPr id="1027" name="Rectangle 4"/>
          <p:cNvSpPr>
            <a:spLocks noGrp="1" noChangeArrowheads="1"/>
          </p:cNvSpPr>
          <p:nvPr>
            <p:ph type="body" idx="1"/>
          </p:nvPr>
        </p:nvSpPr>
        <p:spPr bwMode="auto">
          <a:xfrm>
            <a:off x="423863" y="1981200"/>
            <a:ext cx="81867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45" name="Rectangle 21"/>
          <p:cNvSpPr>
            <a:spLocks noGrp="1" noChangeArrowheads="1"/>
          </p:cNvSpPr>
          <p:nvPr>
            <p:ph type="sldNum" sz="quarter" idx="4"/>
          </p:nvPr>
        </p:nvSpPr>
        <p:spPr bwMode="auto">
          <a:xfrm>
            <a:off x="539750" y="6524625"/>
            <a:ext cx="374650" cy="3365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tx1"/>
                </a:solidFill>
                <a:ea typeface="ヒラギノ角ゴ Pro W3" pitchFamily="1" charset="-128"/>
              </a:defRPr>
            </a:lvl1pPr>
          </a:lstStyle>
          <a:p>
            <a:pPr>
              <a:defRPr/>
            </a:pPr>
            <a:fld id="{CE1B37A5-D841-4C05-A199-7538540F73D7}" type="slidenum">
              <a:rPr lang="de-DE" smtClean="0"/>
              <a:pPr>
                <a:defRPr/>
              </a:pPr>
              <a:t>‹Nr.›</a:t>
            </a:fld>
            <a:endParaRPr lang="de-DE" dirty="0"/>
          </a:p>
        </p:txBody>
      </p:sp>
      <p:sp>
        <p:nvSpPr>
          <p:cNvPr id="1046" name="Rectangle 22"/>
          <p:cNvSpPr>
            <a:spLocks noGrp="1" noChangeArrowheads="1"/>
          </p:cNvSpPr>
          <p:nvPr>
            <p:ph type="ftr" sz="quarter" idx="3"/>
          </p:nvPr>
        </p:nvSpPr>
        <p:spPr bwMode="auto">
          <a:xfrm>
            <a:off x="1258888" y="6524625"/>
            <a:ext cx="2362200" cy="30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latin typeface="Palatino" pitchFamily="18" charset="0"/>
                <a:ea typeface="ヒラギノ角ゴ Pro W3" pitchFamily="1" charset="-128"/>
              </a:defRPr>
            </a:lvl1pPr>
          </a:lstStyle>
          <a:p>
            <a:pPr>
              <a:defRPr/>
            </a:pPr>
            <a:r>
              <a:rPr lang="de-DE" dirty="0"/>
              <a:t>REPUBLIK ÖSTERREICH  Parlament</a:t>
            </a:r>
          </a:p>
        </p:txBody>
      </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3000">
          <a:solidFill>
            <a:srgbClr val="EF0F2C"/>
          </a:solidFill>
          <a:latin typeface="+mj-lt"/>
          <a:ea typeface="+mj-ea"/>
          <a:cs typeface="+mj-cs"/>
        </a:defRPr>
      </a:lvl1pPr>
      <a:lvl2pPr algn="l" rtl="0" eaLnBrk="1" fontAlgn="base" hangingPunct="1">
        <a:lnSpc>
          <a:spcPct val="90000"/>
        </a:lnSpc>
        <a:spcBef>
          <a:spcPct val="0"/>
        </a:spcBef>
        <a:spcAft>
          <a:spcPct val="0"/>
        </a:spcAft>
        <a:defRPr sz="3000">
          <a:solidFill>
            <a:srgbClr val="EF0F2C"/>
          </a:solidFill>
          <a:latin typeface="Palatino" pitchFamily="18" charset="0"/>
        </a:defRPr>
      </a:lvl2pPr>
      <a:lvl3pPr algn="l" rtl="0" eaLnBrk="1" fontAlgn="base" hangingPunct="1">
        <a:lnSpc>
          <a:spcPct val="90000"/>
        </a:lnSpc>
        <a:spcBef>
          <a:spcPct val="0"/>
        </a:spcBef>
        <a:spcAft>
          <a:spcPct val="0"/>
        </a:spcAft>
        <a:defRPr sz="3000">
          <a:solidFill>
            <a:srgbClr val="EF0F2C"/>
          </a:solidFill>
          <a:latin typeface="Palatino" pitchFamily="18" charset="0"/>
        </a:defRPr>
      </a:lvl3pPr>
      <a:lvl4pPr algn="l" rtl="0" eaLnBrk="1" fontAlgn="base" hangingPunct="1">
        <a:lnSpc>
          <a:spcPct val="90000"/>
        </a:lnSpc>
        <a:spcBef>
          <a:spcPct val="0"/>
        </a:spcBef>
        <a:spcAft>
          <a:spcPct val="0"/>
        </a:spcAft>
        <a:defRPr sz="3000">
          <a:solidFill>
            <a:srgbClr val="EF0F2C"/>
          </a:solidFill>
          <a:latin typeface="Palatino" pitchFamily="18" charset="0"/>
        </a:defRPr>
      </a:lvl4pPr>
      <a:lvl5pPr algn="l" rtl="0" eaLnBrk="1" fontAlgn="base" hangingPunct="1">
        <a:lnSpc>
          <a:spcPct val="90000"/>
        </a:lnSpc>
        <a:spcBef>
          <a:spcPct val="0"/>
        </a:spcBef>
        <a:spcAft>
          <a:spcPct val="0"/>
        </a:spcAft>
        <a:defRPr sz="3000">
          <a:solidFill>
            <a:srgbClr val="EF0F2C"/>
          </a:solidFill>
          <a:latin typeface="Palatino" pitchFamily="18" charset="0"/>
        </a:defRPr>
      </a:lvl5pPr>
      <a:lvl6pPr marL="457200" algn="l" rtl="0" eaLnBrk="1" fontAlgn="base" hangingPunct="1">
        <a:lnSpc>
          <a:spcPct val="90000"/>
        </a:lnSpc>
        <a:spcBef>
          <a:spcPct val="0"/>
        </a:spcBef>
        <a:spcAft>
          <a:spcPct val="0"/>
        </a:spcAft>
        <a:defRPr sz="3000">
          <a:solidFill>
            <a:srgbClr val="EF0F2C"/>
          </a:solidFill>
          <a:latin typeface="Palatino" pitchFamily="18" charset="0"/>
        </a:defRPr>
      </a:lvl6pPr>
      <a:lvl7pPr marL="914400" algn="l" rtl="0" eaLnBrk="1" fontAlgn="base" hangingPunct="1">
        <a:lnSpc>
          <a:spcPct val="90000"/>
        </a:lnSpc>
        <a:spcBef>
          <a:spcPct val="0"/>
        </a:spcBef>
        <a:spcAft>
          <a:spcPct val="0"/>
        </a:spcAft>
        <a:defRPr sz="3000">
          <a:solidFill>
            <a:srgbClr val="EF0F2C"/>
          </a:solidFill>
          <a:latin typeface="Palatino" pitchFamily="18" charset="0"/>
        </a:defRPr>
      </a:lvl7pPr>
      <a:lvl8pPr marL="1371600" algn="l" rtl="0" eaLnBrk="1" fontAlgn="base" hangingPunct="1">
        <a:lnSpc>
          <a:spcPct val="90000"/>
        </a:lnSpc>
        <a:spcBef>
          <a:spcPct val="0"/>
        </a:spcBef>
        <a:spcAft>
          <a:spcPct val="0"/>
        </a:spcAft>
        <a:defRPr sz="3000">
          <a:solidFill>
            <a:srgbClr val="EF0F2C"/>
          </a:solidFill>
          <a:latin typeface="Palatino" pitchFamily="18" charset="0"/>
        </a:defRPr>
      </a:lvl8pPr>
      <a:lvl9pPr marL="1828800" algn="l" rtl="0" eaLnBrk="1" fontAlgn="base" hangingPunct="1">
        <a:lnSpc>
          <a:spcPct val="90000"/>
        </a:lnSpc>
        <a:spcBef>
          <a:spcPct val="0"/>
        </a:spcBef>
        <a:spcAft>
          <a:spcPct val="0"/>
        </a:spcAft>
        <a:defRPr sz="3000">
          <a:solidFill>
            <a:srgbClr val="EF0F2C"/>
          </a:solidFill>
          <a:latin typeface="Palatino" pitchFamily="18" charset="0"/>
        </a:defRPr>
      </a:lvl9pPr>
    </p:titleStyle>
    <p:bodyStyle>
      <a:lvl1pPr marL="342900" indent="-342900" algn="l" rtl="0" eaLnBrk="1" fontAlgn="base" hangingPunct="1">
        <a:spcBef>
          <a:spcPct val="20000"/>
        </a:spcBef>
        <a:spcAft>
          <a:spcPct val="0"/>
        </a:spcAft>
        <a:buClr>
          <a:schemeClr val="tx2"/>
        </a:buClr>
        <a:buSzPct val="70000"/>
        <a:buFont typeface="Times" pitchFamily="18" charset="0"/>
        <a:buChar char="•"/>
        <a:defRPr>
          <a:solidFill>
            <a:schemeClr val="tx1"/>
          </a:solidFill>
          <a:latin typeface="+mn-lt"/>
          <a:ea typeface="+mn-ea"/>
          <a:cs typeface="+mn-cs"/>
        </a:defRPr>
      </a:lvl1pPr>
      <a:lvl2pPr marL="533400" indent="-342900" algn="l" rtl="0" eaLnBrk="1" fontAlgn="base" hangingPunct="1">
        <a:spcBef>
          <a:spcPct val="20000"/>
        </a:spcBef>
        <a:spcAft>
          <a:spcPct val="0"/>
        </a:spcAft>
        <a:buClr>
          <a:schemeClr val="bg2"/>
        </a:buClr>
        <a:buSzPct val="65000"/>
        <a:buFont typeface="Times" pitchFamily="18" charset="0"/>
        <a:buChar char="•"/>
        <a:defRPr>
          <a:solidFill>
            <a:schemeClr val="tx1"/>
          </a:solidFill>
          <a:latin typeface="+mn-lt"/>
        </a:defRPr>
      </a:lvl2pPr>
      <a:lvl3pPr marL="723900" indent="-342900" algn="l" rtl="0" eaLnBrk="1" fontAlgn="base" hangingPunct="1">
        <a:spcBef>
          <a:spcPct val="20000"/>
        </a:spcBef>
        <a:spcAft>
          <a:spcPct val="0"/>
        </a:spcAft>
        <a:buClr>
          <a:schemeClr val="tx2"/>
        </a:buClr>
        <a:buSzPct val="60000"/>
        <a:buFont typeface="Times" pitchFamily="18" charset="0"/>
        <a:buChar char="•"/>
        <a:defRPr>
          <a:solidFill>
            <a:schemeClr val="tx1"/>
          </a:solidFill>
          <a:latin typeface="+mn-lt"/>
        </a:defRPr>
      </a:lvl3pPr>
      <a:lvl4pPr marL="914400" indent="-342900" algn="l" rtl="0" eaLnBrk="1" fontAlgn="base" hangingPunct="1">
        <a:spcBef>
          <a:spcPct val="20000"/>
        </a:spcBef>
        <a:spcAft>
          <a:spcPct val="0"/>
        </a:spcAft>
        <a:buClr>
          <a:schemeClr val="bg2"/>
        </a:buClr>
        <a:buSzPct val="70000"/>
        <a:buFont typeface="Times" pitchFamily="18" charset="0"/>
        <a:buChar char="•"/>
        <a:defRPr>
          <a:solidFill>
            <a:schemeClr val="tx1"/>
          </a:solidFill>
          <a:latin typeface="+mn-lt"/>
        </a:defRPr>
      </a:lvl4pPr>
      <a:lvl5pPr marL="11049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5pPr>
      <a:lvl6pPr marL="15621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6pPr>
      <a:lvl7pPr marL="20193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7pPr>
      <a:lvl8pPr marL="24765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8pPr>
      <a:lvl9pPr marL="29337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11200" y="1168400"/>
            <a:ext cx="7718425" cy="1062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AT" smtClean="0"/>
              <a:t>Textseite mit zweizeiliger</a:t>
            </a:r>
            <a:br>
              <a:rPr lang="de-AT" smtClean="0"/>
            </a:br>
            <a:r>
              <a:rPr lang="de-AT" smtClean="0"/>
              <a:t>Headline in extralanger Manier</a:t>
            </a:r>
          </a:p>
        </p:txBody>
      </p:sp>
      <p:sp>
        <p:nvSpPr>
          <p:cNvPr id="1027" name="Rectangle 3"/>
          <p:cNvSpPr>
            <a:spLocks noGrp="1" noChangeArrowheads="1"/>
          </p:cNvSpPr>
          <p:nvPr>
            <p:ph type="body" idx="1"/>
          </p:nvPr>
        </p:nvSpPr>
        <p:spPr bwMode="auto">
          <a:xfrm>
            <a:off x="711200" y="2230438"/>
            <a:ext cx="7718425"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AT" smtClean="0"/>
              <a:t>Textmasterformate durch Klicken bearbeiten</a:t>
            </a:r>
          </a:p>
          <a:p>
            <a:pPr lvl="1"/>
            <a:r>
              <a:rPr lang="de-AT" smtClean="0"/>
              <a:t>Zweite Ebene</a:t>
            </a:r>
          </a:p>
          <a:p>
            <a:pPr lvl="0"/>
            <a:r>
              <a:rPr lang="de-AT" smtClean="0"/>
              <a:t>Dritte Ebene</a:t>
            </a:r>
          </a:p>
          <a:p>
            <a:pPr lvl="1"/>
            <a:r>
              <a:rPr lang="de-AT" smtClean="0"/>
              <a:t>Vierte Ebene</a:t>
            </a:r>
          </a:p>
          <a:p>
            <a:pPr lvl="2"/>
            <a:r>
              <a:rPr lang="de-AT" smtClean="0"/>
              <a:t>Fünfte Ebene</a:t>
            </a:r>
          </a:p>
        </p:txBody>
      </p:sp>
      <p:sp>
        <p:nvSpPr>
          <p:cNvPr id="1028" name="Line 8"/>
          <p:cNvSpPr>
            <a:spLocks noChangeShapeType="1"/>
          </p:cNvSpPr>
          <p:nvPr/>
        </p:nvSpPr>
        <p:spPr bwMode="auto">
          <a:xfrm>
            <a:off x="712788" y="1030288"/>
            <a:ext cx="1073150" cy="0"/>
          </a:xfrm>
          <a:prstGeom prst="line">
            <a:avLst/>
          </a:prstGeom>
          <a:noFill/>
          <a:ln w="635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000" dirty="0">
              <a:solidFill>
                <a:srgbClr val="000000"/>
              </a:solidFill>
            </a:endParaRPr>
          </a:p>
        </p:txBody>
      </p:sp>
      <p:pic>
        <p:nvPicPr>
          <p:cNvPr id="1029" name="Picture 14" descr="Logo Bundeskanzleramt Österreich. Bundesministerin für Frauen und Öffentlichen Diens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124575" y="114300"/>
            <a:ext cx="27336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7"/>
          <p:cNvSpPr>
            <a:spLocks noChangeShapeType="1"/>
          </p:cNvSpPr>
          <p:nvPr/>
        </p:nvSpPr>
        <p:spPr bwMode="auto">
          <a:xfrm>
            <a:off x="712788" y="6454775"/>
            <a:ext cx="7716837"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DE" sz="2000" dirty="0">
              <a:solidFill>
                <a:srgbClr val="000000"/>
              </a:solidFill>
            </a:endParaRPr>
          </a:p>
        </p:txBody>
      </p:sp>
    </p:spTree>
    <p:extLst>
      <p:ext uri="{BB962C8B-B14F-4D97-AF65-F5344CB8AC3E}">
        <p14:creationId xmlns:p14="http://schemas.microsoft.com/office/powerpoint/2010/main" val="28764848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Arial" charset="0"/>
          <a:cs typeface="Arial" charset="0"/>
        </a:defRPr>
      </a:lvl2pPr>
      <a:lvl3pPr algn="l" rtl="0" eaLnBrk="0" fontAlgn="base" hangingPunct="0">
        <a:spcBef>
          <a:spcPct val="0"/>
        </a:spcBef>
        <a:spcAft>
          <a:spcPct val="0"/>
        </a:spcAft>
        <a:defRPr sz="2800" b="1">
          <a:solidFill>
            <a:schemeClr val="tx2"/>
          </a:solidFill>
          <a:latin typeface="Arial" charset="0"/>
          <a:cs typeface="Arial" charset="0"/>
        </a:defRPr>
      </a:lvl3pPr>
      <a:lvl4pPr algn="l" rtl="0" eaLnBrk="0" fontAlgn="base" hangingPunct="0">
        <a:spcBef>
          <a:spcPct val="0"/>
        </a:spcBef>
        <a:spcAft>
          <a:spcPct val="0"/>
        </a:spcAft>
        <a:defRPr sz="2800" b="1">
          <a:solidFill>
            <a:schemeClr val="tx2"/>
          </a:solidFill>
          <a:latin typeface="Arial" charset="0"/>
          <a:cs typeface="Arial" charset="0"/>
        </a:defRPr>
      </a:lvl4pPr>
      <a:lvl5pPr algn="l" rtl="0" eaLnBrk="0" fontAlgn="base" hangingPunct="0">
        <a:spcBef>
          <a:spcPct val="0"/>
        </a:spcBef>
        <a:spcAft>
          <a:spcPct val="0"/>
        </a:spcAft>
        <a:defRPr sz="2800" b="1">
          <a:solidFill>
            <a:schemeClr val="tx2"/>
          </a:solidFill>
          <a:latin typeface="Arial" charset="0"/>
          <a:cs typeface="Arial" charset="0"/>
        </a:defRPr>
      </a:lvl5pPr>
      <a:lvl6pPr marL="457200" algn="l" rtl="0" fontAlgn="base">
        <a:spcBef>
          <a:spcPct val="0"/>
        </a:spcBef>
        <a:spcAft>
          <a:spcPct val="0"/>
        </a:spcAft>
        <a:defRPr sz="2800" b="1">
          <a:solidFill>
            <a:schemeClr val="tx2"/>
          </a:solidFill>
          <a:latin typeface="Arial" charset="0"/>
          <a:cs typeface="Arial" charset="0"/>
        </a:defRPr>
      </a:lvl6pPr>
      <a:lvl7pPr marL="914400" algn="l" rtl="0" fontAlgn="base">
        <a:spcBef>
          <a:spcPct val="0"/>
        </a:spcBef>
        <a:spcAft>
          <a:spcPct val="0"/>
        </a:spcAft>
        <a:defRPr sz="2800" b="1">
          <a:solidFill>
            <a:schemeClr val="tx2"/>
          </a:solidFill>
          <a:latin typeface="Arial" charset="0"/>
          <a:cs typeface="Arial" charset="0"/>
        </a:defRPr>
      </a:lvl7pPr>
      <a:lvl8pPr marL="1371600" algn="l" rtl="0" fontAlgn="base">
        <a:spcBef>
          <a:spcPct val="0"/>
        </a:spcBef>
        <a:spcAft>
          <a:spcPct val="0"/>
        </a:spcAft>
        <a:defRPr sz="2800" b="1">
          <a:solidFill>
            <a:schemeClr val="tx2"/>
          </a:solidFill>
          <a:latin typeface="Arial" charset="0"/>
          <a:cs typeface="Arial" charset="0"/>
        </a:defRPr>
      </a:lvl8pPr>
      <a:lvl9pPr marL="1828800" algn="l" rtl="0" fontAlgn="base">
        <a:spcBef>
          <a:spcPct val="0"/>
        </a:spcBef>
        <a:spcAft>
          <a:spcPct val="0"/>
        </a:spcAft>
        <a:defRPr sz="28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Font typeface="Wingdings" pitchFamily="2" charset="2"/>
        <a:buChar char="§"/>
        <a:defRPr sz="2400">
          <a:solidFill>
            <a:schemeClr val="tx1"/>
          </a:solidFill>
          <a:latin typeface="+mn-lt"/>
          <a:ea typeface="+mn-ea"/>
          <a:cs typeface="+mn-cs"/>
        </a:defRPr>
      </a:lvl1pPr>
      <a:lvl2pPr marL="744538" indent="-287338" algn="l" rtl="0" eaLnBrk="0" fontAlgn="base" hangingPunct="0">
        <a:spcBef>
          <a:spcPct val="20000"/>
        </a:spcBef>
        <a:spcAft>
          <a:spcPct val="0"/>
        </a:spcAft>
        <a:buClr>
          <a:schemeClr val="tx2"/>
        </a:buClr>
        <a:buFont typeface="Arial" charset="0"/>
        <a:buChar char="–"/>
        <a:defRPr sz="2000">
          <a:solidFill>
            <a:srgbClr val="000000"/>
          </a:solidFill>
          <a:latin typeface="+mn-lt"/>
          <a:cs typeface="+mn-cs"/>
        </a:defRPr>
      </a:lvl2pPr>
      <a:lvl3pPr marL="1141413" indent="-227013" algn="l" rtl="0" eaLnBrk="0" fontAlgn="base" hangingPunct="0">
        <a:spcBef>
          <a:spcPct val="20000"/>
        </a:spcBef>
        <a:spcAft>
          <a:spcPct val="0"/>
        </a:spcAft>
        <a:buClr>
          <a:schemeClr val="tx2"/>
        </a:buClr>
        <a:buChar char="•"/>
        <a:defRPr>
          <a:solidFill>
            <a:srgbClr val="000000"/>
          </a:solidFill>
          <a:latin typeface="+mn-lt"/>
          <a:cs typeface="+mn-cs"/>
        </a:defRPr>
      </a:lvl3pPr>
      <a:lvl4pPr marL="1598613" indent="-228600" algn="l" rtl="0" eaLnBrk="0" fontAlgn="base" hangingPunct="0">
        <a:spcBef>
          <a:spcPct val="20000"/>
        </a:spcBef>
        <a:spcAft>
          <a:spcPct val="0"/>
        </a:spcAft>
        <a:buClr>
          <a:schemeClr val="tx2"/>
        </a:buClr>
        <a:buFont typeface="Arial" charset="0"/>
        <a:buChar char="–"/>
        <a:defRPr>
          <a:solidFill>
            <a:srgbClr val="000000"/>
          </a:solidFill>
          <a:latin typeface="+mn-lt"/>
          <a:cs typeface="+mn-cs"/>
        </a:defRPr>
      </a:lvl4pPr>
      <a:lvl5pPr marL="2055813" indent="-228600" algn="l" rtl="0" eaLnBrk="0" fontAlgn="base" hangingPunct="0">
        <a:spcBef>
          <a:spcPct val="20000"/>
        </a:spcBef>
        <a:spcAft>
          <a:spcPct val="0"/>
        </a:spcAft>
        <a:buClr>
          <a:schemeClr val="tx2"/>
        </a:buClr>
        <a:buFont typeface="Arial" charset="0"/>
        <a:buChar char="»"/>
        <a:defRPr>
          <a:solidFill>
            <a:srgbClr val="000000"/>
          </a:solidFill>
          <a:latin typeface="+mn-lt"/>
          <a:cs typeface="+mn-cs"/>
        </a:defRPr>
      </a:lvl5pPr>
      <a:lvl6pPr marL="2513013" indent="-228600" algn="l" rtl="0" fontAlgn="base">
        <a:spcBef>
          <a:spcPct val="20000"/>
        </a:spcBef>
        <a:spcAft>
          <a:spcPct val="0"/>
        </a:spcAft>
        <a:buClr>
          <a:schemeClr val="tx2"/>
        </a:buClr>
        <a:buFont typeface="Arial" charset="0"/>
        <a:buChar char="»"/>
        <a:defRPr>
          <a:solidFill>
            <a:srgbClr val="000000"/>
          </a:solidFill>
          <a:latin typeface="+mn-lt"/>
          <a:cs typeface="+mn-cs"/>
        </a:defRPr>
      </a:lvl6pPr>
      <a:lvl7pPr marL="2970213" indent="-228600" algn="l" rtl="0" fontAlgn="base">
        <a:spcBef>
          <a:spcPct val="20000"/>
        </a:spcBef>
        <a:spcAft>
          <a:spcPct val="0"/>
        </a:spcAft>
        <a:buClr>
          <a:schemeClr val="tx2"/>
        </a:buClr>
        <a:buFont typeface="Arial" charset="0"/>
        <a:buChar char="»"/>
        <a:defRPr>
          <a:solidFill>
            <a:srgbClr val="000000"/>
          </a:solidFill>
          <a:latin typeface="+mn-lt"/>
          <a:cs typeface="+mn-cs"/>
        </a:defRPr>
      </a:lvl7pPr>
      <a:lvl8pPr marL="3427413" indent="-228600" algn="l" rtl="0" fontAlgn="base">
        <a:spcBef>
          <a:spcPct val="20000"/>
        </a:spcBef>
        <a:spcAft>
          <a:spcPct val="0"/>
        </a:spcAft>
        <a:buClr>
          <a:schemeClr val="tx2"/>
        </a:buClr>
        <a:buFont typeface="Arial" charset="0"/>
        <a:buChar char="»"/>
        <a:defRPr>
          <a:solidFill>
            <a:srgbClr val="000000"/>
          </a:solidFill>
          <a:latin typeface="+mn-lt"/>
          <a:cs typeface="+mn-cs"/>
        </a:defRPr>
      </a:lvl8pPr>
      <a:lvl9pPr marL="3884613" indent="-228600" algn="l" rtl="0" fontAlgn="base">
        <a:spcBef>
          <a:spcPct val="20000"/>
        </a:spcBef>
        <a:spcAft>
          <a:spcPct val="0"/>
        </a:spcAft>
        <a:buClr>
          <a:schemeClr val="tx2"/>
        </a:buClr>
        <a:buFont typeface="Arial" charset="0"/>
        <a:buChar char="»"/>
        <a:defRPr>
          <a:solidFill>
            <a:srgbClr val="000000"/>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81D27-AE93-4839-B9C5-C5728AD03478}" type="datetimeFigureOut">
              <a:rPr lang="de-AT" smtClean="0"/>
              <a:pPr/>
              <a:t>29.01.2014</a:t>
            </a:fld>
            <a:endParaRPr lang="de-AT"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F92A1-9DE4-4131-9E85-B5EC8229432F}" type="slidenum">
              <a:rPr lang="de-AT" smtClean="0"/>
              <a:pPr/>
              <a:t>‹Nr.›</a:t>
            </a:fld>
            <a:endParaRPr lang="de-AT" dirty="0"/>
          </a:p>
        </p:txBody>
      </p:sp>
    </p:spTree>
    <p:extLst>
      <p:ext uri="{BB962C8B-B14F-4D97-AF65-F5344CB8AC3E}">
        <p14:creationId xmlns:p14="http://schemas.microsoft.com/office/powerpoint/2010/main" val="336790753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mailto:helmut.berger@parlament.gv.a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9"/>
          <p:cNvSpPr>
            <a:spLocks noGrp="1" noChangeAspect="1" noChangeArrowheads="1"/>
          </p:cNvSpPr>
          <p:nvPr>
            <p:ph type="ctrTitle"/>
          </p:nvPr>
        </p:nvSpPr>
        <p:spPr>
          <a:xfrm>
            <a:off x="467544" y="1924315"/>
            <a:ext cx="7954343" cy="3016853"/>
          </a:xfrm>
          <a:noFill/>
        </p:spPr>
        <p:txBody>
          <a:bodyPr/>
          <a:lstStyle/>
          <a:p>
            <a:pPr algn="ctr"/>
            <a:r>
              <a:rPr lang="en-US" b="1" dirty="0" smtClean="0">
                <a:ea typeface="Tahoma" pitchFamily="34" charset="0"/>
                <a:cs typeface="Tahoma" pitchFamily="34" charset="0"/>
              </a:rPr>
              <a:t/>
            </a:r>
            <a:br>
              <a:rPr lang="en-US" b="1" dirty="0" smtClean="0">
                <a:ea typeface="Tahoma" pitchFamily="34" charset="0"/>
                <a:cs typeface="Tahoma" pitchFamily="34" charset="0"/>
              </a:rPr>
            </a:br>
            <a:r>
              <a:rPr lang="en-US" sz="2000" b="1" dirty="0">
                <a:solidFill>
                  <a:schemeClr val="tx1"/>
                </a:solidFill>
                <a:ea typeface="Tahoma" pitchFamily="34" charset="0"/>
                <a:cs typeface="Tahoma" pitchFamily="34" charset="0"/>
              </a:rPr>
              <a:t>PEM PAL Budget Community of Practice (</a:t>
            </a:r>
            <a:r>
              <a:rPr lang="en-US" sz="2000" b="1" dirty="0" err="1">
                <a:solidFill>
                  <a:schemeClr val="tx1"/>
                </a:solidFill>
                <a:ea typeface="Tahoma" pitchFamily="34" charset="0"/>
                <a:cs typeface="Tahoma" pitchFamily="34" charset="0"/>
              </a:rPr>
              <a:t>BCoP</a:t>
            </a:r>
            <a:r>
              <a:rPr lang="en-US" sz="2000" b="1" dirty="0">
                <a:solidFill>
                  <a:schemeClr val="tx1"/>
                </a:solidFill>
                <a:ea typeface="Tahoma" pitchFamily="34" charset="0"/>
                <a:cs typeface="Tahoma" pitchFamily="34" charset="0"/>
              </a:rPr>
              <a:t>)</a:t>
            </a:r>
            <a:r>
              <a:rPr lang="en-GB" sz="2000" b="1" dirty="0">
                <a:solidFill>
                  <a:schemeClr val="tx1"/>
                </a:solidFill>
                <a:ea typeface="Tahoma" pitchFamily="34" charset="0"/>
                <a:cs typeface="Tahoma" pitchFamily="34" charset="0"/>
              </a:rPr>
              <a:t/>
            </a:r>
            <a:br>
              <a:rPr lang="en-GB" sz="2000" b="1" dirty="0">
                <a:solidFill>
                  <a:schemeClr val="tx1"/>
                </a:solidFill>
                <a:ea typeface="Tahoma" pitchFamily="34" charset="0"/>
                <a:cs typeface="Tahoma" pitchFamily="34" charset="0"/>
              </a:rPr>
            </a:br>
            <a:r>
              <a:rPr lang="en-US" sz="2000" b="1" dirty="0" smtClean="0">
                <a:solidFill>
                  <a:schemeClr val="tx1"/>
                </a:solidFill>
                <a:ea typeface="Tahoma" pitchFamily="34" charset="0"/>
                <a:cs typeface="Tahoma" pitchFamily="34" charset="0"/>
              </a:rPr>
              <a:t>“The </a:t>
            </a:r>
            <a:r>
              <a:rPr lang="en-US" sz="2000" b="1" dirty="0">
                <a:solidFill>
                  <a:schemeClr val="tx1"/>
                </a:solidFill>
                <a:ea typeface="Tahoma" pitchFamily="34" charset="0"/>
                <a:cs typeface="Tahoma" pitchFamily="34" charset="0"/>
              </a:rPr>
              <a:t>Role of Austria's Parliament in Budgeting”</a:t>
            </a:r>
            <a:r>
              <a:rPr lang="en-GB" dirty="0"/>
              <a:t/>
            </a:r>
            <a:br>
              <a:rPr lang="en-GB" dirty="0"/>
            </a:br>
            <a:r>
              <a:rPr lang="en-GB" dirty="0" smtClean="0"/>
              <a:t/>
            </a:r>
            <a:br>
              <a:rPr lang="en-GB" dirty="0" smtClean="0"/>
            </a:br>
            <a:r>
              <a:rPr lang="en-US" b="1" dirty="0" smtClean="0"/>
              <a:t>Fiscal Governance in Austria</a:t>
            </a:r>
            <a:r>
              <a:rPr lang="en-US" dirty="0" smtClean="0"/>
              <a:t/>
            </a:r>
            <a:br>
              <a:rPr lang="en-US" dirty="0" smtClean="0"/>
            </a:br>
            <a:r>
              <a:rPr lang="en-US" sz="2500" dirty="0" smtClean="0"/>
              <a:t/>
            </a:r>
            <a:br>
              <a:rPr lang="en-US" sz="2500" dirty="0" smtClean="0"/>
            </a:br>
            <a:r>
              <a:rPr lang="en-GB" sz="2000" b="1" dirty="0">
                <a:solidFill>
                  <a:schemeClr val="tx1"/>
                </a:solidFill>
                <a:ea typeface="Tahoma" pitchFamily="34" charset="0"/>
                <a:cs typeface="Tahoma" pitchFamily="34" charset="0"/>
              </a:rPr>
              <a:t>Vienna, 30</a:t>
            </a:r>
            <a:r>
              <a:rPr lang="en-GB" sz="2000" b="1" baseline="30000" dirty="0">
                <a:solidFill>
                  <a:schemeClr val="tx1"/>
                </a:solidFill>
                <a:ea typeface="Tahoma" pitchFamily="34" charset="0"/>
                <a:cs typeface="Tahoma" pitchFamily="34" charset="0"/>
              </a:rPr>
              <a:t>th</a:t>
            </a:r>
            <a:r>
              <a:rPr lang="en-GB" sz="2000" b="1" dirty="0">
                <a:solidFill>
                  <a:schemeClr val="tx1"/>
                </a:solidFill>
                <a:ea typeface="Tahoma" pitchFamily="34" charset="0"/>
                <a:cs typeface="Tahoma" pitchFamily="34" charset="0"/>
              </a:rPr>
              <a:t> January 2014</a:t>
            </a:r>
            <a:endParaRPr lang="en-US" sz="2000" dirty="0"/>
          </a:p>
        </p:txBody>
      </p:sp>
      <p:sp>
        <p:nvSpPr>
          <p:cNvPr id="3075" name="Rectangle 30"/>
          <p:cNvSpPr>
            <a:spLocks noGrp="1" noChangeAspect="1" noChangeArrowheads="1"/>
          </p:cNvSpPr>
          <p:nvPr>
            <p:ph type="subTitle" idx="1"/>
          </p:nvPr>
        </p:nvSpPr>
        <p:spPr>
          <a:xfrm>
            <a:off x="539552" y="5733256"/>
            <a:ext cx="8126413" cy="630942"/>
          </a:xfrm>
          <a:ln w="9525"/>
          <a:extLst>
            <a:ext uri="{91240B29-F687-4F45-9708-019B960494DF}">
              <a14:hiddenLine xmlns:a14="http://schemas.microsoft.com/office/drawing/2010/main" w="12700">
                <a:solidFill>
                  <a:srgbClr val="000000"/>
                </a:solidFill>
                <a:miter lim="800000"/>
                <a:headEnd/>
                <a:tailEnd/>
              </a14:hiddenLine>
            </a:ext>
          </a:extLst>
        </p:spPr>
        <p:txBody>
          <a:bodyPr/>
          <a:lstStyle/>
          <a:p>
            <a:pPr marL="0" indent="0">
              <a:spcAft>
                <a:spcPts val="600"/>
              </a:spcAft>
              <a:buNone/>
            </a:pPr>
            <a:r>
              <a:rPr lang="en-US" b="1" dirty="0">
                <a:latin typeface="+mj-lt"/>
              </a:rPr>
              <a:t>Helmut Berger</a:t>
            </a:r>
          </a:p>
          <a:p>
            <a:pPr marL="0" indent="0">
              <a:spcAft>
                <a:spcPts val="600"/>
              </a:spcAft>
              <a:buNone/>
            </a:pPr>
            <a:r>
              <a:rPr lang="en-US" b="1" dirty="0">
                <a:latin typeface="+mj-lt"/>
              </a:rPr>
              <a:t>Parliamentary Budget Office</a:t>
            </a:r>
          </a:p>
        </p:txBody>
      </p:sp>
    </p:spTree>
    <p:extLst>
      <p:ext uri="{BB962C8B-B14F-4D97-AF65-F5344CB8AC3E}">
        <p14:creationId xmlns:p14="http://schemas.microsoft.com/office/powerpoint/2010/main" val="1034481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381000" y="533401"/>
            <a:ext cx="8229600" cy="1095399"/>
          </a:xfrm>
        </p:spPr>
        <p:txBody>
          <a:bodyPr/>
          <a:lstStyle/>
          <a:p>
            <a:r>
              <a:rPr lang="en-GB" b="1" cap="small" dirty="0" smtClean="0"/>
              <a:t>The Austrian political</a:t>
            </a:r>
            <a:br>
              <a:rPr lang="en-GB" b="1" cap="small" dirty="0" smtClean="0"/>
            </a:br>
            <a:r>
              <a:rPr lang="en-GB" b="1" cap="small" dirty="0" smtClean="0"/>
              <a:t>and fiscal system</a:t>
            </a:r>
            <a:endParaRPr lang="de-AT" cap="small" dirty="0" smtClean="0"/>
          </a:p>
        </p:txBody>
      </p:sp>
      <p:sp>
        <p:nvSpPr>
          <p:cNvPr id="5123"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15824DD-E485-4285-B804-AA0647369697}" type="slidenum">
              <a:rPr lang="de-DE" sz="900" smtClean="0">
                <a:solidFill>
                  <a:schemeClr val="bg1"/>
                </a:solidFill>
              </a:rPr>
              <a:pPr/>
              <a:t>10</a:t>
            </a:fld>
            <a:endParaRPr lang="de-DE" sz="900" smtClean="0">
              <a:solidFill>
                <a:schemeClr val="bg1"/>
              </a:solidFill>
            </a:endParaRPr>
          </a:p>
        </p:txBody>
      </p:sp>
      <p:sp>
        <p:nvSpPr>
          <p:cNvPr id="5124"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smtClean="0">
                <a:solidFill>
                  <a:schemeClr val="bg1"/>
                </a:solidFill>
                <a:latin typeface="Palatino" pitchFamily="18" charset="0"/>
              </a:rPr>
              <a:t>REPUBLIK ÖSTERREICH  Parlament</a:t>
            </a:r>
          </a:p>
        </p:txBody>
      </p:sp>
      <p:pic>
        <p:nvPicPr>
          <p:cNvPr id="5125" name="Grafik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97175" y="333375"/>
            <a:ext cx="5983288" cy="309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Inhaltsplatzhalter 2"/>
          <p:cNvSpPr>
            <a:spLocks noGrp="1"/>
          </p:cNvSpPr>
          <p:nvPr>
            <p:ph idx="1"/>
          </p:nvPr>
        </p:nvSpPr>
        <p:spPr>
          <a:xfrm>
            <a:off x="423862" y="3427809"/>
            <a:ext cx="8540626" cy="2953519"/>
          </a:xfrm>
        </p:spPr>
        <p:txBody>
          <a:bodyPr/>
          <a:lstStyle/>
          <a:p>
            <a:pPr marL="0" indent="0">
              <a:buFont typeface="Times" pitchFamily="18" charset="0"/>
              <a:buNone/>
              <a:defRPr/>
            </a:pPr>
            <a:r>
              <a:rPr lang="en-GB" dirty="0" smtClean="0"/>
              <a:t>Austria </a:t>
            </a:r>
            <a:r>
              <a:rPr lang="en-GB" dirty="0"/>
              <a:t>is a parliamentary democracy that has been dominated by majority governments and grand coalitions of two major parties since </a:t>
            </a:r>
            <a:r>
              <a:rPr lang="en-GB" dirty="0" smtClean="0"/>
              <a:t>1945</a:t>
            </a:r>
            <a:endParaRPr lang="en-GB" dirty="0"/>
          </a:p>
          <a:p>
            <a:pPr eaLnBrk="0" hangingPunct="0">
              <a:spcBef>
                <a:spcPts val="600"/>
              </a:spcBef>
              <a:spcAft>
                <a:spcPts val="600"/>
              </a:spcAft>
              <a:buSzPct val="100000"/>
              <a:defRPr/>
            </a:pPr>
            <a:r>
              <a:rPr lang="en-GB" dirty="0"/>
              <a:t>Austria is a federal state and is composed of nine federal provinces, the so called “</a:t>
            </a:r>
            <a:r>
              <a:rPr lang="en-GB" dirty="0" err="1"/>
              <a:t>Laender</a:t>
            </a:r>
            <a:r>
              <a:rPr lang="en-GB" dirty="0"/>
              <a:t>” (Burgenland, Carinthia, Lower Austria, Upper Austria, Salzburg, Styria, Tyrol, Vorarlberg and Vienna)</a:t>
            </a:r>
          </a:p>
          <a:p>
            <a:pPr eaLnBrk="0" hangingPunct="0">
              <a:spcBef>
                <a:spcPts val="600"/>
              </a:spcBef>
              <a:spcAft>
                <a:spcPts val="600"/>
              </a:spcAft>
              <a:buSzPct val="100000"/>
              <a:defRPr/>
            </a:pPr>
            <a:r>
              <a:rPr lang="en-GB" dirty="0"/>
              <a:t>Legislative and executive powers are shared by the federal and provincial parliaments and governments</a:t>
            </a:r>
          </a:p>
          <a:p>
            <a:pPr eaLnBrk="0" hangingPunct="0">
              <a:spcBef>
                <a:spcPts val="600"/>
              </a:spcBef>
              <a:spcAft>
                <a:spcPts val="600"/>
              </a:spcAft>
              <a:buSzPct val="100000"/>
              <a:defRPr/>
            </a:pPr>
            <a:r>
              <a:rPr lang="en-US" dirty="0"/>
              <a:t>On the local level the </a:t>
            </a:r>
            <a:r>
              <a:rPr lang="en-US" dirty="0" smtClean="0"/>
              <a:t>2.354 </a:t>
            </a:r>
            <a:r>
              <a:rPr lang="en-US" dirty="0"/>
              <a:t>municipalities (71 with more then </a:t>
            </a:r>
            <a:r>
              <a:rPr lang="en-US" dirty="0" smtClean="0"/>
              <a:t>10.000 </a:t>
            </a:r>
            <a:r>
              <a:rPr lang="en-US" dirty="0"/>
              <a:t>inhabitants) have the right to self </a:t>
            </a:r>
            <a:r>
              <a:rPr lang="en-US" dirty="0" smtClean="0"/>
              <a:t>government</a:t>
            </a:r>
            <a:r>
              <a:rPr lang="en-GB" dirty="0" smtClean="0"/>
              <a:t/>
            </a:r>
            <a:br>
              <a:rPr lang="en-GB" dirty="0" smtClean="0"/>
            </a:br>
            <a:endParaRPr lang="de-AT" dirty="0"/>
          </a:p>
        </p:txBody>
      </p:sp>
    </p:spTree>
    <p:extLst>
      <p:ext uri="{BB962C8B-B14F-4D97-AF65-F5344CB8AC3E}">
        <p14:creationId xmlns:p14="http://schemas.microsoft.com/office/powerpoint/2010/main" val="42667761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381000" y="404664"/>
            <a:ext cx="8229600" cy="720080"/>
          </a:xfrm>
        </p:spPr>
        <p:txBody>
          <a:bodyPr/>
          <a:lstStyle/>
          <a:p>
            <a:r>
              <a:rPr lang="en-GB" b="1" cap="small" dirty="0" smtClean="0"/>
              <a:t>The Austrian political and fiscal system</a:t>
            </a:r>
            <a:endParaRPr lang="de-AT" cap="small" dirty="0" smtClean="0"/>
          </a:p>
        </p:txBody>
      </p:sp>
      <p:sp>
        <p:nvSpPr>
          <p:cNvPr id="5123"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15824DD-E485-4285-B804-AA0647369697}" type="slidenum">
              <a:rPr lang="de-DE" sz="900" smtClean="0">
                <a:solidFill>
                  <a:schemeClr val="bg1"/>
                </a:solidFill>
              </a:rPr>
              <a:pPr/>
              <a:t>11</a:t>
            </a:fld>
            <a:endParaRPr lang="de-DE" sz="900" smtClean="0">
              <a:solidFill>
                <a:schemeClr val="bg1"/>
              </a:solidFill>
            </a:endParaRPr>
          </a:p>
        </p:txBody>
      </p:sp>
      <p:sp>
        <p:nvSpPr>
          <p:cNvPr id="5124"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smtClean="0">
                <a:solidFill>
                  <a:schemeClr val="bg1"/>
                </a:solidFill>
                <a:latin typeface="Palatino" pitchFamily="18" charset="0"/>
              </a:rPr>
              <a:t>REPUBLIK ÖSTERREICH  Parlament</a:t>
            </a:r>
          </a:p>
        </p:txBody>
      </p:sp>
      <p:sp>
        <p:nvSpPr>
          <p:cNvPr id="3" name="Inhaltsplatzhalter 2"/>
          <p:cNvSpPr>
            <a:spLocks noGrp="1"/>
          </p:cNvSpPr>
          <p:nvPr>
            <p:ph idx="1"/>
          </p:nvPr>
        </p:nvSpPr>
        <p:spPr>
          <a:xfrm>
            <a:off x="423863" y="1340769"/>
            <a:ext cx="8324850" cy="4680520"/>
          </a:xfrm>
        </p:spPr>
        <p:txBody>
          <a:bodyPr/>
          <a:lstStyle/>
          <a:p>
            <a:pPr eaLnBrk="0" hangingPunct="0">
              <a:spcBef>
                <a:spcPts val="600"/>
              </a:spcBef>
              <a:spcAft>
                <a:spcPts val="600"/>
              </a:spcAft>
              <a:buSzPct val="100000"/>
              <a:defRPr/>
            </a:pPr>
            <a:r>
              <a:rPr lang="en-GB" dirty="0" err="1"/>
              <a:t>Laender</a:t>
            </a:r>
            <a:r>
              <a:rPr lang="en-GB" dirty="0"/>
              <a:t> and municipalities have their own systems of financial management (i.e. own budgets) and may levy taxes </a:t>
            </a:r>
          </a:p>
          <a:p>
            <a:pPr eaLnBrk="0" hangingPunct="0">
              <a:spcBef>
                <a:spcPts val="600"/>
              </a:spcBef>
              <a:spcAft>
                <a:spcPts val="600"/>
              </a:spcAft>
              <a:buSzPct val="100000"/>
              <a:defRPr/>
            </a:pPr>
            <a:r>
              <a:rPr lang="en-GB" dirty="0"/>
              <a:t>However, legislative and fiscal powers are highly centralised</a:t>
            </a:r>
          </a:p>
          <a:p>
            <a:pPr eaLnBrk="0" hangingPunct="0">
              <a:spcBef>
                <a:spcPts val="600"/>
              </a:spcBef>
              <a:spcAft>
                <a:spcPts val="600"/>
              </a:spcAft>
              <a:buSzPct val="100000"/>
              <a:defRPr/>
            </a:pPr>
            <a:r>
              <a:rPr lang="en-GB" dirty="0"/>
              <a:t>Important taxes as the income tax, value-added tax etc. are practically raised only on the federal level and revenue offices are managed solely by the federal level and to a small extend by municipalities</a:t>
            </a:r>
          </a:p>
          <a:p>
            <a:pPr eaLnBrk="0" hangingPunct="0">
              <a:spcBef>
                <a:spcPts val="600"/>
              </a:spcBef>
              <a:spcAft>
                <a:spcPts val="600"/>
              </a:spcAft>
              <a:buSzPct val="100000"/>
              <a:tabLst>
                <a:tab pos="361950" algn="l"/>
              </a:tabLst>
              <a:defRPr/>
            </a:pPr>
            <a:r>
              <a:rPr lang="en-GB" dirty="0" err="1"/>
              <a:t>Laender</a:t>
            </a:r>
            <a:r>
              <a:rPr lang="en-GB" dirty="0"/>
              <a:t> and municipalities receive funds by fiscal transfers from the federal government’s tax revenue under the system of revenue sharing and fiscal equalisation</a:t>
            </a:r>
          </a:p>
          <a:p>
            <a:pPr eaLnBrk="0" hangingPunct="0">
              <a:spcBef>
                <a:spcPts val="600"/>
              </a:spcBef>
              <a:spcAft>
                <a:spcPts val="600"/>
              </a:spcAft>
              <a:buSzPct val="100000"/>
              <a:defRPr/>
            </a:pPr>
            <a:r>
              <a:rPr lang="en-GB" dirty="0"/>
              <a:t>The revenue-sharing plan covers only a few years and is re-negotiated at regular intervals</a:t>
            </a:r>
          </a:p>
          <a:p>
            <a:pPr eaLnBrk="0" hangingPunct="0">
              <a:spcBef>
                <a:spcPts val="600"/>
              </a:spcBef>
              <a:spcAft>
                <a:spcPts val="600"/>
              </a:spcAft>
              <a:buSzPct val="100000"/>
              <a:defRPr/>
            </a:pPr>
            <a:r>
              <a:rPr lang="en-GB" dirty="0"/>
              <a:t>Municipalities and their local budgets are supervised by the </a:t>
            </a:r>
            <a:r>
              <a:rPr lang="en-GB" dirty="0" err="1"/>
              <a:t>Laender</a:t>
            </a:r>
            <a:endParaRPr lang="en-GB" dirty="0"/>
          </a:p>
          <a:p>
            <a:pPr marL="0" indent="0">
              <a:buClrTx/>
              <a:buSzPct val="110000"/>
              <a:buFont typeface="Times" pitchFamily="18" charset="0"/>
              <a:buNone/>
              <a:tabLst>
                <a:tab pos="361950" algn="l"/>
              </a:tabLst>
              <a:defRPr/>
            </a:pPr>
            <a:endParaRPr lang="en-GB" sz="1600" dirty="0" smtClean="0"/>
          </a:p>
          <a:p>
            <a:pPr marL="0" indent="0">
              <a:buClrTx/>
              <a:buSzPct val="110000"/>
              <a:buFont typeface="Times" pitchFamily="18" charset="0"/>
              <a:buNone/>
              <a:defRPr/>
            </a:pPr>
            <a:r>
              <a:rPr lang="en-GB" sz="1600" dirty="0"/>
              <a:t>	</a:t>
            </a:r>
            <a:endParaRPr lang="de-AT" sz="1600" dirty="0" smtClean="0"/>
          </a:p>
          <a:p>
            <a:pPr>
              <a:buClrTx/>
              <a:buSzPct val="110000"/>
              <a:buFont typeface="Wingdings" pitchFamily="2" charset="2"/>
              <a:buChar char="§"/>
              <a:defRPr/>
            </a:pPr>
            <a:endParaRPr lang="en-GB" sz="1600" dirty="0" smtClean="0"/>
          </a:p>
          <a:p>
            <a:pPr>
              <a:buClrTx/>
              <a:buSzPct val="110000"/>
              <a:buFont typeface="Wingdings" pitchFamily="2" charset="2"/>
              <a:buChar char="§"/>
              <a:defRPr/>
            </a:pPr>
            <a:endParaRPr lang="en-GB" sz="1600" dirty="0" smtClean="0"/>
          </a:p>
          <a:p>
            <a:pPr>
              <a:defRPr/>
            </a:pPr>
            <a:endParaRPr lang="de-AT" dirty="0"/>
          </a:p>
        </p:txBody>
      </p:sp>
    </p:spTree>
    <p:extLst>
      <p:ext uri="{BB962C8B-B14F-4D97-AF65-F5344CB8AC3E}">
        <p14:creationId xmlns:p14="http://schemas.microsoft.com/office/powerpoint/2010/main" val="21920508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735360"/>
          </a:xfrm>
        </p:spPr>
        <p:txBody>
          <a:bodyPr/>
          <a:lstStyle/>
          <a:p>
            <a:r>
              <a:rPr lang="de-AT" b="1" cap="small" dirty="0"/>
              <a:t>Selected </a:t>
            </a:r>
            <a:r>
              <a:rPr lang="de-AT" b="1" cap="small" dirty="0" err="1"/>
              <a:t>Economic</a:t>
            </a:r>
            <a:r>
              <a:rPr lang="de-AT" b="1" cap="small" dirty="0"/>
              <a:t> </a:t>
            </a:r>
            <a:r>
              <a:rPr lang="de-AT" b="1" cap="small" dirty="0" err="1"/>
              <a:t>Indicators</a:t>
            </a:r>
            <a:endParaRPr lang="de-AT" b="1" cap="small"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12</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dirty="0" smtClean="0">
                <a:solidFill>
                  <a:srgbClr val="FFFFFF"/>
                </a:solidFill>
              </a:rPr>
              <a:t>REPUBLIK ÖSTERREICH  Parlament</a:t>
            </a:r>
            <a:endParaRPr lang="de-DE" dirty="0">
              <a:solidFill>
                <a:srgbClr val="FFFFFF"/>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1953850610"/>
              </p:ext>
            </p:extLst>
          </p:nvPr>
        </p:nvGraphicFramePr>
        <p:xfrm>
          <a:off x="971394" y="1556786"/>
          <a:ext cx="7708847" cy="4441631"/>
        </p:xfrm>
        <a:graphic>
          <a:graphicData uri="http://schemas.openxmlformats.org/drawingml/2006/table">
            <a:tbl>
              <a:tblPr/>
              <a:tblGrid>
                <a:gridCol w="42370"/>
                <a:gridCol w="1290949"/>
                <a:gridCol w="1560876"/>
                <a:gridCol w="563323"/>
                <a:gridCol w="563323"/>
                <a:gridCol w="563323"/>
                <a:gridCol w="563323"/>
                <a:gridCol w="541351"/>
                <a:gridCol w="585295"/>
                <a:gridCol w="563323"/>
                <a:gridCol w="563323"/>
                <a:gridCol w="308068"/>
              </a:tblGrid>
              <a:tr h="179136">
                <a:tc>
                  <a:txBody>
                    <a:bodyPr/>
                    <a:lstStyle/>
                    <a:p>
                      <a:pPr algn="l" fontAlgn="ctr"/>
                      <a:endParaRPr lang="de-AT" sz="1000" b="0" i="0" u="none" strike="noStrike" dirty="0">
                        <a:solidFill>
                          <a:srgbClr val="000000"/>
                        </a:solidFill>
                        <a:effectLst/>
                        <a:latin typeface="Arial"/>
                      </a:endParaRPr>
                    </a:p>
                  </a:txBody>
                  <a:tcPr marL="8485" marR="8485" marT="8485" marB="0" anchor="ctr">
                    <a:lnL>
                      <a:noFill/>
                    </a:lnL>
                    <a:lnR>
                      <a:noFill/>
                    </a:lnR>
                    <a:lnT>
                      <a:noFill/>
                    </a:lnT>
                    <a:lnB>
                      <a:noFill/>
                    </a:lnB>
                  </a:tcPr>
                </a:tc>
                <a:tc>
                  <a:txBody>
                    <a:bodyPr/>
                    <a:lstStyle/>
                    <a:p>
                      <a:pPr algn="l"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3">
                  <a:txBody>
                    <a:bodyPr/>
                    <a:lstStyle/>
                    <a:p>
                      <a:pPr algn="ctr" fontAlgn="ctr"/>
                      <a:r>
                        <a:rPr lang="de-AT" sz="1100" b="0" i="0" u="none" strike="noStrike" dirty="0" smtClean="0">
                          <a:solidFill>
                            <a:srgbClr val="000000"/>
                          </a:solidFill>
                          <a:effectLst/>
                          <a:latin typeface="Calibri" panose="020F0502020204030204" pitchFamily="34" charset="0"/>
                        </a:rPr>
                        <a:t>Forecast</a:t>
                      </a:r>
                      <a:endParaRPr lang="de-AT" sz="1100" b="0" i="0" u="none" strike="noStrike" dirty="0">
                        <a:solidFill>
                          <a:srgbClr val="000000"/>
                        </a:solidFill>
                        <a:effectLst/>
                        <a:latin typeface="Calibri" panose="020F0502020204030204" pitchFamily="34" charset="0"/>
                      </a:endParaRPr>
                    </a:p>
                  </a:txBody>
                  <a:tcPr marL="8485" marR="8485" marT="8485" marB="0" anchor="ctr">
                    <a:lnL w="6350" cap="flat" cmpd="sng" algn="ctr">
                      <a:solidFill>
                        <a:srgbClr val="000000"/>
                      </a:solidFill>
                      <a:prstDash val="dash"/>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de-AT"/>
                    </a:p>
                  </a:txBody>
                  <a:tcPr/>
                </a:tc>
                <a:tc hMerge="1">
                  <a:txBody>
                    <a:bodyPr/>
                    <a:lstStyle/>
                    <a:p>
                      <a:pPr algn="l"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700" b="0" i="0" u="none" strike="noStrike">
                        <a:solidFill>
                          <a:srgbClr val="000000"/>
                        </a:solidFill>
                        <a:effectLst/>
                        <a:latin typeface="Arial"/>
                      </a:endParaRPr>
                    </a:p>
                  </a:txBody>
                  <a:tcPr marL="8485" marR="8485" marT="8485" marB="0" anchor="ctr">
                    <a:lnL>
                      <a:noFill/>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AT"/>
                    </a:p>
                  </a:txBody>
                  <a:tcPr/>
                </a:tc>
                <a:tc>
                  <a:txBody>
                    <a:bodyPr/>
                    <a:lstStyle/>
                    <a:p>
                      <a:pPr algn="r" fontAlgn="ctr"/>
                      <a:r>
                        <a:rPr lang="de-AT" sz="1100" b="0" i="0" u="none" strike="noStrike" dirty="0">
                          <a:solidFill>
                            <a:srgbClr val="000000"/>
                          </a:solidFill>
                          <a:effectLst/>
                          <a:latin typeface="Calibri" panose="020F0502020204030204" pitchFamily="34" charset="0"/>
                        </a:rPr>
                        <a:t>2008</a:t>
                      </a:r>
                    </a:p>
                  </a:txBody>
                  <a:tcPr marL="8485" marR="8485" marT="848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dirty="0">
                          <a:solidFill>
                            <a:srgbClr val="000000"/>
                          </a:solidFill>
                          <a:effectLst/>
                          <a:latin typeface="Calibri" panose="020F0502020204030204" pitchFamily="34" charset="0"/>
                        </a:rPr>
                        <a:t>2009</a:t>
                      </a:r>
                    </a:p>
                  </a:txBody>
                  <a:tcPr marL="8485" marR="8485" marT="848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a:solidFill>
                            <a:srgbClr val="000000"/>
                          </a:solidFill>
                          <a:effectLst/>
                          <a:latin typeface="Calibri" panose="020F0502020204030204" pitchFamily="34" charset="0"/>
                        </a:rPr>
                        <a:t>2010</a:t>
                      </a:r>
                    </a:p>
                  </a:txBody>
                  <a:tcPr marL="8485" marR="8485" marT="848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a:solidFill>
                            <a:srgbClr val="000000"/>
                          </a:solidFill>
                          <a:effectLst/>
                          <a:latin typeface="Calibri" panose="020F0502020204030204" pitchFamily="34" charset="0"/>
                        </a:rPr>
                        <a:t>2011</a:t>
                      </a:r>
                    </a:p>
                  </a:txBody>
                  <a:tcPr marL="8485" marR="8485" marT="848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a:solidFill>
                            <a:srgbClr val="000000"/>
                          </a:solidFill>
                          <a:effectLst/>
                          <a:latin typeface="Calibri" panose="020F0502020204030204" pitchFamily="34" charset="0"/>
                        </a:rPr>
                        <a:t>2012</a:t>
                      </a:r>
                    </a:p>
                  </a:txBody>
                  <a:tcPr marL="8485" marR="8485" marT="8485" marB="0" anchor="ctr">
                    <a:lnL>
                      <a:noFill/>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a:solidFill>
                            <a:srgbClr val="000000"/>
                          </a:solidFill>
                          <a:effectLst/>
                          <a:latin typeface="Calibri" panose="020F0502020204030204" pitchFamily="34" charset="0"/>
                        </a:rPr>
                        <a:t>2013</a:t>
                      </a:r>
                    </a:p>
                  </a:txBody>
                  <a:tcPr marL="8485" marR="8485" marT="8485" marB="0" anchor="ctr">
                    <a:lnL w="6350" cap="flat" cmpd="sng" algn="ctr">
                      <a:solidFill>
                        <a:srgbClr val="000000"/>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a:solidFill>
                            <a:srgbClr val="000000"/>
                          </a:solidFill>
                          <a:effectLst/>
                          <a:latin typeface="Calibri" panose="020F0502020204030204" pitchFamily="34" charset="0"/>
                        </a:rPr>
                        <a:t>2014</a:t>
                      </a:r>
                    </a:p>
                  </a:txBody>
                  <a:tcPr marL="8485" marR="8485" marT="848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100" b="0" i="0" u="none" strike="noStrike">
                          <a:solidFill>
                            <a:srgbClr val="000000"/>
                          </a:solidFill>
                          <a:effectLst/>
                          <a:latin typeface="Calibri" panose="020F0502020204030204" pitchFamily="34" charset="0"/>
                        </a:rPr>
                        <a:t>2015</a:t>
                      </a:r>
                    </a:p>
                  </a:txBody>
                  <a:tcPr marL="8485" marR="8485" marT="848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1" i="0" u="none" strike="noStrike" dirty="0">
                          <a:solidFill>
                            <a:srgbClr val="000000"/>
                          </a:solidFill>
                          <a:effectLst/>
                          <a:latin typeface="Calibri" panose="020F0502020204030204" pitchFamily="34" charset="0"/>
                        </a:rPr>
                        <a:t>Population</a:t>
                      </a:r>
                    </a:p>
                  </a:txBody>
                  <a:tcPr marL="8485" marR="8485" marT="848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1" i="0" u="none" strike="noStrike">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in </a:t>
                      </a:r>
                      <a:r>
                        <a:rPr lang="de-AT" sz="1100" b="0" i="0" u="none" strike="noStrike" dirty="0" smtClean="0">
                          <a:solidFill>
                            <a:srgbClr val="000000"/>
                          </a:solidFill>
                          <a:effectLst/>
                          <a:latin typeface="Calibri" panose="020F0502020204030204" pitchFamily="34" charset="0"/>
                        </a:rPr>
                        <a:t>Mill.</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8,322</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8,341</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8,361</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8,389</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8,426</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smtClean="0">
                          <a:solidFill>
                            <a:srgbClr val="000000"/>
                          </a:solidFill>
                          <a:effectLst/>
                          <a:latin typeface="Calibri" panose="020F0502020204030204" pitchFamily="34" charset="0"/>
                        </a:rPr>
                        <a:t>8,484</a:t>
                      </a:r>
                      <a:endParaRPr lang="de-AT" sz="1100" b="0" i="0" u="none" strike="noStrike" dirty="0">
                        <a:solidFill>
                          <a:srgbClr val="000000"/>
                        </a:solidFill>
                        <a:effectLst/>
                        <a:latin typeface="Calibri" panose="020F0502020204030204" pitchFamily="34" charset="0"/>
                      </a:endParaRP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dirty="0" smtClean="0">
                          <a:solidFill>
                            <a:srgbClr val="000000"/>
                          </a:solidFill>
                          <a:effectLst/>
                          <a:latin typeface="Calibri" panose="020F0502020204030204" pitchFamily="34" charset="0"/>
                        </a:rPr>
                        <a:t>8,520</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smtClean="0">
                          <a:solidFill>
                            <a:srgbClr val="000000"/>
                          </a:solidFill>
                          <a:effectLst/>
                          <a:latin typeface="Calibri" panose="020F0502020204030204" pitchFamily="34" charset="0"/>
                        </a:rPr>
                        <a:t>8,556</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1" i="0" u="none" strike="noStrike">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de-AT" sz="1100" b="1" i="0" u="none" strike="noStrike" dirty="0" err="1">
                          <a:solidFill>
                            <a:srgbClr val="000000"/>
                          </a:solidFill>
                          <a:effectLst/>
                          <a:latin typeface="Calibri" panose="020F0502020204030204" pitchFamily="34" charset="0"/>
                        </a:rPr>
                        <a:t>Gross</a:t>
                      </a:r>
                      <a:r>
                        <a:rPr lang="de-AT" sz="1100" b="1" i="0" u="none" strike="noStrike" dirty="0">
                          <a:solidFill>
                            <a:srgbClr val="000000"/>
                          </a:solidFill>
                          <a:effectLst/>
                          <a:latin typeface="Calibri" panose="020F0502020204030204" pitchFamily="34" charset="0"/>
                        </a:rPr>
                        <a:t> </a:t>
                      </a:r>
                      <a:r>
                        <a:rPr lang="de-AT" sz="1100" b="1" i="0" u="none" strike="noStrike" dirty="0" err="1">
                          <a:solidFill>
                            <a:srgbClr val="000000"/>
                          </a:solidFill>
                          <a:effectLst/>
                          <a:latin typeface="Calibri" panose="020F0502020204030204" pitchFamily="34" charset="0"/>
                        </a:rPr>
                        <a:t>domestic</a:t>
                      </a:r>
                      <a:r>
                        <a:rPr lang="de-AT" sz="1100" b="1" i="0" u="none" strike="noStrike" dirty="0">
                          <a:solidFill>
                            <a:srgbClr val="000000"/>
                          </a:solidFill>
                          <a:effectLst/>
                          <a:latin typeface="Calibri" panose="020F0502020204030204" pitchFamily="34" charset="0"/>
                        </a:rPr>
                        <a:t> </a:t>
                      </a:r>
                      <a:r>
                        <a:rPr lang="de-AT" sz="1100" b="1" i="0" u="none" strike="noStrike" dirty="0" err="1">
                          <a:solidFill>
                            <a:srgbClr val="000000"/>
                          </a:solidFill>
                          <a:effectLst/>
                          <a:latin typeface="Calibri" panose="020F0502020204030204" pitchFamily="34" charset="0"/>
                        </a:rPr>
                        <a:t>product</a:t>
                      </a:r>
                      <a:endParaRPr lang="de-AT" sz="1100" b="1"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de-AT"/>
                    </a:p>
                  </a:txBody>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a:solidFill>
                            <a:srgbClr val="000000"/>
                          </a:solidFill>
                          <a:effectLst/>
                          <a:latin typeface="Calibri" panose="020F0502020204030204" pitchFamily="34" charset="0"/>
                        </a:rPr>
                        <a:t>real  GDP growth</a:t>
                      </a: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1,4</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-3,8</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1,8</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2,8</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0,9</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0,4</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1,7</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1,8</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dirty="0" smtClean="0">
                          <a:solidFill>
                            <a:srgbClr val="000000"/>
                          </a:solidFill>
                          <a:effectLst/>
                          <a:latin typeface="Calibri" panose="020F0502020204030204" pitchFamily="34" charset="0"/>
                        </a:rPr>
                        <a:t>nominal,</a:t>
                      </a:r>
                      <a:r>
                        <a:rPr lang="de-AT" sz="1100" b="0" i="0" u="none" strike="noStrike" baseline="0" dirty="0" smtClean="0">
                          <a:solidFill>
                            <a:srgbClr val="000000"/>
                          </a:solidFill>
                          <a:effectLst/>
                          <a:latin typeface="Calibri" panose="020F0502020204030204" pitchFamily="34" charset="0"/>
                        </a:rPr>
                        <a:t> </a:t>
                      </a:r>
                      <a:r>
                        <a:rPr lang="de-AT" sz="1100" b="0" i="0" u="none" strike="noStrike" dirty="0" smtClean="0">
                          <a:solidFill>
                            <a:srgbClr val="000000"/>
                          </a:solidFill>
                          <a:effectLst/>
                          <a:latin typeface="Calibri" panose="020F0502020204030204" pitchFamily="34" charset="0"/>
                        </a:rPr>
                        <a:t> </a:t>
                      </a:r>
                      <a:r>
                        <a:rPr lang="de-AT" sz="1100" b="0" i="0" u="none" strike="noStrike" dirty="0">
                          <a:solidFill>
                            <a:srgbClr val="000000"/>
                          </a:solidFill>
                          <a:effectLst/>
                          <a:latin typeface="Calibri" panose="020F0502020204030204" pitchFamily="34" charset="0"/>
                        </a:rPr>
                        <a:t>in Bill. €</a:t>
                      </a: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282,7</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276,2</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285,2</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299,2</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307,0</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314,9</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326,6</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338,2</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213786">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de-AT" sz="1100" b="1" i="0" u="none" strike="noStrike">
                          <a:solidFill>
                            <a:srgbClr val="000000"/>
                          </a:solidFill>
                          <a:effectLst/>
                          <a:latin typeface="Calibri" panose="020F0502020204030204" pitchFamily="34" charset="0"/>
                        </a:rPr>
                        <a:t>Consumer prices; Inflation rate</a:t>
                      </a:r>
                    </a:p>
                  </a:txBody>
                  <a:tcPr marL="8485" marR="8485" marT="84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de-AT"/>
                    </a:p>
                  </a:txBody>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in </a:t>
                      </a:r>
                      <a:r>
                        <a:rPr lang="de-AT" sz="1100" b="0" i="0" u="none" strike="noStrike" dirty="0" smtClean="0">
                          <a:solidFill>
                            <a:srgbClr val="000000"/>
                          </a:solidFill>
                          <a:effectLst/>
                          <a:latin typeface="Calibri" panose="020F0502020204030204" pitchFamily="34" charset="0"/>
                        </a:rPr>
                        <a:t>%</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3,2</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0,4</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1,7</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3,6</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2,6</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2,0</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1,9</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1,9</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dirty="0">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1" i="0" u="none" strike="noStrike" dirty="0" err="1" smtClean="0">
                          <a:solidFill>
                            <a:srgbClr val="000000"/>
                          </a:solidFill>
                          <a:effectLst/>
                          <a:latin typeface="Calibri" panose="020F0502020204030204" pitchFamily="34" charset="0"/>
                        </a:rPr>
                        <a:t>Employment</a:t>
                      </a:r>
                      <a:endParaRPr lang="de-AT" sz="1100" b="1"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dirty="0">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1100" b="0"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dirty="0" smtClean="0">
                          <a:solidFill>
                            <a:srgbClr val="000000"/>
                          </a:solidFill>
                          <a:effectLst/>
                          <a:latin typeface="Calibri" panose="020F0502020204030204" pitchFamily="34" charset="0"/>
                        </a:rPr>
                        <a:t>Growth</a:t>
                      </a:r>
                      <a:r>
                        <a:rPr lang="de-AT" sz="1100" b="0" i="0" u="none" strike="noStrike" baseline="0" dirty="0" smtClean="0">
                          <a:solidFill>
                            <a:srgbClr val="000000"/>
                          </a:solidFill>
                          <a:effectLst/>
                          <a:latin typeface="Calibri" panose="020F0502020204030204" pitchFamily="34" charset="0"/>
                        </a:rPr>
                        <a:t> in %</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1,3</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-1,5</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0,6</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1,8</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1,3</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0,7</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0,8</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0,8</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dirty="0">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1" i="0" u="none" strike="noStrike" dirty="0" err="1">
                          <a:solidFill>
                            <a:srgbClr val="000000"/>
                          </a:solidFill>
                          <a:effectLst/>
                          <a:latin typeface="Calibri" panose="020F0502020204030204" pitchFamily="34" charset="0"/>
                        </a:rPr>
                        <a:t>Unemployment</a:t>
                      </a:r>
                      <a:endParaRPr lang="de-AT" sz="1100" b="1"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1"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1"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in 1.000</a:t>
                      </a: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212,3</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260,3</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250,8</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246,7</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260,6</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287,6</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298,6</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301,2</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de-AT" sz="1100" b="1" i="0" u="none" strike="noStrike" dirty="0" err="1">
                          <a:solidFill>
                            <a:srgbClr val="000000"/>
                          </a:solidFill>
                          <a:effectLst/>
                          <a:latin typeface="Calibri" panose="020F0502020204030204" pitchFamily="34" charset="0"/>
                        </a:rPr>
                        <a:t>Unemployment</a:t>
                      </a:r>
                      <a:r>
                        <a:rPr lang="de-AT" sz="1100" b="1" i="0" u="none" strike="noStrike" dirty="0">
                          <a:solidFill>
                            <a:srgbClr val="000000"/>
                          </a:solidFill>
                          <a:effectLst/>
                          <a:latin typeface="Calibri" panose="020F0502020204030204" pitchFamily="34" charset="0"/>
                        </a:rPr>
                        <a:t> rate</a:t>
                      </a:r>
                    </a:p>
                  </a:txBody>
                  <a:tcPr marL="8485" marR="8485" marT="84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de-AT"/>
                    </a:p>
                  </a:txBody>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AT" sz="1100" b="0" i="0" u="none" strike="noStrike" dirty="0">
                          <a:solidFill>
                            <a:srgbClr val="000000"/>
                          </a:solidFill>
                          <a:effectLst/>
                          <a:latin typeface="Calibri" panose="020F0502020204030204" pitchFamily="34" charset="0"/>
                        </a:rPr>
                        <a:t> </a:t>
                      </a:r>
                      <a:r>
                        <a:rPr lang="de-AT" sz="1100" b="0" i="0" u="none" strike="noStrike" dirty="0" err="1" smtClean="0">
                          <a:solidFill>
                            <a:srgbClr val="000000"/>
                          </a:solidFill>
                          <a:effectLst/>
                          <a:latin typeface="Calibri" panose="020F0502020204030204" pitchFamily="34" charset="0"/>
                        </a:rPr>
                        <a:t>Eurostat</a:t>
                      </a:r>
                      <a:r>
                        <a:rPr lang="de-AT" sz="1100" b="0" i="0" u="none" strike="noStrike" dirty="0" smtClean="0">
                          <a:solidFill>
                            <a:srgbClr val="000000"/>
                          </a:solidFill>
                          <a:effectLst/>
                          <a:latin typeface="Calibri" panose="020F0502020204030204" pitchFamily="34" charset="0"/>
                        </a:rPr>
                        <a:t>-Definition</a:t>
                      </a:r>
                      <a:r>
                        <a:rPr lang="de-AT" sz="1100" b="0" i="0" u="none" strike="noStrike" baseline="0" dirty="0" smtClean="0">
                          <a:solidFill>
                            <a:srgbClr val="000000"/>
                          </a:solidFill>
                          <a:effectLst/>
                          <a:latin typeface="Calibri" panose="020F0502020204030204" pitchFamily="34" charset="0"/>
                        </a:rPr>
                        <a:t> </a:t>
                      </a:r>
                      <a:r>
                        <a:rPr lang="de-AT" sz="1100" b="0" i="0" u="none" strike="noStrike" dirty="0" smtClean="0">
                          <a:solidFill>
                            <a:srgbClr val="000000"/>
                          </a:solidFill>
                          <a:effectLst/>
                          <a:latin typeface="Calibri" panose="020F0502020204030204" pitchFamily="34" charset="0"/>
                        </a:rPr>
                        <a:t>  </a:t>
                      </a:r>
                      <a:endParaRPr lang="de-AT" sz="1100" b="0"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de-AT" sz="1100" b="0" i="0" u="none" strike="noStrike" dirty="0">
                          <a:solidFill>
                            <a:srgbClr val="000000"/>
                          </a:solidFill>
                          <a:effectLst/>
                          <a:latin typeface="Calibri" panose="020F0502020204030204" pitchFamily="34" charset="0"/>
                        </a:rPr>
                        <a:t>in %</a:t>
                      </a: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3,8</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4,8</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4,4</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4,2</a:t>
                      </a:r>
                    </a:p>
                  </a:txBody>
                  <a:tcPr marL="8485" marR="8485" marT="8485" marB="0" anchor="ctr">
                    <a:lnL>
                      <a:noFill/>
                    </a:lnL>
                    <a:lnR>
                      <a:noFill/>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4,3</a:t>
                      </a: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5,1</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5,2</a:t>
                      </a: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5,3</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1"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0"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en-US" sz="1100" b="1" i="0" u="none" strike="noStrike" dirty="0">
                          <a:solidFill>
                            <a:srgbClr val="000000"/>
                          </a:solidFill>
                          <a:effectLst/>
                          <a:latin typeface="Calibri" panose="020F0502020204030204" pitchFamily="34" charset="0"/>
                        </a:rPr>
                        <a:t>Balance of exports and imports</a:t>
                      </a:r>
                      <a:r>
                        <a:rPr lang="en-US" sz="1100" b="0" i="0" u="none" strike="noStrike" dirty="0">
                          <a:solidFill>
                            <a:srgbClr val="000000"/>
                          </a:solidFill>
                          <a:effectLst/>
                          <a:latin typeface="Calibri" panose="020F0502020204030204" pitchFamily="34" charset="0"/>
                        </a:rPr>
                        <a:t> in % of GDP</a:t>
                      </a:r>
                      <a:endParaRPr lang="en-US" sz="1100" b="1"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de-AT"/>
                    </a:p>
                  </a:txBody>
                  <a:tcPr/>
                </a:tc>
                <a:tc>
                  <a:txBody>
                    <a:bodyPr/>
                    <a:lstStyle/>
                    <a:p>
                      <a:pPr algn="r" fontAlgn="b"/>
                      <a:r>
                        <a:rPr lang="de-AT" sz="1100" b="0" i="0" u="none" strike="noStrike" dirty="0">
                          <a:solidFill>
                            <a:srgbClr val="000000"/>
                          </a:solidFill>
                          <a:effectLst/>
                          <a:latin typeface="Calibri" panose="020F0502020204030204" pitchFamily="34" charset="0"/>
                        </a:rPr>
                        <a:t>5,8</a:t>
                      </a:r>
                    </a:p>
                  </a:txBody>
                  <a:tcPr marL="9253" marR="9253" marT="925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de-AT" sz="1100" b="0" i="0" u="none" strike="noStrike" dirty="0">
                          <a:solidFill>
                            <a:srgbClr val="000000"/>
                          </a:solidFill>
                          <a:effectLst/>
                          <a:latin typeface="Calibri" panose="020F0502020204030204" pitchFamily="34" charset="0"/>
                        </a:rPr>
                        <a:t>4,5</a:t>
                      </a:r>
                    </a:p>
                  </a:txBody>
                  <a:tcPr marL="9253" marR="9253" marT="9253" marB="0" anchor="b">
                    <a:lnL>
                      <a:noFill/>
                    </a:lnL>
                    <a:lnR>
                      <a:noFill/>
                    </a:lnR>
                    <a:lnT>
                      <a:noFill/>
                    </a:lnT>
                    <a:lnB>
                      <a:noFill/>
                    </a:lnB>
                  </a:tcPr>
                </a:tc>
                <a:tc>
                  <a:txBody>
                    <a:bodyPr/>
                    <a:lstStyle/>
                    <a:p>
                      <a:pPr algn="r" fontAlgn="b"/>
                      <a:r>
                        <a:rPr lang="de-AT" sz="1100" b="0" i="0" u="none" strike="noStrike" dirty="0" smtClean="0">
                          <a:solidFill>
                            <a:srgbClr val="000000"/>
                          </a:solidFill>
                          <a:effectLst/>
                          <a:latin typeface="Calibri" panose="020F0502020204030204" pitchFamily="34" charset="0"/>
                        </a:rPr>
                        <a:t>4,4</a:t>
                      </a:r>
                      <a:endParaRPr lang="de-AT" sz="1100" b="0" i="0" u="none" strike="noStrike" dirty="0">
                        <a:solidFill>
                          <a:srgbClr val="000000"/>
                        </a:solidFill>
                        <a:effectLst/>
                        <a:latin typeface="Calibri" panose="020F0502020204030204" pitchFamily="34" charset="0"/>
                      </a:endParaRPr>
                    </a:p>
                  </a:txBody>
                  <a:tcPr marL="9253" marR="9253" marT="9253" marB="0" anchor="b">
                    <a:lnL>
                      <a:noFill/>
                    </a:lnL>
                    <a:lnR>
                      <a:noFill/>
                    </a:lnR>
                    <a:lnT>
                      <a:noFill/>
                    </a:lnT>
                    <a:lnB>
                      <a:noFill/>
                    </a:lnB>
                  </a:tcPr>
                </a:tc>
                <a:tc>
                  <a:txBody>
                    <a:bodyPr/>
                    <a:lstStyle/>
                    <a:p>
                      <a:pPr algn="r" fontAlgn="b"/>
                      <a:r>
                        <a:rPr lang="de-AT" sz="1100" b="0" i="0" u="none" strike="noStrike" dirty="0" smtClean="0">
                          <a:solidFill>
                            <a:srgbClr val="000000"/>
                          </a:solidFill>
                          <a:effectLst/>
                          <a:latin typeface="Calibri" panose="020F0502020204030204" pitchFamily="34" charset="0"/>
                        </a:rPr>
                        <a:t>3,0</a:t>
                      </a:r>
                      <a:endParaRPr lang="de-AT" sz="1100" b="0" i="0" u="none" strike="noStrike" dirty="0">
                        <a:solidFill>
                          <a:srgbClr val="000000"/>
                        </a:solidFill>
                        <a:effectLst/>
                        <a:latin typeface="Calibri" panose="020F0502020204030204" pitchFamily="34" charset="0"/>
                      </a:endParaRPr>
                    </a:p>
                  </a:txBody>
                  <a:tcPr marL="9253" marR="9253" marT="9253" marB="0" anchor="b">
                    <a:lnL>
                      <a:noFill/>
                    </a:lnL>
                    <a:lnR>
                      <a:noFill/>
                    </a:lnR>
                    <a:lnT>
                      <a:noFill/>
                    </a:lnT>
                    <a:lnB>
                      <a:noFill/>
                    </a:lnB>
                  </a:tcPr>
                </a:tc>
                <a:tc>
                  <a:txBody>
                    <a:bodyPr/>
                    <a:lstStyle/>
                    <a:p>
                      <a:pPr algn="r" fontAlgn="b"/>
                      <a:r>
                        <a:rPr lang="de-AT" sz="1100" b="0" i="0" u="none" strike="noStrike" dirty="0" smtClean="0">
                          <a:solidFill>
                            <a:srgbClr val="000000"/>
                          </a:solidFill>
                          <a:effectLst/>
                          <a:latin typeface="Calibri" panose="020F0502020204030204" pitchFamily="34" charset="0"/>
                        </a:rPr>
                        <a:t>3,2</a:t>
                      </a:r>
                      <a:endParaRPr lang="de-AT" sz="1100" b="0" i="0" u="none" strike="noStrike" dirty="0">
                        <a:solidFill>
                          <a:srgbClr val="000000"/>
                        </a:solidFill>
                        <a:effectLst/>
                        <a:latin typeface="Calibri" panose="020F0502020204030204" pitchFamily="34" charset="0"/>
                      </a:endParaRPr>
                    </a:p>
                  </a:txBody>
                  <a:tcPr marL="9253" marR="9253" marT="9253" marB="0" anchor="b">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b"/>
                      <a:r>
                        <a:rPr lang="de-AT" sz="1100" b="0" i="0" u="none" strike="noStrike" dirty="0" smtClean="0">
                          <a:solidFill>
                            <a:srgbClr val="000000"/>
                          </a:solidFill>
                          <a:effectLst/>
                          <a:latin typeface="Calibri" panose="020F0502020204030204" pitchFamily="34" charset="0"/>
                        </a:rPr>
                        <a:t>4,7</a:t>
                      </a:r>
                      <a:endParaRPr lang="de-AT" sz="1100" b="0" i="0" u="none" strike="noStrike" dirty="0">
                        <a:solidFill>
                          <a:srgbClr val="000000"/>
                        </a:solidFill>
                        <a:effectLst/>
                        <a:latin typeface="Calibri" panose="020F0502020204030204" pitchFamily="34" charset="0"/>
                      </a:endParaRPr>
                    </a:p>
                  </a:txBody>
                  <a:tcPr marL="9253" marR="9253" marT="9253" marB="0" anchor="b">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b"/>
                      <a:r>
                        <a:rPr lang="de-AT" sz="1100" b="0" i="0" u="none" strike="noStrike" dirty="0" smtClean="0">
                          <a:solidFill>
                            <a:srgbClr val="000000"/>
                          </a:solidFill>
                          <a:effectLst/>
                          <a:latin typeface="Calibri" panose="020F0502020204030204" pitchFamily="34" charset="0"/>
                        </a:rPr>
                        <a:t>5,0</a:t>
                      </a:r>
                      <a:endParaRPr lang="de-AT" sz="1100" b="0" i="0" u="none" strike="noStrike" dirty="0">
                        <a:solidFill>
                          <a:srgbClr val="000000"/>
                        </a:solidFill>
                        <a:effectLst/>
                        <a:latin typeface="Calibri" panose="020F0502020204030204" pitchFamily="34" charset="0"/>
                      </a:endParaRPr>
                    </a:p>
                  </a:txBody>
                  <a:tcPr marL="9253" marR="9253" marT="9253" marB="0" anchor="b">
                    <a:lnL>
                      <a:noFill/>
                    </a:lnL>
                    <a:lnR>
                      <a:noFill/>
                    </a:lnR>
                    <a:lnT>
                      <a:noFill/>
                    </a:lnT>
                    <a:lnB>
                      <a:noFill/>
                    </a:lnB>
                  </a:tcPr>
                </a:tc>
                <a:tc>
                  <a:txBody>
                    <a:bodyPr/>
                    <a:lstStyle/>
                    <a:p>
                      <a:pPr algn="r" fontAlgn="ctr"/>
                      <a:r>
                        <a:rPr lang="de-AT" sz="1100" b="0" i="0" u="none" strike="noStrike" dirty="0" smtClean="0">
                          <a:solidFill>
                            <a:srgbClr val="000000"/>
                          </a:solidFill>
                          <a:effectLst/>
                          <a:latin typeface="Calibri" panose="020F0502020204030204" pitchFamily="34" charset="0"/>
                        </a:rPr>
                        <a:t>5,2</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1" i="0" u="none" strike="noStrike" dirty="0">
                          <a:solidFill>
                            <a:srgbClr val="000000"/>
                          </a:solidFill>
                          <a:effectLst/>
                          <a:latin typeface="Calibri" panose="020F0502020204030204" pitchFamily="34" charset="0"/>
                        </a:rPr>
                        <a:t> </a:t>
                      </a: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endParaRPr lang="de-AT" sz="1100" b="0" i="0" u="none" strike="noStrike">
                        <a:solidFill>
                          <a:srgbClr val="000000"/>
                        </a:solidFill>
                        <a:effectLst/>
                        <a:latin typeface="Calibri" panose="020F0502020204030204" pitchFamily="34" charset="0"/>
                      </a:endParaRPr>
                    </a:p>
                  </a:txBody>
                  <a:tcPr marL="8485" marR="8485" marT="848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de-AT" sz="1100" b="0" i="0" u="none" strike="noStrike">
                          <a:solidFill>
                            <a:srgbClr val="000000"/>
                          </a:solidFill>
                          <a:effectLst/>
                          <a:latin typeface="Calibri" panose="020F0502020204030204" pitchFamily="34" charset="0"/>
                        </a:rPr>
                        <a:t> </a:t>
                      </a:r>
                    </a:p>
                  </a:txBody>
                  <a:tcPr marL="8485" marR="8485" marT="848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a:noFill/>
                    </a:lnR>
                    <a:lnT>
                      <a:noFill/>
                    </a:lnT>
                    <a:lnB>
                      <a:noFill/>
                    </a:lnB>
                  </a:tcPr>
                </a:tc>
                <a:tc>
                  <a:txBody>
                    <a:bodyPr/>
                    <a:lstStyle/>
                    <a:p>
                      <a:pPr algn="r" fontAlgn="ctr"/>
                      <a:r>
                        <a:rPr lang="de-AT" sz="1100" b="0" i="1" u="none" strike="noStrike" dirty="0">
                          <a:solidFill>
                            <a:srgbClr val="000000"/>
                          </a:solidFill>
                          <a:effectLst/>
                          <a:latin typeface="Calibri" panose="020F0502020204030204" pitchFamily="34" charset="0"/>
                        </a:rPr>
                        <a:t> </a:t>
                      </a: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de-AT" sz="700" b="0" i="1"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9136">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de-AT" sz="1100" b="1" i="0" u="none" strike="noStrike" dirty="0" err="1">
                          <a:solidFill>
                            <a:srgbClr val="000000"/>
                          </a:solidFill>
                          <a:effectLst/>
                          <a:latin typeface="Calibri" panose="020F0502020204030204" pitchFamily="34" charset="0"/>
                        </a:rPr>
                        <a:t>Secondary</a:t>
                      </a:r>
                      <a:r>
                        <a:rPr lang="de-AT" sz="1100" b="1" i="0" u="none" strike="noStrike" dirty="0">
                          <a:solidFill>
                            <a:srgbClr val="000000"/>
                          </a:solidFill>
                          <a:effectLst/>
                          <a:latin typeface="Calibri" panose="020F0502020204030204" pitchFamily="34" charset="0"/>
                        </a:rPr>
                        <a:t> </a:t>
                      </a:r>
                      <a:r>
                        <a:rPr lang="de-AT" sz="1100" b="1" i="0" u="none" strike="noStrike" dirty="0" err="1">
                          <a:solidFill>
                            <a:srgbClr val="000000"/>
                          </a:solidFill>
                          <a:effectLst/>
                          <a:latin typeface="Calibri" panose="020F0502020204030204" pitchFamily="34" charset="0"/>
                        </a:rPr>
                        <a:t>market</a:t>
                      </a:r>
                      <a:r>
                        <a:rPr lang="de-AT" sz="1100" b="1" i="0" u="none" strike="noStrike" dirty="0">
                          <a:solidFill>
                            <a:srgbClr val="000000"/>
                          </a:solidFill>
                          <a:effectLst/>
                          <a:latin typeface="Calibri" panose="020F0502020204030204" pitchFamily="34" charset="0"/>
                        </a:rPr>
                        <a:t> </a:t>
                      </a:r>
                      <a:r>
                        <a:rPr lang="de-AT" sz="1100" b="1" i="0" u="none" strike="noStrike" dirty="0" err="1" smtClean="0">
                          <a:solidFill>
                            <a:srgbClr val="000000"/>
                          </a:solidFill>
                          <a:effectLst/>
                          <a:latin typeface="Calibri" panose="020F0502020204030204" pitchFamily="34" charset="0"/>
                        </a:rPr>
                        <a:t>yield</a:t>
                      </a:r>
                      <a:r>
                        <a:rPr lang="de-AT" sz="1100" b="1" i="0" u="none" strike="noStrike" dirty="0" smtClean="0">
                          <a:solidFill>
                            <a:srgbClr val="000000"/>
                          </a:solidFill>
                          <a:effectLst/>
                          <a:latin typeface="Calibri" panose="020F0502020204030204" pitchFamily="34" charset="0"/>
                        </a:rPr>
                        <a:t> (10y </a:t>
                      </a:r>
                      <a:r>
                        <a:rPr lang="de-AT" sz="1100" b="1" i="0" u="none" strike="noStrike" dirty="0" err="1" smtClean="0">
                          <a:solidFill>
                            <a:srgbClr val="000000"/>
                          </a:solidFill>
                          <a:effectLst/>
                          <a:latin typeface="Calibri" panose="020F0502020204030204" pitchFamily="34" charset="0"/>
                        </a:rPr>
                        <a:t>bonds</a:t>
                      </a:r>
                      <a:r>
                        <a:rPr lang="de-AT" sz="1100" b="1" i="0" u="none" strike="noStrike" dirty="0" smtClean="0">
                          <a:solidFill>
                            <a:srgbClr val="000000"/>
                          </a:solidFill>
                          <a:effectLst/>
                          <a:latin typeface="Calibri" panose="020F0502020204030204" pitchFamily="34" charset="0"/>
                        </a:rPr>
                        <a:t>)</a:t>
                      </a:r>
                      <a:endParaRPr lang="de-AT" sz="1100" b="1" i="0" u="none" strike="noStrike" dirty="0">
                        <a:solidFill>
                          <a:srgbClr val="000000"/>
                        </a:solidFill>
                        <a:effectLst/>
                        <a:latin typeface="Calibri" panose="020F0502020204030204" pitchFamily="34" charset="0"/>
                      </a:endParaRPr>
                    </a:p>
                  </a:txBody>
                  <a:tcPr marL="8485" marR="8485" marT="84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de-AT"/>
                    </a:p>
                  </a:txBody>
                  <a:tcPr/>
                </a:tc>
                <a:tc>
                  <a:txBody>
                    <a:bodyPr/>
                    <a:lstStyle/>
                    <a:p>
                      <a:pPr algn="r" fontAlgn="b"/>
                      <a:r>
                        <a:rPr lang="en-GB" sz="1100" b="0" i="0" u="none" strike="noStrike" dirty="0">
                          <a:solidFill>
                            <a:srgbClr val="000000"/>
                          </a:solidFill>
                          <a:effectLst/>
                          <a:latin typeface="Calibri" panose="020F0502020204030204" pitchFamily="34" charset="0"/>
                        </a:rPr>
                        <a:t>4,4</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Calibri" panose="020F0502020204030204" pitchFamily="34" charset="0"/>
                        </a:rPr>
                        <a:t>3,9</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Calibri" panose="020F0502020204030204" pitchFamily="34" charset="0"/>
                        </a:rPr>
                        <a:t>3,2</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Calibri" panose="020F0502020204030204" pitchFamily="34" charset="0"/>
                        </a:rPr>
                        <a:t>3,3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Calibri" panose="020F0502020204030204" pitchFamily="34" charset="0"/>
                        </a:rPr>
                        <a:t>2,4</a:t>
                      </a:r>
                    </a:p>
                  </a:txBody>
                  <a:tcPr marL="9525" marR="9525" marT="9525" marB="0" anchor="b">
                    <a:lnL>
                      <a:noFill/>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dash"/>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100" b="0" i="0" u="none" strike="noStrike" dirty="0">
                          <a:solidFill>
                            <a:srgbClr val="000000"/>
                          </a:solidFill>
                          <a:effectLst/>
                          <a:latin typeface="Calibri" panose="020F0502020204030204" pitchFamily="34" charset="0"/>
                        </a:rPr>
                        <a:t>2,0</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de-AT" sz="1100" b="0" i="0" u="none" strike="noStrike" dirty="0" smtClean="0">
                          <a:solidFill>
                            <a:srgbClr val="000000"/>
                          </a:solidFill>
                          <a:effectLst/>
                          <a:latin typeface="Calibri" panose="020F0502020204030204" pitchFamily="34" charset="0"/>
                        </a:rPr>
                        <a:t>2,0</a:t>
                      </a:r>
                      <a:endParaRPr lang="de-AT" sz="1100" b="0" i="0" u="none" strike="noStrike" dirty="0">
                        <a:solidFill>
                          <a:srgbClr val="000000"/>
                        </a:solidFill>
                        <a:effectLst/>
                        <a:latin typeface="Calibri" panose="020F0502020204030204" pitchFamily="34" charset="0"/>
                      </a:endParaRPr>
                    </a:p>
                  </a:txBody>
                  <a:tcPr marL="8485" marR="8485" marT="848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endParaRPr lang="de-AT" sz="700" b="0" i="0" u="none" strike="noStrike">
                        <a:solidFill>
                          <a:srgbClr val="000000"/>
                        </a:solidFill>
                        <a:effectLst/>
                        <a:latin typeface="Arial"/>
                      </a:endParaRPr>
                    </a:p>
                  </a:txBody>
                  <a:tcPr marL="8485" marR="8485" marT="8485" marB="0" anchor="ctr">
                    <a:lnL w="12700" cap="flat" cmpd="sng" algn="ctr">
                      <a:solidFill>
                        <a:srgbClr val="000000"/>
                      </a:solidFill>
                      <a:prstDash val="solid"/>
                      <a:round/>
                      <a:headEnd type="none" w="med" len="med"/>
                      <a:tailEnd type="none" w="med" len="med"/>
                    </a:lnL>
                    <a:lnR>
                      <a:noFill/>
                    </a:lnR>
                    <a:lnT>
                      <a:noFill/>
                    </a:lnT>
                    <a:lnB>
                      <a:noFill/>
                    </a:lnB>
                  </a:tcPr>
                </a:tc>
              </a:tr>
              <a:tr h="170180">
                <a:tc>
                  <a:txBody>
                    <a:bodyPr/>
                    <a:lstStyle/>
                    <a:p>
                      <a:pPr algn="l" fontAlgn="ctr"/>
                      <a:endParaRPr lang="de-AT" sz="1000" b="0" i="0" u="none" strike="noStrike">
                        <a:solidFill>
                          <a:srgbClr val="000000"/>
                        </a:solidFill>
                        <a:effectLst/>
                        <a:latin typeface="Arial"/>
                      </a:endParaRPr>
                    </a:p>
                  </a:txBody>
                  <a:tcPr marL="8485" marR="8485" marT="8485" marB="0" anchor="ctr">
                    <a:lnL>
                      <a:noFill/>
                    </a:lnL>
                    <a:lnR>
                      <a:noFill/>
                    </a:lnR>
                    <a:lnT>
                      <a:noFill/>
                    </a:lnT>
                    <a:lnB>
                      <a:noFill/>
                    </a:lnB>
                  </a:tcPr>
                </a:tc>
                <a:tc gridSpan="5">
                  <a:txBody>
                    <a:bodyPr/>
                    <a:lstStyle/>
                    <a:p>
                      <a:pPr algn="l" fontAlgn="ctr"/>
                      <a:r>
                        <a:rPr lang="de-AT" sz="700" b="0" i="0" u="none" strike="noStrike" dirty="0" err="1" smtClean="0">
                          <a:solidFill>
                            <a:srgbClr val="000000"/>
                          </a:solidFill>
                          <a:effectLst/>
                          <a:latin typeface="Arial"/>
                        </a:rPr>
                        <a:t>Sources</a:t>
                      </a:r>
                      <a:r>
                        <a:rPr lang="de-AT" sz="700" b="0" i="0" u="none" strike="noStrike" dirty="0" smtClean="0">
                          <a:solidFill>
                            <a:srgbClr val="000000"/>
                          </a:solidFill>
                          <a:effectLst/>
                          <a:latin typeface="Arial"/>
                        </a:rPr>
                        <a:t>: </a:t>
                      </a:r>
                      <a:r>
                        <a:rPr lang="de-AT" sz="700" b="0" i="0" u="none" strike="noStrike" dirty="0" err="1" smtClean="0">
                          <a:solidFill>
                            <a:srgbClr val="000000"/>
                          </a:solidFill>
                          <a:effectLst/>
                          <a:latin typeface="Arial"/>
                        </a:rPr>
                        <a:t>Statistics</a:t>
                      </a:r>
                      <a:r>
                        <a:rPr lang="de-AT" sz="700" b="0" i="0" u="none" strike="noStrike" dirty="0" smtClean="0">
                          <a:solidFill>
                            <a:srgbClr val="000000"/>
                          </a:solidFill>
                          <a:effectLst/>
                          <a:latin typeface="Arial"/>
                        </a:rPr>
                        <a:t> </a:t>
                      </a:r>
                      <a:r>
                        <a:rPr lang="de-AT" sz="700" b="0" i="0" u="none" strike="noStrike" dirty="0">
                          <a:solidFill>
                            <a:srgbClr val="000000"/>
                          </a:solidFill>
                          <a:effectLst/>
                          <a:latin typeface="Arial"/>
                        </a:rPr>
                        <a:t>Austria, </a:t>
                      </a:r>
                      <a:r>
                        <a:rPr lang="de-AT" sz="700" b="0" i="0" u="none" strike="noStrike" dirty="0" smtClean="0">
                          <a:solidFill>
                            <a:srgbClr val="000000"/>
                          </a:solidFill>
                          <a:effectLst/>
                          <a:latin typeface="Arial"/>
                        </a:rPr>
                        <a:t>WIFO Mid-term</a:t>
                      </a:r>
                      <a:r>
                        <a:rPr lang="de-AT" sz="700" b="0" i="0" u="none" strike="noStrike" baseline="0" dirty="0" smtClean="0">
                          <a:solidFill>
                            <a:srgbClr val="000000"/>
                          </a:solidFill>
                          <a:effectLst/>
                          <a:latin typeface="Arial"/>
                        </a:rPr>
                        <a:t> </a:t>
                      </a:r>
                      <a:r>
                        <a:rPr lang="de-AT" sz="700" b="0" i="0" u="none" strike="noStrike" baseline="0" dirty="0" err="1" smtClean="0">
                          <a:solidFill>
                            <a:srgbClr val="000000"/>
                          </a:solidFill>
                          <a:effectLst/>
                          <a:latin typeface="Arial"/>
                        </a:rPr>
                        <a:t>forcast</a:t>
                      </a:r>
                      <a:r>
                        <a:rPr lang="de-AT" sz="700" b="0" i="0" u="none" strike="noStrike" dirty="0" smtClean="0">
                          <a:solidFill>
                            <a:srgbClr val="000000"/>
                          </a:solidFill>
                          <a:effectLst/>
                          <a:latin typeface="Arial"/>
                        </a:rPr>
                        <a:t> 2014-2018  (Nov</a:t>
                      </a:r>
                      <a:r>
                        <a:rPr lang="de-AT" sz="700" b="0" i="0" u="none" strike="noStrike" dirty="0">
                          <a:solidFill>
                            <a:srgbClr val="000000"/>
                          </a:solidFill>
                          <a:effectLst/>
                          <a:latin typeface="Arial"/>
                        </a:rPr>
                        <a:t>. </a:t>
                      </a:r>
                      <a:r>
                        <a:rPr lang="de-AT" sz="700" b="0" i="0" u="none" strike="noStrike" dirty="0" smtClean="0">
                          <a:solidFill>
                            <a:srgbClr val="000000"/>
                          </a:solidFill>
                          <a:effectLst/>
                          <a:latin typeface="Arial"/>
                        </a:rPr>
                        <a:t>2013)</a:t>
                      </a:r>
                      <a:endParaRPr lang="de-AT" sz="700" b="0" i="0" u="none" strike="noStrike" dirty="0">
                        <a:solidFill>
                          <a:srgbClr val="000000"/>
                        </a:solidFill>
                        <a:effectLst/>
                        <a:latin typeface="Arial"/>
                      </a:endParaRPr>
                    </a:p>
                  </a:txBody>
                  <a:tcPr marL="8485" marR="8485" marT="848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a:txBody>
                    <a:bodyPr/>
                    <a:lstStyle/>
                    <a:p>
                      <a:pPr algn="l" fontAlgn="ctr"/>
                      <a:endParaRPr lang="de-AT" sz="900" b="0" i="0" u="none" strike="noStrike">
                        <a:solidFill>
                          <a:srgbClr val="000000"/>
                        </a:solidFill>
                        <a:effectLst/>
                        <a:latin typeface="Arial"/>
                      </a:endParaRPr>
                    </a:p>
                  </a:txBody>
                  <a:tcPr marL="8485" marR="8485" marT="848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de-AT" sz="900" b="0" i="0" u="none" strike="noStrike">
                        <a:solidFill>
                          <a:srgbClr val="000000"/>
                        </a:solidFill>
                        <a:effectLst/>
                        <a:latin typeface="Arial"/>
                      </a:endParaRPr>
                    </a:p>
                  </a:txBody>
                  <a:tcPr marL="8485" marR="8485" marT="848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de-AT" sz="900" b="0" i="0" u="none" strike="noStrike">
                        <a:solidFill>
                          <a:srgbClr val="000000"/>
                        </a:solidFill>
                        <a:effectLst/>
                        <a:latin typeface="Arial"/>
                      </a:endParaRPr>
                    </a:p>
                  </a:txBody>
                  <a:tcPr marL="8485" marR="8485" marT="848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de-AT" sz="900" b="0" i="0" u="none" strike="noStrike">
                        <a:solidFill>
                          <a:srgbClr val="000000"/>
                        </a:solidFill>
                        <a:effectLst/>
                        <a:latin typeface="Arial"/>
                      </a:endParaRPr>
                    </a:p>
                  </a:txBody>
                  <a:tcPr marL="8485" marR="8485" marT="848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de-AT" sz="900" b="0" i="0" u="none" strike="noStrike" dirty="0">
                        <a:solidFill>
                          <a:srgbClr val="000000"/>
                        </a:solidFill>
                        <a:effectLst/>
                        <a:latin typeface="Arial"/>
                      </a:endParaRPr>
                    </a:p>
                  </a:txBody>
                  <a:tcPr marL="8485" marR="8485" marT="848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de-AT" sz="700" b="0" i="0" u="none" strike="noStrike" dirty="0">
                        <a:solidFill>
                          <a:srgbClr val="000000"/>
                        </a:solidFill>
                        <a:effectLst/>
                        <a:latin typeface="Arial"/>
                      </a:endParaRPr>
                    </a:p>
                  </a:txBody>
                  <a:tcPr marL="8485" marR="8485" marT="8485" marB="0" anchor="ctr">
                    <a:lnL>
                      <a:noFill/>
                    </a:lnL>
                    <a:lnR>
                      <a:noFill/>
                    </a:lnR>
                    <a:lnT>
                      <a:noFill/>
                    </a:lnT>
                    <a:lnB>
                      <a:noFill/>
                    </a:lnB>
                  </a:tcPr>
                </a:tc>
              </a:tr>
            </a:tbl>
          </a:graphicData>
        </a:graphic>
      </p:graphicFrame>
    </p:spTree>
    <p:extLst>
      <p:ext uri="{BB962C8B-B14F-4D97-AF65-F5344CB8AC3E}">
        <p14:creationId xmlns:p14="http://schemas.microsoft.com/office/powerpoint/2010/main" val="1727640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1095400"/>
          </a:xfrm>
        </p:spPr>
        <p:txBody>
          <a:bodyPr/>
          <a:lstStyle/>
          <a:p>
            <a:r>
              <a:rPr lang="de-AT" b="1" cap="small" dirty="0" err="1" smtClean="0"/>
              <a:t>Expenditure</a:t>
            </a:r>
            <a:r>
              <a:rPr lang="de-AT" b="1" cap="small" dirty="0" smtClean="0"/>
              <a:t> Shares </a:t>
            </a:r>
            <a:r>
              <a:rPr lang="de-AT" b="1" cap="small" dirty="0" err="1" smtClean="0"/>
              <a:t>of</a:t>
            </a:r>
            <a:r>
              <a:rPr lang="de-AT" b="1" cap="small" dirty="0" smtClean="0"/>
              <a:t> </a:t>
            </a:r>
            <a:r>
              <a:rPr lang="de-AT" b="1" cap="small" dirty="0" err="1" smtClean="0"/>
              <a:t>levels</a:t>
            </a:r>
            <a:r>
              <a:rPr lang="de-AT" b="1" cap="small" dirty="0" smtClean="0"/>
              <a:t> </a:t>
            </a:r>
            <a:r>
              <a:rPr lang="de-AT" b="1" cap="small" dirty="0" err="1" smtClean="0"/>
              <a:t>of</a:t>
            </a:r>
            <a:r>
              <a:rPr lang="de-AT" b="1" cap="small" dirty="0" smtClean="0"/>
              <a:t> </a:t>
            </a:r>
            <a:r>
              <a:rPr lang="de-AT" b="1" cap="small" dirty="0" err="1" smtClean="0"/>
              <a:t>Government</a:t>
            </a:r>
            <a:r>
              <a:rPr lang="de-AT" b="1" cap="small" dirty="0" smtClean="0"/>
              <a:t> 2012</a:t>
            </a:r>
            <a:endParaRPr lang="de-AT" sz="2000"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13</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793287967"/>
              </p:ext>
            </p:extLst>
          </p:nvPr>
        </p:nvGraphicFramePr>
        <p:xfrm>
          <a:off x="423863" y="1844824"/>
          <a:ext cx="8186737"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09209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591344"/>
          </a:xfrm>
        </p:spPr>
        <p:txBody>
          <a:bodyPr/>
          <a:lstStyle/>
          <a:p>
            <a:r>
              <a:rPr lang="de-AT" b="1" cap="small" dirty="0"/>
              <a:t>General </a:t>
            </a:r>
            <a:r>
              <a:rPr lang="de-AT" b="1" cap="small" dirty="0" err="1"/>
              <a:t>Government</a:t>
            </a:r>
            <a:r>
              <a:rPr lang="de-AT" b="1" cap="small" dirty="0"/>
              <a:t> Development</a:t>
            </a:r>
            <a:endParaRPr lang="en-GB" b="1" cap="small"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14</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2744762602"/>
              </p:ext>
            </p:extLst>
          </p:nvPr>
        </p:nvGraphicFramePr>
        <p:xfrm>
          <a:off x="467544" y="2348880"/>
          <a:ext cx="8280920" cy="1944216"/>
        </p:xfrm>
        <a:graphic>
          <a:graphicData uri="http://schemas.openxmlformats.org/drawingml/2006/table">
            <a:tbl>
              <a:tblPr/>
              <a:tblGrid>
                <a:gridCol w="2671265"/>
                <a:gridCol w="623295"/>
                <a:gridCol w="623295"/>
                <a:gridCol w="623295"/>
                <a:gridCol w="623295"/>
                <a:gridCol w="623295"/>
                <a:gridCol w="623295"/>
                <a:gridCol w="623295"/>
                <a:gridCol w="623295"/>
                <a:gridCol w="623295"/>
              </a:tblGrid>
              <a:tr h="297120">
                <a:tc>
                  <a:txBody>
                    <a:bodyPr/>
                    <a:lstStyle/>
                    <a:p>
                      <a:pPr algn="l" fontAlgn="ctr"/>
                      <a:r>
                        <a:rPr lang="en-US" sz="1100" b="0" i="0" u="none" strike="noStrike" noProof="0" dirty="0" smtClean="0">
                          <a:solidFill>
                            <a:srgbClr val="000000"/>
                          </a:solidFill>
                          <a:effectLst/>
                          <a:latin typeface="Arial" panose="020B0604020202020204" pitchFamily="34" charset="0"/>
                          <a:cs typeface="Arial" panose="020B0604020202020204" pitchFamily="34" charset="0"/>
                        </a:rPr>
                        <a:t>in % of GDP</a:t>
                      </a:r>
                      <a:endParaRPr lang="en-US" sz="1100" b="0" i="0" u="none" strike="noStrike" noProof="0"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2009</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2010</a:t>
                      </a:r>
                      <a:endParaRPr lang="en-US" sz="11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2011</a:t>
                      </a:r>
                      <a:endParaRPr lang="en-US" sz="11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2012</a:t>
                      </a:r>
                      <a:endParaRPr lang="en-US" sz="1100" b="0" i="0" u="none" strike="noStrike" noProof="0" dirty="0">
                        <a:solidFill>
                          <a:srgbClr val="000000"/>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2013</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2014</a:t>
                      </a:r>
                      <a:endParaRPr lang="en-US" sz="11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2015</a:t>
                      </a:r>
                      <a:endParaRPr lang="en-US" sz="11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2016</a:t>
                      </a:r>
                      <a:endParaRPr lang="en-US" sz="11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2017</a:t>
                      </a:r>
                      <a:endParaRPr lang="en-US" sz="11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120">
                <a:tc>
                  <a:txBody>
                    <a:bodyPr/>
                    <a:lstStyle/>
                    <a:p>
                      <a:pPr algn="l" fontAlgn="ctr"/>
                      <a:r>
                        <a:rPr lang="en-US" sz="1100" b="0" i="0" u="none" strike="noStrike" noProof="0" dirty="0" smtClean="0">
                          <a:solidFill>
                            <a:srgbClr val="000000"/>
                          </a:solidFill>
                          <a:effectLst/>
                          <a:latin typeface="Arial"/>
                        </a:rPr>
                        <a:t>Maastricht-deficit  - General State</a:t>
                      </a:r>
                      <a:endParaRPr lang="en-US" sz="11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-4,1</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-4,5</a:t>
                      </a:r>
                      <a:endParaRPr lang="en-US" sz="11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-2,5</a:t>
                      </a:r>
                      <a:endParaRPr lang="en-US" sz="11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-2,5</a:t>
                      </a:r>
                      <a:endParaRPr lang="en-US" sz="1100" b="0" i="0" u="none" strike="noStrike" noProof="0" dirty="0">
                        <a:solidFill>
                          <a:srgbClr val="000000"/>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-2,3</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-1,5</a:t>
                      </a:r>
                      <a:endParaRPr lang="en-US" sz="11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-0,6</a:t>
                      </a:r>
                      <a:endParaRPr lang="en-US" sz="11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0,0</a:t>
                      </a:r>
                      <a:endParaRPr lang="en-US" sz="11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100" b="0" i="0" u="none" strike="noStrike" noProof="0" dirty="0" smtClean="0">
                          <a:solidFill>
                            <a:srgbClr val="000000"/>
                          </a:solidFill>
                          <a:effectLst/>
                          <a:latin typeface="Arial"/>
                        </a:rPr>
                        <a:t>0,2</a:t>
                      </a:r>
                      <a:endParaRPr lang="en-US" sz="11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97120">
                <a:tc>
                  <a:txBody>
                    <a:bodyPr/>
                    <a:lstStyle/>
                    <a:p>
                      <a:pPr algn="l" fontAlgn="ctr"/>
                      <a:r>
                        <a:rPr lang="en-US" sz="1100" noProof="0" dirty="0" smtClean="0">
                          <a:effectLst/>
                        </a:rPr>
                        <a:t>Structural deficit</a:t>
                      </a:r>
                      <a:r>
                        <a:rPr lang="en-US" sz="1100" b="0" i="0" u="none" strike="noStrike" noProof="0" dirty="0" smtClean="0">
                          <a:solidFill>
                            <a:srgbClr val="000000"/>
                          </a:solidFill>
                          <a:effectLst/>
                          <a:latin typeface="Arial"/>
                        </a:rPr>
                        <a:t> -  General </a:t>
                      </a:r>
                      <a:r>
                        <a:rPr lang="en-US" sz="1100" b="0" i="0" u="none" strike="noStrike" noProof="0" dirty="0" smtClean="0">
                          <a:solidFill>
                            <a:srgbClr val="000000"/>
                          </a:solidFill>
                          <a:effectLst/>
                          <a:latin typeface="+mn-lt"/>
                        </a:rPr>
                        <a:t>State</a:t>
                      </a:r>
                      <a:endParaRPr lang="en-US" sz="11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100" b="0" i="0" u="none" strike="noStrike" noProof="0" dirty="0" smtClean="0">
                          <a:solidFill>
                            <a:srgbClr val="000000"/>
                          </a:solidFill>
                          <a:effectLst/>
                          <a:latin typeface="Arial"/>
                        </a:rPr>
                        <a:t>-2,8</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-3,4</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-2,2</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chemeClr val="tx1"/>
                          </a:solidFill>
                          <a:effectLst/>
                          <a:latin typeface="Arial"/>
                        </a:rPr>
                        <a:t>-1,6</a:t>
                      </a:r>
                      <a:r>
                        <a:rPr lang="en-US" sz="1100" b="0" i="0" u="none" strike="noStrike" baseline="30000" noProof="0" dirty="0" smtClean="0">
                          <a:solidFill>
                            <a:schemeClr val="tx1"/>
                          </a:solidFill>
                          <a:effectLst/>
                          <a:latin typeface="Arial"/>
                        </a:rPr>
                        <a:t>*)</a:t>
                      </a:r>
                      <a:endParaRPr lang="en-US" sz="1100" b="0" i="0" u="none" strike="noStrike" baseline="30000" noProof="0" dirty="0">
                        <a:solidFill>
                          <a:schemeClr val="tx1"/>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en-US" sz="1100" b="0" i="0" u="none" strike="noStrike" noProof="0" dirty="0" smtClean="0">
                          <a:solidFill>
                            <a:schemeClr val="tx1"/>
                          </a:solidFill>
                          <a:effectLst/>
                          <a:latin typeface="Arial"/>
                        </a:rPr>
                        <a:t>-1,5</a:t>
                      </a:r>
                      <a:r>
                        <a:rPr lang="en-US" sz="1100" b="0" i="0" u="none" strike="noStrike" baseline="30000" noProof="0" dirty="0" smtClean="0">
                          <a:solidFill>
                            <a:schemeClr val="tx1"/>
                          </a:solidFill>
                          <a:effectLst/>
                          <a:latin typeface="+mn-lt"/>
                        </a:rPr>
                        <a:t>*)</a:t>
                      </a:r>
                      <a:endParaRPr lang="en-US" sz="1100" b="0" i="0" u="none" strike="noStrike" noProof="0" dirty="0">
                        <a:solidFill>
                          <a:schemeClr val="tx1"/>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en-US" sz="1100" b="0" i="0" u="none" strike="noStrike" noProof="0" dirty="0" smtClean="0">
                          <a:solidFill>
                            <a:schemeClr val="tx1"/>
                          </a:solidFill>
                          <a:effectLst/>
                          <a:latin typeface="Arial"/>
                        </a:rPr>
                        <a:t>-1,3</a:t>
                      </a:r>
                      <a:r>
                        <a:rPr lang="en-US" sz="1100" b="0" i="0" u="none" strike="noStrike" baseline="30000" noProof="0" dirty="0" smtClean="0">
                          <a:solidFill>
                            <a:schemeClr val="tx1"/>
                          </a:solidFill>
                          <a:effectLst/>
                          <a:latin typeface="+mn-lt"/>
                        </a:rPr>
                        <a:t>*)</a:t>
                      </a:r>
                      <a:endParaRPr lang="en-US" sz="11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chemeClr val="tx1"/>
                          </a:solidFill>
                          <a:effectLst/>
                          <a:latin typeface="Arial"/>
                        </a:rPr>
                        <a:t>-0,8</a:t>
                      </a:r>
                      <a:endParaRPr lang="en-US" sz="11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-0,5</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-0,45</a:t>
                      </a:r>
                      <a:endParaRPr lang="en-US" sz="11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97120">
                <a:tc>
                  <a:txBody>
                    <a:bodyPr/>
                    <a:lstStyle/>
                    <a:p>
                      <a:pPr algn="l" fontAlgn="ctr"/>
                      <a:r>
                        <a:rPr lang="en-US" sz="1100" noProof="0" dirty="0" smtClean="0">
                          <a:effectLst/>
                        </a:rPr>
                        <a:t>Public debt </a:t>
                      </a:r>
                      <a:r>
                        <a:rPr lang="en-US" sz="1100" b="0" i="0" u="none" strike="noStrike" noProof="0" dirty="0" smtClean="0">
                          <a:solidFill>
                            <a:srgbClr val="000000"/>
                          </a:solidFill>
                          <a:effectLst/>
                          <a:latin typeface="Arial"/>
                        </a:rPr>
                        <a:t>-  General </a:t>
                      </a:r>
                      <a:r>
                        <a:rPr lang="en-US" sz="1100" b="0" i="0" u="none" strike="noStrike" noProof="0" dirty="0" smtClean="0">
                          <a:solidFill>
                            <a:srgbClr val="000000"/>
                          </a:solidFill>
                          <a:effectLst/>
                          <a:latin typeface="+mn-lt"/>
                        </a:rPr>
                        <a:t> State</a:t>
                      </a:r>
                      <a:endParaRPr lang="en-US" sz="11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100" b="0" i="0" u="none" strike="noStrike" noProof="0" dirty="0" smtClean="0">
                          <a:solidFill>
                            <a:srgbClr val="000000"/>
                          </a:solidFill>
                          <a:effectLst/>
                          <a:latin typeface="Arial"/>
                        </a:rPr>
                        <a:t>69,2</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72,0</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72,5</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chemeClr val="tx1"/>
                          </a:solidFill>
                          <a:effectLst/>
                          <a:latin typeface="Arial"/>
                        </a:rPr>
                        <a:t>74,0</a:t>
                      </a:r>
                      <a:r>
                        <a:rPr lang="en-US" sz="1100" b="0" i="0" u="none" strike="noStrike" baseline="30000" noProof="0" dirty="0" smtClean="0">
                          <a:solidFill>
                            <a:schemeClr val="tx1"/>
                          </a:solidFill>
                          <a:effectLst/>
                          <a:latin typeface="+mn-lt"/>
                        </a:rPr>
                        <a:t>*)</a:t>
                      </a:r>
                      <a:endParaRPr lang="en-US" sz="1100" b="0" i="0" u="none" strike="noStrike" noProof="0" dirty="0">
                        <a:solidFill>
                          <a:schemeClr val="tx1"/>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en-US" sz="1100" b="0" i="0" u="none" strike="noStrike" noProof="0" dirty="0" smtClean="0">
                          <a:solidFill>
                            <a:schemeClr val="tx1"/>
                          </a:solidFill>
                          <a:effectLst/>
                          <a:latin typeface="Arial"/>
                        </a:rPr>
                        <a:t>74,6</a:t>
                      </a:r>
                      <a:r>
                        <a:rPr lang="en-US" sz="1100" b="0" i="0" u="none" strike="noStrike" baseline="30000" noProof="0" dirty="0" smtClean="0">
                          <a:solidFill>
                            <a:schemeClr val="tx1"/>
                          </a:solidFill>
                          <a:effectLst/>
                          <a:latin typeface="+mn-lt"/>
                        </a:rPr>
                        <a:t>*)</a:t>
                      </a:r>
                      <a:endParaRPr lang="en-US" sz="1100" b="0" i="0" u="none" strike="noStrike" noProof="0" dirty="0">
                        <a:solidFill>
                          <a:schemeClr val="tx1"/>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en-US" sz="1100" b="0" i="0" u="none" strike="noStrike" noProof="0" dirty="0" smtClean="0">
                          <a:solidFill>
                            <a:schemeClr val="tx1"/>
                          </a:solidFill>
                          <a:effectLst/>
                          <a:latin typeface="Arial"/>
                        </a:rPr>
                        <a:t>74,0</a:t>
                      </a:r>
                      <a:r>
                        <a:rPr lang="en-US" sz="1100" b="0" i="0" u="none" strike="noStrike" baseline="30000" noProof="0" dirty="0" smtClean="0">
                          <a:solidFill>
                            <a:schemeClr val="tx1"/>
                          </a:solidFill>
                          <a:effectLst/>
                          <a:latin typeface="+mn-lt"/>
                        </a:rPr>
                        <a:t>*)</a:t>
                      </a:r>
                      <a:endParaRPr lang="en-US" sz="11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chemeClr val="tx1"/>
                          </a:solidFill>
                          <a:effectLst/>
                          <a:latin typeface="Arial"/>
                        </a:rPr>
                        <a:t>71,3</a:t>
                      </a:r>
                      <a:endParaRPr lang="en-US" sz="11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69,3</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noProof="0" dirty="0" smtClean="0">
                          <a:solidFill>
                            <a:srgbClr val="000000"/>
                          </a:solidFill>
                          <a:effectLst/>
                          <a:latin typeface="Arial"/>
                        </a:rPr>
                        <a:t>67,0</a:t>
                      </a:r>
                      <a:endParaRPr lang="en-US" sz="11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14598">
                <a:tc>
                  <a:txBody>
                    <a:bodyPr/>
                    <a:lstStyle/>
                    <a:p>
                      <a:pPr algn="l" fontAlgn="ctr"/>
                      <a:r>
                        <a:rPr lang="en-US" sz="1100" noProof="0" dirty="0" smtClean="0">
                          <a:effectLst/>
                        </a:rPr>
                        <a:t>Primary balance </a:t>
                      </a:r>
                      <a:r>
                        <a:rPr lang="en-US" sz="1100" b="0" i="0" u="none" strike="noStrike" noProof="0" dirty="0" smtClean="0">
                          <a:solidFill>
                            <a:srgbClr val="000000"/>
                          </a:solidFill>
                          <a:effectLst/>
                          <a:latin typeface="Arial"/>
                        </a:rPr>
                        <a:t>– General </a:t>
                      </a:r>
                      <a:r>
                        <a:rPr lang="en-US" sz="1100" b="0" i="0" u="none" strike="noStrike" noProof="0" dirty="0" smtClean="0">
                          <a:solidFill>
                            <a:srgbClr val="000000"/>
                          </a:solidFill>
                          <a:effectLst/>
                          <a:latin typeface="+mn-lt"/>
                        </a:rPr>
                        <a:t> State</a:t>
                      </a:r>
                      <a:endParaRPr lang="en-US" sz="11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-1,3</a:t>
                      </a:r>
                      <a:endParaRPr lang="en-US" sz="11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-1,8</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0,2</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chemeClr val="tx1"/>
                          </a:solidFill>
                          <a:effectLst/>
                          <a:latin typeface="Arial"/>
                        </a:rPr>
                        <a:t>0,1</a:t>
                      </a:r>
                      <a:endParaRPr lang="en-US" sz="1100" b="0" i="0" u="none" strike="noStrike" noProof="0" dirty="0">
                        <a:solidFill>
                          <a:schemeClr val="tx1"/>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chemeClr val="tx1"/>
                          </a:solidFill>
                          <a:effectLst/>
                          <a:latin typeface="Arial"/>
                        </a:rPr>
                        <a:t>0,3</a:t>
                      </a:r>
                      <a:endParaRPr lang="en-US" sz="1100" b="0" i="0" u="none" strike="noStrike" noProof="0" dirty="0">
                        <a:solidFill>
                          <a:schemeClr val="tx1"/>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chemeClr val="tx1"/>
                          </a:solidFill>
                          <a:effectLst/>
                          <a:latin typeface="Arial"/>
                        </a:rPr>
                        <a:t>1,1</a:t>
                      </a:r>
                      <a:endParaRPr lang="en-US" sz="1100" b="0" i="0" u="none" strike="noStrike" noProof="0" dirty="0">
                        <a:solidFill>
                          <a:schemeClr val="tx1"/>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chemeClr val="tx1"/>
                          </a:solidFill>
                          <a:effectLst/>
                          <a:latin typeface="Arial"/>
                        </a:rPr>
                        <a:t>1,9</a:t>
                      </a:r>
                      <a:endParaRPr lang="en-US" sz="1100" b="0" i="0" u="none" strike="noStrike" noProof="0" dirty="0">
                        <a:solidFill>
                          <a:schemeClr val="tx1"/>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2,4</a:t>
                      </a:r>
                      <a:endParaRPr lang="en-US" sz="1100" b="0" i="0" u="none" strike="noStrike" noProof="0" dirty="0">
                        <a:solidFill>
                          <a:srgbClr val="000000"/>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noProof="0" dirty="0" smtClean="0">
                          <a:solidFill>
                            <a:srgbClr val="000000"/>
                          </a:solidFill>
                          <a:effectLst/>
                          <a:latin typeface="Arial"/>
                        </a:rPr>
                        <a:t>2,7</a:t>
                      </a:r>
                      <a:endParaRPr lang="en-US" sz="11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41138">
                <a:tc gridSpan="10">
                  <a:txBody>
                    <a:bodyPr/>
                    <a:lstStyle/>
                    <a:p>
                      <a:pPr algn="l" fontAlgn="t"/>
                      <a:r>
                        <a:rPr lang="en-US" sz="900" b="0" i="0" u="none" strike="noStrike" noProof="0" dirty="0" smtClean="0">
                          <a:solidFill>
                            <a:srgbClr val="000000"/>
                          </a:solidFill>
                          <a:effectLst/>
                          <a:latin typeface="Arial"/>
                        </a:rPr>
                        <a:t>Sources: RH-</a:t>
                      </a:r>
                      <a:r>
                        <a:rPr lang="en-US" sz="900" noProof="0" dirty="0" smtClean="0">
                          <a:effectLst/>
                        </a:rPr>
                        <a:t>Austrian Court of Audit</a:t>
                      </a:r>
                      <a:r>
                        <a:rPr lang="en-US" sz="900" b="0" i="0" u="none" strike="noStrike" noProof="0" dirty="0" smtClean="0">
                          <a:solidFill>
                            <a:srgbClr val="000000"/>
                          </a:solidFill>
                          <a:effectLst/>
                          <a:latin typeface="Arial"/>
                        </a:rPr>
                        <a:t>, BMF-Federal Ministry of Finance Strategy Report 2013, Stability program 2012-2017, *) A</a:t>
                      </a:r>
                      <a:r>
                        <a:rPr lang="en-US" sz="900" b="0" i="0" u="none" strike="noStrike" noProof="0" dirty="0" smtClean="0">
                          <a:solidFill>
                            <a:srgbClr val="000000"/>
                          </a:solidFill>
                          <a:effectLst/>
                          <a:latin typeface="+mn-lt"/>
                        </a:rPr>
                        <a:t>ustrian Draft Budgetary Plan 2014 </a:t>
                      </a:r>
                      <a:endParaRPr lang="en-US" sz="9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r>
            </a:tbl>
          </a:graphicData>
        </a:graphic>
      </p:graphicFrame>
    </p:spTree>
    <p:extLst>
      <p:ext uri="{BB962C8B-B14F-4D97-AF65-F5344CB8AC3E}">
        <p14:creationId xmlns:p14="http://schemas.microsoft.com/office/powerpoint/2010/main" val="3722432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chemeClr val="bg1"/>
                </a:solidFill>
              </a:rPr>
              <a:pPr defTabSz="957263">
                <a:defRPr/>
              </a:pPr>
              <a:t>15</a:t>
            </a:fld>
            <a:endParaRPr lang="de-DE" dirty="0">
              <a:solidFill>
                <a:schemeClr val="bg1"/>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509120"/>
            <a:ext cx="8229600" cy="936104"/>
          </a:xfrm>
        </p:spPr>
        <p:txBody>
          <a:bodyPr/>
          <a:lstStyle/>
          <a:p>
            <a:r>
              <a:rPr lang="en-US" b="1" cap="small" dirty="0"/>
              <a:t>Actors </a:t>
            </a:r>
            <a:r>
              <a:rPr lang="en-US" b="1" cap="small" dirty="0" smtClean="0"/>
              <a:t>and Competences in </a:t>
            </a:r>
            <a:r>
              <a:rPr lang="en-US" b="1" cap="small" dirty="0"/>
              <a:t>the Fiscal Process</a:t>
            </a:r>
            <a:endParaRPr lang="de-AT"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6684341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hteck 3"/>
          <p:cNvSpPr>
            <a:spLocks noChangeArrowheads="1"/>
          </p:cNvSpPr>
          <p:nvPr/>
        </p:nvSpPr>
        <p:spPr bwMode="auto">
          <a:xfrm>
            <a:off x="2882900" y="3068961"/>
            <a:ext cx="3129260" cy="865757"/>
          </a:xfrm>
          <a:prstGeom prst="rect">
            <a:avLst/>
          </a:prstGeom>
          <a:solidFill>
            <a:srgbClr val="00CC00"/>
          </a:solidFill>
          <a:ln w="9525" algn="ctr">
            <a:solidFill>
              <a:schemeClr val="tx1"/>
            </a:solidFill>
            <a:round/>
            <a:headEnd/>
            <a:tailEnd/>
          </a:ln>
          <a:effectLst/>
        </p:spPr>
        <p:txBody>
          <a:bodyPr anchor="ct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a:t>Federal Government</a:t>
            </a:r>
          </a:p>
        </p:txBody>
      </p:sp>
      <p:sp>
        <p:nvSpPr>
          <p:cNvPr id="5124" name="Ellipse 4"/>
          <p:cNvSpPr>
            <a:spLocks noChangeArrowheads="1"/>
          </p:cNvSpPr>
          <p:nvPr/>
        </p:nvSpPr>
        <p:spPr bwMode="auto">
          <a:xfrm>
            <a:off x="7020818" y="3140969"/>
            <a:ext cx="1151582" cy="699652"/>
          </a:xfrm>
          <a:prstGeom prst="ellipse">
            <a:avLst/>
          </a:prstGeom>
          <a:solidFill>
            <a:srgbClr val="FFFF00"/>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smtClean="0"/>
              <a:t>Fiscal Council</a:t>
            </a:r>
            <a:endParaRPr lang="en-GB" altLang="en-US" dirty="0"/>
          </a:p>
        </p:txBody>
      </p:sp>
      <p:cxnSp>
        <p:nvCxnSpPr>
          <p:cNvPr id="5125" name="Gerade Verbindung mit Pfeil 6"/>
          <p:cNvCxnSpPr>
            <a:cxnSpLocks noChangeShapeType="1"/>
            <a:stCxn id="5124" idx="2"/>
            <a:endCxn id="5123" idx="3"/>
          </p:cNvCxnSpPr>
          <p:nvPr/>
        </p:nvCxnSpPr>
        <p:spPr bwMode="auto">
          <a:xfrm flipH="1">
            <a:off x="6012160" y="3490795"/>
            <a:ext cx="1008658" cy="11045"/>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6" name="Rechteck 7"/>
          <p:cNvSpPr>
            <a:spLocks noChangeArrowheads="1"/>
          </p:cNvSpPr>
          <p:nvPr/>
        </p:nvSpPr>
        <p:spPr bwMode="auto">
          <a:xfrm>
            <a:off x="3635896" y="4558171"/>
            <a:ext cx="1368152" cy="1463217"/>
          </a:xfrm>
          <a:prstGeom prst="rect">
            <a:avLst/>
          </a:prstGeom>
          <a:solidFill>
            <a:srgbClr val="00CC00"/>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en-GB" altLang="en-US" dirty="0" smtClean="0"/>
          </a:p>
          <a:p>
            <a:pPr algn="ctr" eaLnBrk="1" hangingPunct="1"/>
            <a:endParaRPr lang="en-GB" altLang="en-US" dirty="0"/>
          </a:p>
          <a:p>
            <a:pPr algn="ctr" eaLnBrk="1" hangingPunct="1"/>
            <a:r>
              <a:rPr lang="en-GB" altLang="en-US" dirty="0" smtClean="0"/>
              <a:t>Ministry of Finance</a:t>
            </a:r>
            <a:endParaRPr lang="en-GB" altLang="en-US" dirty="0"/>
          </a:p>
        </p:txBody>
      </p:sp>
      <p:sp>
        <p:nvSpPr>
          <p:cNvPr id="5127" name="Rechteck 9"/>
          <p:cNvSpPr>
            <a:spLocks noChangeArrowheads="1"/>
          </p:cNvSpPr>
          <p:nvPr/>
        </p:nvSpPr>
        <p:spPr bwMode="auto">
          <a:xfrm>
            <a:off x="2882900" y="1665288"/>
            <a:ext cx="3129260" cy="971624"/>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a:t>Parliament</a:t>
            </a:r>
          </a:p>
        </p:txBody>
      </p:sp>
      <p:sp>
        <p:nvSpPr>
          <p:cNvPr id="5128" name="Ellipse 10"/>
          <p:cNvSpPr>
            <a:spLocks noChangeArrowheads="1"/>
          </p:cNvSpPr>
          <p:nvPr/>
        </p:nvSpPr>
        <p:spPr bwMode="auto">
          <a:xfrm>
            <a:off x="6660232" y="1700808"/>
            <a:ext cx="2015456" cy="936104"/>
          </a:xfrm>
          <a:prstGeom prst="ellipse">
            <a:avLst/>
          </a:prstGeom>
          <a:solidFill>
            <a:srgbClr val="F8909C"/>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en-GB" altLang="en-US" dirty="0" smtClean="0"/>
          </a:p>
          <a:p>
            <a:pPr algn="ctr" eaLnBrk="1" hangingPunct="1"/>
            <a:r>
              <a:rPr lang="en-GB" altLang="en-US" dirty="0" smtClean="0"/>
              <a:t>Court </a:t>
            </a:r>
            <a:r>
              <a:rPr lang="en-GB" altLang="en-US" dirty="0"/>
              <a:t>of Audit</a:t>
            </a:r>
          </a:p>
          <a:p>
            <a:pPr algn="ctr" eaLnBrk="1" hangingPunct="1"/>
            <a:endParaRPr lang="en-GB" altLang="en-US" dirty="0"/>
          </a:p>
        </p:txBody>
      </p:sp>
      <p:cxnSp>
        <p:nvCxnSpPr>
          <p:cNvPr id="5129" name="Gerade Verbindung mit Pfeil 14"/>
          <p:cNvCxnSpPr>
            <a:cxnSpLocks noChangeShapeType="1"/>
            <a:stCxn id="5128" idx="2"/>
            <a:endCxn id="5127" idx="3"/>
          </p:cNvCxnSpPr>
          <p:nvPr/>
        </p:nvCxnSpPr>
        <p:spPr bwMode="auto">
          <a:xfrm flipH="1" flipV="1">
            <a:off x="6012160" y="2151100"/>
            <a:ext cx="648072" cy="1776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30" name="Gerade Verbindung mit Pfeil 16"/>
          <p:cNvCxnSpPr>
            <a:cxnSpLocks noChangeShapeType="1"/>
            <a:stCxn id="5123" idx="0"/>
            <a:endCxn id="5127" idx="2"/>
          </p:cNvCxnSpPr>
          <p:nvPr/>
        </p:nvCxnSpPr>
        <p:spPr bwMode="auto">
          <a:xfrm flipV="1">
            <a:off x="4447530" y="2636912"/>
            <a:ext cx="0" cy="432049"/>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31" name="Gerade Verbindung mit Pfeil 18"/>
          <p:cNvCxnSpPr>
            <a:cxnSpLocks noChangeShapeType="1"/>
          </p:cNvCxnSpPr>
          <p:nvPr/>
        </p:nvCxnSpPr>
        <p:spPr bwMode="auto">
          <a:xfrm flipV="1">
            <a:off x="3275856" y="3934718"/>
            <a:ext cx="0" cy="754757"/>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32" name="Rechteck 19"/>
          <p:cNvSpPr>
            <a:spLocks noChangeArrowheads="1"/>
          </p:cNvSpPr>
          <p:nvPr/>
        </p:nvSpPr>
        <p:spPr bwMode="auto">
          <a:xfrm>
            <a:off x="2033923" y="4581525"/>
            <a:ext cx="1385888" cy="1439863"/>
          </a:xfrm>
          <a:prstGeom prst="rect">
            <a:avLst/>
          </a:prstGeom>
          <a:solidFill>
            <a:srgbClr val="00CC00"/>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endParaRPr lang="en-GB" altLang="en-US" dirty="0" smtClean="0"/>
          </a:p>
          <a:p>
            <a:pPr algn="ctr" eaLnBrk="1" hangingPunct="1"/>
            <a:endParaRPr lang="en-GB" altLang="en-US" dirty="0"/>
          </a:p>
          <a:p>
            <a:pPr algn="ctr" eaLnBrk="1" hangingPunct="1"/>
            <a:r>
              <a:rPr lang="en-GB" altLang="en-US" dirty="0" smtClean="0"/>
              <a:t>Line Ministries</a:t>
            </a:r>
            <a:endParaRPr lang="en-GB" altLang="en-US" dirty="0"/>
          </a:p>
        </p:txBody>
      </p:sp>
      <p:cxnSp>
        <p:nvCxnSpPr>
          <p:cNvPr id="5133" name="Gerade Verbindung mit Pfeil 21"/>
          <p:cNvCxnSpPr>
            <a:cxnSpLocks noChangeShapeType="1"/>
            <a:stCxn id="5126" idx="1"/>
            <a:endCxn id="5132" idx="3"/>
          </p:cNvCxnSpPr>
          <p:nvPr/>
        </p:nvCxnSpPr>
        <p:spPr bwMode="auto">
          <a:xfrm flipH="1">
            <a:off x="3419811" y="5289780"/>
            <a:ext cx="216085" cy="11677"/>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34" name="Ellipse 22"/>
          <p:cNvSpPr>
            <a:spLocks noChangeArrowheads="1"/>
          </p:cNvSpPr>
          <p:nvPr/>
        </p:nvSpPr>
        <p:spPr bwMode="auto">
          <a:xfrm>
            <a:off x="1440061" y="1845196"/>
            <a:ext cx="1187723" cy="647700"/>
          </a:xfrm>
          <a:prstGeom prst="ellipse">
            <a:avLst/>
          </a:prstGeom>
          <a:solidFill>
            <a:srgbClr val="F8909C"/>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a:t>Budget </a:t>
            </a:r>
          </a:p>
          <a:p>
            <a:pPr algn="ctr" eaLnBrk="1" hangingPunct="1"/>
            <a:r>
              <a:rPr lang="en-GB" altLang="en-US" dirty="0"/>
              <a:t>Office </a:t>
            </a:r>
          </a:p>
        </p:txBody>
      </p:sp>
      <p:cxnSp>
        <p:nvCxnSpPr>
          <p:cNvPr id="5135" name="Gerade Verbindung mit Pfeil 35"/>
          <p:cNvCxnSpPr>
            <a:cxnSpLocks noChangeShapeType="1"/>
            <a:stCxn id="5123" idx="2"/>
          </p:cNvCxnSpPr>
          <p:nvPr/>
        </p:nvCxnSpPr>
        <p:spPr bwMode="auto">
          <a:xfrm flipH="1">
            <a:off x="4427984" y="3934718"/>
            <a:ext cx="19546" cy="646807"/>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36" name="Gerade Verbindung mit Pfeil 38"/>
          <p:cNvCxnSpPr>
            <a:cxnSpLocks noChangeShapeType="1"/>
          </p:cNvCxnSpPr>
          <p:nvPr/>
        </p:nvCxnSpPr>
        <p:spPr bwMode="auto">
          <a:xfrm flipV="1">
            <a:off x="4644008" y="3934718"/>
            <a:ext cx="0" cy="646807"/>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37" name="Gerade Verbindung mit Pfeil 40"/>
          <p:cNvCxnSpPr>
            <a:cxnSpLocks noChangeShapeType="1"/>
          </p:cNvCxnSpPr>
          <p:nvPr/>
        </p:nvCxnSpPr>
        <p:spPr bwMode="auto">
          <a:xfrm>
            <a:off x="3059832" y="3934718"/>
            <a:ext cx="0" cy="646807"/>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38" name="Ellipse 41"/>
          <p:cNvSpPr>
            <a:spLocks noChangeArrowheads="1"/>
          </p:cNvSpPr>
          <p:nvPr/>
        </p:nvSpPr>
        <p:spPr bwMode="auto">
          <a:xfrm>
            <a:off x="323528" y="3068960"/>
            <a:ext cx="1476373" cy="865758"/>
          </a:xfrm>
          <a:prstGeom prst="ellipse">
            <a:avLst/>
          </a:prstGeom>
          <a:solidFill>
            <a:srgbClr val="FFFF00"/>
          </a:solidFill>
          <a:ln w="9525" algn="ctr">
            <a:solidFill>
              <a:schemeClr val="tx1"/>
            </a:solidFill>
            <a:round/>
            <a:headEnd/>
            <a:tailEnd/>
          </a:ln>
          <a:effectLst/>
        </p:spPr>
        <p:txBody>
          <a:bodyPr anchor="ct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smtClean="0"/>
              <a:t>Institute of Economic Research</a:t>
            </a:r>
            <a:endParaRPr lang="en-GB" altLang="en-US" dirty="0"/>
          </a:p>
        </p:txBody>
      </p:sp>
      <p:sp>
        <p:nvSpPr>
          <p:cNvPr id="43" name="Rechteck 42"/>
          <p:cNvSpPr/>
          <p:nvPr/>
        </p:nvSpPr>
        <p:spPr bwMode="auto">
          <a:xfrm>
            <a:off x="1925501" y="2997200"/>
            <a:ext cx="4734731" cy="3384550"/>
          </a:xfrm>
          <a:prstGeom prst="rect">
            <a:avLst/>
          </a:prstGeom>
          <a:noFill/>
          <a:ln w="57150" cap="flat" cmpd="sng" algn="ctr">
            <a:solidFill>
              <a:srgbClr val="00CC00"/>
            </a:solidFill>
            <a:prstDash val="solid"/>
            <a:round/>
            <a:headEnd type="none" w="med" len="med"/>
            <a:tailEnd type="none" w="med" len="med"/>
          </a:ln>
          <a:effectLst/>
          <a:extLst/>
        </p:spPr>
        <p:txBody>
          <a:bodyPr/>
          <a:lstStyle/>
          <a:p>
            <a:pPr defTabSz="1008063">
              <a:defRPr/>
            </a:pPr>
            <a:endParaRPr lang="en-GB"/>
          </a:p>
        </p:txBody>
      </p:sp>
      <p:sp>
        <p:nvSpPr>
          <p:cNvPr id="5141" name="Rechteck 44"/>
          <p:cNvSpPr>
            <a:spLocks noChangeArrowheads="1"/>
          </p:cNvSpPr>
          <p:nvPr/>
        </p:nvSpPr>
        <p:spPr bwMode="auto">
          <a:xfrm>
            <a:off x="107950" y="1124744"/>
            <a:ext cx="8856663" cy="5472906"/>
          </a:xfrm>
          <a:prstGeom prst="rect">
            <a:avLst/>
          </a:prstGeom>
          <a:noFill/>
          <a:ln w="38100" algn="ctr">
            <a:solidFill>
              <a:srgbClr val="0033CC"/>
            </a:solidFill>
            <a:round/>
            <a:headEnd/>
            <a:tailEnd/>
          </a:ln>
          <a:extLst>
            <a:ext uri="{909E8E84-426E-40DD-AFC4-6F175D3DCCD1}">
              <a14:hiddenFill xmlns:a14="http://schemas.microsoft.com/office/drawing/2010/main">
                <a:solidFill>
                  <a:srgbClr val="FFFFFF"/>
                </a:solidFill>
              </a14:hiddenFill>
            </a:ext>
          </a:ex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en-GB" altLang="en-US"/>
          </a:p>
        </p:txBody>
      </p:sp>
      <p:cxnSp>
        <p:nvCxnSpPr>
          <p:cNvPr id="5143" name="Gerade Verbindung mit Pfeil 52"/>
          <p:cNvCxnSpPr>
            <a:cxnSpLocks noChangeShapeType="1"/>
            <a:stCxn id="5134" idx="6"/>
            <a:endCxn id="5127" idx="1"/>
          </p:cNvCxnSpPr>
          <p:nvPr/>
        </p:nvCxnSpPr>
        <p:spPr bwMode="auto">
          <a:xfrm flipV="1">
            <a:off x="2627784" y="2151100"/>
            <a:ext cx="255116" cy="17946"/>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44" name="Gerade Verbindung mit Pfeil 54"/>
          <p:cNvCxnSpPr>
            <a:cxnSpLocks noChangeShapeType="1"/>
          </p:cNvCxnSpPr>
          <p:nvPr/>
        </p:nvCxnSpPr>
        <p:spPr bwMode="auto">
          <a:xfrm>
            <a:off x="1799901" y="3501008"/>
            <a:ext cx="1097399" cy="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45" name="Ellipse 55"/>
          <p:cNvSpPr>
            <a:spLocks noChangeArrowheads="1"/>
          </p:cNvSpPr>
          <p:nvPr/>
        </p:nvSpPr>
        <p:spPr bwMode="auto">
          <a:xfrm>
            <a:off x="5148064" y="4869160"/>
            <a:ext cx="1423391" cy="903324"/>
          </a:xfrm>
          <a:prstGeom prst="ellipse">
            <a:avLst/>
          </a:prstGeom>
          <a:solidFill>
            <a:srgbClr val="8DDF77"/>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smtClean="0"/>
              <a:t>Austrian</a:t>
            </a:r>
          </a:p>
          <a:p>
            <a:pPr algn="ctr" eaLnBrk="1" hangingPunct="1"/>
            <a:r>
              <a:rPr lang="de-AT" altLang="en-US" dirty="0" smtClean="0"/>
              <a:t>Treasury</a:t>
            </a:r>
            <a:endParaRPr lang="en-GB" altLang="en-US" dirty="0"/>
          </a:p>
        </p:txBody>
      </p:sp>
      <p:cxnSp>
        <p:nvCxnSpPr>
          <p:cNvPr id="5146" name="Gerade Verbindung mit Pfeil 57"/>
          <p:cNvCxnSpPr>
            <a:cxnSpLocks noChangeShapeType="1"/>
          </p:cNvCxnSpPr>
          <p:nvPr/>
        </p:nvCxnSpPr>
        <p:spPr bwMode="auto">
          <a:xfrm flipH="1">
            <a:off x="5004048" y="5301208"/>
            <a:ext cx="144016" cy="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Rechteck 58"/>
          <p:cNvSpPr/>
          <p:nvPr/>
        </p:nvSpPr>
        <p:spPr bwMode="auto">
          <a:xfrm>
            <a:off x="179388" y="4292600"/>
            <a:ext cx="6480844" cy="2089150"/>
          </a:xfrm>
          <a:prstGeom prst="rect">
            <a:avLst/>
          </a:prstGeom>
          <a:noFill/>
          <a:ln w="57150" cap="flat" cmpd="sng" algn="ctr">
            <a:solidFill>
              <a:srgbClr val="00CC00"/>
            </a:solidFill>
            <a:prstDash val="solid"/>
            <a:round/>
            <a:headEnd type="none" w="med" len="med"/>
            <a:tailEnd type="none" w="med" len="med"/>
          </a:ln>
          <a:effectLst/>
          <a:extLst/>
        </p:spPr>
        <p:txBody>
          <a:bodyPr/>
          <a:lstStyle/>
          <a:p>
            <a:pPr defTabSz="1008063">
              <a:defRPr/>
            </a:pPr>
            <a:endParaRPr lang="en-GB"/>
          </a:p>
        </p:txBody>
      </p:sp>
      <p:sp>
        <p:nvSpPr>
          <p:cNvPr id="5149" name="Textfeld 2"/>
          <p:cNvSpPr txBox="1">
            <a:spLocks noChangeArrowheads="1"/>
          </p:cNvSpPr>
          <p:nvPr/>
        </p:nvSpPr>
        <p:spPr bwMode="auto">
          <a:xfrm>
            <a:off x="323528" y="1124744"/>
            <a:ext cx="21675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b="1">
                <a:solidFill>
                  <a:schemeClr val="tx1"/>
                </a:solidFill>
                <a:latin typeface="Arial" charset="0"/>
                <a:cs typeface="Times New Roman" pitchFamily="18" charset="0"/>
              </a:defRPr>
            </a:lvl1pPr>
            <a:lvl2pPr marL="742950" indent="-285750" eaLnBrk="0" hangingPunct="0">
              <a:defRPr sz="1300" b="1">
                <a:solidFill>
                  <a:schemeClr val="tx1"/>
                </a:solidFill>
                <a:latin typeface="Arial" charset="0"/>
                <a:cs typeface="Times New Roman" pitchFamily="18" charset="0"/>
              </a:defRPr>
            </a:lvl2pPr>
            <a:lvl3pPr marL="1143000" indent="-228600" eaLnBrk="0" hangingPunct="0">
              <a:defRPr sz="1300" b="1">
                <a:solidFill>
                  <a:schemeClr val="tx1"/>
                </a:solidFill>
                <a:latin typeface="Arial" charset="0"/>
                <a:cs typeface="Times New Roman" pitchFamily="18" charset="0"/>
              </a:defRPr>
            </a:lvl3pPr>
            <a:lvl4pPr marL="1600200" indent="-228600" eaLnBrk="0" hangingPunct="0">
              <a:defRPr sz="1300" b="1">
                <a:solidFill>
                  <a:schemeClr val="tx1"/>
                </a:solidFill>
                <a:latin typeface="Arial" charset="0"/>
                <a:cs typeface="Times New Roman" pitchFamily="18" charset="0"/>
              </a:defRPr>
            </a:lvl4pPr>
            <a:lvl5pPr marL="2057400" indent="-228600" eaLnBrk="0" hangingPunct="0">
              <a:defRPr sz="1300" b="1">
                <a:solidFill>
                  <a:schemeClr val="tx1"/>
                </a:solidFill>
                <a:latin typeface="Arial" charset="0"/>
                <a:cs typeface="Times New Roman" pitchFamily="18" charset="0"/>
              </a:defRPr>
            </a:lvl5pPr>
            <a:lvl6pPr marL="2514600" indent="-228600"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r>
              <a:rPr lang="en-GB" altLang="en-US" sz="2000" dirty="0">
                <a:solidFill>
                  <a:srgbClr val="002060"/>
                </a:solidFill>
              </a:rPr>
              <a:t>European Union</a:t>
            </a:r>
          </a:p>
        </p:txBody>
      </p:sp>
      <p:sp>
        <p:nvSpPr>
          <p:cNvPr id="32" name="Titel 1"/>
          <p:cNvSpPr>
            <a:spLocks noGrp="1"/>
          </p:cNvSpPr>
          <p:nvPr>
            <p:ph type="title"/>
          </p:nvPr>
        </p:nvSpPr>
        <p:spPr>
          <a:xfrm>
            <a:off x="381000" y="332656"/>
            <a:ext cx="8229600" cy="591344"/>
          </a:xfrm>
        </p:spPr>
        <p:txBody>
          <a:bodyPr/>
          <a:lstStyle/>
          <a:p>
            <a:r>
              <a:rPr lang="en-US" b="1" cap="small" dirty="0" smtClean="0"/>
              <a:t>Actors in the Fiscal Process</a:t>
            </a:r>
            <a:endParaRPr lang="de-AT" b="1" cap="small" dirty="0"/>
          </a:p>
        </p:txBody>
      </p:sp>
      <p:sp>
        <p:nvSpPr>
          <p:cNvPr id="82" name="Rechteck 3"/>
          <p:cNvSpPr>
            <a:spLocks noChangeArrowheads="1"/>
          </p:cNvSpPr>
          <p:nvPr/>
        </p:nvSpPr>
        <p:spPr bwMode="auto">
          <a:xfrm>
            <a:off x="6948264" y="4581525"/>
            <a:ext cx="1798887" cy="1295747"/>
          </a:xfrm>
          <a:prstGeom prst="rect">
            <a:avLst/>
          </a:prstGeom>
          <a:solidFill>
            <a:srgbClr val="00B0F0"/>
          </a:solidFill>
          <a:ln w="9525" algn="ctr">
            <a:solidFill>
              <a:schemeClr val="tx1"/>
            </a:solidFill>
            <a:round/>
            <a:headEnd/>
            <a:tailEnd/>
          </a:ln>
          <a:effectLst/>
        </p:spPr>
        <p:txBody>
          <a:bodyPr anchor="ct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smtClean="0"/>
              <a:t>Austrian National Bank</a:t>
            </a:r>
            <a:endParaRPr lang="en-GB" altLang="en-US" dirty="0"/>
          </a:p>
        </p:txBody>
      </p:sp>
      <p:cxnSp>
        <p:nvCxnSpPr>
          <p:cNvPr id="83" name="Gerade Verbindung mit Pfeil 6"/>
          <p:cNvCxnSpPr>
            <a:cxnSpLocks noChangeShapeType="1"/>
            <a:stCxn id="5124" idx="1"/>
          </p:cNvCxnSpPr>
          <p:nvPr/>
        </p:nvCxnSpPr>
        <p:spPr bwMode="auto">
          <a:xfrm flipH="1" flipV="1">
            <a:off x="6012161" y="2492973"/>
            <a:ext cx="1177302" cy="750458"/>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hteck 44"/>
          <p:cNvSpPr>
            <a:spLocks noChangeArrowheads="1"/>
          </p:cNvSpPr>
          <p:nvPr/>
        </p:nvSpPr>
        <p:spPr bwMode="auto">
          <a:xfrm>
            <a:off x="260350" y="1565176"/>
            <a:ext cx="8560121" cy="1215752"/>
          </a:xfrm>
          <a:prstGeom prst="rect">
            <a:avLst/>
          </a:prstGeom>
          <a:noFill/>
          <a:ln w="38100"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eaLnBrk="1" hangingPunct="1"/>
            <a:endParaRPr lang="en-GB" altLang="en-US"/>
          </a:p>
        </p:txBody>
      </p:sp>
      <p:sp>
        <p:nvSpPr>
          <p:cNvPr id="106" name="Ellipse 10"/>
          <p:cNvSpPr>
            <a:spLocks noChangeArrowheads="1"/>
          </p:cNvSpPr>
          <p:nvPr/>
        </p:nvSpPr>
        <p:spPr bwMode="auto">
          <a:xfrm>
            <a:off x="323528" y="4882056"/>
            <a:ext cx="1476373" cy="890427"/>
          </a:xfrm>
          <a:prstGeom prst="ellipse">
            <a:avLst/>
          </a:prstGeom>
          <a:solidFill>
            <a:srgbClr val="8DDF77"/>
          </a:solidFill>
          <a:ln w="9525" algn="ctr">
            <a:solidFill>
              <a:schemeClr val="tx1"/>
            </a:solidFill>
            <a:round/>
            <a:headEnd/>
            <a:tailEnd/>
          </a:ln>
          <a:effectLst/>
        </p:spPr>
        <p:txBody>
          <a:bodyPr/>
          <a:lstStyle>
            <a:lvl1pPr defTabSz="1008063" eaLnBrk="0" hangingPunct="0">
              <a:defRPr sz="1300" b="1">
                <a:solidFill>
                  <a:schemeClr val="tx1"/>
                </a:solidFill>
                <a:latin typeface="Arial" charset="0"/>
                <a:cs typeface="Times New Roman" pitchFamily="18" charset="0"/>
              </a:defRPr>
            </a:lvl1pPr>
            <a:lvl2pPr marL="742950" indent="-285750" defTabSz="1008063" eaLnBrk="0" hangingPunct="0">
              <a:defRPr sz="1300" b="1">
                <a:solidFill>
                  <a:schemeClr val="tx1"/>
                </a:solidFill>
                <a:latin typeface="Arial" charset="0"/>
                <a:cs typeface="Times New Roman" pitchFamily="18" charset="0"/>
              </a:defRPr>
            </a:lvl2pPr>
            <a:lvl3pPr marL="1143000" indent="-228600" defTabSz="1008063" eaLnBrk="0" hangingPunct="0">
              <a:defRPr sz="1300" b="1">
                <a:solidFill>
                  <a:schemeClr val="tx1"/>
                </a:solidFill>
                <a:latin typeface="Arial" charset="0"/>
                <a:cs typeface="Times New Roman" pitchFamily="18" charset="0"/>
              </a:defRPr>
            </a:lvl3pPr>
            <a:lvl4pPr marL="1600200" indent="-228600" defTabSz="1008063" eaLnBrk="0" hangingPunct="0">
              <a:defRPr sz="1300" b="1">
                <a:solidFill>
                  <a:schemeClr val="tx1"/>
                </a:solidFill>
                <a:latin typeface="Arial" charset="0"/>
                <a:cs typeface="Times New Roman" pitchFamily="18" charset="0"/>
              </a:defRPr>
            </a:lvl4pPr>
            <a:lvl5pPr marL="2057400" indent="-228600" defTabSz="1008063" eaLnBrk="0" hangingPunct="0">
              <a:defRPr sz="1300" b="1">
                <a:solidFill>
                  <a:schemeClr val="tx1"/>
                </a:solidFill>
                <a:latin typeface="Arial" charset="0"/>
                <a:cs typeface="Times New Roman" pitchFamily="18" charset="0"/>
              </a:defRPr>
            </a:lvl5pPr>
            <a:lvl6pPr marL="2514600" indent="-228600" defTabSz="1008063" eaLnBrk="0" fontAlgn="base" hangingPunct="0">
              <a:spcBef>
                <a:spcPct val="0"/>
              </a:spcBef>
              <a:spcAft>
                <a:spcPct val="0"/>
              </a:spcAft>
              <a:defRPr sz="1300" b="1">
                <a:solidFill>
                  <a:schemeClr val="tx1"/>
                </a:solidFill>
                <a:latin typeface="Arial" charset="0"/>
                <a:cs typeface="Times New Roman" pitchFamily="18" charset="0"/>
              </a:defRPr>
            </a:lvl6pPr>
            <a:lvl7pPr marL="2971800" indent="-228600" defTabSz="1008063" eaLnBrk="0" fontAlgn="base" hangingPunct="0">
              <a:spcBef>
                <a:spcPct val="0"/>
              </a:spcBef>
              <a:spcAft>
                <a:spcPct val="0"/>
              </a:spcAft>
              <a:defRPr sz="1300" b="1">
                <a:solidFill>
                  <a:schemeClr val="tx1"/>
                </a:solidFill>
                <a:latin typeface="Arial" charset="0"/>
                <a:cs typeface="Times New Roman" pitchFamily="18" charset="0"/>
              </a:defRPr>
            </a:lvl7pPr>
            <a:lvl8pPr marL="3429000" indent="-228600" defTabSz="1008063" eaLnBrk="0" fontAlgn="base" hangingPunct="0">
              <a:spcBef>
                <a:spcPct val="0"/>
              </a:spcBef>
              <a:spcAft>
                <a:spcPct val="0"/>
              </a:spcAft>
              <a:defRPr sz="1300" b="1">
                <a:solidFill>
                  <a:schemeClr val="tx1"/>
                </a:solidFill>
                <a:latin typeface="Arial" charset="0"/>
                <a:cs typeface="Times New Roman" pitchFamily="18" charset="0"/>
              </a:defRPr>
            </a:lvl8pPr>
            <a:lvl9pPr marL="3886200" indent="-228600" defTabSz="1008063" eaLnBrk="0" fontAlgn="base" hangingPunct="0">
              <a:spcBef>
                <a:spcPct val="0"/>
              </a:spcBef>
              <a:spcAft>
                <a:spcPct val="0"/>
              </a:spcAft>
              <a:defRPr sz="1300" b="1">
                <a:solidFill>
                  <a:schemeClr val="tx1"/>
                </a:solidFill>
                <a:latin typeface="Arial" charset="0"/>
                <a:cs typeface="Times New Roman" pitchFamily="18" charset="0"/>
              </a:defRPr>
            </a:lvl9pPr>
          </a:lstStyle>
          <a:p>
            <a:pPr algn="ctr" eaLnBrk="1" hangingPunct="1"/>
            <a:r>
              <a:rPr lang="en-GB" altLang="en-US" dirty="0" smtClean="0"/>
              <a:t>Statistics</a:t>
            </a:r>
          </a:p>
          <a:p>
            <a:pPr algn="ctr" eaLnBrk="1" hangingPunct="1"/>
            <a:r>
              <a:rPr lang="de-AT" altLang="en-US" dirty="0" smtClean="0"/>
              <a:t>Austria</a:t>
            </a:r>
            <a:endParaRPr lang="en-GB" altLang="en-US" dirty="0"/>
          </a:p>
          <a:p>
            <a:pPr algn="ctr" eaLnBrk="1" hangingPunct="1"/>
            <a:endParaRPr lang="en-GB" altLang="en-US" dirty="0"/>
          </a:p>
        </p:txBody>
      </p:sp>
      <p:cxnSp>
        <p:nvCxnSpPr>
          <p:cNvPr id="174" name="Gerade Verbindung mit Pfeil 6"/>
          <p:cNvCxnSpPr>
            <a:cxnSpLocks noChangeShapeType="1"/>
            <a:stCxn id="106" idx="0"/>
          </p:cNvCxnSpPr>
          <p:nvPr/>
        </p:nvCxnSpPr>
        <p:spPr bwMode="auto">
          <a:xfrm flipV="1">
            <a:off x="1061715" y="3607192"/>
            <a:ext cx="1821185" cy="1274864"/>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16963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476672"/>
            <a:ext cx="8229600" cy="936104"/>
          </a:xfrm>
        </p:spPr>
        <p:txBody>
          <a:bodyPr/>
          <a:lstStyle/>
          <a:p>
            <a:r>
              <a:rPr lang="de-AT" dirty="0" smtClean="0"/>
              <a:t/>
            </a:r>
            <a:br>
              <a:rPr lang="de-AT" dirty="0" smtClean="0"/>
            </a:br>
            <a:r>
              <a:rPr lang="de-AT" b="1" cap="small" dirty="0" err="1" smtClean="0"/>
              <a:t>Parliament</a:t>
            </a:r>
            <a:r>
              <a:rPr lang="de-AT" b="1" cap="small" dirty="0" smtClean="0"/>
              <a:t> - </a:t>
            </a:r>
            <a:br>
              <a:rPr lang="de-AT" b="1" cap="small" dirty="0" smtClean="0"/>
            </a:br>
            <a:r>
              <a:rPr lang="de-AT" b="1" cap="small" dirty="0" smtClean="0"/>
              <a:t>National </a:t>
            </a:r>
            <a:r>
              <a:rPr lang="de-AT" b="1" cap="small" dirty="0" err="1" smtClean="0"/>
              <a:t>and</a:t>
            </a:r>
            <a:r>
              <a:rPr lang="de-AT" b="1" cap="small" dirty="0" smtClean="0"/>
              <a:t> Federal Council</a:t>
            </a:r>
            <a:endParaRPr lang="en-GB" b="1" cap="small" dirty="0"/>
          </a:p>
        </p:txBody>
      </p:sp>
      <p:sp>
        <p:nvSpPr>
          <p:cNvPr id="3" name="Inhaltsplatzhalter 2"/>
          <p:cNvSpPr>
            <a:spLocks noGrp="1"/>
          </p:cNvSpPr>
          <p:nvPr>
            <p:ph idx="1"/>
          </p:nvPr>
        </p:nvSpPr>
        <p:spPr>
          <a:xfrm>
            <a:off x="395288" y="1700808"/>
            <a:ext cx="8396287" cy="4752528"/>
          </a:xfrm>
        </p:spPr>
        <p:txBody>
          <a:bodyPr/>
          <a:lstStyle/>
          <a:p>
            <a:pPr eaLnBrk="0" hangingPunct="0">
              <a:spcBef>
                <a:spcPts val="600"/>
              </a:spcBef>
              <a:spcAft>
                <a:spcPts val="600"/>
              </a:spcAft>
              <a:buSzPct val="100000"/>
              <a:defRPr/>
            </a:pPr>
            <a:r>
              <a:rPr lang="en-GB" dirty="0"/>
              <a:t>The Austrian Parliament has two chambers, the National Council (183 members) and the Federal Council (61 members), who jointly represent the legislative power. The Federal Councils major responsibility is the representation of the Federal Provinces’ interests in the legislative process at federal level. </a:t>
            </a:r>
          </a:p>
          <a:p>
            <a:pPr eaLnBrk="0" hangingPunct="0">
              <a:spcBef>
                <a:spcPts val="600"/>
              </a:spcBef>
              <a:spcAft>
                <a:spcPts val="600"/>
              </a:spcAft>
              <a:buSzPct val="100000"/>
              <a:defRPr/>
            </a:pPr>
            <a:r>
              <a:rPr lang="en-GB" dirty="0"/>
              <a:t>The National Council has exclusive competence in budget matters. The Federal Council has no decision rights in this area.</a:t>
            </a:r>
          </a:p>
          <a:p>
            <a:pPr eaLnBrk="0" hangingPunct="0">
              <a:spcBef>
                <a:spcPts val="600"/>
              </a:spcBef>
              <a:spcAft>
                <a:spcPts val="600"/>
              </a:spcAft>
              <a:buSzPct val="100000"/>
              <a:defRPr/>
            </a:pPr>
            <a:r>
              <a:rPr lang="en-GB" dirty="0"/>
              <a:t>The Federal Council’s approval is necessary in case of intended change of the distribution of competences as laid down in the federal constitution restricting the competences of the Provinces.</a:t>
            </a:r>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17</a:t>
            </a:fld>
            <a:endParaRPr lang="de-DE" sz="900" dirty="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42215181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764704"/>
            <a:ext cx="8229600" cy="592138"/>
          </a:xfrm>
        </p:spPr>
        <p:txBody>
          <a:bodyPr/>
          <a:lstStyle/>
          <a:p>
            <a:r>
              <a:rPr lang="en-GB" b="1" cap="small" dirty="0"/>
              <a:t>Budget Committee</a:t>
            </a:r>
          </a:p>
        </p:txBody>
      </p:sp>
      <p:sp>
        <p:nvSpPr>
          <p:cNvPr id="3" name="Inhaltsplatzhalter 2"/>
          <p:cNvSpPr>
            <a:spLocks noGrp="1"/>
          </p:cNvSpPr>
          <p:nvPr>
            <p:ph idx="1"/>
          </p:nvPr>
        </p:nvSpPr>
        <p:spPr>
          <a:xfrm>
            <a:off x="395288" y="1628800"/>
            <a:ext cx="8396287" cy="4454525"/>
          </a:xfrm>
        </p:spPr>
        <p:txBody>
          <a:bodyPr/>
          <a:lstStyle/>
          <a:p>
            <a:pPr eaLnBrk="0" hangingPunct="0">
              <a:spcBef>
                <a:spcPts val="600"/>
              </a:spcBef>
              <a:spcAft>
                <a:spcPts val="600"/>
              </a:spcAft>
              <a:buSzPct val="100000"/>
              <a:defRPr/>
            </a:pPr>
            <a:r>
              <a:rPr lang="en-GB" dirty="0"/>
              <a:t>The Budget Committee prepares the approval of the Federal Medium-Term Expenditure Framework Act, the Budget Finance Act and of all kinds of bills regarding budgetary </a:t>
            </a:r>
            <a:r>
              <a:rPr lang="en-GB" dirty="0" smtClean="0"/>
              <a:t>matters.</a:t>
            </a:r>
            <a:endParaRPr lang="en-GB" dirty="0"/>
          </a:p>
          <a:p>
            <a:pPr eaLnBrk="0" hangingPunct="0">
              <a:spcBef>
                <a:spcPts val="600"/>
              </a:spcBef>
              <a:spcAft>
                <a:spcPts val="600"/>
              </a:spcAft>
              <a:buSzPct val="100000"/>
              <a:defRPr/>
            </a:pPr>
            <a:r>
              <a:rPr lang="en-GB" dirty="0"/>
              <a:t>For this purpose the Budget Committee debates the bills. During these debates the Minister of Finance and the responsible Line Ministers have to be present and must answer any questions arising in respect of the budget allocations. </a:t>
            </a:r>
          </a:p>
          <a:p>
            <a:pPr eaLnBrk="0" hangingPunct="0">
              <a:spcBef>
                <a:spcPts val="600"/>
              </a:spcBef>
              <a:spcAft>
                <a:spcPts val="600"/>
              </a:spcAft>
              <a:buSzPct val="100000"/>
              <a:defRPr/>
            </a:pPr>
            <a:r>
              <a:rPr lang="en-GB" dirty="0"/>
              <a:t>As for the implementation of the Budget Finance Act, the Budget Committee discusses and resolves so called Budget Accompanying Acts (</a:t>
            </a:r>
            <a:r>
              <a:rPr lang="en-GB" dirty="0" err="1"/>
              <a:t>Budgetbegleitgesetze</a:t>
            </a:r>
            <a:r>
              <a:rPr lang="en-GB" dirty="0"/>
              <a:t>). These Budget Accompanying Acts change legislation in various matters with financial impact as for instance laws on family grants, social security or hospital funding.</a:t>
            </a:r>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18</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8196920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39552" y="533400"/>
            <a:ext cx="8071048" cy="591344"/>
          </a:xfrm>
        </p:spPr>
        <p:txBody>
          <a:bodyPr/>
          <a:lstStyle/>
          <a:p>
            <a:r>
              <a:rPr lang="en-GB" altLang="de-DE" b="1" cap="small" dirty="0"/>
              <a:t>Budget Office</a:t>
            </a:r>
            <a:r>
              <a:rPr lang="en-GB" altLang="de-DE" dirty="0" smtClean="0"/>
              <a:t>	</a:t>
            </a:r>
          </a:p>
        </p:txBody>
      </p:sp>
      <p:sp>
        <p:nvSpPr>
          <p:cNvPr id="10243" name="Inhaltsplatzhalter 2"/>
          <p:cNvSpPr>
            <a:spLocks noGrp="1"/>
          </p:cNvSpPr>
          <p:nvPr>
            <p:ph idx="1"/>
          </p:nvPr>
        </p:nvSpPr>
        <p:spPr>
          <a:xfrm>
            <a:off x="539553" y="1412776"/>
            <a:ext cx="7983736" cy="4536504"/>
          </a:xfrm>
        </p:spPr>
        <p:txBody>
          <a:bodyPr/>
          <a:lstStyle/>
          <a:p>
            <a:pPr eaLnBrk="0" hangingPunct="0">
              <a:spcBef>
                <a:spcPts val="600"/>
              </a:spcBef>
              <a:spcAft>
                <a:spcPts val="600"/>
              </a:spcAft>
              <a:buSzPct val="100000"/>
            </a:pPr>
            <a:r>
              <a:rPr lang="en-GB" altLang="de-DE" dirty="0"/>
              <a:t>Established 2012</a:t>
            </a:r>
          </a:p>
          <a:p>
            <a:pPr eaLnBrk="0" hangingPunct="0">
              <a:spcBef>
                <a:spcPts val="600"/>
              </a:spcBef>
              <a:spcAft>
                <a:spcPts val="600"/>
              </a:spcAft>
              <a:buSzPct val="100000"/>
            </a:pPr>
            <a:r>
              <a:rPr lang="en-GB" altLang="de-DE" dirty="0"/>
              <a:t>Main Tasks:</a:t>
            </a:r>
          </a:p>
          <a:p>
            <a:pPr marL="803275" lvl="1" indent="-444500" eaLnBrk="0" hangingPunct="0">
              <a:spcBef>
                <a:spcPts val="400"/>
              </a:spcBef>
              <a:spcAft>
                <a:spcPts val="400"/>
              </a:spcAft>
              <a:buClr>
                <a:schemeClr val="tx2"/>
              </a:buClr>
              <a:buSzPct val="85000"/>
              <a:buFont typeface="Symbol" panose="05050102010706020507" pitchFamily="18" charset="2"/>
              <a:buChar char="-"/>
            </a:pPr>
            <a:r>
              <a:rPr lang="en-US" altLang="de-DE" dirty="0"/>
              <a:t>To support the budget committee in form of written expertise, analysis and short studies on budgetary matters presented by the government according to budget law </a:t>
            </a:r>
          </a:p>
          <a:p>
            <a:pPr marL="803275" lvl="1" indent="-444500" eaLnBrk="0" hangingPunct="0">
              <a:spcBef>
                <a:spcPts val="400"/>
              </a:spcBef>
              <a:spcAft>
                <a:spcPts val="400"/>
              </a:spcAft>
              <a:buClr>
                <a:schemeClr val="tx2"/>
              </a:buClr>
              <a:buSzPct val="85000"/>
              <a:buFont typeface="Symbol" panose="05050102010706020507" pitchFamily="18" charset="2"/>
              <a:buChar char="-"/>
            </a:pPr>
            <a:r>
              <a:rPr lang="en-US" altLang="de-DE" dirty="0"/>
              <a:t>To support other parliamentary committees regarding impact assessment of new legislation</a:t>
            </a:r>
          </a:p>
          <a:p>
            <a:pPr marL="803275" lvl="1" indent="-444500" eaLnBrk="0" hangingPunct="0">
              <a:spcBef>
                <a:spcPts val="400"/>
              </a:spcBef>
              <a:spcAft>
                <a:spcPts val="400"/>
              </a:spcAft>
              <a:buClr>
                <a:schemeClr val="tx2"/>
              </a:buClr>
              <a:buSzPct val="85000"/>
              <a:buFont typeface="Symbol" panose="05050102010706020507" pitchFamily="18" charset="2"/>
              <a:buChar char="-"/>
            </a:pPr>
            <a:r>
              <a:rPr lang="en-US" altLang="de-DE" dirty="0"/>
              <a:t>To consult the Parliament on performance and gender budgeting </a:t>
            </a:r>
          </a:p>
          <a:p>
            <a:pPr eaLnBrk="0" hangingPunct="0">
              <a:spcBef>
                <a:spcPts val="1200"/>
              </a:spcBef>
              <a:spcAft>
                <a:spcPts val="600"/>
              </a:spcAft>
              <a:buSzPct val="100000"/>
            </a:pPr>
            <a:r>
              <a:rPr lang="en-GB" altLang="de-DE" dirty="0" smtClean="0"/>
              <a:t>Currently </a:t>
            </a:r>
            <a:r>
              <a:rPr lang="en-GB" altLang="de-DE" dirty="0"/>
              <a:t>7 </a:t>
            </a:r>
            <a:r>
              <a:rPr lang="en-GB" altLang="de-DE" dirty="0" smtClean="0"/>
              <a:t>headcounts</a:t>
            </a:r>
            <a:r>
              <a:rPr lang="en-GB" altLang="de-DE" dirty="0"/>
              <a:t>, 5 academic experts</a:t>
            </a:r>
          </a:p>
          <a:p>
            <a:pPr eaLnBrk="0" hangingPunct="0">
              <a:spcBef>
                <a:spcPts val="600"/>
              </a:spcBef>
              <a:spcAft>
                <a:spcPts val="600"/>
              </a:spcAft>
              <a:buSzPct val="100000"/>
            </a:pPr>
            <a:r>
              <a:rPr lang="en-GB" altLang="de-DE" dirty="0"/>
              <a:t>Government independent expertise, direct support for budget committee, part of Parliamentary </a:t>
            </a:r>
            <a:r>
              <a:rPr lang="en-GB" altLang="de-DE" dirty="0" smtClean="0"/>
              <a:t>Administration</a:t>
            </a:r>
          </a:p>
        </p:txBody>
      </p:sp>
    </p:spTree>
    <p:extLst>
      <p:ext uri="{BB962C8B-B14F-4D97-AF65-F5344CB8AC3E}">
        <p14:creationId xmlns:p14="http://schemas.microsoft.com/office/powerpoint/2010/main" val="565310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2</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533400"/>
            <a:ext cx="8143056" cy="807368"/>
          </a:xfrm>
        </p:spPr>
        <p:txBody>
          <a:bodyPr/>
          <a:lstStyle/>
          <a:p>
            <a:r>
              <a:rPr lang="en-GB" b="1" cap="small" dirty="0" smtClean="0"/>
              <a:t>Content</a:t>
            </a:r>
            <a:endParaRPr lang="en-GB" b="1" dirty="0" smtClean="0"/>
          </a:p>
        </p:txBody>
      </p:sp>
      <p:sp>
        <p:nvSpPr>
          <p:cNvPr id="6149" name="Rectangle 17"/>
          <p:cNvSpPr>
            <a:spLocks noGrp="1" noChangeArrowheads="1"/>
          </p:cNvSpPr>
          <p:nvPr>
            <p:ph type="body" idx="1"/>
          </p:nvPr>
        </p:nvSpPr>
        <p:spPr>
          <a:xfrm>
            <a:off x="611560" y="1556792"/>
            <a:ext cx="8180585" cy="3816424"/>
          </a:xfrm>
        </p:spPr>
        <p:txBody>
          <a:bodyPr/>
          <a:lstStyle/>
          <a:p>
            <a:pPr eaLnBrk="0" hangingPunct="0">
              <a:spcBef>
                <a:spcPts val="600"/>
              </a:spcBef>
              <a:spcAft>
                <a:spcPts val="600"/>
              </a:spcAft>
              <a:buSzPct val="100000"/>
              <a:defRPr/>
            </a:pPr>
            <a:r>
              <a:rPr lang="en-US" dirty="0" smtClean="0"/>
              <a:t>Key Elements of Fiscal Governance</a:t>
            </a:r>
          </a:p>
          <a:p>
            <a:pPr eaLnBrk="0" hangingPunct="0">
              <a:spcBef>
                <a:spcPts val="600"/>
              </a:spcBef>
              <a:spcAft>
                <a:spcPts val="600"/>
              </a:spcAft>
              <a:buSzPct val="100000"/>
              <a:defRPr/>
            </a:pPr>
            <a:r>
              <a:rPr lang="en-US" dirty="0" smtClean="0"/>
              <a:t>Overview of the Austrian political, economic and fiscal system</a:t>
            </a:r>
          </a:p>
          <a:p>
            <a:pPr eaLnBrk="0" hangingPunct="0">
              <a:spcBef>
                <a:spcPts val="600"/>
              </a:spcBef>
              <a:spcAft>
                <a:spcPts val="600"/>
              </a:spcAft>
              <a:buSzPct val="100000"/>
              <a:defRPr/>
            </a:pPr>
            <a:r>
              <a:rPr lang="en-US" dirty="0" smtClean="0"/>
              <a:t>Actors and Competences in the Fiscal Process</a:t>
            </a:r>
          </a:p>
          <a:p>
            <a:pPr eaLnBrk="0" hangingPunct="0">
              <a:spcBef>
                <a:spcPts val="600"/>
              </a:spcBef>
              <a:spcAft>
                <a:spcPts val="600"/>
              </a:spcAft>
              <a:buSzPct val="100000"/>
              <a:defRPr/>
            </a:pPr>
            <a:r>
              <a:rPr lang="en-US" dirty="0"/>
              <a:t>The Budget Process at a Glance</a:t>
            </a:r>
          </a:p>
          <a:p>
            <a:pPr eaLnBrk="0" hangingPunct="0">
              <a:spcBef>
                <a:spcPts val="600"/>
              </a:spcBef>
              <a:spcAft>
                <a:spcPts val="600"/>
              </a:spcAft>
              <a:buSzPct val="100000"/>
              <a:defRPr/>
            </a:pPr>
            <a:r>
              <a:rPr lang="en-US" dirty="0"/>
              <a:t>The Budget at a Glance </a:t>
            </a:r>
          </a:p>
          <a:p>
            <a:pPr eaLnBrk="0" hangingPunct="0">
              <a:spcBef>
                <a:spcPts val="600"/>
              </a:spcBef>
              <a:spcAft>
                <a:spcPts val="600"/>
              </a:spcAft>
              <a:buSzPct val="100000"/>
              <a:defRPr/>
            </a:pPr>
            <a:r>
              <a:rPr lang="en-US" dirty="0"/>
              <a:t>Intragovernmental Fiscal Relations</a:t>
            </a:r>
          </a:p>
          <a:p>
            <a:pPr eaLnBrk="0" hangingPunct="0">
              <a:spcBef>
                <a:spcPts val="600"/>
              </a:spcBef>
              <a:spcAft>
                <a:spcPts val="600"/>
              </a:spcAft>
              <a:buSzPct val="100000"/>
              <a:defRPr/>
            </a:pPr>
            <a:r>
              <a:rPr lang="en-US" dirty="0" smtClean="0"/>
              <a:t>The Austrian Stability Pact</a:t>
            </a:r>
          </a:p>
          <a:p>
            <a:pPr eaLnBrk="0" hangingPunct="0">
              <a:spcBef>
                <a:spcPts val="600"/>
              </a:spcBef>
              <a:spcAft>
                <a:spcPts val="600"/>
              </a:spcAft>
              <a:buSzPct val="100000"/>
              <a:defRPr/>
            </a:pPr>
            <a:r>
              <a:rPr lang="en-US" dirty="0" smtClean="0"/>
              <a:t>Challenges for Parliament</a:t>
            </a:r>
            <a:endParaRPr lang="en-US" dirty="0"/>
          </a:p>
        </p:txBody>
      </p:sp>
    </p:spTree>
    <p:extLst>
      <p:ext uri="{BB962C8B-B14F-4D97-AF65-F5344CB8AC3E}">
        <p14:creationId xmlns:p14="http://schemas.microsoft.com/office/powerpoint/2010/main" val="8866139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389384"/>
            <a:ext cx="8229600" cy="735360"/>
          </a:xfrm>
        </p:spPr>
        <p:txBody>
          <a:bodyPr/>
          <a:lstStyle/>
          <a:p>
            <a:r>
              <a:rPr lang="de-AT" b="1" cap="small" dirty="0" smtClean="0"/>
              <a:t>Austrian Court </a:t>
            </a:r>
            <a:r>
              <a:rPr lang="de-AT" b="1" cap="small" dirty="0" err="1" smtClean="0"/>
              <a:t>of</a:t>
            </a:r>
            <a:r>
              <a:rPr lang="de-AT" b="1" cap="small" dirty="0" smtClean="0"/>
              <a:t> Audit</a:t>
            </a:r>
            <a:endParaRPr lang="de-AT" b="1" cap="small" dirty="0"/>
          </a:p>
        </p:txBody>
      </p:sp>
      <p:sp>
        <p:nvSpPr>
          <p:cNvPr id="3" name="Inhaltsplatzhalter 2"/>
          <p:cNvSpPr>
            <a:spLocks noGrp="1"/>
          </p:cNvSpPr>
          <p:nvPr>
            <p:ph idx="1"/>
          </p:nvPr>
        </p:nvSpPr>
        <p:spPr>
          <a:xfrm>
            <a:off x="423863" y="1340768"/>
            <a:ext cx="8186737" cy="4680520"/>
          </a:xfrm>
        </p:spPr>
        <p:txBody>
          <a:bodyPr/>
          <a:lstStyle/>
          <a:p>
            <a:pPr eaLnBrk="0" hangingPunct="0">
              <a:lnSpc>
                <a:spcPct val="110000"/>
              </a:lnSpc>
              <a:spcBef>
                <a:spcPts val="600"/>
              </a:spcBef>
              <a:spcAft>
                <a:spcPts val="600"/>
              </a:spcAft>
              <a:buSzPct val="100000"/>
              <a:tabLst>
                <a:tab pos="100013" algn="l"/>
              </a:tabLst>
              <a:defRPr/>
            </a:pPr>
            <a:r>
              <a:rPr lang="en-GB" dirty="0"/>
              <a:t>Set up by the federal constitution as an independent auditing institution on a federal, </a:t>
            </a:r>
            <a:r>
              <a:rPr lang="en-GB" dirty="0" err="1"/>
              <a:t>laender</a:t>
            </a:r>
            <a:r>
              <a:rPr lang="en-GB" dirty="0"/>
              <a:t> and municipal level</a:t>
            </a:r>
          </a:p>
          <a:p>
            <a:pPr eaLnBrk="0" hangingPunct="0">
              <a:lnSpc>
                <a:spcPct val="110000"/>
              </a:lnSpc>
              <a:spcBef>
                <a:spcPts val="600"/>
              </a:spcBef>
              <a:spcAft>
                <a:spcPts val="600"/>
              </a:spcAft>
              <a:buSzPct val="100000"/>
              <a:tabLst>
                <a:tab pos="100013" algn="l"/>
              </a:tabLst>
              <a:defRPr/>
            </a:pPr>
            <a:r>
              <a:rPr lang="en-GB" dirty="0"/>
              <a:t>Main functions and objectives</a:t>
            </a:r>
          </a:p>
          <a:p>
            <a:pPr marL="803275" lvl="1" indent="-444500" eaLnBrk="0" hangingPunct="0">
              <a:spcBef>
                <a:spcPts val="400"/>
              </a:spcBef>
              <a:spcAft>
                <a:spcPts val="400"/>
              </a:spcAft>
              <a:buClr>
                <a:schemeClr val="tx2"/>
              </a:buClr>
              <a:buSzPct val="85000"/>
              <a:buFont typeface="Symbol" panose="05050102010706020507" pitchFamily="18" charset="2"/>
              <a:buChar char="-"/>
              <a:tabLst>
                <a:tab pos="100013" algn="l"/>
              </a:tabLst>
              <a:defRPr/>
            </a:pPr>
            <a:r>
              <a:rPr lang="en-GB" dirty="0"/>
              <a:t>To verify that state funds are being correctly administered, including state spend by public institutions and state funds used by private institutions. </a:t>
            </a:r>
          </a:p>
          <a:p>
            <a:pPr marL="803275" lvl="1" indent="-444500" eaLnBrk="0" hangingPunct="0">
              <a:spcBef>
                <a:spcPts val="400"/>
              </a:spcBef>
              <a:spcAft>
                <a:spcPts val="400"/>
              </a:spcAft>
              <a:buClr>
                <a:schemeClr val="tx2"/>
              </a:buClr>
              <a:buSzPct val="85000"/>
              <a:buFont typeface="Symbol" panose="05050102010706020507" pitchFamily="18" charset="2"/>
              <a:buChar char="-"/>
              <a:tabLst>
                <a:tab pos="100013" algn="l"/>
              </a:tabLst>
              <a:defRPr/>
            </a:pPr>
            <a:r>
              <a:rPr lang="en-GB" dirty="0"/>
              <a:t>To scrutinise whether resources available are being used economically, efficiently and effectively</a:t>
            </a:r>
          </a:p>
          <a:p>
            <a:pPr marL="803275" lvl="1" indent="-444500" eaLnBrk="0" hangingPunct="0">
              <a:spcBef>
                <a:spcPts val="400"/>
              </a:spcBef>
              <a:spcAft>
                <a:spcPts val="400"/>
              </a:spcAft>
              <a:buClr>
                <a:schemeClr val="tx2"/>
              </a:buClr>
              <a:buSzPct val="85000"/>
              <a:buFont typeface="Symbol" panose="05050102010706020507" pitchFamily="18" charset="2"/>
              <a:buChar char="-"/>
              <a:tabLst>
                <a:tab pos="100013" algn="l"/>
              </a:tabLst>
              <a:defRPr/>
            </a:pPr>
            <a:r>
              <a:rPr lang="en-US" altLang="en-US" dirty="0"/>
              <a:t>To Compile the federal financial statements</a:t>
            </a:r>
          </a:p>
          <a:p>
            <a:pPr marL="803275" lvl="1" indent="-444500" eaLnBrk="0" hangingPunct="0">
              <a:spcBef>
                <a:spcPts val="400"/>
              </a:spcBef>
              <a:spcAft>
                <a:spcPts val="400"/>
              </a:spcAft>
              <a:buClr>
                <a:schemeClr val="tx2"/>
              </a:buClr>
              <a:buSzPct val="85000"/>
              <a:buFont typeface="Symbol" panose="05050102010706020507" pitchFamily="18" charset="2"/>
              <a:buChar char="-"/>
              <a:tabLst>
                <a:tab pos="100013" algn="l"/>
              </a:tabLst>
              <a:defRPr/>
            </a:pPr>
            <a:r>
              <a:rPr lang="en-US" altLang="en-US" dirty="0"/>
              <a:t>To Audit processes and financial statements of government bodies and off-budget entities</a:t>
            </a:r>
            <a:endParaRPr lang="de-DE" dirty="0"/>
          </a:p>
          <a:p>
            <a:pPr marL="803275" lvl="1" indent="-444500" eaLnBrk="0" hangingPunct="0">
              <a:spcBef>
                <a:spcPts val="400"/>
              </a:spcBef>
              <a:spcAft>
                <a:spcPts val="400"/>
              </a:spcAft>
              <a:buClr>
                <a:schemeClr val="tx2"/>
              </a:buClr>
              <a:buSzPct val="85000"/>
              <a:buFont typeface="Symbol" panose="05050102010706020507" pitchFamily="18" charset="2"/>
              <a:buChar char="-"/>
              <a:tabLst>
                <a:tab pos="100013" algn="l"/>
              </a:tabLst>
              <a:defRPr/>
            </a:pPr>
            <a:r>
              <a:rPr lang="en-US" altLang="en-US" dirty="0"/>
              <a:t>To cooperate in </a:t>
            </a:r>
            <a:r>
              <a:rPr lang="en-US" altLang="en-US" b="1" dirty="0"/>
              <a:t>preparing</a:t>
            </a:r>
            <a:r>
              <a:rPr lang="en-US" altLang="en-US" dirty="0"/>
              <a:t> the financial debt statement </a:t>
            </a:r>
            <a:r>
              <a:rPr lang="en-GB" altLang="en-US" dirty="0"/>
              <a:t>by </a:t>
            </a:r>
            <a:r>
              <a:rPr lang="en-GB" dirty="0"/>
              <a:t>ensuring the legality of debts and their correct entry in the ledger of financial </a:t>
            </a:r>
            <a:r>
              <a:rPr lang="en-GB" dirty="0" smtClean="0"/>
              <a:t>debt</a:t>
            </a:r>
            <a:r>
              <a:rPr lang="en-GB" dirty="0"/>
              <a:t/>
            </a:r>
            <a:br>
              <a:rPr lang="en-GB" dirty="0"/>
            </a:br>
            <a:r>
              <a:rPr lang="en-GB" dirty="0"/>
              <a:t/>
            </a:r>
            <a:br>
              <a:rPr lang="en-GB" dirty="0"/>
            </a:br>
            <a:endParaRPr lang="de-DE"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20</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dirty="0" smtClean="0"/>
              <a:t>REPUBLIK ÖSTERREICH  Parlament</a:t>
            </a:r>
            <a:endParaRPr lang="de-DE" dirty="0"/>
          </a:p>
        </p:txBody>
      </p:sp>
    </p:spTree>
    <p:extLst>
      <p:ext uri="{BB962C8B-B14F-4D97-AF65-F5344CB8AC3E}">
        <p14:creationId xmlns:p14="http://schemas.microsoft.com/office/powerpoint/2010/main" val="2695679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663352"/>
          </a:xfrm>
        </p:spPr>
        <p:txBody>
          <a:bodyPr/>
          <a:lstStyle/>
          <a:p>
            <a:r>
              <a:rPr lang="en-GB" b="1" cap="small" dirty="0" smtClean="0"/>
              <a:t>Ministry of Finance</a:t>
            </a:r>
            <a:endParaRPr lang="en-GB" b="1" cap="small" dirty="0"/>
          </a:p>
        </p:txBody>
      </p:sp>
      <p:sp>
        <p:nvSpPr>
          <p:cNvPr id="3" name="Inhaltsplatzhalter 2"/>
          <p:cNvSpPr>
            <a:spLocks noGrp="1"/>
          </p:cNvSpPr>
          <p:nvPr>
            <p:ph idx="1"/>
          </p:nvPr>
        </p:nvSpPr>
        <p:spPr>
          <a:xfrm>
            <a:off x="423863" y="1484784"/>
            <a:ext cx="8186737" cy="4968552"/>
          </a:xfrm>
        </p:spPr>
        <p:txBody>
          <a:bodyPr/>
          <a:lstStyle/>
          <a:p>
            <a:pPr eaLnBrk="0" hangingPunct="0">
              <a:spcBef>
                <a:spcPts val="600"/>
              </a:spcBef>
              <a:spcAft>
                <a:spcPts val="600"/>
              </a:spcAft>
              <a:buSzPct val="100000"/>
              <a:defRPr/>
            </a:pPr>
            <a:r>
              <a:rPr lang="en-US" altLang="en-US" dirty="0" smtClean="0"/>
              <a:t>Macro-fiscal policy competence according to the Constitution and Organic Budget Law</a:t>
            </a:r>
          </a:p>
          <a:p>
            <a:pPr marL="342900" lvl="1" eaLnBrk="0" hangingPunct="0">
              <a:spcBef>
                <a:spcPts val="600"/>
              </a:spcBef>
              <a:spcAft>
                <a:spcPts val="600"/>
              </a:spcAft>
              <a:buClr>
                <a:schemeClr val="tx2"/>
              </a:buClr>
              <a:buSzPct val="100000"/>
              <a:defRPr/>
            </a:pPr>
            <a:r>
              <a:rPr lang="en-US" altLang="en-US" dirty="0" smtClean="0">
                <a:ea typeface="+mn-ea"/>
                <a:cs typeface="+mn-cs"/>
              </a:rPr>
              <a:t>Overall-responsibility for the federal budget and overall-coordination (of federal government but also with lower levels of government)</a:t>
            </a:r>
          </a:p>
          <a:p>
            <a:pPr marL="342900" lvl="1" eaLnBrk="0" hangingPunct="0">
              <a:spcBef>
                <a:spcPts val="600"/>
              </a:spcBef>
              <a:spcAft>
                <a:spcPts val="600"/>
              </a:spcAft>
              <a:buClr>
                <a:schemeClr val="tx2"/>
              </a:buClr>
              <a:buSzPct val="100000"/>
              <a:defRPr/>
            </a:pPr>
            <a:r>
              <a:rPr lang="en-US" altLang="en-US" dirty="0" smtClean="0">
                <a:ea typeface="+mn-ea"/>
                <a:cs typeface="+mn-cs"/>
              </a:rPr>
              <a:t>Preparation of draft budget bills (medium-term and annual) </a:t>
            </a:r>
          </a:p>
          <a:p>
            <a:pPr marL="342900" lvl="1" eaLnBrk="0" hangingPunct="0">
              <a:spcBef>
                <a:spcPts val="600"/>
              </a:spcBef>
              <a:spcAft>
                <a:spcPts val="600"/>
              </a:spcAft>
              <a:buClr>
                <a:schemeClr val="tx2"/>
              </a:buClr>
              <a:buSzPct val="100000"/>
              <a:defRPr/>
            </a:pPr>
            <a:r>
              <a:rPr lang="en-US" altLang="en-US" dirty="0" smtClean="0">
                <a:ea typeface="+mn-ea"/>
                <a:cs typeface="+mn-cs"/>
              </a:rPr>
              <a:t>Establishment of Budget rules</a:t>
            </a:r>
          </a:p>
          <a:p>
            <a:pPr eaLnBrk="0" hangingPunct="0">
              <a:spcBef>
                <a:spcPts val="600"/>
              </a:spcBef>
              <a:spcAft>
                <a:spcPts val="600"/>
              </a:spcAft>
              <a:buSzPct val="100000"/>
              <a:defRPr/>
            </a:pPr>
            <a:r>
              <a:rPr lang="en-US" dirty="0" smtClean="0"/>
              <a:t>Agreement on overruns of budget allocations  </a:t>
            </a:r>
          </a:p>
          <a:p>
            <a:pPr eaLnBrk="0" hangingPunct="0">
              <a:spcBef>
                <a:spcPts val="600"/>
              </a:spcBef>
              <a:spcAft>
                <a:spcPts val="600"/>
              </a:spcAft>
              <a:buSzPct val="100000"/>
              <a:defRPr/>
            </a:pPr>
            <a:r>
              <a:rPr lang="en-US" dirty="0" smtClean="0"/>
              <a:t>Only Ministry of Finance may assume liability on behalf of the Federal Government (statutory or contractual guarantees) </a:t>
            </a:r>
          </a:p>
          <a:p>
            <a:pPr eaLnBrk="0" hangingPunct="0">
              <a:spcBef>
                <a:spcPts val="600"/>
              </a:spcBef>
              <a:spcAft>
                <a:spcPts val="600"/>
              </a:spcAft>
              <a:buSzPct val="100000"/>
              <a:defRPr/>
            </a:pPr>
            <a:r>
              <a:rPr lang="en-US" dirty="0"/>
              <a:t>Only Ministry of Finance may </a:t>
            </a:r>
            <a:r>
              <a:rPr lang="en-US" dirty="0" smtClean="0"/>
              <a:t>incur financial debts  (in compliance with </a:t>
            </a:r>
            <a:r>
              <a:rPr lang="en-US" dirty="0" err="1" smtClean="0"/>
              <a:t>authorisations</a:t>
            </a:r>
            <a:r>
              <a:rPr lang="en-US" dirty="0" smtClean="0"/>
              <a:t> contained in the Federal Finance Act)</a:t>
            </a:r>
          </a:p>
          <a:p>
            <a:pPr eaLnBrk="0" hangingPunct="0">
              <a:spcBef>
                <a:spcPts val="600"/>
              </a:spcBef>
              <a:spcAft>
                <a:spcPts val="600"/>
              </a:spcAft>
              <a:buSzPct val="100000"/>
              <a:defRPr/>
            </a:pPr>
            <a:r>
              <a:rPr lang="en-US" dirty="0" smtClean="0"/>
              <a:t>Reporting requirements to National Council </a:t>
            </a:r>
          </a:p>
          <a:p>
            <a:pPr marL="304800" indent="-304800">
              <a:spcBef>
                <a:spcPts val="600"/>
              </a:spcBef>
              <a:spcAft>
                <a:spcPts val="600"/>
              </a:spcAft>
              <a:buSzPct val="120000"/>
              <a:defRPr/>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21</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3413645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735360"/>
          </a:xfrm>
        </p:spPr>
        <p:txBody>
          <a:bodyPr/>
          <a:lstStyle/>
          <a:p>
            <a:r>
              <a:rPr lang="de-AT" b="1" cap="small" dirty="0" smtClean="0"/>
              <a:t>Line </a:t>
            </a:r>
            <a:r>
              <a:rPr lang="de-AT" b="1" cap="small" dirty="0" err="1" smtClean="0"/>
              <a:t>ministries</a:t>
            </a:r>
            <a:endParaRPr lang="de-AT" b="1" cap="small" dirty="0"/>
          </a:p>
        </p:txBody>
      </p:sp>
      <p:sp>
        <p:nvSpPr>
          <p:cNvPr id="3" name="Inhaltsplatzhalter 2"/>
          <p:cNvSpPr>
            <a:spLocks noGrp="1"/>
          </p:cNvSpPr>
          <p:nvPr>
            <p:ph idx="1"/>
          </p:nvPr>
        </p:nvSpPr>
        <p:spPr>
          <a:xfrm>
            <a:off x="423863" y="1484784"/>
            <a:ext cx="8186737" cy="4382616"/>
          </a:xfrm>
        </p:spPr>
        <p:txBody>
          <a:bodyPr/>
          <a:lstStyle/>
          <a:p>
            <a:pPr eaLnBrk="0" hangingPunct="0">
              <a:spcBef>
                <a:spcPts val="600"/>
              </a:spcBef>
              <a:spcAft>
                <a:spcPts val="600"/>
              </a:spcAft>
              <a:buSzPct val="100000"/>
              <a:defRPr/>
            </a:pPr>
            <a:r>
              <a:rPr lang="en-US" dirty="0" smtClean="0"/>
              <a:t>Participation in the preparation of medium-term and annual budget bill</a:t>
            </a:r>
          </a:p>
          <a:p>
            <a:pPr eaLnBrk="0" hangingPunct="0">
              <a:spcBef>
                <a:spcPts val="600"/>
              </a:spcBef>
              <a:spcAft>
                <a:spcPts val="600"/>
              </a:spcAft>
              <a:buSzPct val="100000"/>
              <a:defRPr/>
            </a:pPr>
            <a:r>
              <a:rPr lang="en-US" dirty="0" smtClean="0"/>
              <a:t>Execution of budget</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Management and oversight of budget funds, and exercise oversight of compliance with budget figures and the performance mandates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Prepare monthly budget forecasts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Participate in controlling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Management of re-allocations (depending on budget level)</a:t>
            </a:r>
          </a:p>
          <a:p>
            <a:pPr eaLnBrk="0" hangingPunct="0">
              <a:spcBef>
                <a:spcPts val="2400"/>
              </a:spcBef>
              <a:spcAft>
                <a:spcPts val="600"/>
              </a:spcAft>
              <a:buSzPct val="100000"/>
              <a:defRPr/>
            </a:pPr>
            <a:r>
              <a:rPr lang="en-US" dirty="0" smtClean="0"/>
              <a:t>Accounting of all business cases</a:t>
            </a:r>
          </a:p>
          <a:p>
            <a:pPr eaLnBrk="0" hangingPunct="0">
              <a:spcBef>
                <a:spcPts val="600"/>
              </a:spcBef>
              <a:spcAft>
                <a:spcPts val="600"/>
              </a:spcAft>
              <a:buSzPct val="100000"/>
              <a:defRPr/>
            </a:pPr>
            <a:r>
              <a:rPr lang="en-US" dirty="0" smtClean="0"/>
              <a:t>Participation in the drawing up the federal financial statements</a:t>
            </a:r>
          </a:p>
          <a:p>
            <a:pPr eaLnBrk="0" hangingPunct="0">
              <a:spcBef>
                <a:spcPts val="600"/>
              </a:spcBef>
              <a:spcAft>
                <a:spcPts val="600"/>
              </a:spcAft>
              <a:buSzPct val="100000"/>
              <a:defRPr/>
            </a:pPr>
            <a:r>
              <a:rPr lang="en-US" dirty="0" smtClean="0"/>
              <a:t>Developing and administration of policy areas</a:t>
            </a:r>
          </a:p>
          <a:p>
            <a:endParaRPr lang="en-GB" dirty="0"/>
          </a:p>
          <a:p>
            <a:pPr marL="304800" indent="-304800">
              <a:spcBef>
                <a:spcPts val="600"/>
              </a:spcBef>
              <a:spcAft>
                <a:spcPts val="600"/>
              </a:spcAft>
              <a:buSzPct val="120000"/>
              <a:defRPr/>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22</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572421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332656"/>
            <a:ext cx="8229600" cy="792088"/>
          </a:xfrm>
        </p:spPr>
        <p:txBody>
          <a:bodyPr/>
          <a:lstStyle/>
          <a:p>
            <a:r>
              <a:rPr lang="de-AT" b="1" cap="small" dirty="0" smtClean="0"/>
              <a:t>Austrian Treasury</a:t>
            </a:r>
            <a:endParaRPr lang="de-AT" b="1" cap="small" dirty="0"/>
          </a:p>
        </p:txBody>
      </p:sp>
      <p:sp>
        <p:nvSpPr>
          <p:cNvPr id="3" name="Inhaltsplatzhalter 2"/>
          <p:cNvSpPr>
            <a:spLocks noGrp="1"/>
          </p:cNvSpPr>
          <p:nvPr>
            <p:ph idx="1"/>
          </p:nvPr>
        </p:nvSpPr>
        <p:spPr>
          <a:xfrm>
            <a:off x="423863" y="1340768"/>
            <a:ext cx="8186737" cy="4608512"/>
          </a:xfrm>
        </p:spPr>
        <p:txBody>
          <a:bodyPr/>
          <a:lstStyle/>
          <a:p>
            <a:pPr eaLnBrk="0" hangingPunct="0">
              <a:spcBef>
                <a:spcPts val="600"/>
              </a:spcBef>
              <a:spcAft>
                <a:spcPts val="600"/>
              </a:spcAft>
              <a:buSzPct val="100000"/>
              <a:defRPr/>
            </a:pPr>
            <a:r>
              <a:rPr lang="en-GB" dirty="0"/>
              <a:t>Debt management office and acts in the name and for the account of the sovereign </a:t>
            </a:r>
          </a:p>
          <a:p>
            <a:pPr eaLnBrk="0" hangingPunct="0">
              <a:spcBef>
                <a:spcPts val="600"/>
              </a:spcBef>
              <a:spcAft>
                <a:spcPts val="600"/>
              </a:spcAft>
              <a:buSzPct val="100000"/>
              <a:defRPr/>
            </a:pPr>
            <a:r>
              <a:rPr lang="en-GB" dirty="0"/>
              <a:t>Wholly owned by the Republic of Austria, represented by the Federal Ministry of Finance</a:t>
            </a:r>
          </a:p>
          <a:p>
            <a:pPr eaLnBrk="0" hangingPunct="0">
              <a:spcBef>
                <a:spcPts val="600"/>
              </a:spcBef>
              <a:spcAft>
                <a:spcPts val="600"/>
              </a:spcAft>
              <a:buSzPct val="100000"/>
              <a:defRPr/>
            </a:pPr>
            <a:r>
              <a:rPr lang="en-GB" dirty="0"/>
              <a:t>The primary objective is to secure the government’s funding at the lowest possible cost over the medium to long term while avoiding excessive risk</a:t>
            </a:r>
            <a:endParaRPr lang="de-AT" dirty="0"/>
          </a:p>
          <a:p>
            <a:pPr eaLnBrk="0" hangingPunct="0">
              <a:spcBef>
                <a:spcPts val="600"/>
              </a:spcBef>
              <a:spcAft>
                <a:spcPts val="600"/>
              </a:spcAft>
              <a:buSzPct val="100000"/>
              <a:defRPr/>
            </a:pPr>
            <a:r>
              <a:rPr lang="en-GB" dirty="0"/>
              <a:t>Responsibilities include issuing Austrian government debt and managing the central government debt portfolio</a:t>
            </a:r>
          </a:p>
          <a:p>
            <a:pPr eaLnBrk="0" hangingPunct="0">
              <a:spcBef>
                <a:spcPts val="600"/>
              </a:spcBef>
              <a:spcAft>
                <a:spcPts val="600"/>
              </a:spcAft>
              <a:buSzPct val="100000"/>
              <a:defRPr/>
            </a:pPr>
            <a:r>
              <a:rPr lang="en-GB" dirty="0"/>
              <a:t>Acts as central liquidity manager of the Republic of Austria</a:t>
            </a:r>
          </a:p>
          <a:p>
            <a:pPr eaLnBrk="0" hangingPunct="0">
              <a:spcBef>
                <a:spcPts val="600"/>
              </a:spcBef>
              <a:spcAft>
                <a:spcPts val="600"/>
              </a:spcAft>
              <a:buSzPct val="100000"/>
              <a:defRPr/>
            </a:pPr>
            <a:r>
              <a:rPr lang="en-GB" dirty="0"/>
              <a:t>May perform financial and consulting activities for Austrian provinces, quasi-governmental and other legal entities of the Republic of Austria with the aim of exploiting synergies</a:t>
            </a:r>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23</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40844191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332656"/>
            <a:ext cx="8229600" cy="792088"/>
          </a:xfrm>
        </p:spPr>
        <p:txBody>
          <a:bodyPr/>
          <a:lstStyle/>
          <a:p>
            <a:r>
              <a:rPr lang="en-US" b="1" cap="small" dirty="0" smtClean="0"/>
              <a:t>Statistics Austria</a:t>
            </a:r>
            <a:endParaRPr lang="en-US" b="1" cap="small" dirty="0"/>
          </a:p>
        </p:txBody>
      </p:sp>
      <p:sp>
        <p:nvSpPr>
          <p:cNvPr id="3" name="Inhaltsplatzhalter 2"/>
          <p:cNvSpPr>
            <a:spLocks noGrp="1"/>
          </p:cNvSpPr>
          <p:nvPr>
            <p:ph idx="1"/>
          </p:nvPr>
        </p:nvSpPr>
        <p:spPr>
          <a:xfrm>
            <a:off x="423863" y="1340768"/>
            <a:ext cx="8186737" cy="4608512"/>
          </a:xfrm>
        </p:spPr>
        <p:txBody>
          <a:bodyPr/>
          <a:lstStyle/>
          <a:p>
            <a:pPr eaLnBrk="0" hangingPunct="0">
              <a:spcBef>
                <a:spcPts val="600"/>
              </a:spcBef>
              <a:spcAft>
                <a:spcPts val="600"/>
              </a:spcAft>
              <a:buSzPct val="100000"/>
              <a:defRPr/>
            </a:pPr>
            <a:r>
              <a:rPr lang="en-GB" dirty="0" smtClean="0"/>
              <a:t>Separated </a:t>
            </a:r>
            <a:r>
              <a:rPr lang="en-GB" dirty="0"/>
              <a:t>from Government Services </a:t>
            </a:r>
            <a:r>
              <a:rPr lang="en-GB" dirty="0" smtClean="0"/>
              <a:t>in the year 2000</a:t>
            </a:r>
            <a:endParaRPr lang="en-GB" dirty="0"/>
          </a:p>
          <a:p>
            <a:pPr eaLnBrk="0" hangingPunct="0">
              <a:spcBef>
                <a:spcPts val="600"/>
              </a:spcBef>
              <a:spcAft>
                <a:spcPts val="600"/>
              </a:spcAft>
              <a:buSzPct val="100000"/>
              <a:defRPr/>
            </a:pPr>
            <a:r>
              <a:rPr lang="en-GB" dirty="0"/>
              <a:t>Independent and non-profit-making federal institution under public </a:t>
            </a:r>
            <a:r>
              <a:rPr lang="en-GB" dirty="0" smtClean="0"/>
              <a:t>law</a:t>
            </a:r>
          </a:p>
          <a:p>
            <a:pPr eaLnBrk="0" hangingPunct="0">
              <a:spcBef>
                <a:spcPts val="600"/>
              </a:spcBef>
              <a:spcAft>
                <a:spcPts val="600"/>
              </a:spcAft>
              <a:buSzPct val="100000"/>
              <a:defRPr/>
            </a:pPr>
            <a:r>
              <a:rPr lang="en-GB" dirty="0"/>
              <a:t>R</a:t>
            </a:r>
            <a:r>
              <a:rPr lang="en-GB" dirty="0" smtClean="0"/>
              <a:t>esponsible </a:t>
            </a:r>
            <a:r>
              <a:rPr lang="en-GB" dirty="0"/>
              <a:t>for performing scientific services in the area of federal </a:t>
            </a:r>
            <a:r>
              <a:rPr lang="en-GB" dirty="0" smtClean="0"/>
              <a:t>statistics</a:t>
            </a:r>
          </a:p>
          <a:p>
            <a:pPr eaLnBrk="0" hangingPunct="0">
              <a:spcBef>
                <a:spcPts val="600"/>
              </a:spcBef>
              <a:spcAft>
                <a:spcPts val="600"/>
              </a:spcAft>
              <a:buSzPct val="100000"/>
              <a:defRPr/>
            </a:pPr>
            <a:r>
              <a:rPr lang="en-GB" dirty="0" smtClean="0"/>
              <a:t>Federal </a:t>
            </a:r>
            <a:r>
              <a:rPr lang="en-GB" dirty="0"/>
              <a:t>Statistics </a:t>
            </a:r>
            <a:r>
              <a:rPr lang="en-GB" dirty="0" smtClean="0"/>
              <a:t>is defined as </a:t>
            </a:r>
            <a:r>
              <a:rPr lang="en-GB" dirty="0"/>
              <a:t>a (non-personal) information system of the government providing data on the economic, demographic, social, ecological and cultural situation in </a:t>
            </a:r>
            <a:r>
              <a:rPr lang="en-GB" dirty="0" smtClean="0"/>
              <a:t>Austria</a:t>
            </a:r>
          </a:p>
          <a:p>
            <a:pPr eaLnBrk="0" hangingPunct="0">
              <a:spcBef>
                <a:spcPts val="600"/>
              </a:spcBef>
              <a:spcAft>
                <a:spcPts val="600"/>
              </a:spcAft>
              <a:buSzPct val="100000"/>
              <a:defRPr/>
            </a:pPr>
            <a:r>
              <a:rPr lang="en-GB" dirty="0" smtClean="0"/>
              <a:t>This </a:t>
            </a:r>
            <a:r>
              <a:rPr lang="en-GB" dirty="0"/>
              <a:t>information helps administrative bodies in planning and political decision-making procedures and in controlling the measures </a:t>
            </a:r>
            <a:r>
              <a:rPr lang="en-GB" dirty="0" smtClean="0"/>
              <a:t>taken</a:t>
            </a:r>
          </a:p>
          <a:p>
            <a:pPr eaLnBrk="0" hangingPunct="0">
              <a:spcBef>
                <a:spcPts val="600"/>
              </a:spcBef>
              <a:spcAft>
                <a:spcPts val="600"/>
              </a:spcAft>
              <a:buSzPct val="100000"/>
              <a:defRPr/>
            </a:pPr>
            <a:r>
              <a:rPr lang="en-GB" dirty="0" smtClean="0"/>
              <a:t>Moreover</a:t>
            </a:r>
            <a:r>
              <a:rPr lang="en-GB" dirty="0"/>
              <a:t>, data are made available to the scientific and economic community and to the general </a:t>
            </a:r>
            <a:r>
              <a:rPr lang="en-GB" dirty="0" smtClean="0"/>
              <a:t>public</a:t>
            </a:r>
          </a:p>
          <a:p>
            <a:pPr eaLnBrk="0" hangingPunct="0">
              <a:spcBef>
                <a:spcPts val="600"/>
              </a:spcBef>
              <a:spcAft>
                <a:spcPts val="600"/>
              </a:spcAft>
              <a:buSzPct val="100000"/>
              <a:defRPr/>
            </a:pPr>
            <a:r>
              <a:rPr lang="en-GB" dirty="0" smtClean="0"/>
              <a:t>The Statistics </a:t>
            </a:r>
            <a:r>
              <a:rPr lang="en-GB" dirty="0"/>
              <a:t>are decreed by international legal acts of the European Community, by federal laws and by </a:t>
            </a:r>
            <a:r>
              <a:rPr lang="en-GB" dirty="0" smtClean="0"/>
              <a:t>regulations</a:t>
            </a:r>
            <a:endParaRPr lang="en-GB" dirty="0"/>
          </a:p>
          <a:p>
            <a:pPr eaLnBrk="0" hangingPunct="0">
              <a:spcBef>
                <a:spcPts val="600"/>
              </a:spcBef>
              <a:spcAft>
                <a:spcPts val="600"/>
              </a:spcAft>
              <a:buSzPct val="100000"/>
              <a:defRPr/>
            </a:pPr>
            <a:endParaRPr lang="en-GB"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24</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1453684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332656"/>
            <a:ext cx="8229600" cy="951384"/>
          </a:xfrm>
        </p:spPr>
        <p:txBody>
          <a:bodyPr/>
          <a:lstStyle/>
          <a:p>
            <a:r>
              <a:rPr lang="en-GB" b="1" cap="small" dirty="0"/>
              <a:t>Austrian Institute for Economic </a:t>
            </a:r>
            <a:r>
              <a:rPr lang="en-GB" b="1" cap="small" dirty="0" smtClean="0"/>
              <a:t>Research (WIFO)</a:t>
            </a:r>
            <a:endParaRPr lang="de-AT" b="1" cap="small" dirty="0"/>
          </a:p>
        </p:txBody>
      </p:sp>
      <p:sp>
        <p:nvSpPr>
          <p:cNvPr id="3" name="Inhaltsplatzhalter 2"/>
          <p:cNvSpPr>
            <a:spLocks noGrp="1"/>
          </p:cNvSpPr>
          <p:nvPr>
            <p:ph idx="1"/>
          </p:nvPr>
        </p:nvSpPr>
        <p:spPr>
          <a:xfrm>
            <a:off x="423863" y="1412776"/>
            <a:ext cx="8186737" cy="4752528"/>
          </a:xfrm>
        </p:spPr>
        <p:txBody>
          <a:bodyPr/>
          <a:lstStyle/>
          <a:p>
            <a:pPr eaLnBrk="0" hangingPunct="0">
              <a:spcBef>
                <a:spcPts val="600"/>
              </a:spcBef>
              <a:spcAft>
                <a:spcPts val="600"/>
              </a:spcAft>
              <a:buSzPct val="100000"/>
              <a:defRPr/>
            </a:pPr>
            <a:r>
              <a:rPr lang="en-GB" dirty="0"/>
              <a:t>The Austrian Institute for Economic Research (WIFO) is an independent scientific institution that prepares all macroeconomic assumptions used in the budget process.</a:t>
            </a:r>
          </a:p>
          <a:p>
            <a:pPr eaLnBrk="0" hangingPunct="0">
              <a:spcBef>
                <a:spcPts val="600"/>
              </a:spcBef>
              <a:spcAft>
                <a:spcPts val="600"/>
              </a:spcAft>
              <a:buSzPct val="100000"/>
              <a:defRPr/>
            </a:pPr>
            <a:r>
              <a:rPr lang="en-GB" dirty="0"/>
              <a:t>WIFO is funded by the federal government, the state governments and the social partners, as well as by specifically funded research. It has a  professional staff of about 100 persons. </a:t>
            </a:r>
          </a:p>
          <a:p>
            <a:pPr eaLnBrk="0" hangingPunct="0">
              <a:spcBef>
                <a:spcPts val="600"/>
              </a:spcBef>
              <a:spcAft>
                <a:spcPts val="600"/>
              </a:spcAft>
              <a:buSzPct val="100000"/>
              <a:defRPr/>
            </a:pPr>
            <a:r>
              <a:rPr lang="en-GB" dirty="0"/>
              <a:t>WIFO produces multiple forecasts for the Ministry of Finance, including the five-year perspective used in the coalition negotiations, the economic assumptions for the annual budget, the mid-term expenditure framework and the annual stability programme submitted to the European Commission.</a:t>
            </a:r>
          </a:p>
          <a:p>
            <a:pPr eaLnBrk="0" hangingPunct="0">
              <a:spcBef>
                <a:spcPts val="600"/>
              </a:spcBef>
              <a:spcAft>
                <a:spcPts val="600"/>
              </a:spcAft>
              <a:buSzPct val="100000"/>
              <a:defRPr/>
            </a:pPr>
            <a:r>
              <a:rPr lang="en-GB" dirty="0"/>
              <a:t>The objective is to forecast as accurately as possible.</a:t>
            </a:r>
          </a:p>
          <a:p>
            <a:pPr eaLnBrk="0" hangingPunct="0">
              <a:spcBef>
                <a:spcPts val="600"/>
              </a:spcBef>
              <a:spcAft>
                <a:spcPts val="600"/>
              </a:spcAft>
              <a:buSzPct val="100000"/>
              <a:defRPr/>
            </a:pPr>
            <a:r>
              <a:rPr lang="en-GB" dirty="0"/>
              <a:t>WIFO is also engaged in a variety of economic research, both in Austria and internationally</a:t>
            </a:r>
            <a:r>
              <a:rPr lang="en-GB" dirty="0" smtClean="0"/>
              <a:t>.</a:t>
            </a:r>
            <a:endParaRPr lang="de-DE" dirty="0"/>
          </a:p>
          <a:p>
            <a:pPr marL="0" indent="0">
              <a:buNone/>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25</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25321885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332656"/>
            <a:ext cx="8229600" cy="792088"/>
          </a:xfrm>
        </p:spPr>
        <p:txBody>
          <a:bodyPr/>
          <a:lstStyle/>
          <a:p>
            <a:r>
              <a:rPr lang="en-GB" b="1" cap="small" dirty="0" smtClean="0"/>
              <a:t>Fiscal Advisory Council</a:t>
            </a:r>
            <a:endParaRPr lang="de-AT" b="1" cap="small"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26</a:t>
            </a:fld>
            <a:endParaRPr lang="de-DE" dirty="0">
              <a:solidFill>
                <a:schemeClr val="bg1"/>
              </a:solidFill>
            </a:endParaRPr>
          </a:p>
        </p:txBody>
      </p:sp>
      <p:sp>
        <p:nvSpPr>
          <p:cNvPr id="3" name="Inhaltsplatzhalter 2"/>
          <p:cNvSpPr>
            <a:spLocks noGrp="1"/>
          </p:cNvSpPr>
          <p:nvPr>
            <p:ph idx="1"/>
          </p:nvPr>
        </p:nvSpPr>
        <p:spPr>
          <a:xfrm>
            <a:off x="423863" y="1340768"/>
            <a:ext cx="8186737" cy="4680520"/>
          </a:xfrm>
        </p:spPr>
        <p:txBody>
          <a:bodyPr/>
          <a:lstStyle/>
          <a:p>
            <a:pPr eaLnBrk="0" hangingPunct="0">
              <a:spcBef>
                <a:spcPts val="600"/>
              </a:spcBef>
              <a:spcAft>
                <a:spcPts val="1200"/>
              </a:spcAft>
              <a:buSzPct val="100000"/>
              <a:defRPr/>
            </a:pPr>
            <a:r>
              <a:rPr lang="en-US" altLang="en-US" dirty="0"/>
              <a:t>Evaluation and forecast of the financial-political situation</a:t>
            </a:r>
          </a:p>
          <a:p>
            <a:pPr eaLnBrk="0" hangingPunct="0">
              <a:spcBef>
                <a:spcPts val="600"/>
              </a:spcBef>
              <a:spcAft>
                <a:spcPts val="1200"/>
              </a:spcAft>
              <a:buSzPct val="100000"/>
              <a:defRPr/>
            </a:pPr>
            <a:r>
              <a:rPr lang="en-US" altLang="en-US" dirty="0"/>
              <a:t>Analyses of the effects of financial operations on the national economy in connection with the indebtedness of all the public authorities</a:t>
            </a:r>
          </a:p>
          <a:p>
            <a:pPr eaLnBrk="0" hangingPunct="0">
              <a:spcBef>
                <a:spcPts val="600"/>
              </a:spcBef>
              <a:spcAft>
                <a:spcPts val="1200"/>
              </a:spcAft>
              <a:buSzPct val="100000"/>
              <a:defRPr/>
            </a:pPr>
            <a:r>
              <a:rPr lang="en-US" altLang="en-US" dirty="0"/>
              <a:t>Analysis of the sustainability and quality of the budgetary policy of public </a:t>
            </a:r>
            <a:r>
              <a:rPr lang="en-US" altLang="en-US" dirty="0" smtClean="0"/>
              <a:t>budgets</a:t>
            </a:r>
            <a:endParaRPr lang="en-US" altLang="en-US" dirty="0"/>
          </a:p>
          <a:p>
            <a:pPr eaLnBrk="0" hangingPunct="0">
              <a:spcBef>
                <a:spcPts val="600"/>
              </a:spcBef>
              <a:spcAft>
                <a:spcPts val="1200"/>
              </a:spcAft>
              <a:buSzPct val="100000"/>
              <a:defRPr/>
            </a:pPr>
            <a:r>
              <a:rPr lang="en-US" altLang="en-US" dirty="0"/>
              <a:t>Presentation of written recommendations concerning the financial policy of the public budgets in Austria taking economic conditions into </a:t>
            </a:r>
            <a:r>
              <a:rPr lang="en-US" altLang="en-US" dirty="0" smtClean="0"/>
              <a:t>consideration</a:t>
            </a:r>
            <a:endParaRPr lang="en-US" altLang="en-US" dirty="0"/>
          </a:p>
          <a:p>
            <a:pPr eaLnBrk="0" hangingPunct="0">
              <a:spcBef>
                <a:spcPts val="600"/>
              </a:spcBef>
              <a:spcAft>
                <a:spcPts val="1200"/>
              </a:spcAft>
              <a:buSzPct val="100000"/>
              <a:defRPr/>
            </a:pPr>
            <a:r>
              <a:rPr lang="en-US" altLang="en-US" dirty="0"/>
              <a:t>Annual presentation of a report on the recommendations made to the Federal Minister of Finance, which the Federal Minister of Finance is to present to the National Council and Federal </a:t>
            </a:r>
            <a:r>
              <a:rPr lang="en-US" altLang="en-US" dirty="0" smtClean="0"/>
              <a:t>Government</a:t>
            </a:r>
            <a:endParaRPr lang="en-US" altLang="en-US" dirty="0"/>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2506678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260648"/>
            <a:ext cx="8229600" cy="648072"/>
          </a:xfrm>
        </p:spPr>
        <p:txBody>
          <a:bodyPr/>
          <a:lstStyle/>
          <a:p>
            <a:r>
              <a:rPr lang="de-AT" b="1" cap="small" dirty="0"/>
              <a:t>Österreichische </a:t>
            </a:r>
            <a:r>
              <a:rPr lang="de-AT" b="1" cap="small" dirty="0" smtClean="0"/>
              <a:t>Nationalbank (</a:t>
            </a:r>
            <a:r>
              <a:rPr lang="de-AT" b="1" cap="small" dirty="0" err="1" smtClean="0"/>
              <a:t>OeNB</a:t>
            </a:r>
            <a:r>
              <a:rPr lang="de-AT" b="1" cap="small" dirty="0" smtClean="0"/>
              <a:t>)</a:t>
            </a:r>
            <a:endParaRPr lang="de-AT" b="1" cap="small" dirty="0"/>
          </a:p>
        </p:txBody>
      </p:sp>
      <p:sp>
        <p:nvSpPr>
          <p:cNvPr id="3" name="Inhaltsplatzhalter 2"/>
          <p:cNvSpPr>
            <a:spLocks noGrp="1"/>
          </p:cNvSpPr>
          <p:nvPr>
            <p:ph idx="1"/>
          </p:nvPr>
        </p:nvSpPr>
        <p:spPr>
          <a:xfrm>
            <a:off x="423863" y="1124744"/>
            <a:ext cx="8186737" cy="5112568"/>
          </a:xfrm>
        </p:spPr>
        <p:txBody>
          <a:bodyPr/>
          <a:lstStyle/>
          <a:p>
            <a:pPr eaLnBrk="0" hangingPunct="0">
              <a:spcBef>
                <a:spcPts val="600"/>
              </a:spcBef>
              <a:spcAft>
                <a:spcPts val="600"/>
              </a:spcAft>
              <a:buSzPct val="100000"/>
              <a:defRPr/>
            </a:pPr>
            <a:r>
              <a:rPr lang="en-GB" dirty="0"/>
              <a:t>C</a:t>
            </a:r>
            <a:r>
              <a:rPr lang="en-GB" dirty="0" smtClean="0"/>
              <a:t>entral </a:t>
            </a:r>
            <a:r>
              <a:rPr lang="en-GB" dirty="0"/>
              <a:t>bank of the Republic of Austria and as such an integral part of the European System of Central Banks (ESCB)</a:t>
            </a:r>
          </a:p>
          <a:p>
            <a:pPr eaLnBrk="0" hangingPunct="0">
              <a:spcBef>
                <a:spcPts val="600"/>
              </a:spcBef>
              <a:spcAft>
                <a:spcPts val="600"/>
              </a:spcAft>
              <a:buSzPct val="100000"/>
              <a:defRPr/>
            </a:pPr>
            <a:r>
              <a:rPr lang="en-GB" dirty="0"/>
              <a:t>A</a:t>
            </a:r>
            <a:r>
              <a:rPr lang="en-GB" dirty="0" smtClean="0"/>
              <a:t> </a:t>
            </a:r>
            <a:r>
              <a:rPr lang="en-GB" dirty="0"/>
              <a:t>stock corporation and capital is held by the federal government a the sole shareholder (rights are exercised by Federal Minister of Finance)</a:t>
            </a:r>
          </a:p>
          <a:p>
            <a:pPr eaLnBrk="0" hangingPunct="0">
              <a:spcBef>
                <a:spcPts val="600"/>
              </a:spcBef>
              <a:spcAft>
                <a:spcPts val="600"/>
              </a:spcAft>
              <a:buSzPct val="100000"/>
              <a:defRPr/>
            </a:pPr>
            <a:r>
              <a:rPr lang="en-GB" dirty="0"/>
              <a:t>F</a:t>
            </a:r>
            <a:r>
              <a:rPr lang="en-GB" dirty="0" smtClean="0"/>
              <a:t>ully </a:t>
            </a:r>
            <a:r>
              <a:rPr lang="en-GB" dirty="0"/>
              <a:t>independent and not bound by any instructions from institutions from the European Union, the government or any other institution</a:t>
            </a:r>
          </a:p>
          <a:p>
            <a:pPr eaLnBrk="0" hangingPunct="0">
              <a:spcBef>
                <a:spcPts val="600"/>
              </a:spcBef>
              <a:spcAft>
                <a:spcPts val="600"/>
              </a:spcAft>
              <a:buSzPct val="100000"/>
              <a:defRPr/>
            </a:pPr>
            <a:r>
              <a:rPr lang="en-GB" dirty="0"/>
              <a:t>Safeguards price stability and contributes to the stability of money and credit markets</a:t>
            </a:r>
          </a:p>
          <a:p>
            <a:pPr eaLnBrk="0" hangingPunct="0">
              <a:spcBef>
                <a:spcPts val="600"/>
              </a:spcBef>
              <a:spcAft>
                <a:spcPts val="600"/>
              </a:spcAft>
              <a:buSzPct val="100000"/>
              <a:defRPr/>
            </a:pPr>
            <a:r>
              <a:rPr lang="en-GB" dirty="0"/>
              <a:t>C</a:t>
            </a:r>
            <a:r>
              <a:rPr lang="en-GB" dirty="0" smtClean="0"/>
              <a:t>onducts </a:t>
            </a:r>
            <a:r>
              <a:rPr lang="en-GB" dirty="0"/>
              <a:t>monetary policy operations with banks and manages foreign reserve assets</a:t>
            </a:r>
          </a:p>
          <a:p>
            <a:pPr eaLnBrk="0" hangingPunct="0">
              <a:spcBef>
                <a:spcPts val="600"/>
              </a:spcBef>
              <a:spcAft>
                <a:spcPts val="600"/>
              </a:spcAft>
              <a:buSzPct val="100000"/>
              <a:defRPr/>
            </a:pPr>
            <a:r>
              <a:rPr lang="en-GB" dirty="0"/>
              <a:t>Analyses banks and contributes to the maintenance of financial stability</a:t>
            </a:r>
          </a:p>
          <a:p>
            <a:pPr eaLnBrk="0" hangingPunct="0">
              <a:spcBef>
                <a:spcPts val="600"/>
              </a:spcBef>
              <a:spcAft>
                <a:spcPts val="600"/>
              </a:spcAft>
              <a:buSzPct val="100000"/>
              <a:defRPr/>
            </a:pPr>
            <a:r>
              <a:rPr lang="en-GB" dirty="0"/>
              <a:t>Provides Austrian businesses and consumers with high-quality, secure cash</a:t>
            </a:r>
          </a:p>
          <a:p>
            <a:pPr eaLnBrk="0" hangingPunct="0">
              <a:spcBef>
                <a:spcPts val="600"/>
              </a:spcBef>
              <a:spcAft>
                <a:spcPts val="600"/>
              </a:spcAft>
              <a:buSzPct val="100000"/>
              <a:defRPr/>
            </a:pPr>
            <a:r>
              <a:rPr lang="en-GB" dirty="0"/>
              <a:t>Provides comprehensive, high-quality and timely financial statistics</a:t>
            </a:r>
          </a:p>
          <a:p>
            <a:pPr marL="304800" indent="-304800">
              <a:spcBef>
                <a:spcPts val="600"/>
              </a:spcBef>
              <a:spcAft>
                <a:spcPts val="1200"/>
              </a:spcAft>
              <a:buSzPct val="120000"/>
              <a:defRPr/>
            </a:pPr>
            <a:endParaRPr lang="en-GB" dirty="0" smtClean="0"/>
          </a:p>
          <a:p>
            <a:pPr marL="304800" indent="-304800">
              <a:spcBef>
                <a:spcPts val="600"/>
              </a:spcBef>
              <a:spcAft>
                <a:spcPts val="1200"/>
              </a:spcAft>
              <a:buSzPct val="120000"/>
              <a:defRPr/>
            </a:pPr>
            <a:endParaRPr lang="de-DE" dirty="0"/>
          </a:p>
          <a:p>
            <a:pPr marL="0" indent="0">
              <a:buNone/>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27</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dirty="0" smtClean="0"/>
              <a:t>REPUBLIK ÖSTERREICH  Parlament</a:t>
            </a:r>
            <a:endParaRPr lang="de-DE" dirty="0"/>
          </a:p>
        </p:txBody>
      </p:sp>
    </p:spTree>
    <p:extLst>
      <p:ext uri="{BB962C8B-B14F-4D97-AF65-F5344CB8AC3E}">
        <p14:creationId xmlns:p14="http://schemas.microsoft.com/office/powerpoint/2010/main" val="1619561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chemeClr val="bg1"/>
                </a:solidFill>
              </a:rPr>
              <a:pPr defTabSz="957263">
                <a:defRPr/>
              </a:pPr>
              <a:t>28</a:t>
            </a:fld>
            <a:endParaRPr lang="de-DE" dirty="0">
              <a:solidFill>
                <a:schemeClr val="bg1"/>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509120"/>
            <a:ext cx="8229600" cy="936104"/>
          </a:xfrm>
        </p:spPr>
        <p:txBody>
          <a:bodyPr/>
          <a:lstStyle/>
          <a:p>
            <a:r>
              <a:rPr lang="en-US" b="1" cap="small" dirty="0" smtClean="0"/>
              <a:t>The Budget Process at a Glance </a:t>
            </a:r>
            <a:endParaRPr lang="de-AT"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2396838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95536" y="548680"/>
            <a:ext cx="8229600" cy="936104"/>
          </a:xfrm>
        </p:spPr>
        <p:txBody>
          <a:bodyPr/>
          <a:lstStyle/>
          <a:p>
            <a:r>
              <a:rPr lang="en-GB" b="1" cap="small" dirty="0" smtClean="0">
                <a:ea typeface="Tahoma" pitchFamily="34" charset="0"/>
                <a:cs typeface="Tahoma" pitchFamily="34" charset="0"/>
              </a:rPr>
              <a:t>Major Changes and New Elements in the Austrian Fiscal Framework</a:t>
            </a:r>
            <a:endParaRPr lang="en-GB" b="1" cap="small" dirty="0">
              <a:ea typeface="Tahoma" pitchFamily="34" charset="0"/>
              <a:cs typeface="Tahoma" pitchFamily="34" charset="0"/>
            </a:endParaRPr>
          </a:p>
        </p:txBody>
      </p:sp>
      <p:sp>
        <p:nvSpPr>
          <p:cNvPr id="3" name="Inhaltsplatzhalter 2"/>
          <p:cNvSpPr>
            <a:spLocks noGrp="1"/>
          </p:cNvSpPr>
          <p:nvPr>
            <p:ph idx="1"/>
          </p:nvPr>
        </p:nvSpPr>
        <p:spPr>
          <a:xfrm>
            <a:off x="395536" y="1772816"/>
            <a:ext cx="8396287" cy="4320480"/>
          </a:xfrm>
        </p:spPr>
        <p:txBody>
          <a:bodyPr/>
          <a:lstStyle/>
          <a:p>
            <a:pPr eaLnBrk="0" hangingPunct="0">
              <a:spcBef>
                <a:spcPts val="600"/>
              </a:spcBef>
              <a:spcAft>
                <a:spcPts val="1200"/>
              </a:spcAft>
              <a:buSzPct val="100000"/>
              <a:defRPr/>
            </a:pPr>
            <a:r>
              <a:rPr lang="en-GB" b="1" dirty="0"/>
              <a:t>Medium-Term Expenditure Framework (MTEF):</a:t>
            </a:r>
            <a:r>
              <a:rPr lang="en-GB" dirty="0"/>
              <a:t> Legally binding for four years (since 2009)</a:t>
            </a:r>
          </a:p>
          <a:p>
            <a:pPr eaLnBrk="0" hangingPunct="0">
              <a:spcBef>
                <a:spcPts val="600"/>
              </a:spcBef>
              <a:spcAft>
                <a:spcPts val="1200"/>
              </a:spcAft>
              <a:buSzPct val="100000"/>
              <a:defRPr/>
            </a:pPr>
            <a:r>
              <a:rPr lang="en-GB" b="1" dirty="0"/>
              <a:t>New rules for reserves </a:t>
            </a:r>
            <a:r>
              <a:rPr lang="en-GB" dirty="0"/>
              <a:t>and introduction of the possibility to carry forward any unused funds at the end of the fiscal year as an unearmarked reserve (since 2009)</a:t>
            </a:r>
          </a:p>
          <a:p>
            <a:pPr eaLnBrk="0" hangingPunct="0">
              <a:spcBef>
                <a:spcPts val="600"/>
              </a:spcBef>
              <a:spcAft>
                <a:spcPts val="1200"/>
              </a:spcAft>
              <a:buSzPct val="100000"/>
              <a:defRPr/>
            </a:pPr>
            <a:r>
              <a:rPr lang="en-GB" b="1" dirty="0"/>
              <a:t>Accrual accounting </a:t>
            </a:r>
            <a:r>
              <a:rPr lang="en-GB" dirty="0"/>
              <a:t>and </a:t>
            </a:r>
            <a:r>
              <a:rPr lang="en-GB" b="1" dirty="0"/>
              <a:t>budgeting </a:t>
            </a:r>
            <a:r>
              <a:rPr lang="en-GB" dirty="0"/>
              <a:t>on the federal level (since 2013)</a:t>
            </a:r>
          </a:p>
          <a:p>
            <a:pPr eaLnBrk="0" hangingPunct="0">
              <a:spcBef>
                <a:spcPts val="600"/>
              </a:spcBef>
              <a:spcAft>
                <a:spcPts val="1200"/>
              </a:spcAft>
              <a:buSzPct val="100000"/>
              <a:defRPr/>
            </a:pPr>
            <a:r>
              <a:rPr lang="en-GB" b="1" dirty="0"/>
              <a:t>Performance budgeting </a:t>
            </a:r>
            <a:r>
              <a:rPr lang="en-GB" dirty="0"/>
              <a:t>and </a:t>
            </a:r>
            <a:r>
              <a:rPr lang="en-GB" b="1" dirty="0"/>
              <a:t>result-oriented management </a:t>
            </a:r>
            <a:r>
              <a:rPr lang="en-GB" dirty="0"/>
              <a:t>of administrative units (since 2013)</a:t>
            </a:r>
          </a:p>
          <a:p>
            <a:pPr eaLnBrk="0" hangingPunct="0">
              <a:spcBef>
                <a:spcPts val="600"/>
              </a:spcBef>
              <a:spcAft>
                <a:spcPts val="1200"/>
              </a:spcAft>
              <a:buSzPct val="100000"/>
              <a:defRPr/>
            </a:pPr>
            <a:r>
              <a:rPr lang="en-GB" b="1" dirty="0"/>
              <a:t>Long-term projections</a:t>
            </a:r>
            <a:r>
              <a:rPr lang="en-GB" dirty="0"/>
              <a:t> covering a period of 30 years (since 2013)</a:t>
            </a:r>
          </a:p>
          <a:p>
            <a:pPr eaLnBrk="0" hangingPunct="0">
              <a:spcBef>
                <a:spcPts val="600"/>
              </a:spcBef>
              <a:spcAft>
                <a:spcPts val="1200"/>
              </a:spcAft>
              <a:buSzPct val="100000"/>
              <a:defRPr/>
            </a:pPr>
            <a:r>
              <a:rPr lang="en-GB" b="1" dirty="0"/>
              <a:t>Fiscal rules: </a:t>
            </a:r>
            <a:r>
              <a:rPr lang="en-GB" dirty="0"/>
              <a:t>Federal and sub-national debt brake rule (since May 2012)</a:t>
            </a:r>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29</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29385092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3</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2" y="4426074"/>
            <a:ext cx="8324601" cy="875134"/>
          </a:xfrm>
        </p:spPr>
        <p:txBody>
          <a:bodyPr/>
          <a:lstStyle/>
          <a:p>
            <a:pPr lvl="0"/>
            <a:r>
              <a:rPr lang="en-GB" b="1" cap="small" dirty="0" smtClean="0"/>
              <a:t>Key Elements of Fiscal Governance</a:t>
            </a:r>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278907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548680"/>
            <a:ext cx="8229600" cy="576064"/>
          </a:xfrm>
        </p:spPr>
        <p:txBody>
          <a:bodyPr/>
          <a:lstStyle/>
          <a:p>
            <a:r>
              <a:rPr lang="de-AT" b="1" cap="small" dirty="0" smtClean="0"/>
              <a:t>The Budget Cycle </a:t>
            </a:r>
            <a:endParaRPr lang="en-GB" b="1" cap="small" dirty="0"/>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30</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grpSp>
        <p:nvGrpSpPr>
          <p:cNvPr id="2" name="Gruppieren 1"/>
          <p:cNvGrpSpPr/>
          <p:nvPr/>
        </p:nvGrpSpPr>
        <p:grpSpPr>
          <a:xfrm>
            <a:off x="739775" y="1450876"/>
            <a:ext cx="7664450" cy="4570412"/>
            <a:chOff x="739775" y="1143794"/>
            <a:chExt cx="7664450" cy="4570412"/>
          </a:xfrm>
        </p:grpSpPr>
        <p:sp>
          <p:nvSpPr>
            <p:cNvPr id="24" name="Rechteck 23"/>
            <p:cNvSpPr>
              <a:spLocks noChangeArrowheads="1"/>
            </p:cNvSpPr>
            <p:nvPr/>
          </p:nvSpPr>
          <p:spPr bwMode="auto">
            <a:xfrm>
              <a:off x="2798762" y="1248569"/>
              <a:ext cx="3405188" cy="792162"/>
            </a:xfrm>
            <a:prstGeom prst="rect">
              <a:avLst/>
            </a:prstGeom>
            <a:solidFill>
              <a:srgbClr val="DDDDDD"/>
            </a:solidFill>
            <a:ln w="9525" algn="ctr">
              <a:solidFill>
                <a:sysClr val="windowText" lastClr="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800" b="0" i="0" u="none" strike="noStrike" kern="1200" cap="none" spc="0" normalizeH="0" baseline="0" noProof="0" dirty="0">
                  <a:ln>
                    <a:noFill/>
                  </a:ln>
                  <a:solidFill>
                    <a:sysClr val="windowText" lastClr="000000"/>
                  </a:solidFill>
                  <a:effectLst/>
                  <a:uLnTx/>
                  <a:uFillTx/>
                  <a:latin typeface="Arial" pitchFamily="34" charset="0"/>
                  <a:ea typeface="ＭＳ Ｐゴシック" pitchFamily="34" charset="-128"/>
                </a:rPr>
                <a:t>4. Court of Audit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dirty="0">
                  <a:ln>
                    <a:noFill/>
                  </a:ln>
                  <a:solidFill>
                    <a:sysClr val="windowText" lastClr="000000"/>
                  </a:solidFill>
                  <a:effectLst/>
                  <a:uLnTx/>
                  <a:uFillTx/>
                  <a:latin typeface="Arial" pitchFamily="34" charset="0"/>
                  <a:ea typeface="ＭＳ Ｐゴシック" pitchFamily="34" charset="-128"/>
                </a:rPr>
                <a:t>creates a federal statement of accounts (annual report)</a:t>
              </a:r>
            </a:p>
          </p:txBody>
        </p:sp>
        <p:sp>
          <p:nvSpPr>
            <p:cNvPr id="25" name="Rechteck 24"/>
            <p:cNvSpPr>
              <a:spLocks noChangeArrowheads="1"/>
            </p:cNvSpPr>
            <p:nvPr/>
          </p:nvSpPr>
          <p:spPr bwMode="auto">
            <a:xfrm>
              <a:off x="2932112" y="4490244"/>
              <a:ext cx="3455988" cy="1223962"/>
            </a:xfrm>
            <a:prstGeom prst="rect">
              <a:avLst/>
            </a:prstGeom>
            <a:solidFill>
              <a:srgbClr val="DDDDDD"/>
            </a:solidFill>
            <a:ln w="9525" algn="ctr">
              <a:solidFill>
                <a:sysClr val="windowText" lastClr="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8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2. Parliament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-adopts the Draft Law Resolution</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-adopts the Federal Statement of Accounts</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endParaRPr>
            </a:p>
          </p:txBody>
        </p:sp>
        <p:sp>
          <p:nvSpPr>
            <p:cNvPr id="26" name="Rechteck 25"/>
            <p:cNvSpPr>
              <a:spLocks noChangeArrowheads="1"/>
            </p:cNvSpPr>
            <p:nvPr/>
          </p:nvSpPr>
          <p:spPr bwMode="auto">
            <a:xfrm>
              <a:off x="739775" y="2616994"/>
              <a:ext cx="2665412" cy="1439862"/>
            </a:xfrm>
            <a:prstGeom prst="rect">
              <a:avLst/>
            </a:prstGeom>
            <a:solidFill>
              <a:srgbClr val="DDDDDD"/>
            </a:solidFill>
            <a:ln w="9525" algn="ctr">
              <a:solidFill>
                <a:sysClr val="windowText" lastClr="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8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1. Ministry of Finance</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creates and the</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8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Federal Government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passes  a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federal  (medium term and annual) budget  draft</a:t>
              </a:r>
            </a:p>
          </p:txBody>
        </p:sp>
        <p:sp>
          <p:nvSpPr>
            <p:cNvPr id="27" name="Rechteck 26"/>
            <p:cNvSpPr>
              <a:spLocks noChangeArrowheads="1"/>
            </p:cNvSpPr>
            <p:nvPr/>
          </p:nvSpPr>
          <p:spPr bwMode="auto">
            <a:xfrm>
              <a:off x="5740400" y="2616994"/>
              <a:ext cx="2663825" cy="1296987"/>
            </a:xfrm>
            <a:prstGeom prst="rect">
              <a:avLst/>
            </a:prstGeom>
            <a:solidFill>
              <a:srgbClr val="DDDDDD"/>
            </a:solidFill>
            <a:ln w="9525" algn="ctr">
              <a:solidFill>
                <a:sysClr val="windowText" lastClr="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8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3. Ministry of Finance</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and the</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8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Line Ministries</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execute the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federal budget law</a:t>
              </a:r>
            </a:p>
          </p:txBody>
        </p:sp>
        <p:sp>
          <p:nvSpPr>
            <p:cNvPr id="28" name="Pfeil nach unten 27"/>
            <p:cNvSpPr>
              <a:spLocks noChangeArrowheads="1"/>
            </p:cNvSpPr>
            <p:nvPr/>
          </p:nvSpPr>
          <p:spPr bwMode="auto">
            <a:xfrm>
              <a:off x="3692525" y="2474119"/>
              <a:ext cx="1800225" cy="1439862"/>
            </a:xfrm>
            <a:prstGeom prst="downArrow">
              <a:avLst>
                <a:gd name="adj1" fmla="val 50000"/>
                <a:gd name="adj2" fmla="val 50000"/>
              </a:avLst>
            </a:prstGeom>
            <a:solidFill>
              <a:srgbClr val="FFFF99"/>
            </a:solidFill>
            <a:ln w="9525" algn="ctr">
              <a:solidFill>
                <a:sysClr val="windowText" lastClr="000000"/>
              </a:solidFill>
              <a:round/>
              <a:headEnd/>
              <a:tailEnd/>
            </a:ln>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ysClr val="windowText" lastClr="000000"/>
                  </a:solidFill>
                  <a:effectLst/>
                  <a:uLnTx/>
                  <a:uFillTx/>
                  <a:latin typeface="Arial" pitchFamily="34" charset="0"/>
                  <a:ea typeface="ＭＳ Ｐゴシック" pitchFamily="34" charset="-128"/>
                </a:rPr>
                <a:t>Federal Statement of Accounts</a:t>
              </a:r>
            </a:p>
          </p:txBody>
        </p:sp>
        <p:sp>
          <p:nvSpPr>
            <p:cNvPr id="29" name="Rechteckiger Pfeil 28"/>
            <p:cNvSpPr/>
            <p:nvPr/>
          </p:nvSpPr>
          <p:spPr bwMode="auto">
            <a:xfrm rot="5400000">
              <a:off x="6765131" y="1265237"/>
              <a:ext cx="936625" cy="1192213"/>
            </a:xfrm>
            <a:prstGeom prst="bentArrow">
              <a:avLst>
                <a:gd name="adj1" fmla="val 50000"/>
                <a:gd name="adj2" fmla="val 25000"/>
                <a:gd name="adj3" fmla="val 25000"/>
                <a:gd name="adj4" fmla="val 43750"/>
              </a:avLst>
            </a:prstGeom>
            <a:solidFill>
              <a:srgbClr val="FFFF99"/>
            </a:solidFill>
            <a:ln w="9525" cap="flat" cmpd="sng" algn="ctr">
              <a:solidFill>
                <a:sysClr val="windowText" lastClr="000000"/>
              </a:solidFill>
              <a:prstDash val="solid"/>
              <a:round/>
              <a:headEnd type="none" w="med" len="med"/>
              <a:tailEnd type="none" w="med" len="med"/>
            </a:ln>
            <a:effectLs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l" defTabSz="1008063"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Text" lastClr="000000"/>
                </a:solidFill>
                <a:effectLst/>
                <a:uLnTx/>
                <a:uFillTx/>
                <a:latin typeface="Arial" charset="0"/>
                <a:ea typeface="ＭＳ Ｐゴシック" pitchFamily="34" charset="-128"/>
              </a:endParaRPr>
            </a:p>
          </p:txBody>
        </p:sp>
        <p:sp>
          <p:nvSpPr>
            <p:cNvPr id="30" name="Nach oben gebogener Pfeil 29"/>
            <p:cNvSpPr/>
            <p:nvPr/>
          </p:nvSpPr>
          <p:spPr bwMode="auto">
            <a:xfrm rot="5400000">
              <a:off x="1496219" y="4021137"/>
              <a:ext cx="1008062" cy="1368425"/>
            </a:xfrm>
            <a:prstGeom prst="bentUpArrow">
              <a:avLst>
                <a:gd name="adj1" fmla="val 50000"/>
                <a:gd name="adj2" fmla="val 24798"/>
                <a:gd name="adj3" fmla="val 20667"/>
              </a:avLst>
            </a:prstGeom>
            <a:solidFill>
              <a:srgbClr val="FFFF99"/>
            </a:solidFill>
            <a:ln w="9525" cap="flat" cmpd="sng" algn="ctr">
              <a:solidFill>
                <a:sysClr val="windowText" lastClr="000000"/>
              </a:solidFill>
              <a:prstDash val="solid"/>
              <a:round/>
              <a:headEnd type="none" w="med" len="med"/>
              <a:tailEnd type="none" w="med" len="med"/>
            </a:ln>
            <a:effectLs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l" defTabSz="1008063"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Text" lastClr="000000"/>
                </a:solidFill>
                <a:effectLst/>
                <a:uLnTx/>
                <a:uFillTx/>
                <a:latin typeface="Arial" charset="0"/>
                <a:ea typeface="ＭＳ Ｐゴシック" pitchFamily="34" charset="-128"/>
              </a:endParaRPr>
            </a:p>
          </p:txBody>
        </p:sp>
        <p:sp>
          <p:nvSpPr>
            <p:cNvPr id="31" name="Nach oben gebogener Pfeil 30"/>
            <p:cNvSpPr/>
            <p:nvPr/>
          </p:nvSpPr>
          <p:spPr bwMode="auto">
            <a:xfrm>
              <a:off x="6716712" y="4225131"/>
              <a:ext cx="1439863" cy="1042988"/>
            </a:xfrm>
            <a:prstGeom prst="bentUpArrow">
              <a:avLst>
                <a:gd name="adj1" fmla="val 50000"/>
                <a:gd name="adj2" fmla="val 25946"/>
                <a:gd name="adj3" fmla="val 28328"/>
              </a:avLst>
            </a:prstGeom>
            <a:solidFill>
              <a:srgbClr val="FFFF99"/>
            </a:solidFill>
            <a:ln w="9525" cap="flat" cmpd="sng" algn="ctr">
              <a:solidFill>
                <a:sysClr val="windowText" lastClr="000000"/>
              </a:solidFill>
              <a:prstDash val="solid"/>
              <a:round/>
              <a:headEnd type="none" w="med" len="med"/>
              <a:tailEnd type="none" w="med" len="med"/>
            </a:ln>
            <a:effectLst/>
            <a:extLst/>
          </p:spPr>
          <p:txBody>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marL="0" marR="0" lvl="0" indent="0" algn="ctr" defTabSz="1008063" rtl="0" eaLnBrk="1" fontAlgn="base" latinLnBrk="0" hangingPunct="1">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sysClr val="windowText" lastClr="000000"/>
                  </a:solidFill>
                  <a:effectLst/>
                  <a:uLnTx/>
                  <a:uFillTx/>
                  <a:latin typeface="Arial" charset="0"/>
                  <a:ea typeface="ＭＳ Ｐゴシック" pitchFamily="34" charset="-128"/>
                </a:rPr>
                <a:t>Federal Budget Law</a:t>
              </a:r>
            </a:p>
          </p:txBody>
        </p:sp>
        <p:sp>
          <p:nvSpPr>
            <p:cNvPr id="32" name="Textfeld 10"/>
            <p:cNvSpPr txBox="1">
              <a:spLocks noChangeArrowheads="1"/>
            </p:cNvSpPr>
            <p:nvPr/>
          </p:nvSpPr>
          <p:spPr bwMode="auto">
            <a:xfrm>
              <a:off x="1225550" y="4304506"/>
              <a:ext cx="9366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eaLnBrk="1" hangingPunct="1"/>
              <a:r>
                <a:rPr lang="en-GB" altLang="en-US" sz="1200" dirty="0">
                  <a:cs typeface="Times New Roman" pitchFamily="18" charset="0"/>
                </a:rPr>
                <a:t>Federal Budget Draft Statement</a:t>
              </a:r>
            </a:p>
          </p:txBody>
        </p:sp>
        <p:sp>
          <p:nvSpPr>
            <p:cNvPr id="33" name="Textfeld 11"/>
            <p:cNvSpPr txBox="1">
              <a:spLocks noChangeArrowheads="1"/>
            </p:cNvSpPr>
            <p:nvPr/>
          </p:nvSpPr>
          <p:spPr bwMode="auto">
            <a:xfrm>
              <a:off x="6618287" y="1505744"/>
              <a:ext cx="12080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eaLnBrk="1" hangingPunct="1"/>
              <a:r>
                <a:rPr lang="en-GB" altLang="en-US" sz="1200" dirty="0">
                  <a:cs typeface="Times New Roman" pitchFamily="18" charset="0"/>
                </a:rPr>
                <a:t>Budget Control</a:t>
              </a:r>
            </a:p>
          </p:txBody>
        </p:sp>
        <p:sp>
          <p:nvSpPr>
            <p:cNvPr id="34" name="Pfeil nach unten 33"/>
            <p:cNvSpPr/>
            <p:nvPr/>
          </p:nvSpPr>
          <p:spPr>
            <a:xfrm>
              <a:off x="1028700" y="1248569"/>
              <a:ext cx="1655762" cy="1260475"/>
            </a:xfrm>
            <a:prstGeom prst="downArrow">
              <a:avLst/>
            </a:prstGeom>
            <a:solidFill>
              <a:srgbClr val="FFFF99"/>
            </a:solidFill>
            <a:ln w="9525" cap="flat" cmpd="sng" algn="ctr">
              <a:solidFill>
                <a:sysClr val="windowText" lastClr="000000"/>
              </a:solidFill>
              <a:prstDash val="solid"/>
            </a:ln>
            <a:effectLst>
              <a:outerShdw blurRad="40000" dist="23000" dir="5400000" rotWithShape="0">
                <a:srgbClr val="000000">
                  <a:alpha val="35000"/>
                </a:srgbClr>
              </a:outerShdw>
            </a:effectLst>
          </p:spPr>
          <p:txBody>
            <a:bodyPr anchor="ctr"/>
            <a:lstStyle>
              <a:defPPr>
                <a:defRPr lang="de-DE"/>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de-AT" sz="1800" b="0" i="0" u="none" strike="noStrike" kern="1200" cap="none" spc="0" normalizeH="0" baseline="0" noProof="0">
                <a:ln>
                  <a:noFill/>
                </a:ln>
                <a:solidFill>
                  <a:sysClr val="window" lastClr="FFFFFF"/>
                </a:solidFill>
                <a:effectLst/>
                <a:uLnTx/>
                <a:uFillTx/>
                <a:latin typeface="Calibri"/>
              </a:endParaRPr>
            </a:p>
          </p:txBody>
        </p:sp>
        <p:sp>
          <p:nvSpPr>
            <p:cNvPr id="35" name="Textfeld 11"/>
            <p:cNvSpPr txBox="1">
              <a:spLocks noChangeArrowheads="1"/>
            </p:cNvSpPr>
            <p:nvPr/>
          </p:nvSpPr>
          <p:spPr bwMode="auto">
            <a:xfrm>
              <a:off x="1162050" y="1143794"/>
              <a:ext cx="138747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eaLnBrk="1" hangingPunct="1"/>
              <a:endParaRPr lang="en-GB" altLang="en-US" sz="1200" dirty="0">
                <a:cs typeface="Times New Roman" pitchFamily="18" charset="0"/>
              </a:endParaRPr>
            </a:p>
            <a:p>
              <a:pPr algn="ctr" eaLnBrk="1" hangingPunct="1"/>
              <a:r>
                <a:rPr lang="en-GB" altLang="en-US" sz="1100" dirty="0">
                  <a:cs typeface="Times New Roman" pitchFamily="18" charset="0"/>
                </a:rPr>
                <a:t>Annual report </a:t>
              </a:r>
            </a:p>
            <a:p>
              <a:pPr algn="ctr" eaLnBrk="1" hangingPunct="1"/>
              <a:r>
                <a:rPr lang="en-GB" altLang="en-US" sz="1100" dirty="0">
                  <a:cs typeface="Times New Roman" pitchFamily="18" charset="0"/>
                </a:rPr>
                <a:t>as a</a:t>
              </a:r>
            </a:p>
            <a:p>
              <a:pPr algn="ctr" eaLnBrk="1" hangingPunct="1"/>
              <a:r>
                <a:rPr lang="en-GB" altLang="en-US" sz="1100" dirty="0">
                  <a:cs typeface="Times New Roman" pitchFamily="18" charset="0"/>
                </a:rPr>
                <a:t>prerequisite </a:t>
              </a:r>
            </a:p>
            <a:p>
              <a:pPr algn="ctr" eaLnBrk="1" hangingPunct="1"/>
              <a:r>
                <a:rPr lang="en-GB" altLang="en-US" sz="1100" dirty="0">
                  <a:cs typeface="Times New Roman" pitchFamily="18" charset="0"/>
                </a:rPr>
                <a:t>for</a:t>
              </a:r>
            </a:p>
            <a:p>
              <a:pPr algn="ctr" eaLnBrk="1" hangingPunct="1"/>
              <a:r>
                <a:rPr lang="en-GB" altLang="en-US" sz="1100" dirty="0">
                  <a:cs typeface="Times New Roman" pitchFamily="18" charset="0"/>
                </a:rPr>
                <a:t>Annual budget  </a:t>
              </a:r>
            </a:p>
          </p:txBody>
        </p:sp>
      </p:grpSp>
    </p:spTree>
    <p:extLst>
      <p:ext uri="{BB962C8B-B14F-4D97-AF65-F5344CB8AC3E}">
        <p14:creationId xmlns:p14="http://schemas.microsoft.com/office/powerpoint/2010/main" val="3418036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23528" y="548680"/>
            <a:ext cx="8229600" cy="648072"/>
          </a:xfrm>
        </p:spPr>
        <p:txBody>
          <a:bodyPr/>
          <a:lstStyle/>
          <a:p>
            <a:r>
              <a:rPr lang="de-AT" dirty="0" smtClean="0"/>
              <a:t/>
            </a:r>
            <a:br>
              <a:rPr lang="de-AT" dirty="0" smtClean="0"/>
            </a:br>
            <a:r>
              <a:rPr lang="en-GB" b="1" cap="small" dirty="0"/>
              <a:t>Budget Authority of </a:t>
            </a:r>
            <a:r>
              <a:rPr lang="en-GB" b="1" cap="small" dirty="0" smtClean="0"/>
              <a:t>National Council</a:t>
            </a:r>
            <a:endParaRPr lang="en-GB" b="1" cap="small" dirty="0"/>
          </a:p>
        </p:txBody>
      </p:sp>
      <p:sp>
        <p:nvSpPr>
          <p:cNvPr id="3" name="Inhaltsplatzhalter 2"/>
          <p:cNvSpPr>
            <a:spLocks noGrp="1"/>
          </p:cNvSpPr>
          <p:nvPr>
            <p:ph idx="1"/>
          </p:nvPr>
        </p:nvSpPr>
        <p:spPr>
          <a:xfrm>
            <a:off x="395288" y="1340768"/>
            <a:ext cx="8396287" cy="4752528"/>
          </a:xfrm>
        </p:spPr>
        <p:txBody>
          <a:bodyPr/>
          <a:lstStyle/>
          <a:p>
            <a:pPr eaLnBrk="0" hangingPunct="0">
              <a:spcBef>
                <a:spcPts val="600"/>
              </a:spcBef>
              <a:spcAft>
                <a:spcPts val="600"/>
              </a:spcAft>
              <a:buSzPct val="100000"/>
              <a:defRPr/>
            </a:pPr>
            <a:r>
              <a:rPr lang="en-GB" dirty="0"/>
              <a:t>Minister of Finance prepares the budget bills and presents the drafts to the National Council</a:t>
            </a:r>
          </a:p>
          <a:p>
            <a:pPr eaLnBrk="0" hangingPunct="0">
              <a:spcBef>
                <a:spcPts val="600"/>
              </a:spcBef>
              <a:spcAft>
                <a:spcPts val="600"/>
              </a:spcAft>
              <a:buSzPct val="100000"/>
              <a:defRPr/>
            </a:pPr>
            <a:r>
              <a:rPr lang="en-GB" dirty="0"/>
              <a:t>National Council can amend the budget at will or indeed prepare its own budget without reference to the executive (e.g. if government does not present a budget draft in due time</a:t>
            </a:r>
            <a:r>
              <a:rPr lang="en-GB" dirty="0" smtClean="0"/>
              <a:t>)</a:t>
            </a:r>
            <a:endParaRPr lang="en-GB" dirty="0"/>
          </a:p>
          <a:p>
            <a:pPr eaLnBrk="0" hangingPunct="0">
              <a:spcBef>
                <a:spcPts val="600"/>
              </a:spcBef>
              <a:spcAft>
                <a:spcPts val="600"/>
              </a:spcAft>
              <a:buSzPct val="100000"/>
              <a:defRPr/>
            </a:pPr>
            <a:r>
              <a:rPr lang="en-GB" dirty="0"/>
              <a:t>National Council approves the mid-term expenditure framework (Federal Medium-Term Expenditure Framework Act), the yearly budget (Federal Finance Act) and the Austrian Stability Pact</a:t>
            </a:r>
          </a:p>
          <a:p>
            <a:pPr eaLnBrk="0" hangingPunct="0">
              <a:spcBef>
                <a:spcPts val="600"/>
              </a:spcBef>
              <a:spcAft>
                <a:spcPts val="600"/>
              </a:spcAft>
              <a:buSzPct val="100000"/>
              <a:defRPr/>
            </a:pPr>
            <a:r>
              <a:rPr lang="en-GB" dirty="0"/>
              <a:t>The National Council may also empower the Minister of Finance in the Federal Finance Act to overrun the approved budget allocations under certain circumstances and up to certain amounts</a:t>
            </a:r>
          </a:p>
          <a:p>
            <a:pPr eaLnBrk="0" hangingPunct="0">
              <a:spcBef>
                <a:spcPts val="600"/>
              </a:spcBef>
              <a:spcAft>
                <a:spcPts val="600"/>
              </a:spcAft>
              <a:buSzPct val="100000"/>
              <a:defRPr/>
            </a:pPr>
            <a:r>
              <a:rPr lang="en-GB" dirty="0"/>
              <a:t>The National Council and especially the Budget Committee receives a number of reports, supporting the budgetary steering and control function of the National </a:t>
            </a:r>
            <a:r>
              <a:rPr lang="en-GB" dirty="0" smtClean="0"/>
              <a:t>Council</a:t>
            </a:r>
            <a:endParaRPr lang="en-GB" dirty="0"/>
          </a:p>
          <a:p>
            <a:pPr>
              <a:defRPr/>
            </a:pPr>
            <a:endParaRPr lang="en-US" dirty="0"/>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31</a:t>
            </a:fld>
            <a:endParaRPr lang="de-DE" sz="900" dirty="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3114540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chemeClr val="bg1"/>
                </a:solidFill>
              </a:rPr>
              <a:pPr defTabSz="957263">
                <a:defRPr/>
              </a:pPr>
              <a:t>32</a:t>
            </a:fld>
            <a:endParaRPr lang="de-DE" dirty="0">
              <a:solidFill>
                <a:schemeClr val="bg1"/>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509120"/>
            <a:ext cx="8229600" cy="936104"/>
          </a:xfrm>
        </p:spPr>
        <p:txBody>
          <a:bodyPr/>
          <a:lstStyle/>
          <a:p>
            <a:r>
              <a:rPr lang="en-US" b="1" cap="small" dirty="0" smtClean="0"/>
              <a:t>The Budget at a Glance </a:t>
            </a:r>
            <a:endParaRPr lang="de-AT"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40513576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23528" y="548680"/>
            <a:ext cx="8229600" cy="648072"/>
          </a:xfrm>
        </p:spPr>
        <p:txBody>
          <a:bodyPr/>
          <a:lstStyle/>
          <a:p>
            <a:r>
              <a:rPr lang="de-AT" dirty="0" smtClean="0"/>
              <a:t/>
            </a:r>
            <a:br>
              <a:rPr lang="de-AT" dirty="0" smtClean="0"/>
            </a:br>
            <a:r>
              <a:rPr lang="en-GB" b="1" cap="small" dirty="0"/>
              <a:t>C</a:t>
            </a:r>
            <a:r>
              <a:rPr lang="en-GB" b="1" cap="small" dirty="0" smtClean="0"/>
              <a:t>urrent State of Affairs </a:t>
            </a:r>
            <a:endParaRPr lang="en-GB" b="1" cap="small" dirty="0"/>
          </a:p>
        </p:txBody>
      </p:sp>
      <p:sp>
        <p:nvSpPr>
          <p:cNvPr id="3" name="Inhaltsplatzhalter 2"/>
          <p:cNvSpPr>
            <a:spLocks noGrp="1"/>
          </p:cNvSpPr>
          <p:nvPr>
            <p:ph idx="1"/>
          </p:nvPr>
        </p:nvSpPr>
        <p:spPr>
          <a:xfrm>
            <a:off x="395288" y="1412776"/>
            <a:ext cx="8396287" cy="4680520"/>
          </a:xfrm>
        </p:spPr>
        <p:txBody>
          <a:bodyPr/>
          <a:lstStyle/>
          <a:p>
            <a:pPr eaLnBrk="0" hangingPunct="0">
              <a:spcBef>
                <a:spcPts val="600"/>
              </a:spcBef>
              <a:spcAft>
                <a:spcPts val="1200"/>
              </a:spcAft>
              <a:buSzPct val="100000"/>
            </a:pPr>
            <a:r>
              <a:rPr lang="en-US" dirty="0"/>
              <a:t>The </a:t>
            </a:r>
            <a:r>
              <a:rPr lang="en-US" b="1" dirty="0"/>
              <a:t>Federal Government </a:t>
            </a:r>
            <a:r>
              <a:rPr lang="en-US" dirty="0"/>
              <a:t>must present the </a:t>
            </a:r>
            <a:r>
              <a:rPr lang="en-US" b="1" dirty="0"/>
              <a:t>Budget Bill </a:t>
            </a:r>
            <a:r>
              <a:rPr lang="en-US" dirty="0"/>
              <a:t>(Federal Finance Bill) to the National Council at latest </a:t>
            </a:r>
            <a:r>
              <a:rPr lang="en-US" b="1" dirty="0"/>
              <a:t>10 weeks </a:t>
            </a:r>
            <a:r>
              <a:rPr lang="en-US" dirty="0"/>
              <a:t>before the end of the fiscal </a:t>
            </a:r>
            <a:r>
              <a:rPr lang="en-US" dirty="0" smtClean="0"/>
              <a:t>year</a:t>
            </a:r>
            <a:endParaRPr lang="en-US" dirty="0"/>
          </a:p>
          <a:p>
            <a:pPr eaLnBrk="0" hangingPunct="0">
              <a:spcBef>
                <a:spcPts val="600"/>
              </a:spcBef>
              <a:spcAft>
                <a:spcPts val="1200"/>
              </a:spcAft>
              <a:buSzPct val="100000"/>
            </a:pPr>
            <a:r>
              <a:rPr lang="en-US" dirty="0"/>
              <a:t>Due to general elections the National Council has </a:t>
            </a:r>
            <a:r>
              <a:rPr lang="en-US" b="1" dirty="0"/>
              <a:t>not passed </a:t>
            </a:r>
            <a:r>
              <a:rPr lang="en-US" dirty="0"/>
              <a:t>a Federal Finance Law for 2014 yet.</a:t>
            </a:r>
          </a:p>
          <a:p>
            <a:pPr eaLnBrk="0" hangingPunct="0">
              <a:spcBef>
                <a:spcPts val="600"/>
              </a:spcBef>
              <a:spcAft>
                <a:spcPts val="1200"/>
              </a:spcAft>
              <a:buSzPct val="100000"/>
            </a:pPr>
            <a:r>
              <a:rPr lang="en-US" dirty="0"/>
              <a:t>The household is managed according to </a:t>
            </a:r>
            <a:r>
              <a:rPr lang="en-US" b="1" dirty="0"/>
              <a:t>the most recently </a:t>
            </a:r>
            <a:r>
              <a:rPr lang="en-US" dirty="0"/>
              <a:t>passed Federal Finance Law (2013</a:t>
            </a:r>
            <a:r>
              <a:rPr lang="en-US" dirty="0" smtClean="0"/>
              <a:t>)</a:t>
            </a:r>
            <a:endParaRPr lang="en-US" dirty="0"/>
          </a:p>
          <a:p>
            <a:pPr eaLnBrk="0" hangingPunct="0">
              <a:spcBef>
                <a:spcPts val="600"/>
              </a:spcBef>
              <a:spcAft>
                <a:spcPts val="1200"/>
              </a:spcAft>
              <a:buSzPct val="100000"/>
            </a:pPr>
            <a:r>
              <a:rPr lang="en-US" dirty="0"/>
              <a:t>National Council has just passed </a:t>
            </a:r>
            <a:r>
              <a:rPr lang="en-US" b="1" dirty="0"/>
              <a:t>temporary provisions </a:t>
            </a:r>
            <a:r>
              <a:rPr lang="en-US" dirty="0"/>
              <a:t>by way of a Federal Law (due to changes in responsibilities of line ministries</a:t>
            </a:r>
            <a:r>
              <a:rPr lang="en-US" dirty="0" smtClean="0"/>
              <a:t>)</a:t>
            </a:r>
            <a:endParaRPr lang="en-US" dirty="0"/>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33</a:t>
            </a:fld>
            <a:endParaRPr lang="de-DE" sz="900" dirty="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21121687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591344"/>
          </a:xfrm>
        </p:spPr>
        <p:txBody>
          <a:bodyPr/>
          <a:lstStyle/>
          <a:p>
            <a:r>
              <a:rPr lang="de-AT" b="1" cap="small" dirty="0" smtClean="0"/>
              <a:t>MTEF: </a:t>
            </a:r>
            <a:r>
              <a:rPr lang="de-AT" b="1" cap="small" dirty="0" err="1" smtClean="0"/>
              <a:t>Expenditure</a:t>
            </a:r>
            <a:r>
              <a:rPr lang="de-AT" b="1" cap="small" dirty="0" smtClean="0"/>
              <a:t> </a:t>
            </a:r>
            <a:r>
              <a:rPr lang="de-AT" b="1" cap="small" dirty="0" err="1" smtClean="0"/>
              <a:t>Ceilings</a:t>
            </a:r>
            <a:r>
              <a:rPr lang="de-AT" b="1" cap="small" dirty="0" smtClean="0"/>
              <a:t> 2013-2017</a:t>
            </a:r>
            <a:endParaRPr lang="en-GB" b="1" cap="small"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34</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466070819"/>
              </p:ext>
            </p:extLst>
          </p:nvPr>
        </p:nvGraphicFramePr>
        <p:xfrm>
          <a:off x="467544" y="1772816"/>
          <a:ext cx="7920878" cy="2088234"/>
        </p:xfrm>
        <a:graphic>
          <a:graphicData uri="http://schemas.openxmlformats.org/drawingml/2006/table">
            <a:tbl>
              <a:tblPr/>
              <a:tblGrid>
                <a:gridCol w="3462598"/>
                <a:gridCol w="891656"/>
                <a:gridCol w="891656"/>
                <a:gridCol w="891656"/>
                <a:gridCol w="891656"/>
                <a:gridCol w="891656"/>
              </a:tblGrid>
              <a:tr h="259408">
                <a:tc>
                  <a:txBody>
                    <a:bodyPr/>
                    <a:lstStyle/>
                    <a:p>
                      <a:pPr algn="r" fontAlgn="ctr"/>
                      <a:r>
                        <a:rPr lang="de-AT" sz="1000" b="0" i="0" u="none" strike="noStrike" dirty="0">
                          <a:solidFill>
                            <a:srgbClr val="000000"/>
                          </a:solidFill>
                          <a:effectLst/>
                          <a:latin typeface="Arial"/>
                        </a:rPr>
                        <a:t>in Mio. EUR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000000"/>
                          </a:solidFill>
                          <a:effectLst/>
                          <a:latin typeface="Arial"/>
                        </a:rPr>
                        <a:t>2013</a:t>
                      </a: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2014</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2015</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2016</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2017</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408">
                <a:tc>
                  <a:txBody>
                    <a:bodyPr/>
                    <a:lstStyle/>
                    <a:p>
                      <a:pPr algn="l" fontAlgn="ctr"/>
                      <a:r>
                        <a:rPr lang="en-US" sz="1100" b="1" i="0" u="none" strike="noStrike" dirty="0" smtClean="0">
                          <a:solidFill>
                            <a:srgbClr val="231F20"/>
                          </a:solidFill>
                          <a:effectLst/>
                          <a:latin typeface="Arial"/>
                        </a:rPr>
                        <a:t>0/1</a:t>
                      </a:r>
                      <a:r>
                        <a:rPr lang="en-US" sz="1100" b="1" i="0" u="none" strike="noStrike" baseline="0" dirty="0" smtClean="0">
                          <a:solidFill>
                            <a:srgbClr val="231F20"/>
                          </a:solidFill>
                          <a:effectLst/>
                          <a:latin typeface="Arial"/>
                        </a:rPr>
                        <a:t> </a:t>
                      </a:r>
                      <a:r>
                        <a:rPr lang="en-US" sz="1100" b="1" i="0" u="none" strike="noStrike" dirty="0" smtClean="0">
                          <a:solidFill>
                            <a:srgbClr val="231F20"/>
                          </a:solidFill>
                          <a:effectLst/>
                          <a:latin typeface="Arial"/>
                        </a:rPr>
                        <a:t>Law </a:t>
                      </a:r>
                      <a:r>
                        <a:rPr lang="en-US" sz="1100" b="1" i="0" u="none" strike="noStrike" dirty="0">
                          <a:solidFill>
                            <a:srgbClr val="231F20"/>
                          </a:solidFill>
                          <a:effectLst/>
                          <a:latin typeface="Arial"/>
                        </a:rPr>
                        <a:t>and security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de-AT" sz="1000" b="0" i="0" u="none" strike="noStrike">
                          <a:solidFill>
                            <a:srgbClr val="231F20"/>
                          </a:solidFill>
                          <a:effectLst/>
                          <a:latin typeface="Arial"/>
                        </a:rPr>
                        <a:t>8.091,7</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000" b="0" i="0" u="none" strike="noStrike">
                          <a:solidFill>
                            <a:srgbClr val="231F20"/>
                          </a:solidFill>
                          <a:effectLst/>
                          <a:latin typeface="Arial"/>
                        </a:rPr>
                        <a:t>7.978,7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000" b="0" i="0" u="none" strike="noStrike">
                          <a:solidFill>
                            <a:srgbClr val="231F20"/>
                          </a:solidFill>
                          <a:effectLst/>
                          <a:latin typeface="Arial"/>
                        </a:rPr>
                        <a:t>7.827,1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000" b="0" i="0" u="none" strike="noStrike">
                          <a:solidFill>
                            <a:srgbClr val="231F20"/>
                          </a:solidFill>
                          <a:effectLst/>
                          <a:latin typeface="Arial"/>
                        </a:rPr>
                        <a:t>7.978,2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de-AT" sz="1000" b="0" i="0" u="none" strike="noStrike">
                          <a:solidFill>
                            <a:srgbClr val="231F20"/>
                          </a:solidFill>
                          <a:effectLst/>
                          <a:latin typeface="Arial"/>
                        </a:rPr>
                        <a:t>8.133,2</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59408">
                <a:tc>
                  <a:txBody>
                    <a:bodyPr/>
                    <a:lstStyle/>
                    <a:p>
                      <a:pPr algn="l" fontAlgn="ctr"/>
                      <a:r>
                        <a:rPr lang="en-US" sz="1100" b="1" i="0" u="none" strike="noStrike" dirty="0" smtClean="0">
                          <a:solidFill>
                            <a:srgbClr val="231F20"/>
                          </a:solidFill>
                          <a:effectLst/>
                          <a:latin typeface="Arial"/>
                        </a:rPr>
                        <a:t>2    </a:t>
                      </a:r>
                      <a:r>
                        <a:rPr lang="en-US" sz="1100" b="1" i="0" u="none" strike="noStrike" dirty="0" err="1" smtClean="0">
                          <a:solidFill>
                            <a:srgbClr val="231F20"/>
                          </a:solidFill>
                          <a:effectLst/>
                          <a:latin typeface="Arial"/>
                        </a:rPr>
                        <a:t>Labour</a:t>
                      </a:r>
                      <a:r>
                        <a:rPr lang="en-US" sz="1100" b="1" i="0" u="none" strike="noStrike" dirty="0">
                          <a:solidFill>
                            <a:srgbClr val="231F20"/>
                          </a:solidFill>
                          <a:effectLst/>
                          <a:latin typeface="Arial"/>
                        </a:rPr>
                        <a:t>, social affairs, health and family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000" b="0" i="0" u="none" strike="noStrike">
                          <a:solidFill>
                            <a:srgbClr val="231F20"/>
                          </a:solidFill>
                          <a:effectLst/>
                          <a:latin typeface="Arial"/>
                        </a:rPr>
                        <a:t>35.458,8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000" b="0" i="0" u="none" strike="noStrike">
                          <a:solidFill>
                            <a:srgbClr val="231F20"/>
                          </a:solidFill>
                          <a:effectLst/>
                          <a:latin typeface="Arial"/>
                        </a:rPr>
                        <a:t>36.320,2</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36.783,4</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37.869,2</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38.983,9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59408">
                <a:tc>
                  <a:txBody>
                    <a:bodyPr/>
                    <a:lstStyle/>
                    <a:p>
                      <a:pPr algn="l" fontAlgn="ctr"/>
                      <a:r>
                        <a:rPr lang="en-US" sz="1100" b="1" i="0" u="none" strike="noStrike" dirty="0" smtClean="0">
                          <a:solidFill>
                            <a:srgbClr val="231F20"/>
                          </a:solidFill>
                          <a:effectLst/>
                          <a:latin typeface="Arial"/>
                        </a:rPr>
                        <a:t>3    Education</a:t>
                      </a:r>
                      <a:r>
                        <a:rPr lang="en-US" sz="1100" b="1" i="0" u="none" strike="noStrike" dirty="0">
                          <a:solidFill>
                            <a:srgbClr val="231F20"/>
                          </a:solidFill>
                          <a:effectLst/>
                          <a:latin typeface="Arial"/>
                        </a:rPr>
                        <a:t>, research, art and culture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000" b="0" i="0" u="none" strike="noStrike" dirty="0">
                          <a:solidFill>
                            <a:srgbClr val="231F20"/>
                          </a:solidFill>
                          <a:effectLst/>
                          <a:latin typeface="Arial"/>
                        </a:rPr>
                        <a:t>13.028,9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000" b="0" i="0" u="none" strike="noStrike">
                          <a:solidFill>
                            <a:srgbClr val="231F20"/>
                          </a:solidFill>
                          <a:effectLst/>
                          <a:latin typeface="Arial"/>
                        </a:rPr>
                        <a:t>12.935,7</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12.989,1</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13.175,2</a:t>
                      </a:r>
                    </a:p>
                  </a:txBody>
                  <a:tcPr marL="9525" marR="9525" marT="9525" marB="0" anchor="ctr">
                    <a:lnL>
                      <a:noFill/>
                    </a:lnL>
                    <a:lnR>
                      <a:noFill/>
                    </a:lnR>
                    <a:lnT>
                      <a:noFill/>
                    </a:lnT>
                    <a:lnB>
                      <a:noFill/>
                    </a:lnB>
                  </a:tcPr>
                </a:tc>
                <a:tc>
                  <a:txBody>
                    <a:bodyPr/>
                    <a:lstStyle/>
                    <a:p>
                      <a:pPr algn="r" fontAlgn="ctr"/>
                      <a:r>
                        <a:rPr lang="de-AT" sz="1000" b="0" i="0" u="none" strike="noStrike" dirty="0">
                          <a:solidFill>
                            <a:srgbClr val="231F20"/>
                          </a:solidFill>
                          <a:effectLst/>
                          <a:latin typeface="Arial"/>
                        </a:rPr>
                        <a:t>13.328,9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59408">
                <a:tc>
                  <a:txBody>
                    <a:bodyPr/>
                    <a:lstStyle/>
                    <a:p>
                      <a:pPr algn="l" fontAlgn="ctr"/>
                      <a:r>
                        <a:rPr lang="de-AT" sz="1100" b="1" i="0" u="none" strike="noStrike" dirty="0" smtClean="0">
                          <a:solidFill>
                            <a:srgbClr val="231F20"/>
                          </a:solidFill>
                          <a:effectLst/>
                          <a:latin typeface="Arial"/>
                        </a:rPr>
                        <a:t>4    Economy</a:t>
                      </a:r>
                      <a:r>
                        <a:rPr lang="de-AT" sz="1100" b="1" i="0" u="none" strike="noStrike" dirty="0">
                          <a:solidFill>
                            <a:srgbClr val="231F20"/>
                          </a:solidFill>
                          <a:effectLst/>
                          <a:latin typeface="Arial"/>
                        </a:rPr>
                        <a:t>, </a:t>
                      </a:r>
                      <a:r>
                        <a:rPr lang="de-AT" sz="1100" b="1" i="0" u="none" strike="noStrike" dirty="0" err="1" smtClean="0">
                          <a:solidFill>
                            <a:srgbClr val="231F20"/>
                          </a:solidFill>
                          <a:effectLst/>
                          <a:latin typeface="Arial"/>
                        </a:rPr>
                        <a:t>infrastructure</a:t>
                      </a:r>
                      <a:r>
                        <a:rPr lang="de-AT" sz="1100" b="1" i="0" u="none" strike="noStrike" dirty="0" smtClean="0">
                          <a:solidFill>
                            <a:srgbClr val="231F20"/>
                          </a:solidFill>
                          <a:effectLst/>
                          <a:latin typeface="Arial"/>
                        </a:rPr>
                        <a:t> </a:t>
                      </a:r>
                      <a:r>
                        <a:rPr lang="de-AT" sz="1100" b="1" i="0" u="none" strike="noStrike" dirty="0" err="1">
                          <a:solidFill>
                            <a:srgbClr val="231F20"/>
                          </a:solidFill>
                          <a:effectLst/>
                          <a:latin typeface="Arial"/>
                        </a:rPr>
                        <a:t>and</a:t>
                      </a:r>
                      <a:r>
                        <a:rPr lang="de-AT" sz="1100" b="1" i="0" u="none" strike="noStrike" dirty="0">
                          <a:solidFill>
                            <a:srgbClr val="231F20"/>
                          </a:solidFill>
                          <a:effectLst/>
                          <a:latin typeface="Arial"/>
                        </a:rPr>
                        <a:t> </a:t>
                      </a:r>
                      <a:r>
                        <a:rPr lang="de-AT" sz="1100" b="1" i="0" u="none" strike="noStrike" dirty="0" err="1">
                          <a:solidFill>
                            <a:srgbClr val="231F20"/>
                          </a:solidFill>
                          <a:effectLst/>
                          <a:latin typeface="Arial"/>
                        </a:rPr>
                        <a:t>e</a:t>
                      </a:r>
                      <a:r>
                        <a:rPr lang="de-AT" sz="1100" b="1" i="0" u="none" strike="noStrike" dirty="0" err="1" smtClean="0">
                          <a:solidFill>
                            <a:srgbClr val="231F20"/>
                          </a:solidFill>
                          <a:effectLst/>
                          <a:latin typeface="Arial"/>
                        </a:rPr>
                        <a:t>nvironment</a:t>
                      </a:r>
                      <a:endParaRPr lang="de-AT" sz="1100" b="1" i="0" u="none" strike="noStrike" dirty="0">
                        <a:solidFill>
                          <a:srgbClr val="231F2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de-AT" sz="1000" b="0" i="0" u="none" strike="noStrike">
                          <a:solidFill>
                            <a:srgbClr val="231F20"/>
                          </a:solidFill>
                          <a:effectLst/>
                          <a:latin typeface="Arial"/>
                        </a:rPr>
                        <a:t>11.580,9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AT" sz="1000" b="0" i="0" u="none" strike="noStrike">
                          <a:solidFill>
                            <a:srgbClr val="231F20"/>
                          </a:solidFill>
                          <a:effectLst/>
                          <a:latin typeface="Arial"/>
                        </a:rPr>
                        <a:t>8.908,9</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8.154,9</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8.366,1</a:t>
                      </a:r>
                    </a:p>
                  </a:txBody>
                  <a:tcPr marL="9525" marR="9525" marT="9525" marB="0" anchor="ctr">
                    <a:lnL>
                      <a:noFill/>
                    </a:lnL>
                    <a:lnR>
                      <a:noFill/>
                    </a:lnR>
                    <a:lnT>
                      <a:noFill/>
                    </a:lnT>
                    <a:lnB>
                      <a:noFill/>
                    </a:lnB>
                  </a:tcPr>
                </a:tc>
                <a:tc>
                  <a:txBody>
                    <a:bodyPr/>
                    <a:lstStyle/>
                    <a:p>
                      <a:pPr algn="r" fontAlgn="ctr"/>
                      <a:r>
                        <a:rPr lang="de-AT" sz="1000" b="0" i="0" u="none" strike="noStrike">
                          <a:solidFill>
                            <a:srgbClr val="231F20"/>
                          </a:solidFill>
                          <a:effectLst/>
                          <a:latin typeface="Arial"/>
                        </a:rPr>
                        <a:t>9.014,9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59408">
                <a:tc>
                  <a:txBody>
                    <a:bodyPr/>
                    <a:lstStyle/>
                    <a:p>
                      <a:pPr algn="l" fontAlgn="ctr"/>
                      <a:r>
                        <a:rPr lang="en-US" sz="1100" b="1" i="0" u="none" strike="noStrike" dirty="0" smtClean="0">
                          <a:solidFill>
                            <a:srgbClr val="231F20"/>
                          </a:solidFill>
                          <a:effectLst/>
                          <a:latin typeface="Arial"/>
                        </a:rPr>
                        <a:t>5    Cash </a:t>
                      </a:r>
                      <a:r>
                        <a:rPr lang="en-US" sz="1100" b="1" i="0" u="none" strike="noStrike" dirty="0">
                          <a:solidFill>
                            <a:srgbClr val="231F20"/>
                          </a:solidFill>
                          <a:effectLst/>
                          <a:latin typeface="Arial"/>
                        </a:rPr>
                        <a:t>and interest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6.845,5</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8.195,9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8.175,7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9.123,4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de-AT" sz="1000" b="0" i="0" u="none" strike="noStrike">
                          <a:solidFill>
                            <a:srgbClr val="231F20"/>
                          </a:solidFill>
                          <a:effectLst/>
                          <a:latin typeface="Arial"/>
                        </a:rPr>
                        <a:t>9.123,4</a:t>
                      </a:r>
                    </a:p>
                  </a:txBody>
                  <a:tcPr marL="9525" marR="9525" marT="9525"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72378">
                <a:tc>
                  <a:txBody>
                    <a:bodyPr/>
                    <a:lstStyle/>
                    <a:p>
                      <a:pPr algn="r" fontAlgn="ctr"/>
                      <a:r>
                        <a:rPr lang="de-AT" sz="1000" b="1" i="0" u="none" strike="noStrike" dirty="0">
                          <a:solidFill>
                            <a:srgbClr val="000000"/>
                          </a:solidFill>
                          <a:effectLst/>
                          <a:latin typeface="Arial"/>
                        </a:rPr>
                        <a:t>Summary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de-AT" sz="1000" b="1" i="0" u="none" strike="noStrike">
                          <a:solidFill>
                            <a:srgbClr val="231F20"/>
                          </a:solidFill>
                          <a:effectLst/>
                          <a:latin typeface="Arial"/>
                        </a:rPr>
                        <a:t>75.005,8</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de-AT" sz="1000" b="1" i="0" u="none" strike="noStrike">
                          <a:solidFill>
                            <a:srgbClr val="231F20"/>
                          </a:solidFill>
                          <a:effectLst/>
                          <a:latin typeface="Arial"/>
                        </a:rPr>
                        <a:t>74.339,4</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de-AT" sz="1000" b="1" i="0" u="none" strike="noStrike">
                          <a:solidFill>
                            <a:srgbClr val="231F20"/>
                          </a:solidFill>
                          <a:effectLst/>
                          <a:latin typeface="Arial"/>
                        </a:rPr>
                        <a:t>73.930,3</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de-AT" sz="1000" b="1" i="0" u="none" strike="noStrike">
                          <a:solidFill>
                            <a:srgbClr val="231F20"/>
                          </a:solidFill>
                          <a:effectLst/>
                          <a:latin typeface="Arial"/>
                        </a:rPr>
                        <a:t>76.512,2</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de-AT" sz="1000" b="1" i="0" u="none" strike="noStrike">
                          <a:solidFill>
                            <a:srgbClr val="231F20"/>
                          </a:solidFill>
                          <a:effectLst/>
                          <a:latin typeface="Arial"/>
                        </a:rPr>
                        <a:t>78.584,4</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9408">
                <a:tc>
                  <a:txBody>
                    <a:bodyPr/>
                    <a:lstStyle/>
                    <a:p>
                      <a:pPr algn="l" fontAlgn="t"/>
                      <a:r>
                        <a:rPr lang="en-US" sz="800" b="0" i="0" u="none" strike="noStrike" dirty="0">
                          <a:solidFill>
                            <a:srgbClr val="000000"/>
                          </a:solidFill>
                          <a:effectLst/>
                          <a:latin typeface="Arial"/>
                        </a:rPr>
                        <a:t>Source: BMF-Federal Ministry of </a:t>
                      </a:r>
                      <a:r>
                        <a:rPr lang="en-US" sz="800" b="0" i="0" u="none" strike="noStrike" dirty="0" smtClean="0">
                          <a:solidFill>
                            <a:srgbClr val="000000"/>
                          </a:solidFill>
                          <a:effectLst/>
                          <a:latin typeface="Arial"/>
                        </a:rPr>
                        <a:t>Finance, </a:t>
                      </a:r>
                      <a:r>
                        <a:rPr lang="de-AT" sz="800" b="0" i="0" u="none" strike="noStrike" dirty="0" err="1" smtClean="0">
                          <a:solidFill>
                            <a:srgbClr val="000000"/>
                          </a:solidFill>
                          <a:effectLst/>
                          <a:latin typeface="+mn-lt"/>
                        </a:rPr>
                        <a:t>Stability</a:t>
                      </a:r>
                      <a:r>
                        <a:rPr lang="de-AT" sz="800" b="0" i="0" u="none" strike="noStrike" dirty="0" smtClean="0">
                          <a:solidFill>
                            <a:srgbClr val="000000"/>
                          </a:solidFill>
                          <a:effectLst/>
                          <a:latin typeface="+mn-lt"/>
                        </a:rPr>
                        <a:t> </a:t>
                      </a:r>
                      <a:r>
                        <a:rPr lang="de-AT" sz="800" b="0" i="0" u="none" strike="noStrike" dirty="0" err="1" smtClean="0">
                          <a:solidFill>
                            <a:srgbClr val="000000"/>
                          </a:solidFill>
                          <a:effectLst/>
                          <a:latin typeface="+mn-lt"/>
                        </a:rPr>
                        <a:t>program</a:t>
                      </a:r>
                      <a:r>
                        <a:rPr lang="de-AT" sz="800" b="0" i="0" u="none" strike="noStrike" dirty="0" smtClean="0">
                          <a:solidFill>
                            <a:srgbClr val="000000"/>
                          </a:solidFill>
                          <a:effectLst/>
                          <a:latin typeface="+mn-lt"/>
                        </a:rPr>
                        <a:t> 2012-2017</a:t>
                      </a:r>
                      <a:endParaRPr lang="en-US" sz="800" b="0" i="0" u="none" strike="noStrike" dirty="0">
                        <a:solidFill>
                          <a:srgbClr val="000000"/>
                        </a:solidFill>
                        <a:effectLst/>
                        <a:latin typeface="Arial"/>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de-AT" sz="800" b="0" i="0" u="none" strike="noStrike">
                        <a:solidFill>
                          <a:srgbClr val="000000"/>
                        </a:solidFill>
                        <a:effectLst/>
                        <a:latin typeface="Arial"/>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de-AT" sz="800" b="0" i="0" u="none" strike="noStrike">
                        <a:solidFill>
                          <a:srgbClr val="000000"/>
                        </a:solidFill>
                        <a:effectLst/>
                        <a:latin typeface="Arial"/>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de-AT" sz="800" b="0" i="0" u="none" strike="noStrike">
                        <a:solidFill>
                          <a:srgbClr val="000000"/>
                        </a:solidFill>
                        <a:effectLst/>
                        <a:latin typeface="Arial"/>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de-AT" sz="1100" b="0" i="0" u="none" strike="noStrike">
                        <a:solidFill>
                          <a:srgbClr val="000000"/>
                        </a:solidFill>
                        <a:effectLst/>
                        <a:latin typeface="Arial"/>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de-AT" sz="1100" b="0" i="0" u="none" strike="noStrike" dirty="0">
                        <a:solidFill>
                          <a:srgbClr val="000000"/>
                        </a:solidFill>
                        <a:effectLst/>
                        <a:latin typeface="Arial"/>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835055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3863" y="1350640"/>
            <a:ext cx="8186737" cy="4526632"/>
          </a:xfrm>
        </p:spPr>
        <p:txBody>
          <a:bodyPr/>
          <a:lstStyle/>
          <a:p>
            <a:pPr marL="0" indent="0">
              <a:lnSpc>
                <a:spcPct val="150000"/>
              </a:lnSpc>
              <a:spcAft>
                <a:spcPts val="1200"/>
              </a:spcAft>
              <a:buSzPct val="110000"/>
              <a:buNone/>
            </a:pPr>
            <a:r>
              <a:rPr lang="en-US" dirty="0" smtClean="0"/>
              <a:t>Government strategy for </a:t>
            </a:r>
            <a:r>
              <a:rPr lang="en-US" dirty="0"/>
              <a:t>the years </a:t>
            </a:r>
            <a:r>
              <a:rPr lang="en-US" dirty="0" smtClean="0"/>
              <a:t>2013-2017: Stable budget through reforms. Growth through active measures‛ and has three main goals: </a:t>
            </a:r>
            <a:endParaRPr lang="en-US" dirty="0"/>
          </a:p>
          <a:p>
            <a:pPr eaLnBrk="0" hangingPunct="0">
              <a:spcBef>
                <a:spcPts val="1200"/>
              </a:spcBef>
              <a:spcAft>
                <a:spcPts val="1200"/>
              </a:spcAft>
              <a:buSzPct val="100000"/>
            </a:pPr>
            <a:r>
              <a:rPr lang="en-US" dirty="0"/>
              <a:t>A balanced budget until 2016, achieving of long-term sustainability and reduction of the debt ratio to </a:t>
            </a:r>
            <a:r>
              <a:rPr lang="en-US" dirty="0" smtClean="0"/>
              <a:t>60 % </a:t>
            </a:r>
            <a:r>
              <a:rPr lang="en-US" dirty="0"/>
              <a:t>of </a:t>
            </a:r>
            <a:r>
              <a:rPr lang="en-US" dirty="0" smtClean="0"/>
              <a:t>GDP</a:t>
            </a:r>
            <a:endParaRPr lang="en-US" dirty="0"/>
          </a:p>
          <a:p>
            <a:pPr eaLnBrk="0" hangingPunct="0">
              <a:spcBef>
                <a:spcPts val="1200"/>
              </a:spcBef>
              <a:spcAft>
                <a:spcPts val="1200"/>
              </a:spcAft>
              <a:buSzPct val="100000"/>
            </a:pPr>
            <a:r>
              <a:rPr lang="en-US" dirty="0"/>
              <a:t>Stimulate investment in education, universities, R&amp;D and infrastructure for growth and employment </a:t>
            </a:r>
          </a:p>
          <a:p>
            <a:pPr eaLnBrk="0" hangingPunct="0">
              <a:spcBef>
                <a:spcPts val="1200"/>
              </a:spcBef>
              <a:spcAft>
                <a:spcPts val="1200"/>
              </a:spcAft>
              <a:buSzPct val="100000"/>
            </a:pPr>
            <a:r>
              <a:rPr lang="en-US" dirty="0"/>
              <a:t>Continuation of the structural reforms in the following sectors: pension system, health system, public administration, subsidies and </a:t>
            </a:r>
            <a:r>
              <a:rPr lang="en-US" dirty="0" err="1"/>
              <a:t>labour</a:t>
            </a:r>
            <a:r>
              <a:rPr lang="en-US" dirty="0"/>
              <a:t> market </a:t>
            </a:r>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35</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
        <p:nvSpPr>
          <p:cNvPr id="6" name="Titel 1"/>
          <p:cNvSpPr>
            <a:spLocks noGrp="1"/>
          </p:cNvSpPr>
          <p:nvPr>
            <p:ph type="title"/>
          </p:nvPr>
        </p:nvSpPr>
        <p:spPr>
          <a:xfrm>
            <a:off x="386953" y="533400"/>
            <a:ext cx="8229600" cy="591344"/>
          </a:xfrm>
        </p:spPr>
        <p:txBody>
          <a:bodyPr/>
          <a:lstStyle/>
          <a:p>
            <a:r>
              <a:rPr lang="de-AT" sz="2800" b="1" cap="small" dirty="0" err="1" smtClean="0"/>
              <a:t>Economic</a:t>
            </a:r>
            <a:r>
              <a:rPr lang="de-AT" sz="2800" b="1" cap="small" dirty="0" smtClean="0"/>
              <a:t> &amp; </a:t>
            </a:r>
            <a:r>
              <a:rPr lang="de-AT" sz="2800" b="1" cap="small" dirty="0" err="1" smtClean="0"/>
              <a:t>budgetary</a:t>
            </a:r>
            <a:r>
              <a:rPr lang="de-AT" sz="2800" b="1" cap="small" dirty="0" smtClean="0"/>
              <a:t> </a:t>
            </a:r>
            <a:r>
              <a:rPr lang="de-AT" sz="2800" b="1" cap="small" dirty="0" err="1" smtClean="0"/>
              <a:t>policy</a:t>
            </a:r>
            <a:r>
              <a:rPr lang="de-AT" sz="2800" b="1" cap="small" dirty="0" smtClean="0"/>
              <a:t> </a:t>
            </a:r>
            <a:r>
              <a:rPr lang="de-AT" sz="2800" b="1" cap="small" dirty="0" err="1" smtClean="0"/>
              <a:t>strategy</a:t>
            </a:r>
            <a:endParaRPr lang="de-AT" sz="2800" b="1" cap="small" dirty="0"/>
          </a:p>
        </p:txBody>
      </p:sp>
    </p:spTree>
    <p:extLst>
      <p:ext uri="{BB962C8B-B14F-4D97-AF65-F5344CB8AC3E}">
        <p14:creationId xmlns:p14="http://schemas.microsoft.com/office/powerpoint/2010/main" val="678764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591344"/>
          </a:xfrm>
        </p:spPr>
        <p:txBody>
          <a:bodyPr/>
          <a:lstStyle/>
          <a:p>
            <a:r>
              <a:rPr lang="de-AT" b="1" cap="small" dirty="0"/>
              <a:t>General </a:t>
            </a:r>
            <a:r>
              <a:rPr lang="de-AT" b="1" cap="small" dirty="0" err="1"/>
              <a:t>Government</a:t>
            </a:r>
            <a:r>
              <a:rPr lang="de-AT" b="1" cap="small" dirty="0"/>
              <a:t> Development</a:t>
            </a:r>
            <a:endParaRPr lang="en-GB" b="1" cap="small"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36</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4066735980"/>
              </p:ext>
            </p:extLst>
          </p:nvPr>
        </p:nvGraphicFramePr>
        <p:xfrm>
          <a:off x="539552" y="2204864"/>
          <a:ext cx="8280920" cy="1872207"/>
        </p:xfrm>
        <a:graphic>
          <a:graphicData uri="http://schemas.openxmlformats.org/drawingml/2006/table">
            <a:tbl>
              <a:tblPr/>
              <a:tblGrid>
                <a:gridCol w="2671265"/>
                <a:gridCol w="623295"/>
                <a:gridCol w="623295"/>
                <a:gridCol w="623295"/>
                <a:gridCol w="623295"/>
                <a:gridCol w="623295"/>
                <a:gridCol w="623295"/>
                <a:gridCol w="623295"/>
                <a:gridCol w="623295"/>
                <a:gridCol w="623295"/>
              </a:tblGrid>
              <a:tr h="309005">
                <a:tc>
                  <a:txBody>
                    <a:bodyPr/>
                    <a:lstStyle/>
                    <a:p>
                      <a:pPr algn="l" fontAlgn="ctr"/>
                      <a:r>
                        <a:rPr lang="en-US" sz="1200" b="0" i="0" u="none" strike="noStrike" noProof="0" dirty="0" smtClean="0">
                          <a:solidFill>
                            <a:srgbClr val="000000"/>
                          </a:solidFill>
                          <a:effectLst/>
                          <a:latin typeface="Arial" panose="020B0604020202020204" pitchFamily="34" charset="0"/>
                          <a:cs typeface="Arial" panose="020B0604020202020204" pitchFamily="34" charset="0"/>
                        </a:rPr>
                        <a:t>in % of GDP</a:t>
                      </a:r>
                      <a:endParaRPr lang="en-US" sz="1200" b="0" i="0" u="none" strike="noStrike" noProof="0"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2009</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2010</a:t>
                      </a:r>
                      <a:endParaRPr lang="en-US" sz="12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2011</a:t>
                      </a:r>
                      <a:endParaRPr lang="en-US" sz="12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2012</a:t>
                      </a:r>
                      <a:endParaRPr lang="en-US" sz="1200" b="0" i="0" u="none" strike="noStrike" noProof="0" dirty="0">
                        <a:solidFill>
                          <a:srgbClr val="000000"/>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2013</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2014</a:t>
                      </a:r>
                      <a:endParaRPr lang="en-US" sz="12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2015</a:t>
                      </a:r>
                      <a:endParaRPr lang="en-US" sz="12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2016</a:t>
                      </a:r>
                      <a:endParaRPr lang="en-US" sz="12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2017</a:t>
                      </a:r>
                      <a:endParaRPr lang="en-US" sz="12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005">
                <a:tc>
                  <a:txBody>
                    <a:bodyPr/>
                    <a:lstStyle/>
                    <a:p>
                      <a:pPr algn="l" fontAlgn="ctr"/>
                      <a:r>
                        <a:rPr lang="en-US" sz="1200" b="0" i="0" u="none" strike="noStrike" noProof="0" dirty="0" smtClean="0">
                          <a:solidFill>
                            <a:srgbClr val="000000"/>
                          </a:solidFill>
                          <a:effectLst/>
                          <a:latin typeface="Arial"/>
                        </a:rPr>
                        <a:t>Maastricht-deficit  - General State</a:t>
                      </a:r>
                      <a:endParaRPr lang="en-US" sz="12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-4,1</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-4,5</a:t>
                      </a:r>
                      <a:endParaRPr lang="en-US" sz="12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-2,5</a:t>
                      </a:r>
                      <a:endParaRPr lang="en-US" sz="12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-2,5</a:t>
                      </a:r>
                      <a:endParaRPr lang="en-US" sz="1200" b="0" i="0" u="none" strike="noStrike" noProof="0" dirty="0">
                        <a:solidFill>
                          <a:srgbClr val="000000"/>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-2,3</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-1,5</a:t>
                      </a:r>
                      <a:endParaRPr lang="en-US" sz="12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-0,6</a:t>
                      </a:r>
                      <a:endParaRPr lang="en-US" sz="12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0,0</a:t>
                      </a:r>
                      <a:endParaRPr lang="en-US" sz="1200" b="0" i="0" u="none" strike="noStrike" noProof="0" dirty="0">
                        <a:solidFill>
                          <a:srgbClr val="000000"/>
                        </a:solidFill>
                        <a:effectLst/>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sz="1200" b="0" i="0" u="none" strike="noStrike" noProof="0" dirty="0" smtClean="0">
                          <a:solidFill>
                            <a:srgbClr val="000000"/>
                          </a:solidFill>
                          <a:effectLst/>
                          <a:latin typeface="Arial"/>
                        </a:rPr>
                        <a:t>0,2</a:t>
                      </a:r>
                      <a:endParaRPr lang="en-US" sz="12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09005">
                <a:tc>
                  <a:txBody>
                    <a:bodyPr/>
                    <a:lstStyle/>
                    <a:p>
                      <a:pPr algn="l" fontAlgn="ctr"/>
                      <a:r>
                        <a:rPr lang="en-US" sz="1200" noProof="0" dirty="0" smtClean="0">
                          <a:effectLst/>
                        </a:rPr>
                        <a:t>Structural deficit</a:t>
                      </a:r>
                      <a:r>
                        <a:rPr lang="en-US" sz="1200" b="0" i="0" u="none" strike="noStrike" noProof="0" dirty="0" smtClean="0">
                          <a:solidFill>
                            <a:srgbClr val="000000"/>
                          </a:solidFill>
                          <a:effectLst/>
                          <a:latin typeface="Arial"/>
                        </a:rPr>
                        <a:t> -  General </a:t>
                      </a:r>
                      <a:r>
                        <a:rPr lang="en-US" sz="1200" b="0" i="0" u="none" strike="noStrike" noProof="0" dirty="0" smtClean="0">
                          <a:solidFill>
                            <a:srgbClr val="000000"/>
                          </a:solidFill>
                          <a:effectLst/>
                          <a:latin typeface="+mn-lt"/>
                        </a:rPr>
                        <a:t>State</a:t>
                      </a:r>
                      <a:endParaRPr lang="en-US" sz="12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200" b="0" i="0" u="none" strike="noStrike" noProof="0" dirty="0" smtClean="0">
                          <a:solidFill>
                            <a:srgbClr val="000000"/>
                          </a:solidFill>
                          <a:effectLst/>
                          <a:latin typeface="Arial"/>
                        </a:rPr>
                        <a:t>-2,8</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-3,4</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-2,2</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chemeClr val="tx1"/>
                          </a:solidFill>
                          <a:effectLst/>
                          <a:latin typeface="Arial"/>
                        </a:rPr>
                        <a:t>-1,6</a:t>
                      </a:r>
                      <a:r>
                        <a:rPr lang="en-US" sz="1200" b="0" i="0" u="none" strike="noStrike" baseline="30000" noProof="0" dirty="0" smtClean="0">
                          <a:solidFill>
                            <a:schemeClr val="tx1"/>
                          </a:solidFill>
                          <a:effectLst/>
                          <a:latin typeface="Arial"/>
                        </a:rPr>
                        <a:t>*)</a:t>
                      </a:r>
                      <a:endParaRPr lang="en-US" sz="1200" b="0" i="0" u="none" strike="noStrike" baseline="30000" noProof="0" dirty="0">
                        <a:solidFill>
                          <a:schemeClr val="tx1"/>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en-US" sz="1200" b="0" i="0" u="none" strike="noStrike" noProof="0" dirty="0" smtClean="0">
                          <a:solidFill>
                            <a:schemeClr val="tx1"/>
                          </a:solidFill>
                          <a:effectLst/>
                          <a:latin typeface="Arial"/>
                        </a:rPr>
                        <a:t>-1,5</a:t>
                      </a:r>
                      <a:r>
                        <a:rPr lang="en-US" sz="1200" b="0" i="0" u="none" strike="noStrike" baseline="30000" noProof="0" dirty="0" smtClean="0">
                          <a:solidFill>
                            <a:schemeClr val="tx1"/>
                          </a:solidFill>
                          <a:effectLst/>
                          <a:latin typeface="+mn-lt"/>
                        </a:rPr>
                        <a:t>*)</a:t>
                      </a:r>
                      <a:endParaRPr lang="en-US" sz="1200" b="0" i="0" u="none" strike="noStrike" noProof="0" dirty="0">
                        <a:solidFill>
                          <a:schemeClr val="tx1"/>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en-US" sz="1200" b="0" i="0" u="none" strike="noStrike" noProof="0" dirty="0" smtClean="0">
                          <a:solidFill>
                            <a:schemeClr val="tx1"/>
                          </a:solidFill>
                          <a:effectLst/>
                          <a:latin typeface="Arial"/>
                        </a:rPr>
                        <a:t>-1,3</a:t>
                      </a:r>
                      <a:r>
                        <a:rPr lang="en-US" sz="1200" b="0" i="0" u="none" strike="noStrike" baseline="30000" noProof="0" dirty="0" smtClean="0">
                          <a:solidFill>
                            <a:schemeClr val="tx1"/>
                          </a:solidFill>
                          <a:effectLst/>
                          <a:latin typeface="+mn-lt"/>
                        </a:rPr>
                        <a:t>*)</a:t>
                      </a:r>
                      <a:endParaRPr lang="en-US" sz="12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chemeClr val="tx1"/>
                          </a:solidFill>
                          <a:effectLst/>
                          <a:latin typeface="Arial"/>
                        </a:rPr>
                        <a:t>-0,8</a:t>
                      </a:r>
                      <a:endParaRPr lang="en-US" sz="12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-0,5</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-0,45</a:t>
                      </a:r>
                      <a:endParaRPr lang="en-US" sz="12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09005">
                <a:tc>
                  <a:txBody>
                    <a:bodyPr/>
                    <a:lstStyle/>
                    <a:p>
                      <a:pPr algn="l" fontAlgn="ctr"/>
                      <a:r>
                        <a:rPr lang="en-US" sz="1200" noProof="0" dirty="0" smtClean="0">
                          <a:effectLst/>
                        </a:rPr>
                        <a:t>Public debt </a:t>
                      </a:r>
                      <a:r>
                        <a:rPr lang="en-US" sz="1200" b="0" i="0" u="none" strike="noStrike" noProof="0" dirty="0" smtClean="0">
                          <a:solidFill>
                            <a:srgbClr val="000000"/>
                          </a:solidFill>
                          <a:effectLst/>
                          <a:latin typeface="Arial"/>
                        </a:rPr>
                        <a:t>-  General </a:t>
                      </a:r>
                      <a:r>
                        <a:rPr lang="en-US" sz="1200" b="0" i="0" u="none" strike="noStrike" noProof="0" dirty="0" smtClean="0">
                          <a:solidFill>
                            <a:srgbClr val="000000"/>
                          </a:solidFill>
                          <a:effectLst/>
                          <a:latin typeface="+mn-lt"/>
                        </a:rPr>
                        <a:t> State</a:t>
                      </a:r>
                      <a:endParaRPr lang="en-US" sz="12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200" b="0" i="0" u="none" strike="noStrike" noProof="0" dirty="0" smtClean="0">
                          <a:solidFill>
                            <a:srgbClr val="000000"/>
                          </a:solidFill>
                          <a:effectLst/>
                          <a:latin typeface="Arial"/>
                        </a:rPr>
                        <a:t>69,2</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72,0</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72,5</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chemeClr val="tx1"/>
                          </a:solidFill>
                          <a:effectLst/>
                          <a:latin typeface="Arial"/>
                        </a:rPr>
                        <a:t>74,0</a:t>
                      </a:r>
                      <a:r>
                        <a:rPr lang="en-US" sz="1200" b="0" i="0" u="none" strike="noStrike" baseline="30000" noProof="0" dirty="0" smtClean="0">
                          <a:solidFill>
                            <a:schemeClr val="tx1"/>
                          </a:solidFill>
                          <a:effectLst/>
                          <a:latin typeface="+mn-lt"/>
                        </a:rPr>
                        <a:t>*)</a:t>
                      </a:r>
                      <a:endParaRPr lang="en-US" sz="1200" b="0" i="0" u="none" strike="noStrike" noProof="0" dirty="0">
                        <a:solidFill>
                          <a:schemeClr val="tx1"/>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r" fontAlgn="ctr"/>
                      <a:r>
                        <a:rPr lang="en-US" sz="1200" b="0" i="0" u="none" strike="noStrike" noProof="0" dirty="0" smtClean="0">
                          <a:solidFill>
                            <a:schemeClr val="tx1"/>
                          </a:solidFill>
                          <a:effectLst/>
                          <a:latin typeface="Arial"/>
                        </a:rPr>
                        <a:t>74,6</a:t>
                      </a:r>
                      <a:r>
                        <a:rPr lang="en-US" sz="1200" b="0" i="0" u="none" strike="noStrike" baseline="30000" noProof="0" dirty="0" smtClean="0">
                          <a:solidFill>
                            <a:schemeClr val="tx1"/>
                          </a:solidFill>
                          <a:effectLst/>
                          <a:latin typeface="+mn-lt"/>
                        </a:rPr>
                        <a:t>*)</a:t>
                      </a:r>
                      <a:endParaRPr lang="en-US" sz="1200" b="0" i="0" u="none" strike="noStrike" noProof="0" dirty="0">
                        <a:solidFill>
                          <a:schemeClr val="tx1"/>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r" fontAlgn="ctr"/>
                      <a:r>
                        <a:rPr lang="en-US" sz="1200" b="0" i="0" u="none" strike="noStrike" noProof="0" dirty="0" smtClean="0">
                          <a:solidFill>
                            <a:schemeClr val="tx1"/>
                          </a:solidFill>
                          <a:effectLst/>
                          <a:latin typeface="Arial"/>
                        </a:rPr>
                        <a:t>74,0</a:t>
                      </a:r>
                      <a:r>
                        <a:rPr lang="en-US" sz="1200" b="0" i="0" u="none" strike="noStrike" baseline="30000" noProof="0" dirty="0" smtClean="0">
                          <a:solidFill>
                            <a:schemeClr val="tx1"/>
                          </a:solidFill>
                          <a:effectLst/>
                          <a:latin typeface="+mn-lt"/>
                        </a:rPr>
                        <a:t>*)</a:t>
                      </a:r>
                      <a:endParaRPr lang="en-US" sz="12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chemeClr val="tx1"/>
                          </a:solidFill>
                          <a:effectLst/>
                          <a:latin typeface="Arial"/>
                        </a:rPr>
                        <a:t>71,3</a:t>
                      </a:r>
                      <a:endParaRPr lang="en-US" sz="1200" b="0" i="0" u="none" strike="noStrike" noProof="0" dirty="0">
                        <a:solidFill>
                          <a:schemeClr val="tx1"/>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69,3</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200" b="0" i="0" u="none" strike="noStrike" noProof="0" dirty="0" smtClean="0">
                          <a:solidFill>
                            <a:srgbClr val="000000"/>
                          </a:solidFill>
                          <a:effectLst/>
                          <a:latin typeface="Arial"/>
                        </a:rPr>
                        <a:t>67,0</a:t>
                      </a:r>
                      <a:endParaRPr lang="en-US" sz="12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327182">
                <a:tc>
                  <a:txBody>
                    <a:bodyPr/>
                    <a:lstStyle/>
                    <a:p>
                      <a:pPr algn="l" fontAlgn="ctr"/>
                      <a:r>
                        <a:rPr lang="en-US" sz="1200" noProof="0" dirty="0" smtClean="0">
                          <a:effectLst/>
                        </a:rPr>
                        <a:t>Primary balance </a:t>
                      </a:r>
                      <a:r>
                        <a:rPr lang="en-US" sz="1200" b="0" i="0" u="none" strike="noStrike" noProof="0" dirty="0" smtClean="0">
                          <a:solidFill>
                            <a:srgbClr val="000000"/>
                          </a:solidFill>
                          <a:effectLst/>
                          <a:latin typeface="Arial"/>
                        </a:rPr>
                        <a:t>– General </a:t>
                      </a:r>
                      <a:r>
                        <a:rPr lang="en-US" sz="1200" b="0" i="0" u="none" strike="noStrike" noProof="0" dirty="0" smtClean="0">
                          <a:solidFill>
                            <a:srgbClr val="000000"/>
                          </a:solidFill>
                          <a:effectLst/>
                          <a:latin typeface="+mn-lt"/>
                        </a:rPr>
                        <a:t> State</a:t>
                      </a:r>
                      <a:endParaRPr lang="en-US" sz="1200" b="0" i="0" u="none" strike="noStrike" noProof="0"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-1,3</a:t>
                      </a:r>
                      <a:endParaRPr lang="en-US" sz="1200" b="0" i="0" u="none" strike="noStrike" noProof="0"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-1,8</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0,2</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chemeClr val="tx1"/>
                          </a:solidFill>
                          <a:effectLst/>
                          <a:latin typeface="Arial"/>
                        </a:rPr>
                        <a:t>0,1</a:t>
                      </a:r>
                      <a:endParaRPr lang="en-US" sz="1200" b="0" i="0" u="none" strike="noStrike" noProof="0" dirty="0">
                        <a:solidFill>
                          <a:schemeClr val="tx1"/>
                        </a:solidFill>
                        <a:effectLst/>
                        <a:latin typeface="Arial"/>
                      </a:endParaRPr>
                    </a:p>
                  </a:txBody>
                  <a:tcPr marL="9525" marR="9525" marT="9525" marB="0" anchor="ctr">
                    <a:lnL>
                      <a:noFill/>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chemeClr val="tx1"/>
                          </a:solidFill>
                          <a:effectLst/>
                          <a:latin typeface="Arial"/>
                        </a:rPr>
                        <a:t>0,3</a:t>
                      </a:r>
                      <a:endParaRPr lang="en-US" sz="1200" b="0" i="0" u="none" strike="noStrike" noProof="0" dirty="0">
                        <a:solidFill>
                          <a:schemeClr val="tx1"/>
                        </a:solidFill>
                        <a:effectLst/>
                        <a:latin typeface="Arial"/>
                      </a:endParaRPr>
                    </a:p>
                  </a:txBody>
                  <a:tcPr marL="9525" marR="9525" marT="9525" marB="0" anchor="ctr">
                    <a:lnL w="6350" cap="flat" cmpd="sng" algn="ctr">
                      <a:solidFill>
                        <a:srgbClr val="000000"/>
                      </a:solidFill>
                      <a:prstDash val="dash"/>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chemeClr val="tx1"/>
                          </a:solidFill>
                          <a:effectLst/>
                          <a:latin typeface="Arial"/>
                        </a:rPr>
                        <a:t>1,1</a:t>
                      </a:r>
                      <a:endParaRPr lang="en-US" sz="1200" b="0" i="0" u="none" strike="noStrike" noProof="0" dirty="0">
                        <a:solidFill>
                          <a:schemeClr val="tx1"/>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chemeClr val="tx1"/>
                          </a:solidFill>
                          <a:effectLst/>
                          <a:latin typeface="Arial"/>
                        </a:rPr>
                        <a:t>1,9</a:t>
                      </a:r>
                      <a:endParaRPr lang="en-US" sz="1200" b="0" i="0" u="none" strike="noStrike" noProof="0" dirty="0">
                        <a:solidFill>
                          <a:schemeClr val="tx1"/>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2,4</a:t>
                      </a:r>
                      <a:endParaRPr lang="en-US" sz="1200" b="0" i="0" u="none" strike="noStrike" noProof="0" dirty="0">
                        <a:solidFill>
                          <a:srgbClr val="000000"/>
                        </a:solidFill>
                        <a:effectLst/>
                        <a:latin typeface="Arial"/>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noProof="0" dirty="0" smtClean="0">
                          <a:solidFill>
                            <a:srgbClr val="000000"/>
                          </a:solidFill>
                          <a:effectLst/>
                          <a:latin typeface="Arial"/>
                        </a:rPr>
                        <a:t>2,7</a:t>
                      </a:r>
                      <a:endParaRPr lang="en-US" sz="1200" b="0" i="0" u="none" strike="noStrike" noProof="0" dirty="0">
                        <a:solidFill>
                          <a:srgbClr val="000000"/>
                        </a:solidFill>
                        <a:effectLst/>
                        <a:latin typeface="Arial"/>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09005">
                <a:tc gridSpan="10">
                  <a:txBody>
                    <a:bodyPr/>
                    <a:lstStyle/>
                    <a:p>
                      <a:pPr algn="l" fontAlgn="t"/>
                      <a:r>
                        <a:rPr lang="en-US" sz="900" b="0" i="0" u="none" strike="noStrike" noProof="0" dirty="0" smtClean="0">
                          <a:solidFill>
                            <a:srgbClr val="000000"/>
                          </a:solidFill>
                          <a:effectLst/>
                          <a:latin typeface="Arial"/>
                        </a:rPr>
                        <a:t>Sources: RH-</a:t>
                      </a:r>
                      <a:r>
                        <a:rPr lang="en-US" sz="900" noProof="0" dirty="0" smtClean="0">
                          <a:effectLst/>
                        </a:rPr>
                        <a:t>Austrian Court of Audit</a:t>
                      </a:r>
                      <a:r>
                        <a:rPr lang="en-US" sz="900" b="0" i="0" u="none" strike="noStrike" noProof="0" dirty="0" smtClean="0">
                          <a:solidFill>
                            <a:srgbClr val="000000"/>
                          </a:solidFill>
                          <a:effectLst/>
                          <a:latin typeface="Arial"/>
                        </a:rPr>
                        <a:t>, BMF-Federal Ministry of Finance Strategy Report 2013, Stability program 2012-2017, *) A</a:t>
                      </a:r>
                      <a:r>
                        <a:rPr lang="en-US" sz="900" b="0" i="0" u="none" strike="noStrike" noProof="0" dirty="0" smtClean="0">
                          <a:solidFill>
                            <a:srgbClr val="000000"/>
                          </a:solidFill>
                          <a:effectLst/>
                          <a:latin typeface="+mn-lt"/>
                        </a:rPr>
                        <a:t>ustrian Draft Budgetary Plan 2014 </a:t>
                      </a:r>
                      <a:endParaRPr lang="en-US" sz="900" b="0" i="0" u="none" strike="noStrike" noProof="0" dirty="0">
                        <a:solidFill>
                          <a:srgbClr val="000000"/>
                        </a:solidFill>
                        <a:effectLst/>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r>
            </a:tbl>
          </a:graphicData>
        </a:graphic>
      </p:graphicFrame>
    </p:spTree>
    <p:extLst>
      <p:ext uri="{BB962C8B-B14F-4D97-AF65-F5344CB8AC3E}">
        <p14:creationId xmlns:p14="http://schemas.microsoft.com/office/powerpoint/2010/main" val="2588383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95537" y="1268760"/>
            <a:ext cx="8215064" cy="4670648"/>
          </a:xfrm>
        </p:spPr>
        <p:txBody>
          <a:bodyPr/>
          <a:lstStyle/>
          <a:p>
            <a:pPr eaLnBrk="0" hangingPunct="0">
              <a:spcBef>
                <a:spcPts val="600"/>
              </a:spcBef>
              <a:spcAft>
                <a:spcPts val="1800"/>
              </a:spcAft>
              <a:buSzPct val="100000"/>
            </a:pPr>
            <a:r>
              <a:rPr lang="en-US" dirty="0" smtClean="0"/>
              <a:t>Priority on sustainable budget consolidation: planned revenue growth by 12,9 billion EUR and planned growth of expenditure by 5,7 billion EUR between 2012 and 2017</a:t>
            </a:r>
          </a:p>
          <a:p>
            <a:pPr eaLnBrk="0" hangingPunct="0">
              <a:spcBef>
                <a:spcPts val="600"/>
              </a:spcBef>
              <a:spcAft>
                <a:spcPts val="1800"/>
              </a:spcAft>
              <a:buSzPct val="100000"/>
            </a:pPr>
            <a:endParaRPr lang="en-US" dirty="0" smtClean="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37</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
        <p:nvSpPr>
          <p:cNvPr id="6" name="Titel 1"/>
          <p:cNvSpPr>
            <a:spLocks noGrp="1"/>
          </p:cNvSpPr>
          <p:nvPr>
            <p:ph type="title"/>
          </p:nvPr>
        </p:nvSpPr>
        <p:spPr>
          <a:xfrm>
            <a:off x="386953" y="533400"/>
            <a:ext cx="8229600" cy="591344"/>
          </a:xfrm>
        </p:spPr>
        <p:txBody>
          <a:bodyPr/>
          <a:lstStyle/>
          <a:p>
            <a:r>
              <a:rPr lang="de-AT" sz="2800" b="1" cap="small" dirty="0" err="1" smtClean="0"/>
              <a:t>Budgetary</a:t>
            </a:r>
            <a:r>
              <a:rPr lang="de-AT" sz="2800" b="1" cap="small" dirty="0" smtClean="0"/>
              <a:t> Targets </a:t>
            </a:r>
            <a:endParaRPr lang="de-AT" sz="2800" b="1" cap="small" dirty="0"/>
          </a:p>
        </p:txBody>
      </p:sp>
      <p:graphicFrame>
        <p:nvGraphicFramePr>
          <p:cNvPr id="7" name="Diagramm 6"/>
          <p:cNvGraphicFramePr>
            <a:graphicFrameLocks/>
          </p:cNvGraphicFramePr>
          <p:nvPr>
            <p:extLst>
              <p:ext uri="{D42A27DB-BD31-4B8C-83A1-F6EECF244321}">
                <p14:modId xmlns:p14="http://schemas.microsoft.com/office/powerpoint/2010/main" val="1485014398"/>
              </p:ext>
            </p:extLst>
          </p:nvPr>
        </p:nvGraphicFramePr>
        <p:xfrm>
          <a:off x="899592" y="2204864"/>
          <a:ext cx="7128792" cy="41826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2540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95537" y="1350640"/>
            <a:ext cx="8215064" cy="4670648"/>
          </a:xfrm>
        </p:spPr>
        <p:txBody>
          <a:bodyPr/>
          <a:lstStyle/>
          <a:p>
            <a:pPr eaLnBrk="0" hangingPunct="0">
              <a:spcBef>
                <a:spcPts val="600"/>
              </a:spcBef>
              <a:spcAft>
                <a:spcPts val="600"/>
              </a:spcAft>
              <a:buSzPct val="100000"/>
            </a:pPr>
            <a:r>
              <a:rPr lang="en-US" dirty="0" smtClean="0"/>
              <a:t>Targets: </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Until 2016: a balanced budget in Maastricht terms</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Until 2017: a 0 % deficit target for the central government and a small surplus for state and local governments</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Until 2017: a structural budget balance of  0,45 % of GDP for general government (central government: 0,35 %)(“debt brake”)</a:t>
            </a:r>
          </a:p>
          <a:p>
            <a:pPr>
              <a:buSzPct val="110000"/>
            </a:pPr>
            <a:endParaRPr lang="en-US" dirty="0" smtClean="0"/>
          </a:p>
          <a:p>
            <a:pPr eaLnBrk="0" hangingPunct="0">
              <a:spcBef>
                <a:spcPts val="600"/>
              </a:spcBef>
              <a:spcAft>
                <a:spcPts val="600"/>
              </a:spcAft>
              <a:buSzPct val="100000"/>
            </a:pPr>
            <a:r>
              <a:rPr lang="en-US" dirty="0" smtClean="0"/>
              <a:t>Public sector debt-to-GDP will rise from 74 % in 2012 to 74,6 % in 2013 and shall decrease to 67 % of GDP by 2017</a:t>
            </a:r>
            <a:endParaRPr lang="en-US"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38</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
        <p:nvSpPr>
          <p:cNvPr id="6" name="Titel 1"/>
          <p:cNvSpPr>
            <a:spLocks noGrp="1"/>
          </p:cNvSpPr>
          <p:nvPr>
            <p:ph type="title"/>
          </p:nvPr>
        </p:nvSpPr>
        <p:spPr>
          <a:xfrm>
            <a:off x="386953" y="533400"/>
            <a:ext cx="8229600" cy="591344"/>
          </a:xfrm>
        </p:spPr>
        <p:txBody>
          <a:bodyPr/>
          <a:lstStyle/>
          <a:p>
            <a:r>
              <a:rPr lang="de-AT" sz="2800" b="1" cap="small" dirty="0" err="1" smtClean="0"/>
              <a:t>Budgetary</a:t>
            </a:r>
            <a:r>
              <a:rPr lang="de-AT" sz="2800" b="1" cap="small" dirty="0" smtClean="0"/>
              <a:t> Targets </a:t>
            </a:r>
            <a:endParaRPr lang="de-AT" sz="2800" b="1" cap="small" dirty="0"/>
          </a:p>
        </p:txBody>
      </p:sp>
    </p:spTree>
    <p:extLst>
      <p:ext uri="{BB962C8B-B14F-4D97-AF65-F5344CB8AC3E}">
        <p14:creationId xmlns:p14="http://schemas.microsoft.com/office/powerpoint/2010/main" val="45731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8229600" cy="663352"/>
          </a:xfrm>
        </p:spPr>
        <p:txBody>
          <a:bodyPr/>
          <a:lstStyle/>
          <a:p>
            <a:r>
              <a:rPr lang="de-AT" b="1" cap="small" dirty="0" smtClean="0"/>
              <a:t>Key </a:t>
            </a:r>
            <a:r>
              <a:rPr lang="de-AT" b="1" cap="small" dirty="0" err="1" smtClean="0"/>
              <a:t>indicators</a:t>
            </a:r>
            <a:r>
              <a:rPr lang="de-AT" b="1" cap="small" dirty="0" smtClean="0"/>
              <a:t> Budget 2011 - 2013</a:t>
            </a:r>
            <a:endParaRPr lang="de-AT" b="1" cap="small" dirty="0"/>
          </a:p>
        </p:txBody>
      </p:sp>
      <p:sp>
        <p:nvSpPr>
          <p:cNvPr id="3" name="Inhaltsplatzhalter 2"/>
          <p:cNvSpPr>
            <a:spLocks noGrp="1"/>
          </p:cNvSpPr>
          <p:nvPr>
            <p:ph idx="1"/>
          </p:nvPr>
        </p:nvSpPr>
        <p:spPr>
          <a:xfrm>
            <a:off x="323528" y="1268760"/>
            <a:ext cx="8186737" cy="5184576"/>
          </a:xfrm>
        </p:spPr>
        <p:txBody>
          <a:bodyPr/>
          <a:lstStyle/>
          <a:p>
            <a:endParaRPr lang="de-AT" dirty="0" smtClean="0"/>
          </a:p>
          <a:p>
            <a:endParaRPr lang="de-AT" dirty="0"/>
          </a:p>
          <a:p>
            <a:endParaRPr lang="de-AT" dirty="0" smtClean="0"/>
          </a:p>
          <a:p>
            <a:endParaRPr lang="de-AT" dirty="0"/>
          </a:p>
          <a:p>
            <a:endParaRPr lang="de-AT" dirty="0" smtClean="0"/>
          </a:p>
          <a:p>
            <a:endParaRPr lang="de-AT" dirty="0"/>
          </a:p>
          <a:p>
            <a:endParaRPr lang="de-AT" dirty="0" smtClean="0"/>
          </a:p>
          <a:p>
            <a:endParaRPr lang="de-AT" dirty="0"/>
          </a:p>
          <a:p>
            <a:pPr marL="0" indent="0">
              <a:buNone/>
            </a:pPr>
            <a:endParaRPr lang="de-AT" dirty="0" smtClean="0"/>
          </a:p>
          <a:p>
            <a:endParaRPr lang="de-AT" dirty="0" smtClean="0">
              <a:sym typeface="Wingdings" panose="05000000000000000000" pitchFamily="2" charset="2"/>
            </a:endParaRPr>
          </a:p>
          <a:p>
            <a:endParaRPr lang="de-AT" dirty="0" smtClean="0">
              <a:sym typeface="Wingdings" panose="05000000000000000000" pitchFamily="2" charset="2"/>
            </a:endParaRPr>
          </a:p>
          <a:p>
            <a:pPr marL="0" indent="0">
              <a:buNone/>
            </a:pPr>
            <a:endParaRPr lang="de-AT" dirty="0" smtClean="0">
              <a:sym typeface="Wingdings" panose="05000000000000000000" pitchFamily="2" charset="2"/>
            </a:endParaRPr>
          </a:p>
          <a:p>
            <a:pPr marL="0" indent="0">
              <a:buNone/>
            </a:pPr>
            <a:endParaRPr lang="de-AT" dirty="0" smtClean="0">
              <a:sym typeface="Wingdings" panose="05000000000000000000" pitchFamily="2" charset="2"/>
            </a:endParaRPr>
          </a:p>
          <a:p>
            <a:pPr marL="0" indent="0">
              <a:buNone/>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39</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dirty="0" smtClean="0"/>
              <a:t>REPUBLIK ÖSTERREICH  Parlament</a:t>
            </a:r>
            <a:endParaRPr lang="de-DE"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914525"/>
            <a:ext cx="7116837"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7511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4</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a:ln>
            <a:solidFill>
              <a:schemeClr val="bg1"/>
            </a:solidFill>
          </a:ln>
        </p:spPr>
        <p:txBody>
          <a:bodyPr/>
          <a:lstStyle/>
          <a:p>
            <a:r>
              <a:rPr lang="en-US" b="1" cap="small" dirty="0" smtClean="0"/>
              <a:t>Challenges for Governments and Parliaments</a:t>
            </a:r>
            <a:endParaRPr lang="en-US" b="1" dirty="0" smtClean="0"/>
          </a:p>
        </p:txBody>
      </p:sp>
      <p:sp>
        <p:nvSpPr>
          <p:cNvPr id="6149" name="Rectangle 17"/>
          <p:cNvSpPr>
            <a:spLocks noGrp="1" noChangeArrowheads="1"/>
          </p:cNvSpPr>
          <p:nvPr>
            <p:ph type="body" idx="1"/>
          </p:nvPr>
        </p:nvSpPr>
        <p:spPr>
          <a:xfrm>
            <a:off x="539552" y="1556792"/>
            <a:ext cx="7992889" cy="4320480"/>
          </a:xfrm>
        </p:spPr>
        <p:txBody>
          <a:bodyPr/>
          <a:lstStyle/>
          <a:p>
            <a:pPr marL="342900" lvl="1" eaLnBrk="0" hangingPunct="0">
              <a:spcBef>
                <a:spcPts val="600"/>
              </a:spcBef>
              <a:spcAft>
                <a:spcPts val="600"/>
              </a:spcAft>
              <a:buClr>
                <a:schemeClr val="tx2"/>
              </a:buClr>
              <a:buSzPct val="100000"/>
              <a:defRPr/>
            </a:pPr>
            <a:r>
              <a:rPr lang="en-US" dirty="0">
                <a:ea typeface="+mn-ea"/>
                <a:cs typeface="+mn-cs"/>
              </a:rPr>
              <a:t>Foster fiscal sustainability</a:t>
            </a:r>
          </a:p>
          <a:p>
            <a:pPr marL="342900" lvl="1" eaLnBrk="0" hangingPunct="0">
              <a:spcBef>
                <a:spcPts val="600"/>
              </a:spcBef>
              <a:spcAft>
                <a:spcPts val="600"/>
              </a:spcAft>
              <a:buClr>
                <a:schemeClr val="tx2"/>
              </a:buClr>
              <a:buSzPct val="100000"/>
              <a:defRPr/>
            </a:pPr>
            <a:r>
              <a:rPr lang="en-US" dirty="0">
                <a:ea typeface="+mn-ea"/>
                <a:cs typeface="+mn-cs"/>
              </a:rPr>
              <a:t>Enhance fiscal transparency</a:t>
            </a:r>
          </a:p>
          <a:p>
            <a:pPr marL="342900" lvl="1" eaLnBrk="0" hangingPunct="0">
              <a:spcBef>
                <a:spcPts val="600"/>
              </a:spcBef>
              <a:spcAft>
                <a:spcPts val="600"/>
              </a:spcAft>
              <a:buClr>
                <a:schemeClr val="tx2"/>
              </a:buClr>
              <a:buSzPct val="100000"/>
              <a:defRPr/>
            </a:pPr>
            <a:r>
              <a:rPr lang="en-US" dirty="0">
                <a:ea typeface="+mn-ea"/>
                <a:cs typeface="+mn-cs"/>
              </a:rPr>
              <a:t>Safeguard value for money for citizens</a:t>
            </a:r>
          </a:p>
          <a:p>
            <a:pPr marL="342900" lvl="1" eaLnBrk="0" hangingPunct="0">
              <a:spcBef>
                <a:spcPts val="600"/>
              </a:spcBef>
              <a:spcAft>
                <a:spcPts val="600"/>
              </a:spcAft>
              <a:buClr>
                <a:schemeClr val="tx2"/>
              </a:buClr>
              <a:buSzPct val="100000"/>
              <a:defRPr/>
            </a:pPr>
            <a:r>
              <a:rPr lang="en-US" dirty="0">
                <a:ea typeface="+mn-ea"/>
                <a:cs typeface="+mn-cs"/>
              </a:rPr>
              <a:t>Support medium and long-term orientation</a:t>
            </a:r>
          </a:p>
          <a:p>
            <a:pPr marL="342900" lvl="1" eaLnBrk="0" hangingPunct="0">
              <a:spcBef>
                <a:spcPts val="600"/>
              </a:spcBef>
              <a:spcAft>
                <a:spcPts val="600"/>
              </a:spcAft>
              <a:buClr>
                <a:schemeClr val="tx2"/>
              </a:buClr>
              <a:buSzPct val="100000"/>
              <a:defRPr/>
            </a:pPr>
            <a:r>
              <a:rPr lang="en-US" dirty="0">
                <a:ea typeface="+mn-ea"/>
                <a:cs typeface="+mn-cs"/>
              </a:rPr>
              <a:t>Provide benchmarks for politicians, administration and public</a:t>
            </a:r>
          </a:p>
          <a:p>
            <a:pPr marL="342900" lvl="1" eaLnBrk="0" hangingPunct="0">
              <a:spcBef>
                <a:spcPts val="600"/>
              </a:spcBef>
              <a:spcAft>
                <a:spcPts val="600"/>
              </a:spcAft>
              <a:buClr>
                <a:schemeClr val="tx2"/>
              </a:buClr>
              <a:buSzPct val="100000"/>
              <a:defRPr/>
            </a:pPr>
            <a:r>
              <a:rPr lang="en-US" dirty="0">
                <a:ea typeface="+mn-ea"/>
                <a:cs typeface="+mn-cs"/>
              </a:rPr>
              <a:t>Assure commitment and a key role for the parliament</a:t>
            </a:r>
            <a:r>
              <a:rPr lang="en-US" dirty="0" smtClean="0">
                <a:ea typeface="ＭＳ Ｐゴシック" charset="-128"/>
              </a:rPr>
              <a:t/>
            </a:r>
            <a:br>
              <a:rPr lang="en-US" dirty="0" smtClean="0">
                <a:ea typeface="ＭＳ Ｐゴシック" charset="-128"/>
              </a:rPr>
            </a:br>
            <a:endParaRPr lang="en-US" dirty="0">
              <a:ea typeface="ＭＳ Ｐゴシック" charset="-128"/>
            </a:endParaRPr>
          </a:p>
          <a:p>
            <a:pPr marL="0" lvl="1" indent="0" eaLnBrk="0" hangingPunct="0">
              <a:spcBef>
                <a:spcPts val="600"/>
              </a:spcBef>
              <a:spcAft>
                <a:spcPts val="600"/>
              </a:spcAft>
              <a:buClr>
                <a:schemeClr val="tx2"/>
              </a:buClr>
              <a:buSzPct val="100000"/>
              <a:buNone/>
              <a:tabLst>
                <a:tab pos="1162050" algn="l"/>
              </a:tabLst>
              <a:defRPr/>
            </a:pPr>
            <a:r>
              <a:rPr lang="en-US" dirty="0" smtClean="0">
                <a:ea typeface="ＭＳ Ｐゴシック" charset="-128"/>
              </a:rPr>
              <a:t>	</a:t>
            </a:r>
            <a:r>
              <a:rPr lang="en-US" dirty="0" smtClean="0"/>
              <a:t>It`s all about good governance and fiscal accountability!</a:t>
            </a:r>
            <a:endParaRPr lang="en-US" dirty="0"/>
          </a:p>
        </p:txBody>
      </p:sp>
      <p:sp>
        <p:nvSpPr>
          <p:cNvPr id="2" name="Pfeil nach rechts 1"/>
          <p:cNvSpPr/>
          <p:nvPr/>
        </p:nvSpPr>
        <p:spPr>
          <a:xfrm>
            <a:off x="683568" y="4497294"/>
            <a:ext cx="792088"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07649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3863" y="1412776"/>
            <a:ext cx="8186737" cy="4680520"/>
          </a:xfrm>
        </p:spPr>
        <p:txBody>
          <a:bodyPr/>
          <a:lstStyle/>
          <a:p>
            <a:pPr eaLnBrk="0" hangingPunct="0">
              <a:spcBef>
                <a:spcPts val="600"/>
              </a:spcBef>
              <a:spcAft>
                <a:spcPts val="600"/>
              </a:spcAft>
              <a:buSzPct val="100000"/>
            </a:pPr>
            <a:r>
              <a:rPr lang="en-US" dirty="0"/>
              <a:t>Austrian general government is expected to meet the budget deficit target set for 2013 (-</a:t>
            </a:r>
            <a:r>
              <a:rPr lang="en-US" dirty="0" smtClean="0"/>
              <a:t>2,3 % </a:t>
            </a:r>
            <a:r>
              <a:rPr lang="en-US" dirty="0"/>
              <a:t>Maastricht deficit). </a:t>
            </a:r>
          </a:p>
          <a:p>
            <a:pPr eaLnBrk="0" hangingPunct="0">
              <a:spcBef>
                <a:spcPts val="600"/>
              </a:spcBef>
              <a:spcAft>
                <a:spcPts val="600"/>
              </a:spcAft>
              <a:buSzPct val="100000"/>
            </a:pPr>
            <a:r>
              <a:rPr lang="en-US" dirty="0"/>
              <a:t>This holds even after accounting for weaker than expected economic conditions and additional budgetary provisions for Hype-</a:t>
            </a:r>
            <a:r>
              <a:rPr lang="en-US" dirty="0" err="1"/>
              <a:t>Alpe</a:t>
            </a:r>
            <a:r>
              <a:rPr lang="en-US" dirty="0"/>
              <a:t>-</a:t>
            </a:r>
            <a:r>
              <a:rPr lang="en-US" dirty="0" err="1"/>
              <a:t>Adria</a:t>
            </a:r>
            <a:r>
              <a:rPr lang="en-US" dirty="0"/>
              <a:t> banking-group</a:t>
            </a:r>
            <a:r>
              <a:rPr lang="en-US" dirty="0" smtClean="0"/>
              <a:t>.</a:t>
            </a:r>
            <a:endParaRPr lang="en-US" dirty="0"/>
          </a:p>
          <a:p>
            <a:pPr eaLnBrk="0" hangingPunct="0">
              <a:spcBef>
                <a:spcPts val="600"/>
              </a:spcBef>
              <a:spcAft>
                <a:spcPts val="600"/>
              </a:spcAft>
              <a:buSzPct val="100000"/>
            </a:pPr>
            <a:r>
              <a:rPr lang="en-US" dirty="0"/>
              <a:t>The Maastricht deficit at federal government level is projected to turn out slightly higher than planned at -</a:t>
            </a:r>
            <a:r>
              <a:rPr lang="en-US" dirty="0" smtClean="0"/>
              <a:t>2,1 % </a:t>
            </a:r>
            <a:r>
              <a:rPr lang="en-US" dirty="0"/>
              <a:t>of GDP (revised up from -</a:t>
            </a:r>
            <a:r>
              <a:rPr lang="en-US" dirty="0" smtClean="0"/>
              <a:t>1,9 %). </a:t>
            </a:r>
            <a:r>
              <a:rPr lang="en-US" dirty="0"/>
              <a:t>State and local governments, however, will slightly overachieve their deficit targets reaching -</a:t>
            </a:r>
            <a:r>
              <a:rPr lang="en-US" dirty="0" smtClean="0"/>
              <a:t>0,3 % </a:t>
            </a:r>
            <a:r>
              <a:rPr lang="en-US" dirty="0"/>
              <a:t>of GDP (instead of -</a:t>
            </a:r>
            <a:r>
              <a:rPr lang="en-US" dirty="0" smtClean="0"/>
              <a:t>0,4 %). </a:t>
            </a:r>
            <a:r>
              <a:rPr lang="en-US" dirty="0"/>
              <a:t>Social security funds are expected to again display a small surplus (+</a:t>
            </a:r>
            <a:r>
              <a:rPr lang="en-US" dirty="0" smtClean="0"/>
              <a:t>0,1 % </a:t>
            </a:r>
            <a:r>
              <a:rPr lang="en-US" dirty="0"/>
              <a:t>of GDP), surpassing earlier estimates of a balanced budget. </a:t>
            </a:r>
          </a:p>
          <a:p>
            <a:pPr eaLnBrk="0" hangingPunct="0">
              <a:spcBef>
                <a:spcPts val="600"/>
              </a:spcBef>
              <a:spcAft>
                <a:spcPts val="600"/>
              </a:spcAft>
              <a:buSzPct val="100000"/>
            </a:pPr>
            <a:r>
              <a:rPr lang="en-US" dirty="0"/>
              <a:t>In July 2013, nominal GDP was revised downwards, causing general government debt per GDP to range at a moderately higher level of </a:t>
            </a:r>
            <a:r>
              <a:rPr lang="en-US" dirty="0" smtClean="0"/>
              <a:t>74,6 % </a:t>
            </a:r>
            <a:r>
              <a:rPr lang="en-US" dirty="0"/>
              <a:t>(instead of </a:t>
            </a:r>
            <a:r>
              <a:rPr lang="en-US" dirty="0" smtClean="0"/>
              <a:t>73,6 %) </a:t>
            </a:r>
            <a:r>
              <a:rPr lang="en-US" dirty="0"/>
              <a:t>at the end of 2013.</a:t>
            </a:r>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40</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
        <p:nvSpPr>
          <p:cNvPr id="6" name="Titel 1"/>
          <p:cNvSpPr>
            <a:spLocks noGrp="1"/>
          </p:cNvSpPr>
          <p:nvPr>
            <p:ph type="title"/>
          </p:nvPr>
        </p:nvSpPr>
        <p:spPr>
          <a:xfrm>
            <a:off x="395536" y="548680"/>
            <a:ext cx="8229600" cy="663352"/>
          </a:xfrm>
        </p:spPr>
        <p:txBody>
          <a:bodyPr/>
          <a:lstStyle/>
          <a:p>
            <a:r>
              <a:rPr lang="de-AT" b="1" cap="small" dirty="0" smtClean="0"/>
              <a:t>Budget </a:t>
            </a:r>
            <a:r>
              <a:rPr lang="de-AT" b="1" cap="small" dirty="0" err="1" smtClean="0"/>
              <a:t>Execution</a:t>
            </a:r>
            <a:r>
              <a:rPr lang="de-AT" b="1" cap="small" dirty="0" smtClean="0"/>
              <a:t> 2013</a:t>
            </a:r>
            <a:endParaRPr lang="de-AT" b="1" cap="small" dirty="0"/>
          </a:p>
        </p:txBody>
      </p:sp>
    </p:spTree>
    <p:extLst>
      <p:ext uri="{BB962C8B-B14F-4D97-AF65-F5344CB8AC3E}">
        <p14:creationId xmlns:p14="http://schemas.microsoft.com/office/powerpoint/2010/main" val="7255635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735360"/>
          </a:xfrm>
        </p:spPr>
        <p:txBody>
          <a:bodyPr/>
          <a:lstStyle/>
          <a:p>
            <a:r>
              <a:rPr lang="en-US" b="1" cap="small" dirty="0" smtClean="0"/>
              <a:t>Outlook </a:t>
            </a:r>
            <a:endParaRPr lang="de-AT" b="1" cap="small" dirty="0"/>
          </a:p>
        </p:txBody>
      </p:sp>
      <p:sp>
        <p:nvSpPr>
          <p:cNvPr id="3" name="Inhaltsplatzhalter 2"/>
          <p:cNvSpPr>
            <a:spLocks noGrp="1"/>
          </p:cNvSpPr>
          <p:nvPr>
            <p:ph idx="1"/>
          </p:nvPr>
        </p:nvSpPr>
        <p:spPr>
          <a:xfrm>
            <a:off x="423863" y="1556792"/>
            <a:ext cx="8186737" cy="4464496"/>
          </a:xfrm>
        </p:spPr>
        <p:txBody>
          <a:bodyPr/>
          <a:lstStyle/>
          <a:p>
            <a:pPr marL="342900" lvl="3" eaLnBrk="0" hangingPunct="0">
              <a:spcBef>
                <a:spcPts val="600"/>
              </a:spcBef>
              <a:spcAft>
                <a:spcPts val="600"/>
              </a:spcAft>
              <a:buClr>
                <a:schemeClr val="tx2"/>
              </a:buClr>
              <a:buSzPct val="100000"/>
              <a:defRPr/>
            </a:pPr>
            <a:r>
              <a:rPr lang="en-US" dirty="0">
                <a:ea typeface="+mn-ea"/>
                <a:cs typeface="+mn-cs"/>
              </a:rPr>
              <a:t>New Government is committed to achieving the fiscal goals </a:t>
            </a:r>
            <a:r>
              <a:rPr lang="en-US" dirty="0" smtClean="0">
                <a:ea typeface="+mn-ea"/>
                <a:cs typeface="+mn-cs"/>
              </a:rPr>
              <a:t>set.</a:t>
            </a:r>
            <a:endParaRPr lang="en-US" dirty="0">
              <a:ea typeface="+mn-ea"/>
              <a:cs typeface="+mn-cs"/>
            </a:endParaRPr>
          </a:p>
          <a:p>
            <a:pPr marL="342900" lvl="3" eaLnBrk="0" hangingPunct="0">
              <a:spcBef>
                <a:spcPts val="600"/>
              </a:spcBef>
              <a:spcAft>
                <a:spcPts val="600"/>
              </a:spcAft>
              <a:buClr>
                <a:schemeClr val="tx2"/>
              </a:buClr>
              <a:buSzPct val="100000"/>
              <a:defRPr/>
            </a:pPr>
            <a:r>
              <a:rPr lang="en-US" dirty="0">
                <a:ea typeface="+mn-ea"/>
                <a:cs typeface="+mn-cs"/>
              </a:rPr>
              <a:t>Minister of Finance plans to table a new Federal Finance Frame Law and a new Federal Finance Law by end of April </a:t>
            </a:r>
            <a:r>
              <a:rPr lang="en-US" dirty="0" smtClean="0">
                <a:ea typeface="+mn-ea"/>
                <a:cs typeface="+mn-cs"/>
              </a:rPr>
              <a:t>2014.</a:t>
            </a:r>
            <a:endParaRPr lang="en-US" dirty="0">
              <a:ea typeface="+mn-ea"/>
              <a:cs typeface="+mn-cs"/>
            </a:endParaRPr>
          </a:p>
          <a:p>
            <a:pPr marL="342900" lvl="3" eaLnBrk="0" hangingPunct="0">
              <a:spcBef>
                <a:spcPts val="600"/>
              </a:spcBef>
              <a:spcAft>
                <a:spcPts val="600"/>
              </a:spcAft>
              <a:buClr>
                <a:schemeClr val="tx2"/>
              </a:buClr>
              <a:buSzPct val="100000"/>
              <a:defRPr/>
            </a:pPr>
            <a:r>
              <a:rPr lang="en-US" dirty="0">
                <a:ea typeface="+mn-ea"/>
                <a:cs typeface="+mn-cs"/>
              </a:rPr>
              <a:t>According to the temporary provisions, the general government deficit shall be reduced to -</a:t>
            </a:r>
            <a:r>
              <a:rPr lang="en-US" dirty="0" smtClean="0">
                <a:ea typeface="+mn-ea"/>
                <a:cs typeface="+mn-cs"/>
              </a:rPr>
              <a:t>1,5 % </a:t>
            </a:r>
            <a:r>
              <a:rPr lang="en-US" dirty="0">
                <a:ea typeface="+mn-ea"/>
                <a:cs typeface="+mn-cs"/>
              </a:rPr>
              <a:t>of GDP and the structural deficit to -</a:t>
            </a:r>
            <a:r>
              <a:rPr lang="en-US" dirty="0" smtClean="0">
                <a:ea typeface="+mn-ea"/>
                <a:cs typeface="+mn-cs"/>
              </a:rPr>
              <a:t>1,3 % </a:t>
            </a:r>
            <a:r>
              <a:rPr lang="en-US" dirty="0">
                <a:ea typeface="+mn-ea"/>
                <a:cs typeface="+mn-cs"/>
              </a:rPr>
              <a:t>of GDP. This shall lead to a decline of public debt to </a:t>
            </a:r>
            <a:r>
              <a:rPr lang="en-US" dirty="0" smtClean="0">
                <a:ea typeface="+mn-ea"/>
                <a:cs typeface="+mn-cs"/>
              </a:rPr>
              <a:t>74 % </a:t>
            </a:r>
            <a:r>
              <a:rPr lang="en-US" dirty="0">
                <a:ea typeface="+mn-ea"/>
                <a:cs typeface="+mn-cs"/>
              </a:rPr>
              <a:t>of </a:t>
            </a:r>
            <a:r>
              <a:rPr lang="en-US" dirty="0" smtClean="0">
                <a:ea typeface="+mn-ea"/>
                <a:cs typeface="+mn-cs"/>
              </a:rPr>
              <a:t>GDP</a:t>
            </a:r>
            <a:r>
              <a:rPr lang="en-US" dirty="0">
                <a:ea typeface="+mn-ea"/>
                <a:cs typeface="+mn-cs"/>
              </a:rPr>
              <a:t>.</a:t>
            </a:r>
          </a:p>
          <a:p>
            <a:pPr marL="342900" lvl="3" eaLnBrk="0" hangingPunct="0">
              <a:spcBef>
                <a:spcPts val="600"/>
              </a:spcBef>
              <a:spcAft>
                <a:spcPts val="600"/>
              </a:spcAft>
              <a:buClr>
                <a:schemeClr val="tx2"/>
              </a:buClr>
              <a:buSzPct val="100000"/>
              <a:defRPr/>
            </a:pPr>
            <a:r>
              <a:rPr lang="en-US" dirty="0">
                <a:ea typeface="+mn-ea"/>
                <a:cs typeface="+mn-cs"/>
              </a:rPr>
              <a:t>However, economic landscape in Europe remains challenging. </a:t>
            </a:r>
          </a:p>
          <a:p>
            <a:pPr marL="342900" lvl="3" eaLnBrk="0" hangingPunct="0">
              <a:spcBef>
                <a:spcPts val="600"/>
              </a:spcBef>
              <a:spcAft>
                <a:spcPts val="600"/>
              </a:spcAft>
              <a:buClr>
                <a:schemeClr val="tx2"/>
              </a:buClr>
              <a:buSzPct val="100000"/>
              <a:defRPr/>
            </a:pPr>
            <a:r>
              <a:rPr lang="en-US" dirty="0">
                <a:ea typeface="+mn-ea"/>
                <a:cs typeface="+mn-cs"/>
              </a:rPr>
              <a:t>Further significant fiscal costs from banks under restructuring might be necessary. </a:t>
            </a:r>
          </a:p>
          <a:p>
            <a:pPr marL="342900" lvl="3" eaLnBrk="0" hangingPunct="0">
              <a:spcBef>
                <a:spcPts val="600"/>
              </a:spcBef>
              <a:spcAft>
                <a:spcPts val="600"/>
              </a:spcAft>
              <a:buClr>
                <a:schemeClr val="tx2"/>
              </a:buClr>
              <a:buSzPct val="100000"/>
              <a:defRPr/>
            </a:pPr>
            <a:r>
              <a:rPr lang="en-US" dirty="0">
                <a:ea typeface="+mn-ea"/>
                <a:cs typeface="+mn-cs"/>
              </a:rPr>
              <a:t>Budget reform introduced full carry-forward possibilities for unused funds without earmarking,  line ministries already built up considerable reserves, use of reserves  will require additional funds. </a:t>
            </a:r>
          </a:p>
          <a:p>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41</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2627490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chemeClr val="bg1"/>
                </a:solidFill>
              </a:rPr>
              <a:pPr defTabSz="957263">
                <a:defRPr/>
              </a:pPr>
              <a:t>42</a:t>
            </a:fld>
            <a:endParaRPr lang="de-DE" dirty="0">
              <a:solidFill>
                <a:schemeClr val="bg1"/>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509120"/>
            <a:ext cx="8229600" cy="936104"/>
          </a:xfrm>
        </p:spPr>
        <p:txBody>
          <a:bodyPr/>
          <a:lstStyle/>
          <a:p>
            <a:r>
              <a:rPr lang="en-GB" b="1" cap="small" dirty="0"/>
              <a:t>I</a:t>
            </a:r>
            <a:r>
              <a:rPr lang="en-GB" b="1" cap="small" dirty="0" smtClean="0"/>
              <a:t>ntragovernmental </a:t>
            </a:r>
            <a:r>
              <a:rPr lang="en-GB" b="1" cap="small" dirty="0"/>
              <a:t>F</a:t>
            </a:r>
            <a:r>
              <a:rPr lang="en-GB" b="1" cap="small" dirty="0" smtClean="0"/>
              <a:t>iscal </a:t>
            </a:r>
            <a:r>
              <a:rPr lang="en-GB" b="1" cap="small" dirty="0"/>
              <a:t>R</a:t>
            </a:r>
            <a:r>
              <a:rPr lang="en-GB" b="1" cap="small" dirty="0" smtClean="0"/>
              <a:t>elations</a:t>
            </a:r>
            <a:endParaRPr lang="de-AT"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6132156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43</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61392"/>
            <a:ext cx="8143056" cy="807368"/>
          </a:xfrm>
        </p:spPr>
        <p:txBody>
          <a:bodyPr/>
          <a:lstStyle/>
          <a:p>
            <a:r>
              <a:rPr lang="en-GB" b="1" cap="small" dirty="0" smtClean="0"/>
              <a:t>Principles of </a:t>
            </a:r>
            <a:r>
              <a:rPr lang="en-GB" b="1" cap="small" dirty="0"/>
              <a:t>intragovernmental </a:t>
            </a:r>
            <a:r>
              <a:rPr lang="en-GB" b="1" cap="small" dirty="0" smtClean="0"/>
              <a:t/>
            </a:r>
            <a:br>
              <a:rPr lang="en-GB" b="1" cap="small" dirty="0" smtClean="0"/>
            </a:br>
            <a:r>
              <a:rPr lang="en-GB" b="1" cap="small" dirty="0" smtClean="0"/>
              <a:t>Fiscal </a:t>
            </a:r>
            <a:r>
              <a:rPr lang="en-GB" b="1" cap="small" dirty="0"/>
              <a:t>R</a:t>
            </a:r>
            <a:r>
              <a:rPr lang="en-GB" b="1" cap="small" dirty="0" smtClean="0"/>
              <a:t>elations </a:t>
            </a:r>
            <a:endParaRPr lang="en-GB" b="1" cap="small" dirty="0"/>
          </a:p>
        </p:txBody>
      </p:sp>
      <p:sp>
        <p:nvSpPr>
          <p:cNvPr id="6149" name="Rectangle 17"/>
          <p:cNvSpPr>
            <a:spLocks noGrp="1" noChangeArrowheads="1"/>
          </p:cNvSpPr>
          <p:nvPr>
            <p:ph type="body" idx="1"/>
          </p:nvPr>
        </p:nvSpPr>
        <p:spPr>
          <a:xfrm>
            <a:off x="467544" y="1628800"/>
            <a:ext cx="8324601" cy="3816424"/>
          </a:xfrm>
        </p:spPr>
        <p:txBody>
          <a:bodyPr/>
          <a:lstStyle/>
          <a:p>
            <a:pPr marL="0" indent="0">
              <a:spcAft>
                <a:spcPts val="600"/>
              </a:spcAft>
              <a:buNone/>
            </a:pPr>
            <a:r>
              <a:rPr lang="en-GB" b="1" dirty="0" smtClean="0"/>
              <a:t>Art</a:t>
            </a:r>
            <a:r>
              <a:rPr lang="en-GB" b="1" dirty="0"/>
              <a:t>. 13. </a:t>
            </a:r>
            <a:r>
              <a:rPr lang="en-GB" b="1" dirty="0" smtClean="0"/>
              <a:t>Federal </a:t>
            </a:r>
            <a:r>
              <a:rPr lang="en-GB" b="1" dirty="0"/>
              <a:t>Constitutional Law </a:t>
            </a:r>
            <a:r>
              <a:rPr lang="en-GB" dirty="0"/>
              <a:t>	</a:t>
            </a:r>
          </a:p>
          <a:p>
            <a:pPr marL="361950" indent="-361950">
              <a:spcBef>
                <a:spcPts val="600"/>
              </a:spcBef>
              <a:spcAft>
                <a:spcPts val="600"/>
              </a:spcAft>
              <a:buNone/>
            </a:pPr>
            <a:r>
              <a:rPr lang="en-GB" dirty="0" smtClean="0"/>
              <a:t>(1)	The </a:t>
            </a:r>
            <a:r>
              <a:rPr lang="en-GB" dirty="0"/>
              <a:t>competences of the Federation and the </a:t>
            </a:r>
            <a:r>
              <a:rPr lang="en-GB" dirty="0" err="1"/>
              <a:t>Laender</a:t>
            </a:r>
            <a:r>
              <a:rPr lang="en-GB" dirty="0"/>
              <a:t> in the field of taxation will be prescribed in a special Federal constitutional law ("</a:t>
            </a:r>
            <a:r>
              <a:rPr lang="en-GB" dirty="0" smtClean="0"/>
              <a:t>Constitutional </a:t>
            </a:r>
            <a:r>
              <a:rPr lang="en-GB" dirty="0"/>
              <a:t>Finance Law"). 	</a:t>
            </a:r>
          </a:p>
          <a:p>
            <a:pPr marL="361950" indent="-361950">
              <a:spcBef>
                <a:spcPts val="600"/>
              </a:spcBef>
              <a:spcAft>
                <a:spcPts val="600"/>
              </a:spcAft>
              <a:buNone/>
            </a:pPr>
            <a:r>
              <a:rPr lang="en-GB" dirty="0" smtClean="0"/>
              <a:t>(2) The </a:t>
            </a:r>
            <a:r>
              <a:rPr lang="en-GB" dirty="0"/>
              <a:t>Federation, the </a:t>
            </a:r>
            <a:r>
              <a:rPr lang="en-GB" dirty="0" err="1"/>
              <a:t>Laender</a:t>
            </a:r>
            <a:r>
              <a:rPr lang="en-GB" dirty="0"/>
              <a:t>, and the municipalities must aim at the </a:t>
            </a:r>
            <a:r>
              <a:rPr lang="en-GB" dirty="0" smtClean="0"/>
              <a:t>securement </a:t>
            </a:r>
            <a:r>
              <a:rPr lang="en-GB" dirty="0"/>
              <a:t>of an overall balance and sustainable balanced budgets in the conduct of their economic affairs. They have to coordinate their budgeting with regard to these goals. 	</a:t>
            </a:r>
            <a:endParaRPr lang="en-GB" dirty="0" smtClean="0"/>
          </a:p>
          <a:p>
            <a:pPr marL="361950" indent="-361950">
              <a:spcBef>
                <a:spcPts val="600"/>
              </a:spcBef>
              <a:spcAft>
                <a:spcPts val="600"/>
              </a:spcAft>
              <a:buNone/>
            </a:pPr>
            <a:r>
              <a:rPr lang="en-GB" dirty="0" smtClean="0"/>
              <a:t>(</a:t>
            </a:r>
            <a:r>
              <a:rPr lang="en-GB" dirty="0"/>
              <a:t>3) Federation, </a:t>
            </a:r>
            <a:r>
              <a:rPr lang="en-GB" dirty="0" err="1"/>
              <a:t>Laender</a:t>
            </a:r>
            <a:r>
              <a:rPr lang="en-GB" dirty="0"/>
              <a:t> and municipalities have to aim at the equal status of women and men in the budgeting</a:t>
            </a:r>
            <a:r>
              <a:rPr lang="en-GB" dirty="0" smtClean="0"/>
              <a:t>.</a:t>
            </a:r>
            <a:endParaRPr lang="en-GB" dirty="0"/>
          </a:p>
          <a:p>
            <a:endParaRPr lang="en-GB" dirty="0"/>
          </a:p>
          <a:p>
            <a:endParaRPr lang="en-GB" dirty="0" smtClean="0"/>
          </a:p>
        </p:txBody>
      </p:sp>
    </p:spTree>
    <p:extLst>
      <p:ext uri="{BB962C8B-B14F-4D97-AF65-F5344CB8AC3E}">
        <p14:creationId xmlns:p14="http://schemas.microsoft.com/office/powerpoint/2010/main" val="63469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188640"/>
            <a:ext cx="8229600" cy="648072"/>
          </a:xfrm>
        </p:spPr>
        <p:txBody>
          <a:bodyPr/>
          <a:lstStyle/>
          <a:p>
            <a:r>
              <a:rPr lang="de-AT" b="1" cap="small" dirty="0" smtClean="0"/>
              <a:t>Basic </a:t>
            </a:r>
            <a:r>
              <a:rPr lang="de-AT" b="1" cap="small" dirty="0" err="1" smtClean="0"/>
              <a:t>Legislation</a:t>
            </a:r>
            <a:endParaRPr lang="de-AT" b="1" cap="small" dirty="0"/>
          </a:p>
        </p:txBody>
      </p:sp>
      <p:sp>
        <p:nvSpPr>
          <p:cNvPr id="3" name="Inhaltsplatzhalter 2"/>
          <p:cNvSpPr>
            <a:spLocks noGrp="1"/>
          </p:cNvSpPr>
          <p:nvPr>
            <p:ph idx="1"/>
          </p:nvPr>
        </p:nvSpPr>
        <p:spPr>
          <a:xfrm>
            <a:off x="423863" y="1052736"/>
            <a:ext cx="8186737" cy="5256584"/>
          </a:xfrm>
        </p:spPr>
        <p:txBody>
          <a:bodyPr/>
          <a:lstStyle/>
          <a:p>
            <a:pPr marL="0" indent="0">
              <a:buNone/>
            </a:pPr>
            <a:r>
              <a:rPr lang="en-GB" b="1" dirty="0"/>
              <a:t>Fiscal Constitutional Law (</a:t>
            </a:r>
            <a:r>
              <a:rPr lang="en-GB" b="1" dirty="0" err="1"/>
              <a:t>Finanz-Verfassungsgesetz</a:t>
            </a:r>
            <a:r>
              <a:rPr lang="en-GB" b="1" dirty="0"/>
              <a:t> 1948) </a:t>
            </a:r>
            <a:endParaRPr lang="en-GB" b="1" dirty="0" smtClean="0"/>
          </a:p>
          <a:p>
            <a:pPr eaLnBrk="0" hangingPunct="0">
              <a:spcBef>
                <a:spcPts val="600"/>
              </a:spcBef>
              <a:spcAft>
                <a:spcPts val="600"/>
              </a:spcAft>
              <a:buSzPct val="100000"/>
              <a:defRPr/>
            </a:pPr>
            <a:r>
              <a:rPr lang="en-GB" dirty="0"/>
              <a:t>Sets the basic principles for </a:t>
            </a:r>
            <a:r>
              <a:rPr lang="de-AT" dirty="0" err="1"/>
              <a:t>financial</a:t>
            </a:r>
            <a:r>
              <a:rPr lang="de-AT" dirty="0"/>
              <a:t> </a:t>
            </a:r>
            <a:r>
              <a:rPr lang="de-AT" dirty="0" err="1"/>
              <a:t>relations</a:t>
            </a:r>
            <a:r>
              <a:rPr lang="de-AT" dirty="0"/>
              <a:t> </a:t>
            </a:r>
            <a:r>
              <a:rPr lang="de-AT" dirty="0" err="1"/>
              <a:t>between</a:t>
            </a:r>
            <a:r>
              <a:rPr lang="de-AT" dirty="0"/>
              <a:t> </a:t>
            </a:r>
            <a:r>
              <a:rPr lang="de-AT" dirty="0" err="1"/>
              <a:t>the</a:t>
            </a:r>
            <a:r>
              <a:rPr lang="de-AT" dirty="0"/>
              <a:t> </a:t>
            </a:r>
            <a:r>
              <a:rPr lang="de-AT" dirty="0" err="1"/>
              <a:t>Federation</a:t>
            </a:r>
            <a:r>
              <a:rPr lang="de-AT" dirty="0"/>
              <a:t>, </a:t>
            </a:r>
            <a:r>
              <a:rPr lang="de-AT" dirty="0" err="1"/>
              <a:t>Laender</a:t>
            </a:r>
            <a:r>
              <a:rPr lang="de-AT" dirty="0"/>
              <a:t> und </a:t>
            </a:r>
            <a:r>
              <a:rPr lang="en-GB" dirty="0"/>
              <a:t>municipalities</a:t>
            </a:r>
          </a:p>
          <a:p>
            <a:pPr eaLnBrk="0" hangingPunct="0">
              <a:spcBef>
                <a:spcPts val="600"/>
              </a:spcBef>
              <a:spcAft>
                <a:spcPts val="600"/>
              </a:spcAft>
              <a:buSzPct val="100000"/>
              <a:defRPr/>
            </a:pPr>
            <a:r>
              <a:rPr lang="de-AT" dirty="0"/>
              <a:t>Basic </a:t>
            </a:r>
            <a:r>
              <a:rPr lang="de-AT" dirty="0" err="1"/>
              <a:t>principles</a:t>
            </a:r>
            <a:r>
              <a:rPr lang="de-AT" dirty="0"/>
              <a:t> </a:t>
            </a:r>
            <a:r>
              <a:rPr lang="de-AT" dirty="0" err="1"/>
              <a:t>of</a:t>
            </a:r>
            <a:r>
              <a:rPr lang="de-AT" dirty="0"/>
              <a:t> </a:t>
            </a:r>
            <a:r>
              <a:rPr lang="de-AT" dirty="0" err="1"/>
              <a:t>taxation</a:t>
            </a:r>
            <a:r>
              <a:rPr lang="de-AT" dirty="0"/>
              <a:t>, </a:t>
            </a:r>
            <a:r>
              <a:rPr lang="en-GB" dirty="0"/>
              <a:t>tax sharing, intergovernmental transfers and cost bearing </a:t>
            </a:r>
          </a:p>
          <a:p>
            <a:pPr marL="0" indent="0">
              <a:spcBef>
                <a:spcPts val="600"/>
              </a:spcBef>
              <a:spcAft>
                <a:spcPts val="600"/>
              </a:spcAft>
              <a:buSzPct val="120000"/>
              <a:buNone/>
              <a:defRPr/>
            </a:pPr>
            <a:r>
              <a:rPr lang="en-GB" b="1" dirty="0" smtClean="0"/>
              <a:t>Fiscal Equalisation </a:t>
            </a:r>
            <a:r>
              <a:rPr lang="en-GB" b="1" dirty="0"/>
              <a:t>Law </a:t>
            </a:r>
            <a:r>
              <a:rPr lang="en-GB" b="1" dirty="0" smtClean="0"/>
              <a:t>(</a:t>
            </a:r>
            <a:r>
              <a:rPr lang="de-AT" b="1" dirty="0" smtClean="0"/>
              <a:t>Finanzausgleichsgesetz)</a:t>
            </a:r>
            <a:endParaRPr lang="de-AT" b="1" dirty="0"/>
          </a:p>
          <a:p>
            <a:pPr eaLnBrk="0" hangingPunct="0">
              <a:spcBef>
                <a:spcPts val="600"/>
              </a:spcBef>
              <a:spcAft>
                <a:spcPts val="600"/>
              </a:spcAft>
              <a:buSzPct val="100000"/>
              <a:defRPr/>
            </a:pPr>
            <a:r>
              <a:rPr lang="en-GB" dirty="0"/>
              <a:t>Details the rules of tax sharing, intergovernmental transfers and cost bearing between the Federation, the </a:t>
            </a:r>
            <a:r>
              <a:rPr lang="en-GB" dirty="0" err="1"/>
              <a:t>Laender</a:t>
            </a:r>
            <a:r>
              <a:rPr lang="en-GB" dirty="0"/>
              <a:t> and the municipalities</a:t>
            </a:r>
          </a:p>
          <a:p>
            <a:pPr eaLnBrk="0" hangingPunct="0">
              <a:spcBef>
                <a:spcPts val="600"/>
              </a:spcBef>
              <a:spcAft>
                <a:spcPts val="600"/>
              </a:spcAft>
              <a:buSzPct val="100000"/>
              <a:defRPr/>
            </a:pPr>
            <a:r>
              <a:rPr lang="en-GB" dirty="0"/>
              <a:t>Usually in force for only a few years (present duration 4 years) after which it is replaced by new regulations</a:t>
            </a:r>
          </a:p>
          <a:p>
            <a:pPr eaLnBrk="0" hangingPunct="0">
              <a:spcBef>
                <a:spcPts val="600"/>
              </a:spcBef>
              <a:spcAft>
                <a:spcPts val="600"/>
              </a:spcAft>
              <a:buSzPct val="100000"/>
              <a:defRPr/>
            </a:pPr>
            <a:r>
              <a:rPr lang="en-GB" dirty="0"/>
              <a:t>Result of negotiations between the federal minister of finance and representatives of the </a:t>
            </a:r>
            <a:r>
              <a:rPr lang="en-GB" dirty="0" err="1" smtClean="0"/>
              <a:t>Laender</a:t>
            </a:r>
            <a:r>
              <a:rPr lang="en-GB" dirty="0" smtClean="0"/>
              <a:t> </a:t>
            </a:r>
            <a:r>
              <a:rPr lang="en-GB" dirty="0"/>
              <a:t>and the local governments in which consensus has to be found</a:t>
            </a:r>
          </a:p>
          <a:p>
            <a:pPr lvl="0" eaLnBrk="0" hangingPunct="0">
              <a:spcBef>
                <a:spcPts val="600"/>
              </a:spcBef>
              <a:spcAft>
                <a:spcPts val="600"/>
              </a:spcAft>
              <a:buSzPct val="100000"/>
              <a:defRPr/>
            </a:pPr>
            <a:r>
              <a:rPr lang="en-GB" dirty="0"/>
              <a:t>Horizontal </a:t>
            </a:r>
            <a:r>
              <a:rPr lang="en-GB" dirty="0" smtClean="0"/>
              <a:t>equalisation </a:t>
            </a:r>
            <a:r>
              <a:rPr lang="en-GB" dirty="0"/>
              <a:t>is not regulated by the Federation, nevertheless the system contains some elements with horizontal </a:t>
            </a:r>
            <a:r>
              <a:rPr lang="en-GB" dirty="0" smtClean="0"/>
              <a:t>effects</a:t>
            </a:r>
            <a:endParaRPr lang="de-AT" dirty="0"/>
          </a:p>
          <a:p>
            <a:pPr marL="0" indent="0">
              <a:spcBef>
                <a:spcPts val="600"/>
              </a:spcBef>
              <a:buFont typeface="Times" pitchFamily="18" charset="0"/>
              <a:buNone/>
            </a:pPr>
            <a:endParaRPr lang="de-AT" b="1" dirty="0" smtClean="0"/>
          </a:p>
          <a:p>
            <a:pPr marL="0" indent="0">
              <a:buNone/>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44</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dirty="0"/>
          </a:p>
        </p:txBody>
      </p:sp>
    </p:spTree>
    <p:extLst>
      <p:ext uri="{BB962C8B-B14F-4D97-AF65-F5344CB8AC3E}">
        <p14:creationId xmlns:p14="http://schemas.microsoft.com/office/powerpoint/2010/main" val="4277590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45</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116632"/>
            <a:ext cx="8143056" cy="807368"/>
          </a:xfrm>
        </p:spPr>
        <p:txBody>
          <a:bodyPr/>
          <a:lstStyle/>
          <a:p>
            <a:r>
              <a:rPr lang="en-GB" b="1" cap="small" dirty="0"/>
              <a:t>Fiscal </a:t>
            </a:r>
            <a:r>
              <a:rPr lang="en-GB" b="1" cap="small" dirty="0" smtClean="0"/>
              <a:t>Equalisation</a:t>
            </a:r>
            <a:endParaRPr lang="en-GB" b="1" dirty="0" smtClean="0"/>
          </a:p>
        </p:txBody>
      </p:sp>
      <p:sp>
        <p:nvSpPr>
          <p:cNvPr id="6149" name="Rectangle 17"/>
          <p:cNvSpPr>
            <a:spLocks noGrp="1" noChangeArrowheads="1"/>
          </p:cNvSpPr>
          <p:nvPr>
            <p:ph type="body" idx="1"/>
          </p:nvPr>
        </p:nvSpPr>
        <p:spPr>
          <a:xfrm>
            <a:off x="539552" y="980728"/>
            <a:ext cx="8180585" cy="5328592"/>
          </a:xfrm>
        </p:spPr>
        <p:txBody>
          <a:bodyPr/>
          <a:lstStyle/>
          <a:p>
            <a:pPr marL="0" indent="0">
              <a:buNone/>
            </a:pPr>
            <a:r>
              <a:rPr lang="en-GB" b="1" dirty="0"/>
              <a:t>Distribution of Revenue </a:t>
            </a:r>
          </a:p>
          <a:p>
            <a:pPr eaLnBrk="0" hangingPunct="0">
              <a:spcBef>
                <a:spcPts val="600"/>
              </a:spcBef>
              <a:spcAft>
                <a:spcPts val="600"/>
              </a:spcAft>
              <a:buSzPct val="100000"/>
              <a:defRPr/>
            </a:pPr>
            <a:r>
              <a:rPr lang="en-GB" dirty="0"/>
              <a:t>Guided by two main criteria:</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a:t>Tax revenue criteria: allocation is based on regional or local revenue of a tax</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a:t>Demographic criteria: allocation is based on the number of inhabitants of a Land or municipality </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err="1"/>
              <a:t>Laender</a:t>
            </a:r>
            <a:r>
              <a:rPr lang="en-GB" dirty="0"/>
              <a:t> now allocate the local share of revenues to the individual municipalities as decided on by the distributing Land</a:t>
            </a:r>
          </a:p>
          <a:p>
            <a:pPr marL="0" lvl="1" indent="0">
              <a:spcBef>
                <a:spcPts val="600"/>
              </a:spcBef>
              <a:buClr>
                <a:schemeClr val="tx2"/>
              </a:buClr>
              <a:buSzPct val="90000"/>
              <a:buNone/>
              <a:defRPr/>
            </a:pPr>
            <a:r>
              <a:rPr lang="en-GB" b="1" dirty="0" smtClean="0"/>
              <a:t>Intergovernmental </a:t>
            </a:r>
            <a:r>
              <a:rPr lang="en-GB" b="1" dirty="0"/>
              <a:t>Transfers </a:t>
            </a:r>
          </a:p>
          <a:p>
            <a:pPr eaLnBrk="0" hangingPunct="0">
              <a:spcBef>
                <a:spcPts val="600"/>
              </a:spcBef>
              <a:spcAft>
                <a:spcPts val="600"/>
              </a:spcAft>
              <a:buSzPct val="100000"/>
              <a:defRPr/>
            </a:pPr>
            <a:r>
              <a:rPr lang="en-GB" dirty="0"/>
              <a:t>Intergovernmental transfers mark the second step of fiscal </a:t>
            </a:r>
            <a:r>
              <a:rPr lang="en-GB" dirty="0" smtClean="0"/>
              <a:t>equalisation</a:t>
            </a:r>
            <a:r>
              <a:rPr lang="en-GB" dirty="0"/>
              <a:t>:</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a:t>Quota allocation funds or grants to cover special needs or purposes</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a:t>Transfers to equalize the average revenue of </a:t>
            </a:r>
            <a:r>
              <a:rPr lang="en-GB" dirty="0" err="1"/>
              <a:t>Laender</a:t>
            </a:r>
            <a:r>
              <a:rPr lang="en-GB" dirty="0"/>
              <a:t> and municipalities (paid by the federal government, horizontal effect) </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a:t>Transfers for housing development, environmental purposes and infrastructure</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GB" dirty="0"/>
              <a:t>Transfers from the federal natural disasters fund</a:t>
            </a:r>
          </a:p>
        </p:txBody>
      </p:sp>
    </p:spTree>
    <p:extLst>
      <p:ext uri="{BB962C8B-B14F-4D97-AF65-F5344CB8AC3E}">
        <p14:creationId xmlns:p14="http://schemas.microsoft.com/office/powerpoint/2010/main" val="93762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chemeClr val="bg1"/>
                </a:solidFill>
              </a:rPr>
              <a:pPr defTabSz="957263">
                <a:defRPr/>
              </a:pPr>
              <a:t>46</a:t>
            </a:fld>
            <a:endParaRPr lang="de-DE" dirty="0">
              <a:solidFill>
                <a:schemeClr val="bg1"/>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67544" y="4221088"/>
            <a:ext cx="8229600" cy="875134"/>
          </a:xfrm>
        </p:spPr>
        <p:txBody>
          <a:bodyPr/>
          <a:lstStyle/>
          <a:p>
            <a:r>
              <a:rPr lang="de-AT" b="1" cap="small" dirty="0" smtClean="0">
                <a:ea typeface="Tahoma" pitchFamily="34" charset="0"/>
                <a:cs typeface="Tahoma" pitchFamily="34" charset="0"/>
              </a:rPr>
              <a:t>The Austrian </a:t>
            </a:r>
            <a:r>
              <a:rPr lang="en-GB" b="1" cap="small" dirty="0">
                <a:ea typeface="Tahoma" pitchFamily="34" charset="0"/>
                <a:cs typeface="Tahoma" pitchFamily="34" charset="0"/>
              </a:rPr>
              <a:t>Stability</a:t>
            </a:r>
            <a:r>
              <a:rPr lang="de-AT" b="1" cap="small" dirty="0">
                <a:ea typeface="Tahoma" pitchFamily="34" charset="0"/>
                <a:cs typeface="Tahoma" pitchFamily="34" charset="0"/>
              </a:rPr>
              <a:t> </a:t>
            </a:r>
            <a:r>
              <a:rPr lang="en-GB" b="1" cap="small" dirty="0" smtClean="0">
                <a:ea typeface="Tahoma" pitchFamily="34" charset="0"/>
                <a:cs typeface="Tahoma" pitchFamily="34" charset="0"/>
              </a:rPr>
              <a:t>Pact</a:t>
            </a:r>
            <a:endParaRPr lang="de-DE"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5776084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188640"/>
            <a:ext cx="8229600" cy="807368"/>
          </a:xfrm>
        </p:spPr>
        <p:txBody>
          <a:bodyPr/>
          <a:lstStyle/>
          <a:p>
            <a:r>
              <a:rPr lang="de-AT" b="1" cap="small" dirty="0" smtClean="0">
                <a:ea typeface="Tahoma" pitchFamily="34" charset="0"/>
                <a:cs typeface="Tahoma" pitchFamily="34" charset="0"/>
              </a:rPr>
              <a:t>Austrian </a:t>
            </a:r>
            <a:r>
              <a:rPr lang="en-GB" b="1" cap="small" dirty="0" smtClean="0">
                <a:ea typeface="Tahoma" pitchFamily="34" charset="0"/>
                <a:cs typeface="Tahoma" pitchFamily="34" charset="0"/>
              </a:rPr>
              <a:t>Stability</a:t>
            </a:r>
            <a:r>
              <a:rPr lang="de-AT" b="1" cap="small" dirty="0" smtClean="0">
                <a:ea typeface="Tahoma" pitchFamily="34" charset="0"/>
                <a:cs typeface="Tahoma" pitchFamily="34" charset="0"/>
              </a:rPr>
              <a:t> </a:t>
            </a:r>
            <a:r>
              <a:rPr lang="en-GB" b="1" cap="small" dirty="0" smtClean="0">
                <a:ea typeface="Tahoma" pitchFamily="34" charset="0"/>
                <a:cs typeface="Tahoma" pitchFamily="34" charset="0"/>
              </a:rPr>
              <a:t>Pact</a:t>
            </a:r>
            <a:endParaRPr lang="de-AT" b="1" cap="small" dirty="0">
              <a:ea typeface="Tahoma" pitchFamily="34" charset="0"/>
              <a:cs typeface="Tahoma" pitchFamily="34" charset="0"/>
            </a:endParaRPr>
          </a:p>
        </p:txBody>
      </p:sp>
      <p:sp>
        <p:nvSpPr>
          <p:cNvPr id="3" name="Inhaltsplatzhalter 2"/>
          <p:cNvSpPr>
            <a:spLocks noGrp="1"/>
          </p:cNvSpPr>
          <p:nvPr>
            <p:ph idx="1"/>
          </p:nvPr>
        </p:nvSpPr>
        <p:spPr>
          <a:xfrm>
            <a:off x="423863" y="1196752"/>
            <a:ext cx="8186737" cy="4392488"/>
          </a:xfrm>
        </p:spPr>
        <p:txBody>
          <a:bodyPr/>
          <a:lstStyle/>
          <a:p>
            <a:pPr marL="0" indent="0">
              <a:spcBef>
                <a:spcPts val="600"/>
              </a:spcBef>
              <a:spcAft>
                <a:spcPts val="600"/>
              </a:spcAft>
              <a:buNone/>
              <a:defRPr/>
            </a:pPr>
            <a:r>
              <a:rPr lang="en-US" b="1" dirty="0"/>
              <a:t>Basic concept of the ASP </a:t>
            </a:r>
          </a:p>
          <a:p>
            <a:pPr eaLnBrk="0" hangingPunct="0">
              <a:spcBef>
                <a:spcPts val="600"/>
              </a:spcBef>
              <a:spcAft>
                <a:spcPts val="600"/>
              </a:spcAft>
              <a:buSzPct val="100000"/>
              <a:defRPr/>
            </a:pPr>
            <a:r>
              <a:rPr lang="en-US" dirty="0"/>
              <a:t>Austria’s preparation for entering the EURO area required significant fiscal consolidation</a:t>
            </a:r>
          </a:p>
          <a:p>
            <a:pPr eaLnBrk="0" hangingPunct="0">
              <a:spcBef>
                <a:spcPts val="600"/>
              </a:spcBef>
              <a:spcAft>
                <a:spcPts val="600"/>
              </a:spcAft>
              <a:buSzPct val="100000"/>
              <a:defRPr/>
            </a:pPr>
            <a:r>
              <a:rPr lang="en-US" dirty="0"/>
              <a:t>The Austrian Stability Pact (ASP) involves all levels of government in the consolidation of public finances and prescribes deficit/surplus targets to the federal, regional and local </a:t>
            </a:r>
            <a:r>
              <a:rPr lang="en-US" dirty="0" smtClean="0"/>
              <a:t>governments</a:t>
            </a:r>
            <a:endParaRPr lang="en-US" dirty="0"/>
          </a:p>
          <a:p>
            <a:pPr eaLnBrk="0" hangingPunct="0">
              <a:spcBef>
                <a:spcPts val="600"/>
              </a:spcBef>
              <a:spcAft>
                <a:spcPts val="600"/>
              </a:spcAft>
              <a:buSzPct val="100000"/>
              <a:defRPr/>
            </a:pPr>
            <a:r>
              <a:rPr lang="en-US" dirty="0"/>
              <a:t>ASP provides for legally enshrined budgetary commitments across various government levels</a:t>
            </a:r>
          </a:p>
          <a:p>
            <a:pPr marL="803275" indent="-803275">
              <a:spcBef>
                <a:spcPts val="600"/>
              </a:spcBef>
              <a:spcAft>
                <a:spcPts val="600"/>
              </a:spcAft>
              <a:buNone/>
              <a:tabLst>
                <a:tab pos="803275" algn="l"/>
              </a:tabLst>
              <a:defRPr/>
            </a:pPr>
            <a:r>
              <a:rPr lang="en-US" dirty="0"/>
              <a:t>	</a:t>
            </a:r>
            <a:r>
              <a:rPr lang="en-US" dirty="0" smtClean="0"/>
              <a:t>However</a:t>
            </a:r>
            <a:r>
              <a:rPr lang="en-US" dirty="0"/>
              <a:t>, due to financial crisis previous targets were revised and not </a:t>
            </a:r>
            <a:r>
              <a:rPr lang="en-US" dirty="0" smtClean="0"/>
              <a:t>achieved</a:t>
            </a:r>
            <a:r>
              <a:rPr lang="en-US" dirty="0"/>
              <a:t>, sanctions were never </a:t>
            </a:r>
            <a:r>
              <a:rPr lang="en-US" dirty="0" smtClean="0"/>
              <a:t>used</a:t>
            </a:r>
            <a:endParaRPr lang="en-US"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47</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
        <p:nvSpPr>
          <p:cNvPr id="6" name="Pfeil nach rechts 5"/>
          <p:cNvSpPr/>
          <p:nvPr/>
        </p:nvSpPr>
        <p:spPr>
          <a:xfrm>
            <a:off x="496517" y="4149080"/>
            <a:ext cx="648072" cy="108012"/>
          </a:xfrm>
          <a:prstGeom prst="right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Tree>
    <p:extLst>
      <p:ext uri="{BB962C8B-B14F-4D97-AF65-F5344CB8AC3E}">
        <p14:creationId xmlns:p14="http://schemas.microsoft.com/office/powerpoint/2010/main" val="28324308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591344"/>
          </a:xfrm>
        </p:spPr>
        <p:txBody>
          <a:bodyPr/>
          <a:lstStyle/>
          <a:p>
            <a:r>
              <a:rPr lang="de-AT" b="1" cap="small" dirty="0">
                <a:ea typeface="Tahoma" pitchFamily="34" charset="0"/>
                <a:cs typeface="Tahoma" pitchFamily="34" charset="0"/>
              </a:rPr>
              <a:t>Austrian </a:t>
            </a:r>
            <a:r>
              <a:rPr lang="en-GB" b="1" cap="small" dirty="0">
                <a:ea typeface="Tahoma" pitchFamily="34" charset="0"/>
                <a:cs typeface="Tahoma" pitchFamily="34" charset="0"/>
              </a:rPr>
              <a:t>Stability</a:t>
            </a:r>
            <a:r>
              <a:rPr lang="de-AT" b="1" cap="small" dirty="0">
                <a:ea typeface="Tahoma" pitchFamily="34" charset="0"/>
                <a:cs typeface="Tahoma" pitchFamily="34" charset="0"/>
              </a:rPr>
              <a:t> </a:t>
            </a:r>
            <a:r>
              <a:rPr lang="en-GB" b="1" cap="small" dirty="0" smtClean="0">
                <a:ea typeface="Tahoma" pitchFamily="34" charset="0"/>
                <a:cs typeface="Tahoma" pitchFamily="34" charset="0"/>
              </a:rPr>
              <a:t>Pact 2012</a:t>
            </a:r>
            <a:endParaRPr lang="en-US" b="1" cap="small" dirty="0"/>
          </a:p>
        </p:txBody>
      </p:sp>
      <p:sp>
        <p:nvSpPr>
          <p:cNvPr id="3" name="Inhaltsplatzhalter 2"/>
          <p:cNvSpPr>
            <a:spLocks noGrp="1"/>
          </p:cNvSpPr>
          <p:nvPr>
            <p:ph idx="1"/>
          </p:nvPr>
        </p:nvSpPr>
        <p:spPr>
          <a:xfrm>
            <a:off x="423863" y="1422648"/>
            <a:ext cx="8186737" cy="4886672"/>
          </a:xfrm>
        </p:spPr>
        <p:txBody>
          <a:bodyPr/>
          <a:lstStyle/>
          <a:p>
            <a:pPr marL="0" indent="0">
              <a:spcBef>
                <a:spcPts val="600"/>
              </a:spcBef>
              <a:spcAft>
                <a:spcPts val="600"/>
              </a:spcAft>
              <a:buNone/>
              <a:defRPr/>
            </a:pPr>
            <a:r>
              <a:rPr lang="en-US" b="1" dirty="0" smtClean="0"/>
              <a:t>Revision of ASP</a:t>
            </a:r>
          </a:p>
          <a:p>
            <a:pPr eaLnBrk="0" hangingPunct="0">
              <a:spcBef>
                <a:spcPts val="600"/>
              </a:spcBef>
              <a:spcAft>
                <a:spcPts val="600"/>
              </a:spcAft>
              <a:buSzPct val="100000"/>
              <a:defRPr/>
            </a:pPr>
            <a:r>
              <a:rPr lang="en-US" dirty="0"/>
              <a:t>Reform of EU budgetary surveillance and implementation of the Treaty on Stability, Coordination and Governance in the Economic and Monetary Union (TSCG) require a reform of the ASP</a:t>
            </a:r>
          </a:p>
          <a:p>
            <a:pPr eaLnBrk="0" hangingPunct="0">
              <a:spcBef>
                <a:spcPts val="600"/>
              </a:spcBef>
              <a:spcAft>
                <a:spcPts val="600"/>
              </a:spcAft>
              <a:buSzPct val="100000"/>
              <a:defRPr/>
            </a:pPr>
            <a:r>
              <a:rPr lang="en-GB" dirty="0"/>
              <a:t>A debt-brake was introduced as part of intragovernmental fiscal governance</a:t>
            </a:r>
          </a:p>
          <a:p>
            <a:pPr eaLnBrk="0" hangingPunct="0">
              <a:spcBef>
                <a:spcPts val="600"/>
              </a:spcBef>
              <a:spcAft>
                <a:spcPts val="600"/>
              </a:spcAft>
              <a:buSzPct val="100000"/>
              <a:defRPr/>
            </a:pPr>
            <a:r>
              <a:rPr lang="en-US" dirty="0"/>
              <a:t>The ASP sets more ambitious targets and strengthens the enforcement mechanism</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Attaining budgetary goals in individual years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Enhancing the role of the Court of Audit</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Making the launch of the sanctions procedures </a:t>
            </a:r>
            <a:r>
              <a:rPr lang="en-US" dirty="0" smtClean="0"/>
              <a:t>automatic</a:t>
            </a:r>
          </a:p>
          <a:p>
            <a:pPr marL="898525" lvl="1" indent="-898525" eaLnBrk="0" hangingPunct="0">
              <a:spcBef>
                <a:spcPts val="1800"/>
              </a:spcBef>
              <a:spcAft>
                <a:spcPts val="400"/>
              </a:spcAft>
              <a:buClr>
                <a:schemeClr val="tx2"/>
              </a:buClr>
              <a:buSzPct val="85000"/>
              <a:buNone/>
              <a:tabLst>
                <a:tab pos="898525" algn="l"/>
              </a:tabLst>
              <a:defRPr/>
            </a:pPr>
            <a:r>
              <a:rPr lang="en-US" dirty="0" smtClean="0">
                <a:ea typeface="+mn-ea"/>
                <a:cs typeface="+mn-cs"/>
              </a:rPr>
              <a:t>	In the last two years fiscal rules in the ASP contributed to a general government deficit lower than anticipated</a:t>
            </a:r>
          </a:p>
          <a:p>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48</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
        <p:nvSpPr>
          <p:cNvPr id="7" name="Pfeil nach rechts 6"/>
          <p:cNvSpPr/>
          <p:nvPr/>
        </p:nvSpPr>
        <p:spPr>
          <a:xfrm>
            <a:off x="549024" y="5384030"/>
            <a:ext cx="648072" cy="108012"/>
          </a:xfrm>
          <a:prstGeom prst="right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Tree>
    <p:extLst>
      <p:ext uri="{BB962C8B-B14F-4D97-AF65-F5344CB8AC3E}">
        <p14:creationId xmlns:p14="http://schemas.microsoft.com/office/powerpoint/2010/main" val="38466056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663352"/>
          </a:xfrm>
        </p:spPr>
        <p:txBody>
          <a:bodyPr/>
          <a:lstStyle/>
          <a:p>
            <a:r>
              <a:rPr lang="de-AT" b="1" cap="small" dirty="0">
                <a:ea typeface="Tahoma" pitchFamily="34" charset="0"/>
                <a:cs typeface="Tahoma" pitchFamily="34" charset="0"/>
              </a:rPr>
              <a:t>Austrian </a:t>
            </a:r>
            <a:r>
              <a:rPr lang="en-GB" b="1" cap="small" dirty="0">
                <a:ea typeface="Tahoma" pitchFamily="34" charset="0"/>
                <a:cs typeface="Tahoma" pitchFamily="34" charset="0"/>
              </a:rPr>
              <a:t>Stability</a:t>
            </a:r>
            <a:r>
              <a:rPr lang="de-AT" b="1" cap="small" dirty="0">
                <a:ea typeface="Tahoma" pitchFamily="34" charset="0"/>
                <a:cs typeface="Tahoma" pitchFamily="34" charset="0"/>
              </a:rPr>
              <a:t> </a:t>
            </a:r>
            <a:r>
              <a:rPr lang="en-GB" b="1" cap="small" dirty="0" smtClean="0">
                <a:ea typeface="Tahoma" pitchFamily="34" charset="0"/>
                <a:cs typeface="Tahoma" pitchFamily="34" charset="0"/>
              </a:rPr>
              <a:t>Pact 2012</a:t>
            </a:r>
            <a:endParaRPr lang="en-US" b="1" cap="small" dirty="0"/>
          </a:p>
        </p:txBody>
      </p:sp>
      <p:sp>
        <p:nvSpPr>
          <p:cNvPr id="3" name="Inhaltsplatzhalter 2"/>
          <p:cNvSpPr>
            <a:spLocks noGrp="1"/>
          </p:cNvSpPr>
          <p:nvPr>
            <p:ph idx="1"/>
          </p:nvPr>
        </p:nvSpPr>
        <p:spPr>
          <a:xfrm>
            <a:off x="423863" y="1484784"/>
            <a:ext cx="8186737" cy="4824536"/>
          </a:xfrm>
        </p:spPr>
        <p:txBody>
          <a:bodyPr/>
          <a:lstStyle/>
          <a:p>
            <a:pPr eaLnBrk="0" hangingPunct="0">
              <a:spcBef>
                <a:spcPts val="600"/>
              </a:spcBef>
              <a:spcAft>
                <a:spcPts val="600"/>
              </a:spcAft>
              <a:buSzPct val="100000"/>
              <a:defRPr/>
            </a:pPr>
            <a:r>
              <a:rPr lang="en-US" b="1" dirty="0"/>
              <a:t>ASP 2012</a:t>
            </a:r>
            <a:r>
              <a:rPr lang="en-US" dirty="0"/>
              <a:t> defines a number of fiscal rules on the federal and sub-national level: </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US" dirty="0"/>
              <a:t>Debt brake rule: upper limits for deficits of Federal Government, </a:t>
            </a:r>
            <a:r>
              <a:rPr lang="en-US" dirty="0" err="1"/>
              <a:t>Laender</a:t>
            </a:r>
            <a:r>
              <a:rPr lang="en-US" dirty="0"/>
              <a:t> and municipalities</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US" dirty="0"/>
              <a:t>Expenditure rule:  limiting annual expenditure growth of all levels of government</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US" dirty="0"/>
              <a:t>Rule on reducing the government debt ratio</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US" dirty="0"/>
              <a:t>Upper limits on contingent liabilities</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US" dirty="0"/>
              <a:t>Rules on improvements of budgetary coordination</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US" dirty="0"/>
              <a:t>Rules on enforcement of regulations</a:t>
            </a:r>
          </a:p>
          <a:p>
            <a:pPr marL="0" indent="0">
              <a:buNone/>
            </a:pPr>
            <a:endParaRPr lang="de-AT"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49</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483204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5</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61392"/>
            <a:ext cx="8143056" cy="807368"/>
          </a:xfrm>
        </p:spPr>
        <p:txBody>
          <a:bodyPr/>
          <a:lstStyle/>
          <a:p>
            <a:r>
              <a:rPr lang="en-GB" b="1" cap="small" dirty="0" smtClean="0"/>
              <a:t>Definition of Fiscal Governance (I)</a:t>
            </a:r>
            <a:endParaRPr lang="en-GB" b="1" dirty="0" smtClean="0"/>
          </a:p>
        </p:txBody>
      </p:sp>
      <p:sp>
        <p:nvSpPr>
          <p:cNvPr id="6149" name="Rectangle 17"/>
          <p:cNvSpPr>
            <a:spLocks noGrp="1" noChangeArrowheads="1"/>
          </p:cNvSpPr>
          <p:nvPr>
            <p:ph type="body" idx="1"/>
          </p:nvPr>
        </p:nvSpPr>
        <p:spPr>
          <a:xfrm>
            <a:off x="539552" y="1484784"/>
            <a:ext cx="7992889" cy="4320480"/>
          </a:xfrm>
        </p:spPr>
        <p:txBody>
          <a:bodyPr/>
          <a:lstStyle/>
          <a:p>
            <a:pPr lvl="0" eaLnBrk="0" hangingPunct="0">
              <a:spcBef>
                <a:spcPts val="600"/>
              </a:spcBef>
              <a:spcAft>
                <a:spcPts val="600"/>
              </a:spcAft>
              <a:buSzPct val="100000"/>
              <a:defRPr/>
            </a:pPr>
            <a:r>
              <a:rPr lang="en-GB" dirty="0"/>
              <a:t>Fiscal governance is the combination of institutions, rules, and norms that structure governance in this policy area</a:t>
            </a:r>
          </a:p>
          <a:p>
            <a:pPr lvl="0" eaLnBrk="0" hangingPunct="0">
              <a:spcBef>
                <a:spcPts val="600"/>
              </a:spcBef>
              <a:spcAft>
                <a:spcPts val="600"/>
              </a:spcAft>
              <a:buSzPct val="100000"/>
              <a:defRPr/>
            </a:pPr>
            <a:r>
              <a:rPr lang="en-GB" dirty="0"/>
              <a:t>Fiscal governance is focusing on how governmental budgetary policy is planned, approved, carried out and monitored</a:t>
            </a:r>
          </a:p>
          <a:p>
            <a:pPr lvl="0" eaLnBrk="0" hangingPunct="0">
              <a:spcBef>
                <a:spcPts val="600"/>
              </a:spcBef>
              <a:spcAft>
                <a:spcPts val="600"/>
              </a:spcAft>
              <a:buSzPct val="100000"/>
              <a:defRPr/>
            </a:pPr>
            <a:r>
              <a:rPr lang="en-GB" dirty="0"/>
              <a:t>Generally fiscal governance involves different public entities, but business and civil society are engaged as well</a:t>
            </a:r>
          </a:p>
          <a:p>
            <a:pPr lvl="0" eaLnBrk="0" hangingPunct="0">
              <a:spcBef>
                <a:spcPts val="600"/>
              </a:spcBef>
              <a:spcAft>
                <a:spcPts val="600"/>
              </a:spcAft>
              <a:buSzPct val="100000"/>
              <a:defRPr/>
            </a:pPr>
            <a:r>
              <a:rPr lang="en-GB" dirty="0"/>
              <a:t>In countries with different layers of government (federal state, provinces, municipalities </a:t>
            </a:r>
            <a:r>
              <a:rPr lang="en-GB" dirty="0" smtClean="0"/>
              <a:t>etc.) </a:t>
            </a:r>
            <a:r>
              <a:rPr lang="en-GB" dirty="0"/>
              <a:t>regulations on the intragovernmental fiscal relations are an essential part of fiscal governance</a:t>
            </a:r>
          </a:p>
          <a:p>
            <a:pPr lvl="0" eaLnBrk="0" hangingPunct="0">
              <a:spcBef>
                <a:spcPts val="600"/>
              </a:spcBef>
              <a:spcAft>
                <a:spcPts val="600"/>
              </a:spcAft>
              <a:buSzPct val="100000"/>
              <a:defRPr/>
            </a:pPr>
            <a:r>
              <a:rPr lang="en-GB" dirty="0"/>
              <a:t>National fiscal governance may be influenced by international obligations or assessments from international organisations (e.g. OECD, rating agencies)</a:t>
            </a:r>
          </a:p>
        </p:txBody>
      </p:sp>
    </p:spTree>
    <p:extLst>
      <p:ext uri="{BB962C8B-B14F-4D97-AF65-F5344CB8AC3E}">
        <p14:creationId xmlns:p14="http://schemas.microsoft.com/office/powerpoint/2010/main" val="40840478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663352"/>
          </a:xfrm>
        </p:spPr>
        <p:txBody>
          <a:bodyPr/>
          <a:lstStyle/>
          <a:p>
            <a:r>
              <a:rPr lang="en-GB" b="1" cap="small" dirty="0" smtClean="0"/>
              <a:t>Fiscal</a:t>
            </a:r>
            <a:r>
              <a:rPr lang="de-AT" b="1" cap="small" dirty="0" smtClean="0"/>
              <a:t> Rules in </a:t>
            </a:r>
            <a:r>
              <a:rPr lang="en-GB" b="1" cap="small" dirty="0" smtClean="0"/>
              <a:t>the</a:t>
            </a:r>
            <a:r>
              <a:rPr lang="de-AT" b="1" cap="small" dirty="0" smtClean="0"/>
              <a:t> ASP</a:t>
            </a:r>
            <a:endParaRPr lang="de-AT" b="1" cap="small" dirty="0"/>
          </a:p>
        </p:txBody>
      </p:sp>
      <p:sp>
        <p:nvSpPr>
          <p:cNvPr id="3" name="Inhaltsplatzhalter 2"/>
          <p:cNvSpPr>
            <a:spLocks noGrp="1"/>
          </p:cNvSpPr>
          <p:nvPr>
            <p:ph idx="1"/>
          </p:nvPr>
        </p:nvSpPr>
        <p:spPr>
          <a:xfrm>
            <a:off x="423863" y="1484784"/>
            <a:ext cx="8186737" cy="4382616"/>
          </a:xfrm>
        </p:spPr>
        <p:txBody>
          <a:bodyPr/>
          <a:lstStyle/>
          <a:p>
            <a:pPr lvl="0" eaLnBrk="0" hangingPunct="0">
              <a:spcBef>
                <a:spcPts val="600"/>
              </a:spcBef>
              <a:spcAft>
                <a:spcPts val="600"/>
              </a:spcAft>
              <a:buSzPct val="100000"/>
              <a:defRPr/>
            </a:pPr>
            <a:r>
              <a:rPr lang="en-US" b="1" dirty="0"/>
              <a:t>Debt brake rule: </a:t>
            </a:r>
            <a:r>
              <a:rPr lang="en-US" dirty="0"/>
              <a:t>the Austrian budget has to be structurally balanced by 2017, the structural deficit of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Federal level &lt; </a:t>
            </a:r>
            <a:r>
              <a:rPr lang="en-US" dirty="0" smtClean="0"/>
              <a:t>0,35 % </a:t>
            </a:r>
            <a:r>
              <a:rPr lang="en-US" dirty="0"/>
              <a:t>and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States and municipalities &lt; </a:t>
            </a:r>
            <a:r>
              <a:rPr lang="en-US" dirty="0" smtClean="0"/>
              <a:t>0,1 % </a:t>
            </a:r>
            <a:r>
              <a:rPr lang="en-US" dirty="0"/>
              <a:t>of nominal GDP</a:t>
            </a:r>
          </a:p>
          <a:p>
            <a:pPr eaLnBrk="0" hangingPunct="0">
              <a:spcBef>
                <a:spcPts val="1200"/>
              </a:spcBef>
              <a:spcAft>
                <a:spcPts val="600"/>
              </a:spcAft>
              <a:buSzPct val="100000"/>
              <a:defRPr/>
            </a:pPr>
            <a:r>
              <a:rPr lang="en-US" b="1" dirty="0"/>
              <a:t>Expenditure rule: </a:t>
            </a:r>
            <a:r>
              <a:rPr lang="en-US" dirty="0"/>
              <a:t>annual expenditure growth of all governments must not exceed a rate below a reference medium-term rate of potential GDP growth, and an appropriate adjustment towards the medium-term objective must be ensured unless the excess is matched by discretionary revenue </a:t>
            </a:r>
            <a:r>
              <a:rPr lang="en-US" dirty="0" smtClean="0"/>
              <a:t>measures</a:t>
            </a:r>
            <a:endParaRPr lang="en-US" dirty="0"/>
          </a:p>
          <a:p>
            <a:pPr lvl="0" eaLnBrk="0" hangingPunct="0">
              <a:spcBef>
                <a:spcPts val="600"/>
              </a:spcBef>
              <a:spcAft>
                <a:spcPts val="600"/>
              </a:spcAft>
              <a:buSzPct val="100000"/>
              <a:defRPr/>
            </a:pPr>
            <a:r>
              <a:rPr lang="en-US" b="1" dirty="0"/>
              <a:t>Reduction of the government debt level:</a:t>
            </a:r>
            <a:r>
              <a:rPr lang="en-US" dirty="0"/>
              <a:t> federal and sub-national governments will reduce gap between Austria's debt level and the 60 % reference by 1/20th annually (on average over three years</a:t>
            </a:r>
            <a:r>
              <a:rPr lang="en-US" dirty="0" smtClean="0"/>
              <a:t>)</a:t>
            </a:r>
            <a:endParaRPr lang="en-US"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chemeClr val="bg1"/>
                </a:solidFill>
              </a:rPr>
              <a:pPr>
                <a:defRPr/>
              </a:pPr>
              <a:t>50</a:t>
            </a:fld>
            <a:endParaRPr lang="de-DE">
              <a:solidFill>
                <a:schemeClr val="bg1"/>
              </a:solidFill>
            </a:endParaRPr>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7448231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381000" y="116633"/>
            <a:ext cx="8439150" cy="936103"/>
          </a:xfrm>
        </p:spPr>
        <p:txBody>
          <a:bodyPr/>
          <a:lstStyle/>
          <a:p>
            <a:r>
              <a:rPr lang="en-GB" b="1" cap="small" dirty="0"/>
              <a:t>Fiscal</a:t>
            </a:r>
            <a:r>
              <a:rPr lang="de-AT" b="1" cap="small" dirty="0"/>
              <a:t> Rules in </a:t>
            </a:r>
            <a:r>
              <a:rPr lang="en-GB" b="1" cap="small" dirty="0"/>
              <a:t>the</a:t>
            </a:r>
            <a:r>
              <a:rPr lang="de-AT" b="1" cap="small" dirty="0"/>
              <a:t> ASP</a:t>
            </a:r>
          </a:p>
        </p:txBody>
      </p:sp>
      <p:sp>
        <p:nvSpPr>
          <p:cNvPr id="3" name="Inhaltsplatzhalter 2"/>
          <p:cNvSpPr>
            <a:spLocks noGrp="1"/>
          </p:cNvSpPr>
          <p:nvPr>
            <p:ph idx="1"/>
          </p:nvPr>
        </p:nvSpPr>
        <p:spPr>
          <a:xfrm>
            <a:off x="423863" y="1196752"/>
            <a:ext cx="8396287" cy="5256583"/>
          </a:xfrm>
        </p:spPr>
        <p:txBody>
          <a:bodyPr/>
          <a:lstStyle/>
          <a:p>
            <a:pPr eaLnBrk="0" hangingPunct="0">
              <a:spcBef>
                <a:spcPts val="600"/>
              </a:spcBef>
              <a:spcAft>
                <a:spcPts val="600"/>
              </a:spcAft>
              <a:buSzPct val="100000"/>
              <a:defRPr/>
            </a:pPr>
            <a:r>
              <a:rPr lang="en-GB" dirty="0"/>
              <a:t>The treaty transposes all measures contained in the regulations of the European Union (“</a:t>
            </a:r>
            <a:r>
              <a:rPr lang="en-GB" dirty="0" err="1"/>
              <a:t>Sixpack</a:t>
            </a:r>
            <a:r>
              <a:rPr lang="en-GB" dirty="0"/>
              <a:t>”) and aims for a balanced budget until 2016</a:t>
            </a:r>
            <a:endParaRPr lang="de-AT" dirty="0"/>
          </a:p>
          <a:p>
            <a:pPr marL="0" indent="0">
              <a:buFont typeface="Times" pitchFamily="18" charset="0"/>
              <a:buNone/>
              <a:defRPr/>
            </a:pPr>
            <a:r>
              <a:rPr lang="en-GB" sz="1600" dirty="0"/>
              <a:t> </a:t>
            </a:r>
            <a:endParaRPr lang="de-AT" sz="1600" dirty="0"/>
          </a:p>
          <a:p>
            <a:pPr marL="0" indent="0">
              <a:buFont typeface="Times" pitchFamily="18" charset="0"/>
              <a:buNone/>
              <a:defRPr/>
            </a:pPr>
            <a:endParaRPr lang="en-GB" sz="1600" dirty="0"/>
          </a:p>
          <a:p>
            <a:pPr marL="0" indent="0">
              <a:buFont typeface="Times" pitchFamily="18" charset="0"/>
              <a:buNone/>
              <a:defRPr/>
            </a:pPr>
            <a:endParaRPr lang="en-GB" sz="1600" dirty="0" smtClean="0"/>
          </a:p>
          <a:p>
            <a:pPr marL="0" indent="0">
              <a:buFont typeface="Times" pitchFamily="18" charset="0"/>
              <a:buNone/>
              <a:defRPr/>
            </a:pPr>
            <a:endParaRPr lang="en-GB" sz="1600" b="1" dirty="0"/>
          </a:p>
          <a:p>
            <a:pPr marL="0" indent="0">
              <a:buFont typeface="Times" pitchFamily="18" charset="0"/>
              <a:buNone/>
              <a:defRPr/>
            </a:pPr>
            <a:endParaRPr lang="de-AT" sz="1600" dirty="0"/>
          </a:p>
          <a:p>
            <a:pPr marL="0" indent="0">
              <a:buFont typeface="Times" pitchFamily="18" charset="0"/>
              <a:buNone/>
              <a:defRPr/>
            </a:pPr>
            <a:r>
              <a:rPr lang="en-GB" sz="1600" dirty="0"/>
              <a:t> </a:t>
            </a:r>
            <a:endParaRPr lang="de-AT" sz="1600" dirty="0"/>
          </a:p>
          <a:p>
            <a:pPr>
              <a:buClrTx/>
              <a:buSzPct val="110000"/>
              <a:buFont typeface="Wingdings" pitchFamily="2" charset="2"/>
              <a:buChar char="§"/>
              <a:defRPr/>
            </a:pPr>
            <a:endParaRPr lang="en-GB" sz="1600" b="1" dirty="0" smtClean="0"/>
          </a:p>
          <a:p>
            <a:pPr>
              <a:buClrTx/>
              <a:buSzPct val="110000"/>
              <a:buFont typeface="Wingdings" pitchFamily="2" charset="2"/>
              <a:buChar char="§"/>
              <a:defRPr/>
            </a:pPr>
            <a:endParaRPr lang="en-GB" sz="1600" b="1" dirty="0" smtClean="0"/>
          </a:p>
          <a:p>
            <a:pPr>
              <a:buClrTx/>
              <a:buSzPct val="110000"/>
              <a:buFont typeface="Wingdings" pitchFamily="2" charset="2"/>
              <a:buChar char="§"/>
              <a:defRPr/>
            </a:pPr>
            <a:endParaRPr lang="en-GB" sz="1600" b="1" dirty="0" smtClean="0"/>
          </a:p>
          <a:p>
            <a:pPr eaLnBrk="0" hangingPunct="0">
              <a:spcBef>
                <a:spcPts val="600"/>
              </a:spcBef>
              <a:spcAft>
                <a:spcPts val="600"/>
              </a:spcAft>
              <a:buSzPct val="100000"/>
              <a:defRPr/>
            </a:pPr>
            <a:r>
              <a:rPr lang="en-GB" dirty="0"/>
              <a:t>Mechanism of sanctions that can be triggered by a report of the Court of Audit</a:t>
            </a:r>
          </a:p>
          <a:p>
            <a:pPr eaLnBrk="0" hangingPunct="0">
              <a:spcBef>
                <a:spcPts val="600"/>
              </a:spcBef>
              <a:spcAft>
                <a:spcPts val="600"/>
              </a:spcAft>
              <a:buSzPct val="100000"/>
              <a:defRPr/>
            </a:pPr>
            <a:r>
              <a:rPr lang="en-GB" dirty="0"/>
              <a:t>The pact will expire if no future solution can be reached regarding</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the main spending post in the intra-state-context: health-care,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the main income of </a:t>
            </a:r>
            <a:r>
              <a:rPr lang="en-GB" dirty="0" err="1"/>
              <a:t>Laender</a:t>
            </a:r>
            <a:r>
              <a:rPr lang="en-GB" dirty="0"/>
              <a:t> and municipalities: intra-state fiscal equalisation</a:t>
            </a:r>
            <a:endParaRPr lang="de-AT" dirty="0"/>
          </a:p>
          <a:p>
            <a:pPr lvl="2">
              <a:buClrTx/>
              <a:buSzPct val="110000"/>
              <a:buFont typeface="Symbol" pitchFamily="18" charset="2"/>
              <a:buChar char="-"/>
              <a:defRPr/>
            </a:pPr>
            <a:endParaRPr lang="de-AT" sz="1600" dirty="0" smtClean="0"/>
          </a:p>
          <a:p>
            <a:pPr>
              <a:buClrTx/>
              <a:buSzPct val="110000"/>
              <a:buFont typeface="Symbol" pitchFamily="18" charset="2"/>
              <a:buChar char="-"/>
              <a:defRPr/>
            </a:pPr>
            <a:endParaRPr lang="de-AT" sz="1600" dirty="0"/>
          </a:p>
          <a:p>
            <a:pPr>
              <a:defRPr/>
            </a:pPr>
            <a:endParaRPr lang="de-AT" dirty="0"/>
          </a:p>
        </p:txBody>
      </p:sp>
      <p:sp>
        <p:nvSpPr>
          <p:cNvPr id="12292"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74E238ED-6EB2-4326-95C6-E5B82511FD62}" type="slidenum">
              <a:rPr lang="de-DE" sz="900">
                <a:solidFill>
                  <a:schemeClr val="bg1"/>
                </a:solidFill>
              </a:rPr>
              <a:pPr/>
              <a:t>51</a:t>
            </a:fld>
            <a:endParaRPr lang="de-DE" sz="900">
              <a:solidFill>
                <a:schemeClr val="bg1"/>
              </a:solidFill>
            </a:endParaRPr>
          </a:p>
        </p:txBody>
      </p:sp>
      <p:sp>
        <p:nvSpPr>
          <p:cNvPr id="12293"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graphicFrame>
        <p:nvGraphicFramePr>
          <p:cNvPr id="2" name="Tabelle 1"/>
          <p:cNvGraphicFramePr>
            <a:graphicFrameLocks noGrp="1"/>
          </p:cNvGraphicFramePr>
          <p:nvPr>
            <p:extLst>
              <p:ext uri="{D42A27DB-BD31-4B8C-83A1-F6EECF244321}">
                <p14:modId xmlns:p14="http://schemas.microsoft.com/office/powerpoint/2010/main" val="3661507412"/>
              </p:ext>
            </p:extLst>
          </p:nvPr>
        </p:nvGraphicFramePr>
        <p:xfrm>
          <a:off x="899593" y="2132857"/>
          <a:ext cx="7344815" cy="2338578"/>
        </p:xfrm>
        <a:graphic>
          <a:graphicData uri="http://schemas.openxmlformats.org/drawingml/2006/table">
            <a:tbl>
              <a:tblPr firstRow="1" bandRow="1">
                <a:tableStyleId>{3C2FFA5D-87B4-456A-9821-1D502468CF0F}</a:tableStyleId>
              </a:tblPr>
              <a:tblGrid>
                <a:gridCol w="1848622"/>
                <a:gridCol w="1848622"/>
                <a:gridCol w="720457"/>
                <a:gridCol w="720457"/>
                <a:gridCol w="720457"/>
                <a:gridCol w="720457"/>
                <a:gridCol w="765743"/>
              </a:tblGrid>
              <a:tr h="259842">
                <a:tc>
                  <a:txBody>
                    <a:bodyPr/>
                    <a:lstStyle/>
                    <a:p>
                      <a:endParaRPr lang="de-AT" sz="1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AT" sz="1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AT" sz="1000" dirty="0" smtClean="0"/>
                        <a:t>2012</a:t>
                      </a:r>
                      <a:endParaRPr lang="de-AT" sz="1000" dirty="0"/>
                    </a:p>
                  </a:txBody>
                  <a:tcPr>
                    <a:lnL w="12700" cap="flat" cmpd="sng" algn="ctr">
                      <a:noFill/>
                      <a:prstDash val="solid"/>
                      <a:round/>
                      <a:headEnd type="none" w="med" len="med"/>
                      <a:tailEnd type="none" w="med" len="med"/>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r>
                        <a:rPr lang="de-AT" sz="1000" dirty="0" smtClean="0"/>
                        <a:t>2013</a:t>
                      </a:r>
                      <a:endParaRPr lang="de-AT" sz="1000" dirty="0"/>
                    </a:p>
                  </a:txBody>
                  <a:tcPr>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r>
                        <a:rPr lang="de-AT" sz="1000" dirty="0" smtClean="0"/>
                        <a:t>2014</a:t>
                      </a:r>
                      <a:endParaRPr lang="de-AT" sz="1000" dirty="0"/>
                    </a:p>
                  </a:txBody>
                  <a:tcPr>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r>
                        <a:rPr lang="de-AT" sz="1000" dirty="0" smtClean="0"/>
                        <a:t>2015</a:t>
                      </a:r>
                      <a:endParaRPr lang="de-AT" sz="1000" dirty="0"/>
                    </a:p>
                  </a:txBody>
                  <a:tcPr>
                    <a:lnL>
                      <a:noFill/>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tcPr>
                </a:tc>
                <a:tc>
                  <a:txBody>
                    <a:bodyPr/>
                    <a:lstStyle/>
                    <a:p>
                      <a:r>
                        <a:rPr lang="de-AT" sz="1000" dirty="0" smtClean="0"/>
                        <a:t>2016</a:t>
                      </a:r>
                      <a:endParaRPr lang="de-AT" sz="1000" dirty="0"/>
                    </a:p>
                  </a:txBody>
                  <a:tcPr>
                    <a:lnL>
                      <a:noFill/>
                    </a:lnL>
                    <a:lnR w="9525" cap="flat" cmpd="sng" algn="ctr">
                      <a:noFill/>
                      <a:prstDash val="solid"/>
                    </a:lnR>
                    <a:lnT w="9525" cap="flat" cmpd="sng" algn="ctr">
                      <a:noFill/>
                      <a:prstDash val="solid"/>
                    </a:lnT>
                    <a:lnB w="25400" cap="flat" cmpd="sng" algn="ctr">
                      <a:noFill/>
                      <a:prstDash val="solid"/>
                    </a:lnB>
                    <a:lnTlToBr w="12700" cmpd="sng">
                      <a:noFill/>
                      <a:prstDash val="solid"/>
                    </a:lnTlToBr>
                    <a:lnBlToTr w="12700" cmpd="sng">
                      <a:noFill/>
                      <a:prstDash val="solid"/>
                    </a:lnBlToTr>
                  </a:tcPr>
                </a:tc>
              </a:tr>
              <a:tr h="259842">
                <a:tc>
                  <a:txBody>
                    <a:bodyPr/>
                    <a:lstStyle/>
                    <a:p>
                      <a:endParaRPr lang="de-AT" sz="1000" dirty="0"/>
                    </a:p>
                  </a:txBody>
                  <a:tcPr>
                    <a:lnL w="9525" cap="flat" cmpd="sng" algn="ctr">
                      <a:noFill/>
                      <a:prstDash val="solid"/>
                    </a:lnL>
                    <a:lnR w="9525" cap="flat" cmpd="sng" algn="ctr">
                      <a:noFill/>
                      <a:prstDash val="solid"/>
                    </a:lnR>
                    <a:lnT w="12700" cap="flat" cmpd="sng" algn="ctr">
                      <a:no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dirty="0" smtClean="0"/>
                        <a:t>Central </a:t>
                      </a:r>
                      <a:r>
                        <a:rPr lang="de-AT" sz="1000" dirty="0" err="1" smtClean="0"/>
                        <a:t>Government</a:t>
                      </a:r>
                      <a:endParaRPr lang="de-AT" sz="1000" dirty="0"/>
                    </a:p>
                  </a:txBody>
                  <a:tcPr>
                    <a:lnL w="9525" cap="flat" cmpd="sng" algn="ctr">
                      <a:noFill/>
                      <a:prstDash val="solid"/>
                    </a:lnL>
                    <a:lnR w="9525" cap="flat" cmpd="sng" algn="ctr">
                      <a:noFill/>
                      <a:prstDash val="solid"/>
                    </a:lnR>
                    <a:lnT w="12700" cap="flat" cmpd="sng" algn="ctr">
                      <a:no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chemeClr val="accent3">
                        <a:lumMod val="75000"/>
                        <a:alpha val="40000"/>
                      </a:schemeClr>
                    </a:solidFill>
                  </a:tcPr>
                </a:tc>
                <a:tc>
                  <a:txBody>
                    <a:bodyPr/>
                    <a:lstStyle/>
                    <a:p>
                      <a:pPr algn="r"/>
                      <a:r>
                        <a:rPr lang="de-AT" sz="1000" dirty="0" smtClean="0"/>
                        <a:t>-2,70</a:t>
                      </a:r>
                      <a:endParaRPr lang="de-AT" sz="1000" dirty="0"/>
                    </a:p>
                  </a:txBody>
                  <a:tcP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75000"/>
                        <a:alpha val="40000"/>
                      </a:schemeClr>
                    </a:solidFill>
                  </a:tcPr>
                </a:tc>
                <a:tc>
                  <a:txBody>
                    <a:bodyPr/>
                    <a:lstStyle/>
                    <a:p>
                      <a:pPr algn="r"/>
                      <a:r>
                        <a:rPr lang="de-AT" sz="1000" dirty="0" smtClean="0"/>
                        <a:t>-2,40</a:t>
                      </a:r>
                      <a:endParaRPr lang="de-AT" sz="1000" dirty="0"/>
                    </a:p>
                  </a:txBody>
                  <a:tcP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75000"/>
                        <a:alpha val="40000"/>
                      </a:schemeClr>
                    </a:solidFill>
                  </a:tcPr>
                </a:tc>
                <a:tc>
                  <a:txBody>
                    <a:bodyPr/>
                    <a:lstStyle/>
                    <a:p>
                      <a:pPr algn="r"/>
                      <a:r>
                        <a:rPr lang="de-AT" sz="1000" dirty="0" smtClean="0"/>
                        <a:t>-1,90</a:t>
                      </a:r>
                      <a:endParaRPr lang="de-AT" sz="1000" dirty="0"/>
                    </a:p>
                  </a:txBody>
                  <a:tcP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75000"/>
                        <a:alpha val="40000"/>
                      </a:schemeClr>
                    </a:solidFill>
                  </a:tcPr>
                </a:tc>
                <a:tc>
                  <a:txBody>
                    <a:bodyPr/>
                    <a:lstStyle/>
                    <a:p>
                      <a:pPr algn="r"/>
                      <a:endParaRPr lang="de-AT" sz="1000" dirty="0"/>
                    </a:p>
                  </a:txBody>
                  <a:tcP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75000"/>
                        <a:alpha val="40000"/>
                      </a:schemeClr>
                    </a:solidFill>
                  </a:tcPr>
                </a:tc>
                <a:tc>
                  <a:txBody>
                    <a:bodyPr/>
                    <a:lstStyle/>
                    <a:p>
                      <a:pPr algn="r"/>
                      <a:endParaRPr lang="de-AT" sz="1000" dirty="0"/>
                    </a:p>
                  </a:txBody>
                  <a:tcPr>
                    <a:lnL w="9525" cap="flat" cmpd="sng" algn="ctr">
                      <a:noFill/>
                      <a:prstDash val="solid"/>
                    </a:lnL>
                    <a:lnR w="9525" cap="flat" cmpd="sng" algn="ctr">
                      <a:noFill/>
                      <a:prstDash val="solid"/>
                    </a:lnR>
                    <a:lnT w="25400"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75000"/>
                        <a:alpha val="40000"/>
                      </a:schemeClr>
                    </a:solidFill>
                  </a:tcPr>
                </a:tc>
              </a:tr>
              <a:tr h="259842">
                <a:tc>
                  <a:txBody>
                    <a:bodyPr/>
                    <a:lstStyle/>
                    <a:p>
                      <a:r>
                        <a:rPr lang="de-AT" sz="1000" dirty="0" smtClean="0"/>
                        <a:t>Growth &amp; Stab.</a:t>
                      </a:r>
                      <a:r>
                        <a:rPr lang="de-AT" sz="1000" baseline="0" dirty="0" smtClean="0"/>
                        <a:t> </a:t>
                      </a:r>
                      <a:r>
                        <a:rPr lang="de-AT" sz="1000" baseline="0" dirty="0" err="1" smtClean="0"/>
                        <a:t>Pact</a:t>
                      </a:r>
                      <a:r>
                        <a:rPr lang="de-AT" sz="1000" baseline="0" dirty="0" smtClean="0"/>
                        <a:t> 2011</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dirty="0" err="1" smtClean="0"/>
                        <a:t>Laender</a:t>
                      </a:r>
                      <a:r>
                        <a:rPr lang="de-AT" sz="1000" baseline="0" dirty="0" smtClean="0"/>
                        <a:t> + Vienna</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r>
                        <a:rPr lang="de-AT" sz="1000" dirty="0" smtClean="0"/>
                        <a:t>-0,60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r>
                        <a:rPr lang="de-AT" sz="1000" dirty="0" smtClean="0"/>
                        <a:t>-0,50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r>
                        <a:rPr lang="de-AT" sz="1000" dirty="0" smtClean="0"/>
                        <a:t>-0,50</a:t>
                      </a:r>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r>
              <a:tr h="259842">
                <a:tc>
                  <a:txBody>
                    <a:bodyPr/>
                    <a:lstStyle/>
                    <a:p>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dirty="0" err="1" smtClean="0"/>
                        <a:t>Municipalities</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95000"/>
                        <a:alpha val="40000"/>
                      </a:schemeClr>
                    </a:solidFill>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95000"/>
                        <a:alpha val="40000"/>
                      </a:schemeClr>
                    </a:solidFill>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95000"/>
                        <a:alpha val="40000"/>
                      </a:schemeClr>
                    </a:solidFill>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95000"/>
                        <a:alpha val="40000"/>
                      </a:schemeClr>
                    </a:solidFill>
                  </a:tcPr>
                </a:tc>
                <a:tc>
                  <a:txBody>
                    <a:bodyPr/>
                    <a:lstStyle/>
                    <a:p>
                      <a:pPr algn="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95000"/>
                        <a:alpha val="40000"/>
                      </a:schemeClr>
                    </a:solidFill>
                  </a:tcPr>
                </a:tc>
                <a:tc>
                  <a:txBody>
                    <a:bodyPr/>
                    <a:lstStyle/>
                    <a:p>
                      <a:pPr algn="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95000"/>
                        <a:alpha val="40000"/>
                      </a:schemeClr>
                    </a:solidFill>
                  </a:tcPr>
                </a:tc>
              </a:tr>
              <a:tr h="259842">
                <a:tc>
                  <a:txBody>
                    <a:bodyPr/>
                    <a:lstStyle/>
                    <a:p>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b="1" dirty="0" smtClean="0"/>
                        <a:t>Austria</a:t>
                      </a:r>
                      <a:r>
                        <a:rPr lang="de-AT" sz="1000" b="1" baseline="0" dirty="0" smtClean="0"/>
                        <a:t> (</a:t>
                      </a:r>
                      <a:r>
                        <a:rPr lang="de-AT" sz="1000" b="1" baseline="0" dirty="0" err="1" smtClean="0"/>
                        <a:t>overall</a:t>
                      </a:r>
                      <a:r>
                        <a:rPr lang="de-AT" sz="1000" b="1" baseline="0" dirty="0" smtClean="0"/>
                        <a:t>)</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r>
                        <a:rPr lang="de-AT" sz="1000" b="1" dirty="0" smtClean="0"/>
                        <a:t>-3,30</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r>
                        <a:rPr lang="de-AT" sz="1000" b="1" dirty="0" smtClean="0"/>
                        <a:t>-2,90</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r>
                        <a:rPr lang="de-AT" sz="1000" b="1" dirty="0" smtClean="0"/>
                        <a:t>-2,40</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endParaRPr lang="de-AT" sz="100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c>
                  <a:txBody>
                    <a:bodyPr/>
                    <a:lstStyle/>
                    <a:p>
                      <a:pPr algn="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accent3">
                        <a:lumMod val="85000"/>
                      </a:schemeClr>
                    </a:solidFill>
                  </a:tcPr>
                </a:tc>
              </a:tr>
              <a:tr h="259842">
                <a:tc>
                  <a:txBody>
                    <a:bodyPr/>
                    <a:lstStyle/>
                    <a:p>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dirty="0" smtClean="0"/>
                        <a:t>Central</a:t>
                      </a:r>
                      <a:r>
                        <a:rPr lang="de-AT" sz="1000" baseline="0" dirty="0" smtClean="0"/>
                        <a:t> </a:t>
                      </a:r>
                      <a:r>
                        <a:rPr lang="de-AT" sz="1000" baseline="0" dirty="0" err="1" smtClean="0"/>
                        <a:t>Government</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-2,47</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-1,75</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-1,29</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-0,58</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-0,19</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59842">
                <a:tc>
                  <a:txBody>
                    <a:bodyPr/>
                    <a:lstStyle/>
                    <a:p>
                      <a:r>
                        <a:rPr lang="de-AT" sz="1000" b="1" dirty="0" smtClean="0"/>
                        <a:t>Growth</a:t>
                      </a:r>
                      <a:r>
                        <a:rPr lang="de-AT" sz="1000" b="1" baseline="0" dirty="0" smtClean="0"/>
                        <a:t> </a:t>
                      </a:r>
                      <a:r>
                        <a:rPr lang="de-AT" sz="1000" b="1" baseline="0" dirty="0" err="1" smtClean="0"/>
                        <a:t>Stability</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dirty="0" err="1" smtClean="0"/>
                        <a:t>Laender</a:t>
                      </a:r>
                      <a:r>
                        <a:rPr lang="de-AT" sz="1000" dirty="0" smtClean="0"/>
                        <a:t> +</a:t>
                      </a:r>
                      <a:r>
                        <a:rPr lang="de-AT" sz="1000" baseline="0" dirty="0" smtClean="0"/>
                        <a:t> Vienna</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-0,54</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-0,44</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-0,29</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-0,14</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+0,01</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59842">
                <a:tc>
                  <a:txBody>
                    <a:bodyPr/>
                    <a:lstStyle/>
                    <a:p>
                      <a:r>
                        <a:rPr lang="de-AT" sz="1000" b="1" baseline="0" dirty="0" smtClean="0"/>
                        <a:t> </a:t>
                      </a:r>
                      <a:r>
                        <a:rPr lang="de-AT" sz="1000" b="1" baseline="0" dirty="0" err="1" smtClean="0"/>
                        <a:t>Pact</a:t>
                      </a:r>
                      <a:r>
                        <a:rPr lang="de-AT" sz="1000" b="1" baseline="0" dirty="0" smtClean="0"/>
                        <a:t> 2012</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dirty="0" err="1" smtClean="0"/>
                        <a:t>Municipalities</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dirty="0" smtClean="0"/>
                        <a:t>0,00</a:t>
                      </a:r>
                      <a:endParaRPr lang="de-AT" sz="1000"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59842">
                <a:tc>
                  <a:txBody>
                    <a:bodyPr/>
                    <a:lstStyle/>
                    <a:p>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chemeClr val="bg1"/>
                    </a:solidFill>
                  </a:tcPr>
                </a:tc>
                <a:tc>
                  <a:txBody>
                    <a:bodyPr/>
                    <a:lstStyle/>
                    <a:p>
                      <a:r>
                        <a:rPr lang="de-AT" sz="1000" b="1" dirty="0" smtClean="0"/>
                        <a:t>Austria (</a:t>
                      </a:r>
                      <a:r>
                        <a:rPr lang="de-AT" sz="1000" b="1" dirty="0" err="1" smtClean="0"/>
                        <a:t>overall</a:t>
                      </a:r>
                      <a:r>
                        <a:rPr lang="de-AT" sz="1000" b="1" dirty="0" smtClean="0"/>
                        <a:t>)</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b="1" dirty="0" smtClean="0"/>
                        <a:t>-3,01</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b="1" dirty="0" smtClean="0"/>
                        <a:t>-2,19</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b="1" dirty="0" smtClean="0"/>
                        <a:t>-1,58</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b="1" dirty="0" smtClean="0"/>
                        <a:t>-0,72</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r"/>
                      <a:r>
                        <a:rPr lang="de-AT" sz="1000" b="1" dirty="0" smtClean="0"/>
                        <a:t>-0,18</a:t>
                      </a:r>
                      <a:endParaRPr lang="de-AT" sz="1000" b="1" dirty="0"/>
                    </a:p>
                  </a:txBody>
                  <a:tcPr>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6070360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chemeClr val="bg1"/>
                </a:solidFill>
              </a:rPr>
              <a:pPr defTabSz="957263">
                <a:defRPr/>
              </a:pPr>
              <a:t>52</a:t>
            </a:fld>
            <a:endParaRPr lang="de-DE" dirty="0">
              <a:solidFill>
                <a:schemeClr val="bg1"/>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67544" y="4221088"/>
            <a:ext cx="8229600" cy="875134"/>
          </a:xfrm>
        </p:spPr>
        <p:txBody>
          <a:bodyPr/>
          <a:lstStyle/>
          <a:p>
            <a:r>
              <a:rPr lang="en-US" b="1" cap="small" dirty="0" smtClean="0">
                <a:ea typeface="Tahoma" pitchFamily="34" charset="0"/>
                <a:cs typeface="Tahoma" pitchFamily="34" charset="0"/>
              </a:rPr>
              <a:t>Challenges for Parliament</a:t>
            </a:r>
            <a:endParaRPr lang="en-US"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42851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1000" y="260648"/>
            <a:ext cx="8229600" cy="648072"/>
          </a:xfrm>
        </p:spPr>
        <p:txBody>
          <a:bodyPr/>
          <a:lstStyle/>
          <a:p>
            <a:r>
              <a:rPr lang="de-AT" dirty="0" smtClean="0"/>
              <a:t/>
            </a:r>
            <a:br>
              <a:rPr lang="de-AT" dirty="0" smtClean="0"/>
            </a:br>
            <a:r>
              <a:rPr lang="en-US" b="1" cap="small" dirty="0" smtClean="0"/>
              <a:t>Challenges </a:t>
            </a:r>
            <a:r>
              <a:rPr lang="en-US" b="1" cap="small" dirty="0" smtClean="0"/>
              <a:t>for Parliament </a:t>
            </a:r>
            <a:endParaRPr lang="en-US" b="1" cap="small" dirty="0"/>
          </a:p>
        </p:txBody>
      </p:sp>
      <p:sp>
        <p:nvSpPr>
          <p:cNvPr id="3" name="Inhaltsplatzhalter 2"/>
          <p:cNvSpPr>
            <a:spLocks noGrp="1"/>
          </p:cNvSpPr>
          <p:nvPr>
            <p:ph idx="1"/>
          </p:nvPr>
        </p:nvSpPr>
        <p:spPr>
          <a:xfrm>
            <a:off x="395288" y="1052736"/>
            <a:ext cx="8497192" cy="4896544"/>
          </a:xfrm>
        </p:spPr>
        <p:txBody>
          <a:bodyPr/>
          <a:lstStyle/>
          <a:p>
            <a:pPr eaLnBrk="0" hangingPunct="0">
              <a:spcBef>
                <a:spcPts val="600"/>
              </a:spcBef>
              <a:spcAft>
                <a:spcPts val="600"/>
              </a:spcAft>
              <a:buSzPct val="100000"/>
              <a:defRPr/>
            </a:pPr>
            <a:r>
              <a:rPr lang="en-US" b="1" dirty="0" smtClean="0"/>
              <a:t>Parliament</a:t>
            </a:r>
            <a:r>
              <a:rPr lang="en-US" dirty="0" smtClean="0"/>
              <a:t> has </a:t>
            </a:r>
            <a:r>
              <a:rPr lang="en-US" dirty="0" smtClean="0"/>
              <a:t>a </a:t>
            </a:r>
            <a:r>
              <a:rPr lang="en-US" b="1" dirty="0" smtClean="0"/>
              <a:t>central role </a:t>
            </a:r>
            <a:r>
              <a:rPr lang="en-US" dirty="0" smtClean="0"/>
              <a:t>within the fiscal governance framework</a:t>
            </a:r>
            <a:br>
              <a:rPr lang="en-US" dirty="0" smtClean="0"/>
            </a:br>
            <a:r>
              <a:rPr lang="en-US" dirty="0" smtClean="0"/>
              <a:t>However,</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Budget process is a </a:t>
            </a:r>
            <a:r>
              <a:rPr lang="en-US" b="1" dirty="0" smtClean="0"/>
              <a:t>highly complex </a:t>
            </a:r>
            <a:r>
              <a:rPr lang="en-US" dirty="0" smtClean="0"/>
              <a:t>mechanism </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Fragmentation of information makes it difficult to get a sufficient overview</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Large information asymmetries between government and parliament </a:t>
            </a:r>
          </a:p>
          <a:p>
            <a:pPr eaLnBrk="0" hangingPunct="0">
              <a:spcBef>
                <a:spcPts val="1800"/>
              </a:spcBef>
              <a:spcAft>
                <a:spcPts val="600"/>
              </a:spcAft>
              <a:buSzPct val="100000"/>
              <a:defRPr/>
            </a:pPr>
            <a:r>
              <a:rPr lang="en-US" dirty="0" smtClean="0"/>
              <a:t>Main </a:t>
            </a:r>
            <a:r>
              <a:rPr lang="en-US" b="1" dirty="0" smtClean="0"/>
              <a:t>Challenges</a:t>
            </a:r>
            <a:r>
              <a:rPr lang="en-US" dirty="0" smtClean="0"/>
              <a:t> for the Parliament within fiscal governance are to</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enhance public support for responsible fiscal policy</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ea typeface="ＭＳ Ｐゴシック" charset="-128"/>
              </a:rPr>
              <a:t>overcome the temptation to call for additional resources</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ea typeface="ＭＳ Ｐゴシック" charset="-128"/>
              </a:rPr>
              <a:t>foster accountability </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ea typeface="ＭＳ Ｐゴシック" charset="-128"/>
              </a:rPr>
              <a:t>press for a smarter use of resources and insist on performance </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t>use provided information for discussion, decisions and control and </a:t>
            </a:r>
            <a:r>
              <a:rPr lang="en-US" dirty="0" smtClean="0">
                <a:ea typeface="ＭＳ Ｐゴシック" charset="-128"/>
              </a:rPr>
              <a:t>insist on missing information</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en-US" dirty="0" smtClean="0">
                <a:ea typeface="ＭＳ Ｐゴシック" charset="-128"/>
              </a:rPr>
              <a:t>translate good fiscal governance in common </a:t>
            </a:r>
            <a:r>
              <a:rPr lang="en-US" dirty="0" err="1" smtClean="0">
                <a:ea typeface="ＭＳ Ｐゴシック" charset="-128"/>
              </a:rPr>
              <a:t>langugage</a:t>
            </a:r>
            <a:endParaRPr lang="en-US" dirty="0">
              <a:ea typeface="ＭＳ Ｐゴシック" charset="-128"/>
            </a:endParaRPr>
          </a:p>
        </p:txBody>
      </p:sp>
      <p:sp>
        <p:nvSpPr>
          <p:cNvPr id="1331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4DC80B5-A40B-40C0-B3B4-89AB11E54944}" type="slidenum">
              <a:rPr lang="de-DE" sz="900">
                <a:solidFill>
                  <a:schemeClr val="bg1"/>
                </a:solidFill>
              </a:rPr>
              <a:pPr/>
              <a:t>53</a:t>
            </a:fld>
            <a:endParaRPr lang="de-DE" sz="900">
              <a:solidFill>
                <a:schemeClr val="bg1"/>
              </a:solidFill>
            </a:endParaRPr>
          </a:p>
        </p:txBody>
      </p:sp>
      <p:sp>
        <p:nvSpPr>
          <p:cNvPr id="13317"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4250611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7A8D0710-5A57-4E57-B801-C85735D39D56}" type="slidenum">
              <a:rPr lang="de-DE">
                <a:solidFill>
                  <a:schemeClr val="bg1"/>
                </a:solidFill>
                <a:latin typeface="+mn-ea"/>
              </a:rPr>
              <a:pPr defTabSz="957263">
                <a:defRPr/>
              </a:pPr>
              <a:t>54</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a:latin typeface="+mj-lt"/>
              </a:rPr>
              <a:t>REPUBLIK ÖSTERREICH  Parlament</a:t>
            </a:r>
          </a:p>
        </p:txBody>
      </p:sp>
      <p:sp>
        <p:nvSpPr>
          <p:cNvPr id="6148" name="Rectangle 16"/>
          <p:cNvSpPr>
            <a:spLocks noGrp="1" noChangeArrowheads="1"/>
          </p:cNvSpPr>
          <p:nvPr>
            <p:ph type="title"/>
          </p:nvPr>
        </p:nvSpPr>
        <p:spPr>
          <a:xfrm>
            <a:off x="381000" y="533400"/>
            <a:ext cx="8229600" cy="2031504"/>
          </a:xfrm>
        </p:spPr>
        <p:txBody>
          <a:bodyPr/>
          <a:lstStyle/>
          <a:p>
            <a:pPr algn="ctr"/>
            <a:r>
              <a:rPr lang="en-US" b="1" cap="small" dirty="0"/>
              <a:t>Thank you for your </a:t>
            </a:r>
            <a:r>
              <a:rPr lang="en-US" b="1" cap="small" dirty="0" smtClean="0"/>
              <a:t>attention</a:t>
            </a:r>
            <a:endParaRPr lang="de-DE" b="1" cap="small" dirty="0"/>
          </a:p>
        </p:txBody>
      </p:sp>
      <p:sp>
        <p:nvSpPr>
          <p:cNvPr id="6149" name="Rectangle 17"/>
          <p:cNvSpPr>
            <a:spLocks noGrp="1" noChangeArrowheads="1"/>
          </p:cNvSpPr>
          <p:nvPr>
            <p:ph type="body" idx="1"/>
          </p:nvPr>
        </p:nvSpPr>
        <p:spPr>
          <a:xfrm>
            <a:off x="423863" y="3645024"/>
            <a:ext cx="8186737" cy="2736304"/>
          </a:xfrm>
        </p:spPr>
        <p:txBody>
          <a:bodyPr/>
          <a:lstStyle/>
          <a:p>
            <a:pPr marL="0" indent="0">
              <a:spcAft>
                <a:spcPts val="1200"/>
              </a:spcAft>
              <a:buNone/>
            </a:pPr>
            <a:r>
              <a:rPr lang="en-GB" sz="1600" b="1" dirty="0">
                <a:ea typeface="Tahoma" pitchFamily="34" charset="0"/>
                <a:cs typeface="Tahoma" pitchFamily="34" charset="0"/>
              </a:rPr>
              <a:t>Contacts:</a:t>
            </a:r>
          </a:p>
          <a:p>
            <a:pPr marL="0" indent="0">
              <a:buNone/>
            </a:pPr>
            <a:r>
              <a:rPr lang="en-GB" sz="1600" dirty="0">
                <a:ea typeface="Tahoma" pitchFamily="34" charset="0"/>
                <a:cs typeface="Tahoma" pitchFamily="34" charset="0"/>
              </a:rPr>
              <a:t>Helmut Berger </a:t>
            </a:r>
          </a:p>
          <a:p>
            <a:pPr marL="0" indent="0">
              <a:buNone/>
            </a:pPr>
            <a:r>
              <a:rPr lang="en-GB" sz="1600" dirty="0">
                <a:ea typeface="Tahoma" pitchFamily="34" charset="0"/>
                <a:cs typeface="Tahoma" pitchFamily="34" charset="0"/>
              </a:rPr>
              <a:t>Head of Parliamentary Budget </a:t>
            </a:r>
            <a:r>
              <a:rPr lang="en-GB" sz="1600" dirty="0" smtClean="0">
                <a:ea typeface="Tahoma" pitchFamily="34" charset="0"/>
                <a:cs typeface="Tahoma" pitchFamily="34" charset="0"/>
              </a:rPr>
              <a:t>Office</a:t>
            </a:r>
          </a:p>
          <a:p>
            <a:pPr marL="0" indent="0">
              <a:buNone/>
            </a:pPr>
            <a:endParaRPr lang="en-GB" sz="1600" dirty="0">
              <a:ea typeface="Tahoma" pitchFamily="34" charset="0"/>
              <a:cs typeface="Tahoma" pitchFamily="34" charset="0"/>
            </a:endParaRPr>
          </a:p>
          <a:p>
            <a:pPr marL="0" indent="0">
              <a:buNone/>
            </a:pPr>
            <a:r>
              <a:rPr lang="en-GB" sz="1600" dirty="0">
                <a:ea typeface="Tahoma" pitchFamily="34" charset="0"/>
                <a:cs typeface="Tahoma" pitchFamily="34" charset="0"/>
              </a:rPr>
              <a:t>Parliament, A-1017 Wien, </a:t>
            </a:r>
            <a:r>
              <a:rPr lang="en-GB" sz="1600" dirty="0" err="1">
                <a:ea typeface="Tahoma" pitchFamily="34" charset="0"/>
                <a:cs typeface="Tahoma" pitchFamily="34" charset="0"/>
              </a:rPr>
              <a:t>Dr.</a:t>
            </a:r>
            <a:r>
              <a:rPr lang="en-GB" sz="1600" dirty="0">
                <a:ea typeface="Tahoma" pitchFamily="34" charset="0"/>
                <a:cs typeface="Tahoma" pitchFamily="34" charset="0"/>
              </a:rPr>
              <a:t> Karl Renner-Ring 3</a:t>
            </a:r>
          </a:p>
          <a:p>
            <a:pPr marL="0" indent="0">
              <a:buNone/>
            </a:pPr>
            <a:r>
              <a:rPr lang="en-GB" sz="1600" dirty="0">
                <a:ea typeface="Tahoma" pitchFamily="34" charset="0"/>
                <a:cs typeface="Tahoma" pitchFamily="34" charset="0"/>
              </a:rPr>
              <a:t>Tel. +0043 1 40 110-2889; +0043 676 8900-2889</a:t>
            </a:r>
          </a:p>
          <a:p>
            <a:pPr marL="0" indent="0">
              <a:buNone/>
            </a:pPr>
            <a:r>
              <a:rPr lang="en-GB" sz="1600" dirty="0">
                <a:ea typeface="Tahoma" pitchFamily="34" charset="0"/>
                <a:cs typeface="Tahoma" pitchFamily="34" charset="0"/>
              </a:rPr>
              <a:t>E-mail: </a:t>
            </a:r>
            <a:r>
              <a:rPr lang="en-GB" sz="1600" dirty="0" smtClean="0">
                <a:ea typeface="Tahoma" pitchFamily="34" charset="0"/>
                <a:cs typeface="Tahoma" pitchFamily="34" charset="0"/>
                <a:hlinkClick r:id="rId3"/>
              </a:rPr>
              <a:t>helmut.berger@parlament.gv.at</a:t>
            </a:r>
            <a:endParaRPr lang="en-GB" sz="1600" dirty="0">
              <a:ea typeface="Tahoma" pitchFamily="34" charset="0"/>
              <a:cs typeface="Tahoma" pitchFamily="34" charset="0"/>
            </a:endParaRPr>
          </a:p>
        </p:txBody>
      </p:sp>
    </p:spTree>
    <p:extLst>
      <p:ext uri="{BB962C8B-B14F-4D97-AF65-F5344CB8AC3E}">
        <p14:creationId xmlns:p14="http://schemas.microsoft.com/office/powerpoint/2010/main" val="41074912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6</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260648"/>
            <a:ext cx="8143056" cy="807368"/>
          </a:xfrm>
        </p:spPr>
        <p:txBody>
          <a:bodyPr/>
          <a:lstStyle/>
          <a:p>
            <a:r>
              <a:rPr lang="en-GB" b="1" cap="small" dirty="0" smtClean="0"/>
              <a:t>Definition of Fiscal Governance (II)</a:t>
            </a:r>
            <a:endParaRPr lang="en-GB" b="1" dirty="0" smtClean="0"/>
          </a:p>
        </p:txBody>
      </p:sp>
      <p:sp>
        <p:nvSpPr>
          <p:cNvPr id="6149" name="Rectangle 17"/>
          <p:cNvSpPr>
            <a:spLocks noGrp="1" noChangeArrowheads="1"/>
          </p:cNvSpPr>
          <p:nvPr>
            <p:ph type="body" idx="1"/>
          </p:nvPr>
        </p:nvSpPr>
        <p:spPr>
          <a:xfrm>
            <a:off x="539552" y="1412776"/>
            <a:ext cx="8252593" cy="4464496"/>
          </a:xfrm>
        </p:spPr>
        <p:txBody>
          <a:bodyPr/>
          <a:lstStyle/>
          <a:p>
            <a:pPr eaLnBrk="0" hangingPunct="0">
              <a:spcBef>
                <a:spcPts val="600"/>
              </a:spcBef>
              <a:spcAft>
                <a:spcPts val="600"/>
              </a:spcAft>
              <a:buSzPct val="100000"/>
              <a:defRPr/>
            </a:pPr>
            <a:r>
              <a:rPr lang="en-US" dirty="0"/>
              <a:t>Fiscal governance, or fiscal frameworks, can be defined as those rules, regulations and procedures that influence on how budgetary policy is planned, approved, carried out and </a:t>
            </a:r>
            <a:r>
              <a:rPr lang="en-US" dirty="0" smtClean="0"/>
              <a:t>monitored</a:t>
            </a:r>
            <a:endParaRPr lang="en-US" dirty="0"/>
          </a:p>
          <a:p>
            <a:pPr eaLnBrk="0" hangingPunct="0">
              <a:spcBef>
                <a:spcPts val="600"/>
              </a:spcBef>
              <a:spcAft>
                <a:spcPts val="600"/>
              </a:spcAft>
              <a:buSzPct val="100000"/>
              <a:defRPr/>
            </a:pPr>
            <a:r>
              <a:rPr lang="en-US" dirty="0"/>
              <a:t>This includes particularly: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Basic principles of budgeting and accounting</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System of fiscal </a:t>
            </a:r>
            <a:r>
              <a:rPr lang="en-US" dirty="0" err="1" smtClean="0"/>
              <a:t>equalisation</a:t>
            </a:r>
            <a:endParaRPr lang="en-US" dirty="0"/>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Numerical fiscal rules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Independent fiscal institutions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Medium-term budgetary frameworks (MTBFs)</a:t>
            </a:r>
          </a:p>
        </p:txBody>
      </p:sp>
    </p:spTree>
    <p:extLst>
      <p:ext uri="{BB962C8B-B14F-4D97-AF65-F5344CB8AC3E}">
        <p14:creationId xmlns:p14="http://schemas.microsoft.com/office/powerpoint/2010/main" val="34462057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7</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04664"/>
            <a:ext cx="8143056" cy="720080"/>
          </a:xfrm>
        </p:spPr>
        <p:txBody>
          <a:bodyPr/>
          <a:lstStyle/>
          <a:p>
            <a:r>
              <a:rPr lang="en-GB" b="1" cap="small" dirty="0" smtClean="0"/>
              <a:t>Objectives of Fiscal Governance (I)</a:t>
            </a:r>
            <a:endParaRPr lang="en-GB" b="1" dirty="0" smtClean="0"/>
          </a:p>
        </p:txBody>
      </p:sp>
      <p:sp>
        <p:nvSpPr>
          <p:cNvPr id="6149" name="Rectangle 17"/>
          <p:cNvSpPr>
            <a:spLocks noGrp="1" noChangeArrowheads="1"/>
          </p:cNvSpPr>
          <p:nvPr>
            <p:ph type="body" idx="1"/>
          </p:nvPr>
        </p:nvSpPr>
        <p:spPr>
          <a:xfrm>
            <a:off x="467544" y="1340768"/>
            <a:ext cx="8324601" cy="4896544"/>
          </a:xfrm>
        </p:spPr>
        <p:txBody>
          <a:bodyPr/>
          <a:lstStyle/>
          <a:p>
            <a:pPr eaLnBrk="0" hangingPunct="0">
              <a:spcBef>
                <a:spcPts val="600"/>
              </a:spcBef>
              <a:spcAft>
                <a:spcPts val="600"/>
              </a:spcAft>
              <a:buSzPct val="100000"/>
              <a:defRPr/>
            </a:pPr>
            <a:r>
              <a:rPr lang="en-GB" dirty="0"/>
              <a:t>Traditional political objectives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Assuring parliamentary approval of the budget and close control over spending by the “sovereign”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Better coordination among the various government layers, particularly in highly decentralised countries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Meeting the obligations arising from international agreements or rules and policies of the European Union</a:t>
            </a:r>
          </a:p>
          <a:p>
            <a:pPr marL="342900" lvl="1" eaLnBrk="0" hangingPunct="0">
              <a:spcBef>
                <a:spcPts val="600"/>
              </a:spcBef>
              <a:spcAft>
                <a:spcPts val="600"/>
              </a:spcAft>
              <a:buClr>
                <a:schemeClr val="tx2"/>
              </a:buClr>
              <a:buSzPct val="100000"/>
              <a:defRPr/>
            </a:pPr>
            <a:r>
              <a:rPr lang="en-GB" dirty="0">
                <a:ea typeface="+mn-ea"/>
                <a:cs typeface="+mn-cs"/>
              </a:rPr>
              <a:t>Economic objectives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Sound and sustainable budgetary positions in particular by containing the deficit bias (i.e. the tendency to give rise to high deficits and increasing debt ratios)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Reducing the cyclicality of fiscal policy making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Promoting a more long-term oriented fiscal planning and avoiding the short term approach typically associated to political cycles </a:t>
            </a:r>
          </a:p>
          <a:p>
            <a:pPr marL="304800" lvl="0" indent="-304800">
              <a:spcBef>
                <a:spcPts val="600"/>
              </a:spcBef>
              <a:spcAft>
                <a:spcPts val="600"/>
              </a:spcAft>
              <a:buSzPct val="120000"/>
              <a:defRPr/>
            </a:pPr>
            <a:endParaRPr lang="de-DE" dirty="0"/>
          </a:p>
        </p:txBody>
      </p:sp>
    </p:spTree>
    <p:extLst>
      <p:ext uri="{BB962C8B-B14F-4D97-AF65-F5344CB8AC3E}">
        <p14:creationId xmlns:p14="http://schemas.microsoft.com/office/powerpoint/2010/main" val="51587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solidFill>
                  <a:schemeClr val="bg1"/>
                </a:solidFill>
                <a:latin typeface="+mn-ea"/>
              </a:rPr>
              <a:pPr defTabSz="957263">
                <a:defRPr/>
              </a:pPr>
              <a:t>8</a:t>
            </a:fld>
            <a:endParaRPr lang="de-DE" dirty="0">
              <a:solidFill>
                <a:schemeClr val="bg1"/>
              </a:solidFill>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04664"/>
            <a:ext cx="8143056" cy="807368"/>
          </a:xfrm>
        </p:spPr>
        <p:txBody>
          <a:bodyPr/>
          <a:lstStyle/>
          <a:p>
            <a:r>
              <a:rPr lang="en-GB" b="1" cap="small" dirty="0" smtClean="0"/>
              <a:t>Objectives of Fiscal Governance (II)</a:t>
            </a:r>
            <a:endParaRPr lang="en-GB" b="1" dirty="0" smtClean="0"/>
          </a:p>
        </p:txBody>
      </p:sp>
      <p:sp>
        <p:nvSpPr>
          <p:cNvPr id="6149" name="Rectangle 17"/>
          <p:cNvSpPr>
            <a:spLocks noGrp="1" noChangeArrowheads="1"/>
          </p:cNvSpPr>
          <p:nvPr>
            <p:ph type="body" idx="1"/>
          </p:nvPr>
        </p:nvSpPr>
        <p:spPr>
          <a:xfrm>
            <a:off x="539552" y="1556792"/>
            <a:ext cx="8252593" cy="4392488"/>
          </a:xfrm>
        </p:spPr>
        <p:txBody>
          <a:bodyPr/>
          <a:lstStyle/>
          <a:p>
            <a:pPr eaLnBrk="0" hangingPunct="0">
              <a:spcBef>
                <a:spcPts val="600"/>
              </a:spcBef>
              <a:spcAft>
                <a:spcPts val="600"/>
              </a:spcAft>
              <a:buSzPct val="100000"/>
              <a:defRPr/>
            </a:pPr>
            <a:r>
              <a:rPr lang="en-GB" dirty="0"/>
              <a:t>Performance objectives</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GB" dirty="0"/>
              <a:t>Improving the efficiency of public spending</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GB" dirty="0"/>
              <a:t>Assuring financial transparency</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GB" dirty="0"/>
              <a:t>Avoiding “creative accounting”</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GB" dirty="0"/>
              <a:t>Linking the allocation of budgetary resources to performance</a:t>
            </a:r>
          </a:p>
          <a:p>
            <a:pPr marL="803275" lvl="1" indent="-444500" eaLnBrk="0" hangingPunct="0">
              <a:spcBef>
                <a:spcPts val="600"/>
              </a:spcBef>
              <a:spcAft>
                <a:spcPts val="600"/>
              </a:spcAft>
              <a:buClr>
                <a:schemeClr val="tx2"/>
              </a:buClr>
              <a:buSzPct val="85000"/>
              <a:buFont typeface="Symbol" panose="05050102010706020507" pitchFamily="18" charset="2"/>
              <a:buChar char="-"/>
              <a:defRPr/>
            </a:pPr>
            <a:r>
              <a:rPr lang="en-GB" dirty="0"/>
              <a:t>Support the efficient use of public resources by monitoring the efficiency of public spending </a:t>
            </a:r>
            <a:r>
              <a:rPr lang="en-GB" dirty="0" smtClean="0"/>
              <a:t>programmes</a:t>
            </a:r>
            <a:endParaRPr lang="en-GB" dirty="0"/>
          </a:p>
        </p:txBody>
      </p:sp>
    </p:spTree>
    <p:extLst>
      <p:ext uri="{BB962C8B-B14F-4D97-AF65-F5344CB8AC3E}">
        <p14:creationId xmlns:p14="http://schemas.microsoft.com/office/powerpoint/2010/main" val="26660576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9</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2" y="4426074"/>
            <a:ext cx="8324601" cy="875134"/>
          </a:xfrm>
        </p:spPr>
        <p:txBody>
          <a:bodyPr/>
          <a:lstStyle/>
          <a:p>
            <a:pPr lvl="0"/>
            <a:r>
              <a:rPr lang="en-GB" b="1" cap="small" dirty="0"/>
              <a:t>Overview of the Austrian political, economic and fiscal </a:t>
            </a:r>
            <a:r>
              <a:rPr lang="en-GB" b="1" cap="small" dirty="0" smtClean="0"/>
              <a:t>system</a:t>
            </a:r>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5425879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Folien ROM, Juni 2012">
  <a:themeElements>
    <a:clrScheme name="">
      <a:dk1>
        <a:srgbClr val="000000"/>
      </a:dk1>
      <a:lt1>
        <a:srgbClr val="FFFFFF"/>
      </a:lt1>
      <a:dk2>
        <a:srgbClr val="EF0F2C"/>
      </a:dk2>
      <a:lt2>
        <a:srgbClr val="C0C0C0"/>
      </a:lt2>
      <a:accent1>
        <a:srgbClr val="EF0F2C"/>
      </a:accent1>
      <a:accent2>
        <a:srgbClr val="BD0C24"/>
      </a:accent2>
      <a:accent3>
        <a:srgbClr val="FFFFFF"/>
      </a:accent3>
      <a:accent4>
        <a:srgbClr val="000000"/>
      </a:accent4>
      <a:accent5>
        <a:srgbClr val="F6AAAC"/>
      </a:accent5>
      <a:accent6>
        <a:srgbClr val="AB0A20"/>
      </a:accent6>
      <a:hlink>
        <a:srgbClr val="810819"/>
      </a:hlink>
      <a:folHlink>
        <a:srgbClr val="46040D"/>
      </a:folHlink>
    </a:clrScheme>
    <a:fontScheme name="Oep_Powerpoint">
      <a:majorFont>
        <a:latin typeface="Palatino"/>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ep_Powerpoint 1">
        <a:dk1>
          <a:srgbClr val="FFCC00"/>
        </a:dk1>
        <a:lt1>
          <a:srgbClr val="F8F8F8"/>
        </a:lt1>
        <a:dk2>
          <a:srgbClr val="000000"/>
        </a:dk2>
        <a:lt2>
          <a:srgbClr val="6666FF"/>
        </a:lt2>
        <a:accent1>
          <a:srgbClr val="669900"/>
        </a:accent1>
        <a:accent2>
          <a:srgbClr val="006600"/>
        </a:accent2>
        <a:accent3>
          <a:srgbClr val="AAAAAA"/>
        </a:accent3>
        <a:accent4>
          <a:srgbClr val="D4D4D4"/>
        </a:accent4>
        <a:accent5>
          <a:srgbClr val="B8CAAA"/>
        </a:accent5>
        <a:accent6>
          <a:srgbClr val="005C00"/>
        </a:accent6>
        <a:hlink>
          <a:srgbClr val="0099FF"/>
        </a:hlink>
        <a:folHlink>
          <a:srgbClr val="669900"/>
        </a:folHlink>
      </a:clrScheme>
      <a:clrMap bg1="dk2" tx1="lt1" bg2="dk1" tx2="lt2" accent1="accent1" accent2="accent2" accent3="accent3" accent4="accent4" accent5="accent5" accent6="accent6" hlink="hlink" folHlink="folHlink"/>
    </a:extraClrScheme>
    <a:extraClrScheme>
      <a:clrScheme name="Oep_Powerpoint 2">
        <a:dk1>
          <a:srgbClr val="868686"/>
        </a:dk1>
        <a:lt1>
          <a:srgbClr val="FFFFFF"/>
        </a:lt1>
        <a:dk2>
          <a:srgbClr val="009999"/>
        </a:dk2>
        <a:lt2>
          <a:srgbClr val="6600FF"/>
        </a:lt2>
        <a:accent1>
          <a:srgbClr val="9999FF"/>
        </a:accent1>
        <a:accent2>
          <a:srgbClr val="CBCBCB"/>
        </a:accent2>
        <a:accent3>
          <a:srgbClr val="FFFFFF"/>
        </a:accent3>
        <a:accent4>
          <a:srgbClr val="727272"/>
        </a:accent4>
        <a:accent5>
          <a:srgbClr val="CACAFF"/>
        </a:accent5>
        <a:accent6>
          <a:srgbClr val="B8B8B8"/>
        </a:accent6>
        <a:hlink>
          <a:srgbClr val="6600FF"/>
        </a:hlink>
        <a:folHlink>
          <a:srgbClr val="009999"/>
        </a:folHlink>
      </a:clrScheme>
      <a:clrMap bg1="lt1" tx1="dk1" bg2="lt2" tx2="dk2" accent1="accent1" accent2="accent2" accent3="accent3" accent4="accent4" accent5="accent5" accent6="accent6" hlink="hlink" folHlink="folHlink"/>
    </a:extraClrScheme>
    <a:extraClrScheme>
      <a:clrScheme name="Oep_Powerpoint 3">
        <a:dk1>
          <a:srgbClr val="1C1C1C"/>
        </a:dk1>
        <a:lt1>
          <a:srgbClr val="FFFFFF"/>
        </a:lt1>
        <a:dk2>
          <a:srgbClr val="000000"/>
        </a:dk2>
        <a:lt2>
          <a:srgbClr val="969696"/>
        </a:lt2>
        <a:accent1>
          <a:srgbClr val="DDDDDD"/>
        </a:accent1>
        <a:accent2>
          <a:srgbClr val="CBCBCB"/>
        </a:accent2>
        <a:accent3>
          <a:srgbClr val="FFFFFF"/>
        </a:accent3>
        <a:accent4>
          <a:srgbClr val="161616"/>
        </a:accent4>
        <a:accent5>
          <a:srgbClr val="EBEBEB"/>
        </a:accent5>
        <a:accent6>
          <a:srgbClr val="B8B8B8"/>
        </a:accent6>
        <a:hlink>
          <a:srgbClr val="4D4D4D"/>
        </a:hlink>
        <a:folHlink>
          <a:srgbClr val="B2B2B2"/>
        </a:folHlink>
      </a:clrScheme>
      <a:clrMap bg1="lt1" tx1="dk1" bg2="lt2" tx2="dk2" accent1="accent1" accent2="accent2" accent3="accent3" accent4="accent4" accent5="accent5" accent6="accent6" hlink="hlink" folHlink="folHlink"/>
    </a:extraClrScheme>
    <a:extraClrScheme>
      <a:clrScheme name="Oep_Powerpoint 4">
        <a:dk1>
          <a:srgbClr val="FFCC00"/>
        </a:dk1>
        <a:lt1>
          <a:srgbClr val="FFFFCC"/>
        </a:lt1>
        <a:dk2>
          <a:srgbClr val="000099"/>
        </a:dk2>
        <a:lt2>
          <a:srgbClr val="00CC00"/>
        </a:lt2>
        <a:accent1>
          <a:srgbClr val="3333FF"/>
        </a:accent1>
        <a:accent2>
          <a:srgbClr val="3333CC"/>
        </a:accent2>
        <a:accent3>
          <a:srgbClr val="AAAACA"/>
        </a:accent3>
        <a:accent4>
          <a:srgbClr val="DADAAE"/>
        </a:accent4>
        <a:accent5>
          <a:srgbClr val="ADADFF"/>
        </a:accent5>
        <a:accent6>
          <a:srgbClr val="2D2DB9"/>
        </a:accent6>
        <a:hlink>
          <a:srgbClr val="0099FF"/>
        </a:hlink>
        <a:folHlink>
          <a:srgbClr val="CC9900"/>
        </a:folHlink>
      </a:clrScheme>
      <a:clrMap bg1="dk2" tx1="lt1" bg2="dk1" tx2="lt2" accent1="accent1" accent2="accent2" accent3="accent3" accent4="accent4" accent5="accent5" accent6="accent6" hlink="hlink" folHlink="folHlink"/>
    </a:extraClrScheme>
    <a:extraClrScheme>
      <a:clrScheme name="Oep_Powerpoint 5">
        <a:dk1>
          <a:srgbClr val="FFFF00"/>
        </a:dk1>
        <a:lt1>
          <a:srgbClr val="FFFFFF"/>
        </a:lt1>
        <a:dk2>
          <a:srgbClr val="FF0033"/>
        </a:dk2>
        <a:lt2>
          <a:srgbClr val="000000"/>
        </a:lt2>
        <a:accent1>
          <a:srgbClr val="330099"/>
        </a:accent1>
        <a:accent2>
          <a:srgbClr val="CC0000"/>
        </a:accent2>
        <a:accent3>
          <a:srgbClr val="FFAAAD"/>
        </a:accent3>
        <a:accent4>
          <a:srgbClr val="DADADA"/>
        </a:accent4>
        <a:accent5>
          <a:srgbClr val="ADAACA"/>
        </a:accent5>
        <a:accent6>
          <a:srgbClr val="B90000"/>
        </a:accent6>
        <a:hlink>
          <a:srgbClr val="0099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pie von BKA Öffentlicher Dienst Präsentation v200">
  <a:themeElements>
    <a:clrScheme name="Kopie von BKA Öffentlicher Dienst Präsentation v200 1">
      <a:dk1>
        <a:srgbClr val="000000"/>
      </a:dk1>
      <a:lt1>
        <a:srgbClr val="FFFFFF"/>
      </a:lt1>
      <a:dk2>
        <a:srgbClr val="D10019"/>
      </a:dk2>
      <a:lt2>
        <a:srgbClr val="F4F5E9"/>
      </a:lt2>
      <a:accent1>
        <a:srgbClr val="9C0013"/>
      </a:accent1>
      <a:accent2>
        <a:srgbClr val="E0BABF"/>
      </a:accent2>
      <a:accent3>
        <a:srgbClr val="FFFFFF"/>
      </a:accent3>
      <a:accent4>
        <a:srgbClr val="000000"/>
      </a:accent4>
      <a:accent5>
        <a:srgbClr val="CBAAAA"/>
      </a:accent5>
      <a:accent6>
        <a:srgbClr val="CBA8AD"/>
      </a:accent6>
      <a:hlink>
        <a:srgbClr val="6D6D6D"/>
      </a:hlink>
      <a:folHlink>
        <a:srgbClr val="C2C2C2"/>
      </a:folHlink>
    </a:clrScheme>
    <a:fontScheme name="Kopie von BKA Öffentlicher Dienst Präsentation v200">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10001"/>
          </a:schemeClr>
        </a:solidFill>
        <a:ln w="254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AT"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alpha val="10001"/>
          </a:schemeClr>
        </a:solidFill>
        <a:ln w="254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AT"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Kopie von BKA Öffentlicher Dienst Präsentation v200 1">
        <a:dk1>
          <a:srgbClr val="000000"/>
        </a:dk1>
        <a:lt1>
          <a:srgbClr val="FFFFFF"/>
        </a:lt1>
        <a:dk2>
          <a:srgbClr val="D10019"/>
        </a:dk2>
        <a:lt2>
          <a:srgbClr val="F4F5E9"/>
        </a:lt2>
        <a:accent1>
          <a:srgbClr val="9C0013"/>
        </a:accent1>
        <a:accent2>
          <a:srgbClr val="E0BABF"/>
        </a:accent2>
        <a:accent3>
          <a:srgbClr val="FFFFFF"/>
        </a:accent3>
        <a:accent4>
          <a:srgbClr val="000000"/>
        </a:accent4>
        <a:accent5>
          <a:srgbClr val="CBAAAA"/>
        </a:accent5>
        <a:accent6>
          <a:srgbClr val="CBA8AD"/>
        </a:accent6>
        <a:hlink>
          <a:srgbClr val="6D6D6D"/>
        </a:hlink>
        <a:folHlink>
          <a:srgbClr val="C2C2C2"/>
        </a:folHlink>
      </a:clrScheme>
      <a:clrMap bg1="lt1" tx1="dk1" bg2="lt2" tx2="dk2" accent1="accent1" accent2="accent2" accent3="accent3" accent4="accent4" accent5="accent5" accent6="accent6" hlink="hlink" folHlink="folHlink"/>
    </a:extraClrScheme>
    <a:extraClrScheme>
      <a:clrScheme name="Kopie von BKA Öffentlicher Dienst Präsentation v200 2">
        <a:dk1>
          <a:srgbClr val="000000"/>
        </a:dk1>
        <a:lt1>
          <a:srgbClr val="FFFFFF"/>
        </a:lt1>
        <a:dk2>
          <a:srgbClr val="D10019"/>
        </a:dk2>
        <a:lt2>
          <a:srgbClr val="F1F3E3"/>
        </a:lt2>
        <a:accent1>
          <a:srgbClr val="929B3D"/>
        </a:accent1>
        <a:accent2>
          <a:srgbClr val="E4EAB0"/>
        </a:accent2>
        <a:accent3>
          <a:srgbClr val="FFFFFF"/>
        </a:accent3>
        <a:accent4>
          <a:srgbClr val="000000"/>
        </a:accent4>
        <a:accent5>
          <a:srgbClr val="C7CBAF"/>
        </a:accent5>
        <a:accent6>
          <a:srgbClr val="CFD49F"/>
        </a:accent6>
        <a:hlink>
          <a:srgbClr val="6D6D6D"/>
        </a:hlink>
        <a:folHlink>
          <a:srgbClr val="C2C2C2"/>
        </a:folHlink>
      </a:clrScheme>
      <a:clrMap bg1="lt1" tx1="dk1" bg2="lt2" tx2="dk2" accent1="accent1" accent2="accent2" accent3="accent3" accent4="accent4" accent5="accent5" accent6="accent6" hlink="hlink" folHlink="folHlink"/>
    </a:extraClrScheme>
    <a:extraClrScheme>
      <a:clrScheme name="Kopie von BKA Öffentlicher Dienst Präsentation v200 3">
        <a:dk1>
          <a:srgbClr val="000000"/>
        </a:dk1>
        <a:lt1>
          <a:srgbClr val="FFFFFF"/>
        </a:lt1>
        <a:dk2>
          <a:srgbClr val="D10019"/>
        </a:dk2>
        <a:lt2>
          <a:srgbClr val="F1F3E3"/>
        </a:lt2>
        <a:accent1>
          <a:srgbClr val="929B3D"/>
        </a:accent1>
        <a:accent2>
          <a:srgbClr val="F1F6C0"/>
        </a:accent2>
        <a:accent3>
          <a:srgbClr val="FFFFFF"/>
        </a:accent3>
        <a:accent4>
          <a:srgbClr val="000000"/>
        </a:accent4>
        <a:accent5>
          <a:srgbClr val="C7CBAF"/>
        </a:accent5>
        <a:accent6>
          <a:srgbClr val="DADFAE"/>
        </a:accent6>
        <a:hlink>
          <a:srgbClr val="9C0013"/>
        </a:hlink>
        <a:folHlink>
          <a:srgbClr val="E0BABF"/>
        </a:folHlink>
      </a:clrScheme>
      <a:clrMap bg1="lt1" tx1="dk1" bg2="lt2" tx2="dk2" accent1="accent1" accent2="accent2" accent3="accent3" accent4="accent4" accent5="accent5" accent6="accent6" hlink="hlink" folHlink="folHlink"/>
    </a:extraClrScheme>
    <a:extraClrScheme>
      <a:clrScheme name="Kopie von BKA Öffentlicher Dienst Präsentation v200 4">
        <a:dk1>
          <a:srgbClr val="000000"/>
        </a:dk1>
        <a:lt1>
          <a:srgbClr val="FFFFFF"/>
        </a:lt1>
        <a:dk2>
          <a:srgbClr val="D10019"/>
        </a:dk2>
        <a:lt2>
          <a:srgbClr val="F4F5E9"/>
        </a:lt2>
        <a:accent1>
          <a:srgbClr val="BC9408"/>
        </a:accent1>
        <a:accent2>
          <a:srgbClr val="FFE5A3"/>
        </a:accent2>
        <a:accent3>
          <a:srgbClr val="FFFFFF"/>
        </a:accent3>
        <a:accent4>
          <a:srgbClr val="000000"/>
        </a:accent4>
        <a:accent5>
          <a:srgbClr val="DAC8AA"/>
        </a:accent5>
        <a:accent6>
          <a:srgbClr val="E7CF93"/>
        </a:accent6>
        <a:hlink>
          <a:srgbClr val="6D6D6D"/>
        </a:hlink>
        <a:folHlink>
          <a:srgbClr val="C2C2C2"/>
        </a:folHlink>
      </a:clrScheme>
      <a:clrMap bg1="lt1" tx1="dk1" bg2="lt2" tx2="dk2" accent1="accent1" accent2="accent2" accent3="accent3" accent4="accent4" accent5="accent5" accent6="accent6" hlink="hlink" folHlink="folHlink"/>
    </a:extraClrScheme>
    <a:extraClrScheme>
      <a:clrScheme name="Kopie von BKA Öffentlicher Dienst Präsentation v200 5">
        <a:dk1>
          <a:srgbClr val="000000"/>
        </a:dk1>
        <a:lt1>
          <a:srgbClr val="FFFFFF"/>
        </a:lt1>
        <a:dk2>
          <a:srgbClr val="D10019"/>
        </a:dk2>
        <a:lt2>
          <a:srgbClr val="F4F5E9"/>
        </a:lt2>
        <a:accent1>
          <a:srgbClr val="BC9408"/>
        </a:accent1>
        <a:accent2>
          <a:srgbClr val="FFE5A3"/>
        </a:accent2>
        <a:accent3>
          <a:srgbClr val="FFFFFF"/>
        </a:accent3>
        <a:accent4>
          <a:srgbClr val="000000"/>
        </a:accent4>
        <a:accent5>
          <a:srgbClr val="DAC8AA"/>
        </a:accent5>
        <a:accent6>
          <a:srgbClr val="E7CF93"/>
        </a:accent6>
        <a:hlink>
          <a:srgbClr val="9C0013"/>
        </a:hlink>
        <a:folHlink>
          <a:srgbClr val="E0BABF"/>
        </a:folHlink>
      </a:clrScheme>
      <a:clrMap bg1="lt1" tx1="dk1" bg2="lt2" tx2="dk2" accent1="accent1" accent2="accent2" accent3="accent3" accent4="accent4" accent5="accent5" accent6="accent6" hlink="hlink" folHlink="folHlink"/>
    </a:extraClrScheme>
    <a:extraClrScheme>
      <a:clrScheme name="Kopie von BKA Öffentlicher Dienst Präsentation v200 6">
        <a:dk1>
          <a:srgbClr val="000000"/>
        </a:dk1>
        <a:lt1>
          <a:srgbClr val="FFFFFF"/>
        </a:lt1>
        <a:dk2>
          <a:srgbClr val="D10019"/>
        </a:dk2>
        <a:lt2>
          <a:srgbClr val="F4F5E9"/>
        </a:lt2>
        <a:accent1>
          <a:srgbClr val="007C9D"/>
        </a:accent1>
        <a:accent2>
          <a:srgbClr val="B0C9D8"/>
        </a:accent2>
        <a:accent3>
          <a:srgbClr val="FFFFFF"/>
        </a:accent3>
        <a:accent4>
          <a:srgbClr val="000000"/>
        </a:accent4>
        <a:accent5>
          <a:srgbClr val="AABFCC"/>
        </a:accent5>
        <a:accent6>
          <a:srgbClr val="9FB6C4"/>
        </a:accent6>
        <a:hlink>
          <a:srgbClr val="6D6D6D"/>
        </a:hlink>
        <a:folHlink>
          <a:srgbClr val="C2C2C2"/>
        </a:folHlink>
      </a:clrScheme>
      <a:clrMap bg1="lt1" tx1="dk1" bg2="lt2" tx2="dk2" accent1="accent1" accent2="accent2" accent3="accent3" accent4="accent4" accent5="accent5" accent6="accent6" hlink="hlink" folHlink="folHlink"/>
    </a:extraClrScheme>
    <a:extraClrScheme>
      <a:clrScheme name="Kopie von BKA Öffentlicher Dienst Präsentation v200 7">
        <a:dk1>
          <a:srgbClr val="000000"/>
        </a:dk1>
        <a:lt1>
          <a:srgbClr val="FFFFFF"/>
        </a:lt1>
        <a:dk2>
          <a:srgbClr val="D10019"/>
        </a:dk2>
        <a:lt2>
          <a:srgbClr val="F4F5E9"/>
        </a:lt2>
        <a:accent1>
          <a:srgbClr val="007C9D"/>
        </a:accent1>
        <a:accent2>
          <a:srgbClr val="B0C9D8"/>
        </a:accent2>
        <a:accent3>
          <a:srgbClr val="FFFFFF"/>
        </a:accent3>
        <a:accent4>
          <a:srgbClr val="000000"/>
        </a:accent4>
        <a:accent5>
          <a:srgbClr val="AABFCC"/>
        </a:accent5>
        <a:accent6>
          <a:srgbClr val="9FB6C4"/>
        </a:accent6>
        <a:hlink>
          <a:srgbClr val="9C0013"/>
        </a:hlink>
        <a:folHlink>
          <a:srgbClr val="E0BABF"/>
        </a:folHlink>
      </a:clrScheme>
      <a:clrMap bg1="lt1" tx1="dk1" bg2="lt2" tx2="dk2" accent1="accent1" accent2="accent2" accent3="accent3" accent4="accent4" accent5="accent5" accent6="accent6" hlink="hlink" folHlink="folHlink"/>
    </a:extraClrScheme>
    <a:extraClrScheme>
      <a:clrScheme name="Kopie von BKA Öffentlicher Dienst Präsentation v200 8">
        <a:dk1>
          <a:srgbClr val="000000"/>
        </a:dk1>
        <a:lt1>
          <a:srgbClr val="FFFFFF"/>
        </a:lt1>
        <a:dk2>
          <a:srgbClr val="D10019"/>
        </a:dk2>
        <a:lt2>
          <a:srgbClr val="F4F5E9"/>
        </a:lt2>
        <a:accent1>
          <a:srgbClr val="104E94"/>
        </a:accent1>
        <a:accent2>
          <a:srgbClr val="9BA2C8"/>
        </a:accent2>
        <a:accent3>
          <a:srgbClr val="FFFFFF"/>
        </a:accent3>
        <a:accent4>
          <a:srgbClr val="000000"/>
        </a:accent4>
        <a:accent5>
          <a:srgbClr val="AAB2C8"/>
        </a:accent5>
        <a:accent6>
          <a:srgbClr val="8C92B5"/>
        </a:accent6>
        <a:hlink>
          <a:srgbClr val="6D6D6D"/>
        </a:hlink>
        <a:folHlink>
          <a:srgbClr val="C2C2C2"/>
        </a:folHlink>
      </a:clrScheme>
      <a:clrMap bg1="lt1" tx1="dk1" bg2="lt2" tx2="dk2" accent1="accent1" accent2="accent2" accent3="accent3" accent4="accent4" accent5="accent5" accent6="accent6" hlink="hlink" folHlink="folHlink"/>
    </a:extraClrScheme>
    <a:extraClrScheme>
      <a:clrScheme name="Kopie von BKA Öffentlicher Dienst Präsentation v200 9">
        <a:dk1>
          <a:srgbClr val="000000"/>
        </a:dk1>
        <a:lt1>
          <a:srgbClr val="FFFFFF"/>
        </a:lt1>
        <a:dk2>
          <a:srgbClr val="D10019"/>
        </a:dk2>
        <a:lt2>
          <a:srgbClr val="F4F5E9"/>
        </a:lt2>
        <a:accent1>
          <a:srgbClr val="104E94"/>
        </a:accent1>
        <a:accent2>
          <a:srgbClr val="9BA2C8"/>
        </a:accent2>
        <a:accent3>
          <a:srgbClr val="FFFFFF"/>
        </a:accent3>
        <a:accent4>
          <a:srgbClr val="000000"/>
        </a:accent4>
        <a:accent5>
          <a:srgbClr val="AAB2C8"/>
        </a:accent5>
        <a:accent6>
          <a:srgbClr val="8C92B5"/>
        </a:accent6>
        <a:hlink>
          <a:srgbClr val="9C0013"/>
        </a:hlink>
        <a:folHlink>
          <a:srgbClr val="E0BABF"/>
        </a:folHlink>
      </a:clrScheme>
      <a:clrMap bg1="lt1" tx1="dk1" bg2="lt2" tx2="dk2" accent1="accent1" accent2="accent2" accent3="accent3" accent4="accent4" accent5="accent5" accent6="accent6" hlink="hlink" folHlink="folHlink"/>
    </a:extraClrScheme>
    <a:extraClrScheme>
      <a:clrScheme name="Kopie von BKA Öffentlicher Dienst Präsentation v200 10">
        <a:dk1>
          <a:srgbClr val="000000"/>
        </a:dk1>
        <a:lt1>
          <a:srgbClr val="FFFFFF"/>
        </a:lt1>
        <a:dk2>
          <a:srgbClr val="D10019"/>
        </a:dk2>
        <a:lt2>
          <a:srgbClr val="F3EFE3"/>
        </a:lt2>
        <a:accent1>
          <a:srgbClr val="104E94"/>
        </a:accent1>
        <a:accent2>
          <a:srgbClr val="FFC60B"/>
        </a:accent2>
        <a:accent3>
          <a:srgbClr val="FFFFFF"/>
        </a:accent3>
        <a:accent4>
          <a:srgbClr val="000000"/>
        </a:accent4>
        <a:accent5>
          <a:srgbClr val="AAB2C8"/>
        </a:accent5>
        <a:accent6>
          <a:srgbClr val="E7B309"/>
        </a:accent6>
        <a:hlink>
          <a:srgbClr val="6D6D6D"/>
        </a:hlink>
        <a:folHlink>
          <a:srgbClr val="C2C2C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opie von BKA Öffentlicher Dienst Präsentation v200 10">
    <a:dk1>
      <a:srgbClr val="000000"/>
    </a:dk1>
    <a:lt1>
      <a:srgbClr val="FFFFFF"/>
    </a:lt1>
    <a:dk2>
      <a:srgbClr val="D10019"/>
    </a:dk2>
    <a:lt2>
      <a:srgbClr val="F3EFE3"/>
    </a:lt2>
    <a:accent1>
      <a:srgbClr val="104E94"/>
    </a:accent1>
    <a:accent2>
      <a:srgbClr val="FFC60B"/>
    </a:accent2>
    <a:accent3>
      <a:srgbClr val="FFFFFF"/>
    </a:accent3>
    <a:accent4>
      <a:srgbClr val="000000"/>
    </a:accent4>
    <a:accent5>
      <a:srgbClr val="AAB2C8"/>
    </a:accent5>
    <a:accent6>
      <a:srgbClr val="E7B309"/>
    </a:accent6>
    <a:hlink>
      <a:srgbClr val="6D6D6D"/>
    </a:hlink>
    <a:folHlink>
      <a:srgbClr val="C2C2C2"/>
    </a:folHlink>
  </a:clrScheme>
</a:themeOverride>
</file>

<file path=ppt/theme/themeOverride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Folien ROM, Juni 2012</Template>
  <TotalTime>0</TotalTime>
  <Words>4227</Words>
  <Application>Microsoft Office PowerPoint</Application>
  <PresentationFormat>Bildschirmpräsentation (4:3)</PresentationFormat>
  <Paragraphs>834</Paragraphs>
  <Slides>54</Slides>
  <Notes>31</Notes>
  <HiddenSlides>0</HiddenSlides>
  <MMClips>0</MMClips>
  <ScaleCrop>false</ScaleCrop>
  <HeadingPairs>
    <vt:vector size="4" baseType="variant">
      <vt:variant>
        <vt:lpstr>Design</vt:lpstr>
      </vt:variant>
      <vt:variant>
        <vt:i4>3</vt:i4>
      </vt:variant>
      <vt:variant>
        <vt:lpstr>Folientitel</vt:lpstr>
      </vt:variant>
      <vt:variant>
        <vt:i4>54</vt:i4>
      </vt:variant>
    </vt:vector>
  </HeadingPairs>
  <TitlesOfParts>
    <vt:vector size="57" baseType="lpstr">
      <vt:lpstr>Folien ROM, Juni 2012</vt:lpstr>
      <vt:lpstr>Kopie von BKA Öffentlicher Dienst Präsentation v200</vt:lpstr>
      <vt:lpstr>Benutzerdefiniertes Design</vt:lpstr>
      <vt:lpstr> PEM PAL Budget Community of Practice (BCoP) “The Role of Austria's Parliament in Budgeting”  Fiscal Governance in Austria  Vienna, 30th January 2014</vt:lpstr>
      <vt:lpstr>Content</vt:lpstr>
      <vt:lpstr>Key Elements of Fiscal Governance</vt:lpstr>
      <vt:lpstr>Challenges for Governments and Parliaments</vt:lpstr>
      <vt:lpstr>Definition of Fiscal Governance (I)</vt:lpstr>
      <vt:lpstr>Definition of Fiscal Governance (II)</vt:lpstr>
      <vt:lpstr>Objectives of Fiscal Governance (I)</vt:lpstr>
      <vt:lpstr>Objectives of Fiscal Governance (II)</vt:lpstr>
      <vt:lpstr>Overview of the Austrian political, economic and fiscal system</vt:lpstr>
      <vt:lpstr>The Austrian political and fiscal system</vt:lpstr>
      <vt:lpstr>The Austrian political and fiscal system</vt:lpstr>
      <vt:lpstr>Selected Economic Indicators</vt:lpstr>
      <vt:lpstr>Expenditure Shares of levels of Government 2012</vt:lpstr>
      <vt:lpstr>General Government Development</vt:lpstr>
      <vt:lpstr>Actors and Competences in the Fiscal Process</vt:lpstr>
      <vt:lpstr>Actors in the Fiscal Process</vt:lpstr>
      <vt:lpstr> Parliament -  National and Federal Council</vt:lpstr>
      <vt:lpstr>Budget Committee</vt:lpstr>
      <vt:lpstr>Budget Office </vt:lpstr>
      <vt:lpstr>Austrian Court of Audit</vt:lpstr>
      <vt:lpstr>Ministry of Finance</vt:lpstr>
      <vt:lpstr>Line ministries</vt:lpstr>
      <vt:lpstr>Austrian Treasury</vt:lpstr>
      <vt:lpstr>Statistics Austria</vt:lpstr>
      <vt:lpstr>Austrian Institute for Economic Research (WIFO)</vt:lpstr>
      <vt:lpstr>Fiscal Advisory Council</vt:lpstr>
      <vt:lpstr>Österreichische Nationalbank (OeNB)</vt:lpstr>
      <vt:lpstr>The Budget Process at a Glance </vt:lpstr>
      <vt:lpstr>Major Changes and New Elements in the Austrian Fiscal Framework</vt:lpstr>
      <vt:lpstr>The Budget Cycle </vt:lpstr>
      <vt:lpstr> Budget Authority of National Council</vt:lpstr>
      <vt:lpstr>The Budget at a Glance </vt:lpstr>
      <vt:lpstr> Current State of Affairs </vt:lpstr>
      <vt:lpstr>MTEF: Expenditure Ceilings 2013-2017</vt:lpstr>
      <vt:lpstr>Economic &amp; budgetary policy strategy</vt:lpstr>
      <vt:lpstr>General Government Development</vt:lpstr>
      <vt:lpstr>Budgetary Targets </vt:lpstr>
      <vt:lpstr>Budgetary Targets </vt:lpstr>
      <vt:lpstr>Key indicators Budget 2011 - 2013</vt:lpstr>
      <vt:lpstr>Budget Execution 2013</vt:lpstr>
      <vt:lpstr>Outlook </vt:lpstr>
      <vt:lpstr>Intragovernmental Fiscal Relations</vt:lpstr>
      <vt:lpstr>Principles of intragovernmental  Fiscal Relations </vt:lpstr>
      <vt:lpstr>Basic Legislation</vt:lpstr>
      <vt:lpstr>Fiscal Equalisation</vt:lpstr>
      <vt:lpstr>The Austrian Stability Pact</vt:lpstr>
      <vt:lpstr>Austrian Stability Pact</vt:lpstr>
      <vt:lpstr>Austrian Stability Pact 2012</vt:lpstr>
      <vt:lpstr>Austrian Stability Pact 2012</vt:lpstr>
      <vt:lpstr>Fiscal Rules in the ASP</vt:lpstr>
      <vt:lpstr>Fiscal Rules in the ASP</vt:lpstr>
      <vt:lpstr>Challenges for Parliament</vt:lpstr>
      <vt:lpstr> Challenges for Parliament </vt:lpstr>
      <vt:lpstr>Thank you for your attention</vt:lpstr>
    </vt:vector>
  </TitlesOfParts>
  <Company>Parlamentsdirektion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ECPRD-Seminar  “The European Economic and Financial Crisis  and the Role of Parliaments”  6/7 June 2012, Roma  Round Table “Beyond the crisis:  New Fiscal Rules for Long-term Stability” Austria’s emerging new fiscal framework</dc:title>
  <dc:creator>%user2%</dc:creator>
  <cp:lastModifiedBy>Berger Helmut, Dr.</cp:lastModifiedBy>
  <cp:revision>843</cp:revision>
  <cp:lastPrinted>2013-07-18T15:37:08Z</cp:lastPrinted>
  <dcterms:created xsi:type="dcterms:W3CDTF">2012-06-05T13:27:25Z</dcterms:created>
  <dcterms:modified xsi:type="dcterms:W3CDTF">2014-01-29T06:05:20Z</dcterms:modified>
</cp:coreProperties>
</file>