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2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33" r:id="rId2"/>
    <p:sldMasterId id="2147483746" r:id="rId3"/>
  </p:sldMasterIdLst>
  <p:notesMasterIdLst>
    <p:notesMasterId r:id="rId58"/>
  </p:notesMasterIdLst>
  <p:handoutMasterIdLst>
    <p:handoutMasterId r:id="rId59"/>
  </p:handoutMasterIdLst>
  <p:sldIdLst>
    <p:sldId id="662" r:id="rId4"/>
    <p:sldId id="762" r:id="rId5"/>
    <p:sldId id="861" r:id="rId6"/>
    <p:sldId id="915" r:id="rId7"/>
    <p:sldId id="862" r:id="rId8"/>
    <p:sldId id="863" r:id="rId9"/>
    <p:sldId id="865" r:id="rId10"/>
    <p:sldId id="866" r:id="rId11"/>
    <p:sldId id="854" r:id="rId12"/>
    <p:sldId id="855" r:id="rId13"/>
    <p:sldId id="856" r:id="rId14"/>
    <p:sldId id="947" r:id="rId15"/>
    <p:sldId id="948" r:id="rId16"/>
    <p:sldId id="949" r:id="rId17"/>
    <p:sldId id="867" r:id="rId18"/>
    <p:sldId id="868" r:id="rId19"/>
    <p:sldId id="902" r:id="rId20"/>
    <p:sldId id="954" r:id="rId21"/>
    <p:sldId id="925" r:id="rId22"/>
    <p:sldId id="907" r:id="rId23"/>
    <p:sldId id="869" r:id="rId24"/>
    <p:sldId id="878" r:id="rId25"/>
    <p:sldId id="879" r:id="rId26"/>
    <p:sldId id="958" r:id="rId27"/>
    <p:sldId id="880" r:id="rId28"/>
    <p:sldId id="883" r:id="rId29"/>
    <p:sldId id="900" r:id="rId30"/>
    <p:sldId id="931" r:id="rId31"/>
    <p:sldId id="932" r:id="rId32"/>
    <p:sldId id="922" r:id="rId33"/>
    <p:sldId id="923" r:id="rId34"/>
    <p:sldId id="937" r:id="rId35"/>
    <p:sldId id="941" r:id="rId36"/>
    <p:sldId id="946" r:id="rId37"/>
    <p:sldId id="939" r:id="rId38"/>
    <p:sldId id="951" r:id="rId39"/>
    <p:sldId id="959" r:id="rId40"/>
    <p:sldId id="936" r:id="rId41"/>
    <p:sldId id="933" r:id="rId42"/>
    <p:sldId id="934" r:id="rId43"/>
    <p:sldId id="938" r:id="rId44"/>
    <p:sldId id="888" r:id="rId45"/>
    <p:sldId id="890" r:id="rId46"/>
    <p:sldId id="896" r:id="rId47"/>
    <p:sldId id="834" r:id="rId48"/>
    <p:sldId id="897" r:id="rId49"/>
    <p:sldId id="894" r:id="rId50"/>
    <p:sldId id="899" r:id="rId51"/>
    <p:sldId id="892" r:id="rId52"/>
    <p:sldId id="891" r:id="rId53"/>
    <p:sldId id="909" r:id="rId54"/>
    <p:sldId id="957" r:id="rId55"/>
    <p:sldId id="955" r:id="rId56"/>
    <p:sldId id="953" r:id="rId57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09C"/>
    <a:srgbClr val="8DDF77"/>
    <a:srgbClr val="71D755"/>
    <a:srgbClr val="F55D6F"/>
    <a:srgbClr val="F4465B"/>
    <a:srgbClr val="0033CC"/>
    <a:srgbClr val="00CC00"/>
    <a:srgbClr val="60D341"/>
    <a:srgbClr val="52CE3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2" autoAdjust="0"/>
    <p:restoredTop sz="92982" autoAdjust="0"/>
  </p:normalViewPr>
  <p:slideViewPr>
    <p:cSldViewPr>
      <p:cViewPr varScale="1">
        <p:scale>
          <a:sx n="76" d="100"/>
          <a:sy n="76" d="100"/>
        </p:scale>
        <p:origin x="78" y="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berger\Desktop\Datenset%20BFRG-Analyse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'Tab12'!$A$33:$A$37</c:f>
              <c:strCache>
                <c:ptCount val="5"/>
                <c:pt idx="0">
                  <c:v>Federal Government</c:v>
                </c:pt>
                <c:pt idx="1">
                  <c:v>Laender (without Vienna)</c:v>
                </c:pt>
                <c:pt idx="2">
                  <c:v>Vienna</c:v>
                </c:pt>
                <c:pt idx="3">
                  <c:v>Municipalities</c:v>
                </c:pt>
                <c:pt idx="4">
                  <c:v>Municipality Associations</c:v>
                </c:pt>
              </c:strCache>
            </c:strRef>
          </c:cat>
          <c:val>
            <c:numRef>
              <c:f>'Tab12'!$B$33:$B$37</c:f>
              <c:numCache>
                <c:formatCode>0.0%</c:formatCode>
                <c:ptCount val="5"/>
                <c:pt idx="0">
                  <c:v>0.65200000000000002</c:v>
                </c:pt>
                <c:pt idx="1">
                  <c:v>0.16600000000000001</c:v>
                </c:pt>
                <c:pt idx="2">
                  <c:v>6.9000000000000006E-2</c:v>
                </c:pt>
                <c:pt idx="3">
                  <c:v>9.9000000000000005E-2</c:v>
                </c:pt>
                <c:pt idx="4">
                  <c:v>1.4999999999999999E-2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Динамика расходов и доходов</a:t>
            </a:r>
            <a:endParaRPr lang="de-AT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953796499859789"/>
          <c:y val="0.13231933533419121"/>
          <c:w val="0.69396862657862579"/>
          <c:h val="0.78890189944488198"/>
        </c:manualLayout>
      </c:layout>
      <c:lineChart>
        <c:grouping val="standard"/>
        <c:varyColors val="0"/>
        <c:ser>
          <c:idx val="0"/>
          <c:order val="0"/>
          <c:tx>
            <c:strRef>
              <c:f>'Überblick Bundeshaushalt'!$A$72</c:f>
              <c:strCache>
                <c:ptCount val="1"/>
                <c:pt idx="0">
                  <c:v>Expenditure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ln>
                <a:solidFill>
                  <a:srgbClr val="0070C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'Überblick Bundeshaushalt'!$B$71:$L$71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'Überblick Bundeshaushalt'!$B$72:$L$72</c:f>
              <c:numCache>
                <c:formatCode>#,##0.0</c:formatCode>
                <c:ptCount val="11"/>
                <c:pt idx="0">
                  <c:v>65.897000000000006</c:v>
                </c:pt>
                <c:pt idx="1">
                  <c:v>74.477000000000004</c:v>
                </c:pt>
                <c:pt idx="2">
                  <c:v>69.456579000000005</c:v>
                </c:pt>
                <c:pt idx="3">
                  <c:v>67.286862999999997</c:v>
                </c:pt>
                <c:pt idx="4">
                  <c:v>67.813999999999993</c:v>
                </c:pt>
                <c:pt idx="5">
                  <c:v>72.88069999999999</c:v>
                </c:pt>
                <c:pt idx="6">
                  <c:v>75.005805999999993</c:v>
                </c:pt>
                <c:pt idx="7">
                  <c:v>74.339399999999998</c:v>
                </c:pt>
                <c:pt idx="8">
                  <c:v>73.930300000000003</c:v>
                </c:pt>
                <c:pt idx="9">
                  <c:v>76.512199999999993</c:v>
                </c:pt>
                <c:pt idx="10">
                  <c:v>78.584399999999988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'Überblick Bundeshaushalt'!$A$73</c:f>
              <c:strCache>
                <c:ptCount val="1"/>
                <c:pt idx="0">
                  <c:v>Revenue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'Überblick Bundeshaushalt'!$B$71:$L$71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'Überblick Bundeshaushalt'!$B$73:$L$73</c:f>
              <c:numCache>
                <c:formatCode>#,##0.0</c:formatCode>
                <c:ptCount val="11"/>
                <c:pt idx="0">
                  <c:v>63.027000000000001</c:v>
                </c:pt>
                <c:pt idx="1">
                  <c:v>64.912999999999997</c:v>
                </c:pt>
                <c:pt idx="2">
                  <c:v>62.376485000000002</c:v>
                </c:pt>
                <c:pt idx="3">
                  <c:v>59.434141000000004</c:v>
                </c:pt>
                <c:pt idx="4">
                  <c:v>63.451999999999998</c:v>
                </c:pt>
                <c:pt idx="5">
                  <c:v>65.931100000000001</c:v>
                </c:pt>
                <c:pt idx="6">
                  <c:v>68.67836100000001</c:v>
                </c:pt>
                <c:pt idx="7">
                  <c:v>70.614000000000004</c:v>
                </c:pt>
                <c:pt idx="8">
                  <c:v>72.655000000000001</c:v>
                </c:pt>
                <c:pt idx="9">
                  <c:v>75.963999999999999</c:v>
                </c:pt>
                <c:pt idx="10">
                  <c:v>78.791600000000003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826640"/>
        <c:axId val="234641400"/>
      </c:lineChart>
      <c:catAx>
        <c:axId val="23382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4641400"/>
        <c:crosses val="autoZero"/>
        <c:auto val="1"/>
        <c:lblAlgn val="ctr"/>
        <c:lblOffset val="100"/>
        <c:noMultiLvlLbl val="0"/>
      </c:catAx>
      <c:valAx>
        <c:axId val="234641400"/>
        <c:scaling>
          <c:orientation val="minMax"/>
          <c:min val="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Bn.  EUR</a:t>
                </a:r>
              </a:p>
            </c:rich>
          </c:tx>
          <c:overlay val="0"/>
        </c:title>
        <c:numFmt formatCode="#,##0.0" sourceLinked="1"/>
        <c:majorTickMark val="out"/>
        <c:minorTickMark val="none"/>
        <c:tickLblPos val="nextTo"/>
        <c:crossAx val="2338266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9629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985" y="1"/>
            <a:ext cx="2949628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7532"/>
            <a:ext cx="2949629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985" y="9447532"/>
            <a:ext cx="2949628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E53E3DC-4A00-4D24-A3A0-74CF34F7973A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5249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9629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985" y="1"/>
            <a:ext cx="2949628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2048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947" y="4723768"/>
            <a:ext cx="4989722" cy="447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Hier klicken, um Master-Textformat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7532"/>
            <a:ext cx="2949629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985" y="9447532"/>
            <a:ext cx="2949628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007FE8B-C539-49A2-86C6-CFC0E89A6F72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70151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663567A-F624-46A0-B8B8-3BAA89FE9C01}" type="slidenum">
              <a:rPr lang="de-DE" sz="1200" smtClean="0"/>
              <a:pPr/>
              <a:t>1</a:t>
            </a:fld>
            <a:endParaRPr lang="de-DE" sz="1200" dirty="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902246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 smtClean="0">
                <a:solidFill>
                  <a:prstClr val="black"/>
                </a:solidFill>
              </a:rPr>
              <a:pPr/>
              <a:t>15</a:t>
            </a:fld>
            <a:endParaRPr lang="de-DE" sz="1200" dirty="0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151167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2484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63329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6332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 smtClean="0">
                <a:solidFill>
                  <a:prstClr val="black"/>
                </a:solidFill>
              </a:rPr>
              <a:pPr/>
              <a:t>28</a:t>
            </a:fld>
            <a:endParaRPr lang="de-DE" sz="1200" dirty="0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6602753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53650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63329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63329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 smtClean="0">
                <a:solidFill>
                  <a:prstClr val="black"/>
                </a:solidFill>
              </a:rPr>
              <a:pPr/>
              <a:t>32</a:t>
            </a:fld>
            <a:endParaRPr lang="de-DE" sz="1200" dirty="0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6309078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6332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/>
              <a:pPr/>
              <a:t>2</a:t>
            </a:fld>
            <a:endParaRPr lang="de-DE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24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77788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 smtClean="0">
                <a:solidFill>
                  <a:prstClr val="black"/>
                </a:solidFill>
              </a:rPr>
              <a:pPr/>
              <a:t>42</a:t>
            </a:fld>
            <a:endParaRPr lang="de-DE" sz="1200" dirty="0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672316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/>
              <a:pPr/>
              <a:t>43</a:t>
            </a:fld>
            <a:endParaRPr lang="de-DE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221591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/>
              <a:pPr/>
              <a:t>45</a:t>
            </a:fld>
            <a:endParaRPr lang="de-DE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9425510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 smtClean="0">
                <a:solidFill>
                  <a:prstClr val="black"/>
                </a:solidFill>
              </a:rPr>
              <a:pPr/>
              <a:t>46</a:t>
            </a:fld>
            <a:endParaRPr lang="de-DE" sz="1200" dirty="0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9088646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47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71999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48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89546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49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89546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50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08278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 smtClean="0">
                <a:solidFill>
                  <a:prstClr val="black"/>
                </a:solidFill>
              </a:rPr>
              <a:pPr/>
              <a:t>52</a:t>
            </a:fld>
            <a:endParaRPr lang="de-DE" sz="1200" dirty="0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832528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>
                <a:solidFill>
                  <a:prstClr val="black"/>
                </a:solidFill>
              </a:rPr>
              <a:pPr/>
              <a:t>3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941979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53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633292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9B3C328-A1E6-4B32-A650-8AB0C4478FBF}" type="slidenum">
              <a:rPr lang="de-DE" sz="1200"/>
              <a:pPr/>
              <a:t>54</a:t>
            </a:fld>
            <a:endParaRPr lang="de-DE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212732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/>
              <a:pPr/>
              <a:t>4</a:t>
            </a:fld>
            <a:endParaRPr lang="de-DE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146495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/>
              <a:pPr/>
              <a:t>5</a:t>
            </a:fld>
            <a:endParaRPr lang="de-DE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67649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/>
              <a:pPr/>
              <a:t>6</a:t>
            </a:fld>
            <a:endParaRPr lang="de-DE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656354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/>
              <a:pPr/>
              <a:t>7</a:t>
            </a:fld>
            <a:endParaRPr lang="de-DE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77611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/>
              <a:pPr/>
              <a:t>8</a:t>
            </a:fld>
            <a:endParaRPr lang="de-DE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9208280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>
                <a:solidFill>
                  <a:prstClr val="black"/>
                </a:solidFill>
              </a:rPr>
              <a:pPr/>
              <a:t>9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306835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 descr="OeP_Parlament_D_2C_R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63" y="457200"/>
            <a:ext cx="2601912" cy="14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9" name="Rectangle 17"/>
          <p:cNvSpPr>
            <a:spLocks noGrp="1" noChangeAspect="1" noChangeArrowheads="1"/>
          </p:cNvSpPr>
          <p:nvPr>
            <p:ph type="ctrTitle" sz="quarter"/>
          </p:nvPr>
        </p:nvSpPr>
        <p:spPr>
          <a:xfrm>
            <a:off x="382588" y="4549775"/>
            <a:ext cx="7161212" cy="625475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35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090" name="Rectangle 18"/>
          <p:cNvSpPr>
            <a:spLocks noGrp="1" noChangeAspect="1" noChangeArrowheads="1"/>
          </p:cNvSpPr>
          <p:nvPr>
            <p:ph type="subTitle" sz="quarter" idx="1"/>
          </p:nvPr>
        </p:nvSpPr>
        <p:spPr>
          <a:xfrm>
            <a:off x="406400" y="5105400"/>
            <a:ext cx="7137400" cy="274638"/>
          </a:xfrm>
          <a:ln w="12700"/>
        </p:spPr>
        <p:txBody>
          <a:bodyPr lIns="91440" tIns="0" rIns="91440" bIns="0">
            <a:spAutoFit/>
          </a:bodyPr>
          <a:lstStyle>
            <a:lvl1pPr>
              <a:spcBef>
                <a:spcPct val="0"/>
              </a:spcBef>
              <a:buClrTx/>
              <a:buSzTx/>
              <a:buFontTx/>
              <a:buChar char="•"/>
              <a:defRPr/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49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C38CC-9494-4975-BC38-50923AED8E25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287879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533400"/>
            <a:ext cx="2057400" cy="5334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1000" y="533400"/>
            <a:ext cx="6019800" cy="5334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30631-EA3A-4E7D-A887-9FDF9504E87F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408335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2763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23863" y="1981200"/>
            <a:ext cx="4016375" cy="3886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92638" y="1981200"/>
            <a:ext cx="4017962" cy="3886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14B6-2EE4-4E54-943B-4C1ED28598B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301090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Logo Bundeskanzleramt Österreich. Bundesministerin für Frauen und Öffentlichen Dienst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182563"/>
            <a:ext cx="31908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27"/>
          <p:cNvSpPr>
            <a:spLocks noChangeShapeType="1"/>
          </p:cNvSpPr>
          <p:nvPr/>
        </p:nvSpPr>
        <p:spPr bwMode="auto">
          <a:xfrm>
            <a:off x="712788" y="1323975"/>
            <a:ext cx="6875462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 sz="2000" dirty="0">
              <a:solidFill>
                <a:srgbClr val="000000"/>
              </a:solidFill>
            </a:endParaRPr>
          </a:p>
        </p:txBody>
      </p:sp>
      <p:sp>
        <p:nvSpPr>
          <p:cNvPr id="6" name="Line 30"/>
          <p:cNvSpPr>
            <a:spLocks noChangeShapeType="1"/>
          </p:cNvSpPr>
          <p:nvPr/>
        </p:nvSpPr>
        <p:spPr bwMode="auto">
          <a:xfrm>
            <a:off x="712788" y="3432175"/>
            <a:ext cx="6875462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de-DE" sz="2000" dirty="0">
              <a:solidFill>
                <a:srgbClr val="000000"/>
              </a:solidFill>
            </a:endParaRPr>
          </a:p>
        </p:txBody>
      </p:sp>
      <p:sp>
        <p:nvSpPr>
          <p:cNvPr id="6966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711200" y="2170113"/>
            <a:ext cx="6873875" cy="1265237"/>
          </a:xfrm>
        </p:spPr>
        <p:txBody>
          <a:bodyPr bIns="72000" anchor="b"/>
          <a:lstStyle>
            <a:lvl1pPr>
              <a:lnSpc>
                <a:spcPct val="80000"/>
              </a:lnSpc>
              <a:defRPr sz="4300"/>
            </a:lvl1pPr>
          </a:lstStyle>
          <a:p>
            <a:pPr lvl="0"/>
            <a:r>
              <a:rPr lang="de-AT" noProof="0" smtClean="0"/>
              <a:t>Titel der </a:t>
            </a:r>
            <a:br>
              <a:rPr lang="de-AT" noProof="0" smtClean="0"/>
            </a:br>
            <a:r>
              <a:rPr lang="de-AT" noProof="0" smtClean="0"/>
              <a:t>Präsentation</a:t>
            </a:r>
          </a:p>
        </p:txBody>
      </p:sp>
      <p:sp>
        <p:nvSpPr>
          <p:cNvPr id="6966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711200" y="3435350"/>
            <a:ext cx="6872288" cy="1090613"/>
          </a:xfrm>
        </p:spPr>
        <p:txBody>
          <a:bodyPr tIns="72000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de-AT" noProof="0" smtClean="0"/>
              <a:t>Untertitel der Präsentation</a:t>
            </a:r>
          </a:p>
        </p:txBody>
      </p:sp>
    </p:spTree>
    <p:extLst>
      <p:ext uri="{BB962C8B-B14F-4D97-AF65-F5344CB8AC3E}">
        <p14:creationId xmlns:p14="http://schemas.microsoft.com/office/powerpoint/2010/main" val="3621706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7186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85684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11200" y="2230438"/>
            <a:ext cx="3783013" cy="3981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2230438"/>
            <a:ext cx="3783012" cy="3981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0139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7315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103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6493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39750" y="6524625"/>
            <a:ext cx="374650" cy="216743"/>
          </a:xfr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FD30D2-9CA5-43BE-8D4E-1FD5D4F44DF1}" type="slidenum">
              <a:rPr lang="de-DE" smtClean="0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239509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55128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13252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6388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00813" y="1168400"/>
            <a:ext cx="1928812" cy="50434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1200" y="1168400"/>
            <a:ext cx="5637213" cy="504348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3931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1D27-AE93-4839-B9C5-C5728AD03478}" type="datetimeFigureOut">
              <a:rPr lang="de-AT" smtClean="0"/>
              <a:pPr/>
              <a:t>06.02.2014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92A1-9DE4-4131-9E85-B5EC8229432F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402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1D27-AE93-4839-B9C5-C5728AD03478}" type="datetimeFigureOut">
              <a:rPr lang="de-AT" smtClean="0"/>
              <a:pPr/>
              <a:t>06.02.2014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92A1-9DE4-4131-9E85-B5EC8229432F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818234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1D27-AE93-4839-B9C5-C5728AD03478}" type="datetimeFigureOut">
              <a:rPr lang="de-AT" smtClean="0"/>
              <a:pPr/>
              <a:t>06.02.2014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92A1-9DE4-4131-9E85-B5EC8229432F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309219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1D27-AE93-4839-B9C5-C5728AD03478}" type="datetimeFigureOut">
              <a:rPr lang="de-AT" smtClean="0"/>
              <a:pPr/>
              <a:t>06.02.2014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92A1-9DE4-4131-9E85-B5EC8229432F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641321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1D27-AE93-4839-B9C5-C5728AD03478}" type="datetimeFigureOut">
              <a:rPr lang="de-AT" smtClean="0"/>
              <a:pPr/>
              <a:t>06.02.2014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92A1-9DE4-4131-9E85-B5EC8229432F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325013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1D27-AE93-4839-B9C5-C5728AD03478}" type="datetimeFigureOut">
              <a:rPr lang="de-AT" smtClean="0"/>
              <a:pPr/>
              <a:t>06.02.2014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92A1-9DE4-4131-9E85-B5EC8229432F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7705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4975C-34EA-4767-81F6-BC8D48016F82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1380280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1D27-AE93-4839-B9C5-C5728AD03478}" type="datetimeFigureOut">
              <a:rPr lang="de-AT" smtClean="0"/>
              <a:pPr/>
              <a:t>06.02.2014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92A1-9DE4-4131-9E85-B5EC8229432F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438200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1D27-AE93-4839-B9C5-C5728AD03478}" type="datetimeFigureOut">
              <a:rPr lang="de-AT" smtClean="0"/>
              <a:pPr/>
              <a:t>06.02.2014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92A1-9DE4-4131-9E85-B5EC8229432F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820251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1D27-AE93-4839-B9C5-C5728AD03478}" type="datetimeFigureOut">
              <a:rPr lang="de-AT" smtClean="0"/>
              <a:pPr/>
              <a:t>06.02.2014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92A1-9DE4-4131-9E85-B5EC8229432F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800597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1D27-AE93-4839-B9C5-C5728AD03478}" type="datetimeFigureOut">
              <a:rPr lang="de-AT" smtClean="0"/>
              <a:pPr/>
              <a:t>06.02.2014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92A1-9DE4-4131-9E85-B5EC8229432F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220679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1D27-AE93-4839-B9C5-C5728AD03478}" type="datetimeFigureOut">
              <a:rPr lang="de-AT" smtClean="0"/>
              <a:pPr/>
              <a:t>06.02.2014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92A1-9DE4-4131-9E85-B5EC8229432F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819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23863" y="1981200"/>
            <a:ext cx="40163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92638" y="1981200"/>
            <a:ext cx="401796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113C0-3314-462B-91ED-6B9505AB5FF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2560265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7D595-455B-4974-95E6-47EFCC3F8CA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32969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B3A48-D934-4182-A07F-05612E35E0E0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181221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8EDBF-8092-478A-88A2-409F9C533C3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181101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ECBE8-8779-4213-A2D0-7562ABE5392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2086154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 smtClean="0"/>
              <a:t>Bild durch Klicken auf Symbol hinzufügen</a:t>
            </a:r>
            <a:endParaRPr lang="de-AT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D14E3-68B9-48DB-BAD2-8328EAE8F1C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189213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33400"/>
            <a:ext cx="82296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3863" y="1981200"/>
            <a:ext cx="8186737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24625"/>
            <a:ext cx="374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 smtClean="0">
                <a:solidFill>
                  <a:schemeClr val="tx1"/>
                </a:solidFill>
                <a:ea typeface="ヒラギノ角ゴ Pro W3" pitchFamily="1" charset="-128"/>
              </a:defRPr>
            </a:lvl1pPr>
          </a:lstStyle>
          <a:p>
            <a:pPr>
              <a:defRPr/>
            </a:pPr>
            <a:fld id="{CE1B37A5-D841-4C05-A199-7538540F73D7}" type="slidenum">
              <a:rPr lang="de-DE" smtClean="0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58888" y="6524625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 smtClean="0">
                <a:solidFill>
                  <a:schemeClr val="bg1"/>
                </a:solidFill>
                <a:latin typeface="Palatino" pitchFamily="18" charset="0"/>
                <a:ea typeface="ヒラギノ角ゴ Pro W3" pitchFamily="1" charset="-128"/>
              </a:defRPr>
            </a:lvl1pPr>
          </a:lstStyle>
          <a:p>
            <a:pPr>
              <a:defRPr/>
            </a:pPr>
            <a:r>
              <a:rPr lang="de-DE" dirty="0"/>
              <a:t>REPUBLIK ÖSTERREICH  Parlament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Times" pitchFamily="18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334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2pPr>
      <a:lvl3pPr marL="723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3pPr>
      <a:lvl4pPr marL="9144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4pPr>
      <a:lvl5pPr marL="1104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5pPr>
      <a:lvl6pPr marL="15621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0193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24765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29337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1168400"/>
            <a:ext cx="7718425" cy="106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Textseite mit zweizeiliger</a:t>
            </a:r>
            <a:br>
              <a:rPr lang="de-AT" smtClean="0"/>
            </a:br>
            <a:r>
              <a:rPr lang="de-AT" smtClean="0"/>
              <a:t>Headline in extralanger Manier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2230438"/>
            <a:ext cx="7718425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0"/>
            <a:r>
              <a:rPr lang="de-AT" smtClean="0"/>
              <a:t>Dritte Ebene</a:t>
            </a:r>
          </a:p>
          <a:p>
            <a:pPr lvl="1"/>
            <a:r>
              <a:rPr lang="de-AT" smtClean="0"/>
              <a:t>Vierte Ebene</a:t>
            </a:r>
          </a:p>
          <a:p>
            <a:pPr lvl="2"/>
            <a:r>
              <a:rPr lang="de-AT" smtClean="0"/>
              <a:t>Fünfte Ebene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712788" y="1030288"/>
            <a:ext cx="1073150" cy="0"/>
          </a:xfrm>
          <a:prstGeom prst="line">
            <a:avLst/>
          </a:prstGeom>
          <a:noFill/>
          <a:ln w="635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2000" dirty="0">
              <a:solidFill>
                <a:srgbClr val="000000"/>
              </a:solidFill>
            </a:endParaRPr>
          </a:p>
        </p:txBody>
      </p:sp>
      <p:pic>
        <p:nvPicPr>
          <p:cNvPr id="1029" name="Picture 14" descr="Logo Bundeskanzleramt Österreich. Bundesministerin für Frauen und Öffentlichen Dienst.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575" y="114300"/>
            <a:ext cx="27336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17"/>
          <p:cNvSpPr>
            <a:spLocks noChangeShapeType="1"/>
          </p:cNvSpPr>
          <p:nvPr/>
        </p:nvSpPr>
        <p:spPr bwMode="auto">
          <a:xfrm>
            <a:off x="712788" y="6454775"/>
            <a:ext cx="771683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4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4538" indent="-28733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rgbClr val="000000"/>
          </a:solidFill>
          <a:latin typeface="+mn-lt"/>
          <a:cs typeface="+mn-cs"/>
        </a:defRPr>
      </a:lvl3pPr>
      <a:lvl4pPr marL="1598613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>
          <a:solidFill>
            <a:srgbClr val="000000"/>
          </a:solidFill>
          <a:latin typeface="+mn-lt"/>
          <a:cs typeface="+mn-cs"/>
        </a:defRPr>
      </a:lvl4pPr>
      <a:lvl5pPr marL="2055813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>
          <a:solidFill>
            <a:srgbClr val="000000"/>
          </a:solidFill>
          <a:latin typeface="+mn-lt"/>
          <a:cs typeface="+mn-cs"/>
        </a:defRPr>
      </a:lvl5pPr>
      <a:lvl6pPr marL="2513013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>
          <a:solidFill>
            <a:srgbClr val="000000"/>
          </a:solidFill>
          <a:latin typeface="+mn-lt"/>
          <a:cs typeface="+mn-cs"/>
        </a:defRPr>
      </a:lvl6pPr>
      <a:lvl7pPr marL="2970213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>
          <a:solidFill>
            <a:srgbClr val="000000"/>
          </a:solidFill>
          <a:latin typeface="+mn-lt"/>
          <a:cs typeface="+mn-cs"/>
        </a:defRPr>
      </a:lvl7pPr>
      <a:lvl8pPr marL="3427413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>
          <a:solidFill>
            <a:srgbClr val="000000"/>
          </a:solidFill>
          <a:latin typeface="+mn-lt"/>
          <a:cs typeface="+mn-cs"/>
        </a:defRPr>
      </a:lvl8pPr>
      <a:lvl9pPr marL="3884613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81D27-AE93-4839-B9C5-C5728AD03478}" type="datetimeFigureOut">
              <a:rPr lang="de-AT" smtClean="0"/>
              <a:pPr/>
              <a:t>06.02.2014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F92A1-9DE4-4131-9E85-B5EC8229432F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67907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mailto:helmut.berger@parlament.gv.at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Grp="1" noChangeAspect="1" noChangeArrowheads="1"/>
          </p:cNvSpPr>
          <p:nvPr>
            <p:ph type="ctrTitle"/>
          </p:nvPr>
        </p:nvSpPr>
        <p:spPr>
          <a:xfrm>
            <a:off x="467544" y="1693483"/>
            <a:ext cx="7954343" cy="3247685"/>
          </a:xfrm>
          <a:noFill/>
        </p:spPr>
        <p:txBody>
          <a:bodyPr/>
          <a:lstStyle/>
          <a:p>
            <a:pPr algn="ctr"/>
            <a:r>
              <a:rPr lang="en-US" b="1" dirty="0" smtClean="0">
                <a:ea typeface="Tahoma" pitchFamily="34" charset="0"/>
                <a:cs typeface="Tahoma" pitchFamily="34" charset="0"/>
              </a:rPr>
              <a:t/>
            </a:r>
            <a:br>
              <a:rPr lang="en-US" b="1" dirty="0" smtClean="0">
                <a:ea typeface="Tahoma" pitchFamily="34" charset="0"/>
                <a:cs typeface="Tahoma" pitchFamily="34" charset="0"/>
              </a:rPr>
            </a:br>
            <a:r>
              <a:rPr lang="ru-RU" sz="2000" b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Бюджетное сообщество </a:t>
            </a:r>
            <a:r>
              <a:rPr lang="en-US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PEM </a:t>
            </a:r>
            <a:r>
              <a:rPr lang="en-US" sz="2000" b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PAL </a:t>
            </a:r>
            <a:r>
              <a:rPr lang="en-US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(</a:t>
            </a:r>
            <a:r>
              <a:rPr lang="ru-RU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БС</a:t>
            </a:r>
            <a:r>
              <a:rPr lang="en-US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)</a:t>
            </a:r>
            <a:r>
              <a:rPr lang="en-GB" sz="2000" b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/>
            </a:r>
            <a:br>
              <a:rPr lang="en-GB" sz="2000" b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</a:br>
            <a:r>
              <a:rPr lang="en-US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“</a:t>
            </a:r>
            <a:r>
              <a:rPr lang="ru-RU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Роль Парламента Австрии в бюджетировании</a:t>
            </a:r>
            <a:r>
              <a:rPr lang="en-US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”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ru-RU" dirty="0" smtClean="0"/>
              <a:t>Налогово-бюджетное управление в Австрии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ru-RU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Вена </a:t>
            </a:r>
            <a:r>
              <a:rPr lang="en-GB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, 30</a:t>
            </a:r>
            <a:r>
              <a:rPr lang="ru-RU" sz="2000" b="1" baseline="30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июня </a:t>
            </a:r>
            <a:r>
              <a:rPr lang="en-GB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2014</a:t>
            </a:r>
            <a:r>
              <a:rPr lang="ru-RU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года</a:t>
            </a:r>
            <a:endParaRPr lang="en-US" sz="2000" dirty="0"/>
          </a:p>
        </p:txBody>
      </p:sp>
      <p:sp>
        <p:nvSpPr>
          <p:cNvPr id="3075" name="Rectangle 30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39552" y="5733256"/>
            <a:ext cx="8126413" cy="630942"/>
          </a:xfrm>
          <a:ln w="9525"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latin typeface="+mj-lt"/>
              </a:rPr>
              <a:t>Helmut Berger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latin typeface="+mj-lt"/>
              </a:rPr>
              <a:t>Parliamentary Budget Office</a:t>
            </a:r>
          </a:p>
        </p:txBody>
      </p:sp>
    </p:spTree>
    <p:extLst>
      <p:ext uri="{BB962C8B-B14F-4D97-AF65-F5344CB8AC3E}">
        <p14:creationId xmlns:p14="http://schemas.microsoft.com/office/powerpoint/2010/main" val="103448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381000" y="533401"/>
            <a:ext cx="8229600" cy="1095399"/>
          </a:xfrm>
        </p:spPr>
        <p:txBody>
          <a:bodyPr/>
          <a:lstStyle/>
          <a:p>
            <a:r>
              <a:rPr lang="ru-RU" b="1" cap="small" dirty="0" smtClean="0"/>
              <a:t>Политическая и </a:t>
            </a:r>
            <a:br>
              <a:rPr lang="ru-RU" b="1" cap="small" dirty="0" smtClean="0"/>
            </a:br>
            <a:r>
              <a:rPr lang="ru-RU" b="1" cap="small" dirty="0" smtClean="0"/>
              <a:t>бюджетная система </a:t>
            </a:r>
            <a:br>
              <a:rPr lang="ru-RU" b="1" cap="small" dirty="0" smtClean="0"/>
            </a:br>
            <a:r>
              <a:rPr lang="ru-RU" b="1" cap="small" dirty="0" smtClean="0"/>
              <a:t>страны</a:t>
            </a:r>
            <a:endParaRPr lang="de-AT" cap="small" dirty="0" smtClean="0"/>
          </a:p>
        </p:txBody>
      </p:sp>
      <p:sp>
        <p:nvSpPr>
          <p:cNvPr id="5123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15824DD-E485-4285-B804-AA0647369697}" type="slidenum">
              <a:rPr lang="de-DE" sz="900" smtClean="0">
                <a:solidFill>
                  <a:schemeClr val="bg1"/>
                </a:solidFill>
              </a:rPr>
              <a:pPr/>
              <a:t>10</a:t>
            </a:fld>
            <a:endParaRPr lang="de-DE" sz="900" dirty="0" smtClean="0">
              <a:solidFill>
                <a:schemeClr val="bg1"/>
              </a:solidFill>
            </a:endParaRPr>
          </a:p>
        </p:txBody>
      </p:sp>
      <p:sp>
        <p:nvSpPr>
          <p:cNvPr id="5124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 smtClean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  <p:pic>
        <p:nvPicPr>
          <p:cNvPr id="5125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175" y="333375"/>
            <a:ext cx="5983288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2" y="3427809"/>
            <a:ext cx="8540626" cy="2953519"/>
          </a:xfrm>
        </p:spPr>
        <p:txBody>
          <a:bodyPr/>
          <a:lstStyle/>
          <a:p>
            <a:pPr marL="0" indent="0">
              <a:buFont typeface="Times" pitchFamily="18" charset="0"/>
              <a:buNone/>
              <a:defRPr/>
            </a:pPr>
            <a:r>
              <a:rPr lang="ru-RU" sz="1600" dirty="0" smtClean="0"/>
              <a:t>Австрия является парламентской демократии, в которой с 1945 года доминирует правительство большинства и широкая коалиция двух основных партий</a:t>
            </a:r>
            <a:endParaRPr lang="en-GB" sz="16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Австрия – федеральное государство, которое состоит из девяти федеральных провинций, так называемых  земель </a:t>
            </a:r>
            <a:r>
              <a:rPr lang="en-GB" sz="1600" dirty="0" smtClean="0"/>
              <a:t>“Laender</a:t>
            </a:r>
            <a:r>
              <a:rPr lang="en-GB" sz="1600" dirty="0"/>
              <a:t>” (Burgenland, Carinthia, Lower Austria, Upper Austria, Salzburg, Styria, Tyrol, Vorarlberg and Vienna)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Законодательная и исполнительная власть разделена между федеральным и парламентом и правительством и парламентами и правительствами федеральных земель</a:t>
            </a:r>
            <a:endParaRPr lang="en-GB" sz="16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На местном уровне имеется </a:t>
            </a:r>
            <a:r>
              <a:rPr lang="en-US" sz="1600" dirty="0" smtClean="0"/>
              <a:t>2.354 </a:t>
            </a:r>
            <a:r>
              <a:rPr lang="ru-RU" sz="1600" dirty="0" smtClean="0"/>
              <a:t>муниципалитетов </a:t>
            </a:r>
            <a:r>
              <a:rPr lang="en-US" sz="1600" dirty="0" smtClean="0"/>
              <a:t>(</a:t>
            </a:r>
            <a:r>
              <a:rPr lang="ru-RU" sz="1600" dirty="0" smtClean="0"/>
              <a:t>в </a:t>
            </a:r>
            <a:r>
              <a:rPr lang="en-US" sz="1600" dirty="0" smtClean="0"/>
              <a:t>71 </a:t>
            </a:r>
            <a:r>
              <a:rPr lang="ru-RU" sz="1600" dirty="0" smtClean="0"/>
              <a:t>из них население более </a:t>
            </a:r>
            <a:r>
              <a:rPr lang="en-US" sz="1600" dirty="0" smtClean="0"/>
              <a:t>10.000 </a:t>
            </a:r>
            <a:r>
              <a:rPr lang="ru-RU" sz="1600" dirty="0" smtClean="0"/>
              <a:t>жителей</a:t>
            </a:r>
            <a:r>
              <a:rPr lang="en-US" sz="1600" dirty="0" smtClean="0"/>
              <a:t>)</a:t>
            </a:r>
            <a:r>
              <a:rPr lang="ru-RU" sz="1600" dirty="0" smtClean="0"/>
              <a:t>, которые имеют право самоуправления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de-AT" sz="1600" dirty="0"/>
          </a:p>
        </p:txBody>
      </p:sp>
    </p:spTree>
    <p:extLst>
      <p:ext uri="{BB962C8B-B14F-4D97-AF65-F5344CB8AC3E}">
        <p14:creationId xmlns:p14="http://schemas.microsoft.com/office/powerpoint/2010/main" val="426677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381000" y="404664"/>
            <a:ext cx="8229600" cy="720080"/>
          </a:xfrm>
        </p:spPr>
        <p:txBody>
          <a:bodyPr/>
          <a:lstStyle/>
          <a:p>
            <a:r>
              <a:rPr lang="ru-RU" b="1" cap="small" dirty="0" smtClean="0"/>
              <a:t>Политическая и бюджетная система Австрии</a:t>
            </a:r>
            <a:endParaRPr lang="de-AT" cap="small" dirty="0" smtClean="0"/>
          </a:p>
        </p:txBody>
      </p:sp>
      <p:sp>
        <p:nvSpPr>
          <p:cNvPr id="5123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15824DD-E485-4285-B804-AA0647369697}" type="slidenum">
              <a:rPr lang="de-DE" sz="900" smtClean="0">
                <a:solidFill>
                  <a:schemeClr val="bg1"/>
                </a:solidFill>
              </a:rPr>
              <a:pPr/>
              <a:t>11</a:t>
            </a:fld>
            <a:endParaRPr lang="de-DE" sz="900" dirty="0" smtClean="0">
              <a:solidFill>
                <a:schemeClr val="bg1"/>
              </a:solidFill>
            </a:endParaRPr>
          </a:p>
        </p:txBody>
      </p:sp>
      <p:sp>
        <p:nvSpPr>
          <p:cNvPr id="5124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 smtClean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340769"/>
            <a:ext cx="8324850" cy="4680520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У земель и муниципалитетов имеются свои собственные системы финансового управления</a:t>
            </a:r>
            <a:r>
              <a:rPr lang="en-GB" dirty="0" smtClean="0"/>
              <a:t> (</a:t>
            </a:r>
            <a:r>
              <a:rPr lang="ru-RU" dirty="0" smtClean="0"/>
              <a:t>т.е., собственные бюджеты</a:t>
            </a:r>
            <a:r>
              <a:rPr lang="en-GB" dirty="0" smtClean="0"/>
              <a:t>) </a:t>
            </a:r>
            <a:r>
              <a:rPr lang="ru-RU" dirty="0" smtClean="0"/>
              <a:t>и ни могут облагать налогами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Однако законодательная и бюджетная власть весьма централизована</a:t>
            </a:r>
            <a:endParaRPr lang="en-GB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Такие важные налоги, как подоходный налог, НДС и др. собираются практически на федеральном уровне и налоговые органы управляются исключительно на федеральном уровне и в небольшой степени муниципалитетами</a:t>
            </a:r>
            <a:endParaRPr lang="en-GB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tabLst>
                <a:tab pos="361950" algn="l"/>
              </a:tabLst>
              <a:defRPr/>
            </a:pPr>
            <a:r>
              <a:rPr lang="ru-RU" dirty="0" smtClean="0"/>
              <a:t>Земли и муниципалитеты получают средства посредством бюджетных трансфертов от налоговых поступлений федерального правительства в рамках системы распределения доходов и бюджетного выравнивания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План распределения доходов составляется только на несколько лет и регулярно пересматривается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Надзор за муниципалитетами и их местными бюджетами осуществляется Землями</a:t>
            </a:r>
            <a:endParaRPr lang="en-GB" dirty="0"/>
          </a:p>
          <a:p>
            <a:pPr marL="0" indent="0">
              <a:buClrTx/>
              <a:buSzPct val="110000"/>
              <a:buFont typeface="Times" pitchFamily="18" charset="0"/>
              <a:buNone/>
              <a:tabLst>
                <a:tab pos="361950" algn="l"/>
              </a:tabLst>
              <a:defRPr/>
            </a:pPr>
            <a:endParaRPr lang="en-GB" sz="1600" dirty="0" smtClean="0"/>
          </a:p>
          <a:p>
            <a:pPr marL="0" indent="0">
              <a:buClrTx/>
              <a:buSzPct val="110000"/>
              <a:buFont typeface="Times" pitchFamily="18" charset="0"/>
              <a:buNone/>
              <a:defRPr/>
            </a:pPr>
            <a:r>
              <a:rPr lang="en-GB" sz="1600" dirty="0"/>
              <a:t>	</a:t>
            </a:r>
            <a:endParaRPr lang="de-AT" sz="1600" dirty="0" smtClean="0"/>
          </a:p>
          <a:p>
            <a:pPr>
              <a:buClrTx/>
              <a:buSzPct val="110000"/>
              <a:buFont typeface="Wingdings" pitchFamily="2" charset="2"/>
              <a:buChar char="§"/>
              <a:defRPr/>
            </a:pPr>
            <a:endParaRPr lang="en-GB" sz="1600" dirty="0" smtClean="0"/>
          </a:p>
          <a:p>
            <a:pPr>
              <a:buClrTx/>
              <a:buSzPct val="110000"/>
              <a:buFont typeface="Wingdings" pitchFamily="2" charset="2"/>
              <a:buChar char="§"/>
              <a:defRPr/>
            </a:pPr>
            <a:endParaRPr lang="en-GB" sz="1600" dirty="0" smtClean="0"/>
          </a:p>
          <a:p>
            <a:pPr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9205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35360"/>
          </a:xfrm>
        </p:spPr>
        <p:txBody>
          <a:bodyPr/>
          <a:lstStyle/>
          <a:p>
            <a:r>
              <a:rPr lang="ru-RU" b="1" cap="small" dirty="0" smtClean="0"/>
              <a:t>Отдельные экономические показатели</a:t>
            </a:r>
            <a:endParaRPr lang="de-AT" b="1" cap="smal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FFFFFF"/>
                </a:solidFill>
              </a:rPr>
              <a:t>REPUBLIK ÖSTERREICH  Parlament</a:t>
            </a:r>
            <a:endParaRPr lang="de-DE" dirty="0">
              <a:solidFill>
                <a:srgbClr val="FFFFFF"/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823354"/>
              </p:ext>
            </p:extLst>
          </p:nvPr>
        </p:nvGraphicFramePr>
        <p:xfrm>
          <a:off x="971394" y="1556786"/>
          <a:ext cx="7708847" cy="4441631"/>
        </p:xfrm>
        <a:graphic>
          <a:graphicData uri="http://schemas.openxmlformats.org/drawingml/2006/table">
            <a:tbl>
              <a:tblPr/>
              <a:tblGrid>
                <a:gridCol w="42370"/>
                <a:gridCol w="1290949"/>
                <a:gridCol w="1560876"/>
                <a:gridCol w="563323"/>
                <a:gridCol w="563323"/>
                <a:gridCol w="563323"/>
                <a:gridCol w="563323"/>
                <a:gridCol w="541351"/>
                <a:gridCol w="585295"/>
                <a:gridCol w="563323"/>
                <a:gridCol w="563323"/>
                <a:gridCol w="308068"/>
              </a:tblGrid>
              <a:tr h="179136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Forecast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Population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</a:t>
                      </a:r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Mill.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8,322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8,341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8,361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8,389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8,426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8,484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8,520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8,556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 domestic product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ВВП</a:t>
                      </a:r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A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-3,8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nominal,</a:t>
                      </a:r>
                      <a:r>
                        <a:rPr lang="de-AT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Bill. €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282,7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276,2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307,0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314,9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86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Consumer prices; Inflation rate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</a:t>
                      </a:r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Employment</a:t>
                      </a:r>
                      <a:endParaRPr lang="de-A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</a:t>
                      </a:r>
                      <a:r>
                        <a:rPr lang="de-AT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%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-1,5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Unemployment</a:t>
                      </a:r>
                      <a:endParaRPr lang="de-A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1.000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212,3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260,3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250,8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246,7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287,6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Unemployment</a:t>
                      </a:r>
                      <a:r>
                        <a:rPr lang="de-A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rate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AT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Eurostat</a:t>
                      </a:r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-Definition</a:t>
                      </a:r>
                      <a:r>
                        <a:rPr lang="de-AT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Balance of exports and imports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% of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ВВП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</a:t>
                      </a:r>
                    </a:p>
                  </a:txBody>
                  <a:tcPr marL="9253" marR="9253" marT="9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253" marR="9253" marT="9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3" marR="9253" marT="9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3" marR="9253" marT="9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3" marR="9253" marT="92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3" marR="9253" marT="9253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53" marR="9253" marT="9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136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A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Secondary</a:t>
                      </a:r>
                      <a:r>
                        <a:rPr lang="de-A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AT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</a:t>
                      </a:r>
                      <a:r>
                        <a:rPr lang="de-A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AT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yield</a:t>
                      </a:r>
                      <a:r>
                        <a:rPr lang="de-A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(10y </a:t>
                      </a:r>
                      <a:r>
                        <a:rPr lang="de-AT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bonds</a:t>
                      </a:r>
                      <a:r>
                        <a:rPr lang="de-A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de-A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l" fontAlgn="ctr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de-AT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Sources</a:t>
                      </a:r>
                      <a:r>
                        <a:rPr lang="de-AT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: </a:t>
                      </a:r>
                      <a:r>
                        <a:rPr lang="de-AT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Statistics</a:t>
                      </a:r>
                      <a:r>
                        <a:rPr lang="de-AT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de-A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Austria, </a:t>
                      </a:r>
                      <a:r>
                        <a:rPr lang="de-AT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WIFO Mid-term</a:t>
                      </a:r>
                      <a:r>
                        <a:rPr lang="de-AT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de-AT" sz="7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forcast</a:t>
                      </a:r>
                      <a:r>
                        <a:rPr lang="de-AT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2014-2018  (Nov</a:t>
                      </a:r>
                      <a:r>
                        <a:rPr lang="de-AT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</a:t>
                      </a:r>
                      <a:r>
                        <a:rPr lang="de-AT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2013)</a:t>
                      </a:r>
                      <a:endParaRPr lang="de-AT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de-AT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AT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AT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64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095400"/>
          </a:xfrm>
        </p:spPr>
        <p:txBody>
          <a:bodyPr/>
          <a:lstStyle/>
          <a:p>
            <a:r>
              <a:rPr lang="ru-RU" b="1" cap="small" dirty="0" smtClean="0"/>
              <a:t>Доля расходов по уровням правительства </a:t>
            </a:r>
            <a:r>
              <a:rPr lang="de-AT" b="1" cap="small" dirty="0" smtClean="0"/>
              <a:t>2012</a:t>
            </a:r>
            <a:endParaRPr lang="de-AT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287967"/>
              </p:ext>
            </p:extLst>
          </p:nvPr>
        </p:nvGraphicFramePr>
        <p:xfrm>
          <a:off x="423863" y="1844824"/>
          <a:ext cx="8186737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092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591344"/>
          </a:xfrm>
        </p:spPr>
        <p:txBody>
          <a:bodyPr/>
          <a:lstStyle/>
          <a:p>
            <a:r>
              <a:rPr lang="ru-RU" b="1" cap="small" dirty="0" smtClean="0"/>
              <a:t>Сектор государственного управления</a:t>
            </a:r>
            <a:endParaRPr lang="en-GB" b="1" cap="smal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762602"/>
              </p:ext>
            </p:extLst>
          </p:nvPr>
        </p:nvGraphicFramePr>
        <p:xfrm>
          <a:off x="467544" y="2348880"/>
          <a:ext cx="8280920" cy="1944216"/>
        </p:xfrm>
        <a:graphic>
          <a:graphicData uri="http://schemas.openxmlformats.org/drawingml/2006/table">
            <a:tbl>
              <a:tblPr/>
              <a:tblGrid>
                <a:gridCol w="2671265"/>
                <a:gridCol w="623295"/>
                <a:gridCol w="623295"/>
                <a:gridCol w="623295"/>
                <a:gridCol w="623295"/>
                <a:gridCol w="623295"/>
                <a:gridCol w="623295"/>
                <a:gridCol w="623295"/>
                <a:gridCol w="623295"/>
                <a:gridCol w="623295"/>
              </a:tblGrid>
              <a:tr h="2971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% of </a:t>
                      </a:r>
                      <a:r>
                        <a:rPr lang="ru-RU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ВВП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2014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2015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2016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Maastricht-deficit  - General State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-4,1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-4,5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-2,5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-2,5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-2,3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-1,5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-0,6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71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noProof="0" dirty="0" smtClean="0">
                          <a:effectLst/>
                        </a:rPr>
                        <a:t>Structural deficit</a:t>
                      </a: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 General </a:t>
                      </a: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State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-2,8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-3,4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-2,2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-1,6</a:t>
                      </a:r>
                      <a:r>
                        <a:rPr lang="en-US" sz="1100" b="0" i="0" u="none" strike="noStrike" baseline="300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*)</a:t>
                      </a:r>
                      <a:endParaRPr lang="en-US" sz="1100" b="0" i="0" u="none" strike="noStrike" baseline="30000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-1,5</a:t>
                      </a:r>
                      <a:r>
                        <a:rPr lang="en-US" sz="1100" b="0" i="0" u="none" strike="noStrike" baseline="30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*)</a:t>
                      </a:r>
                      <a:endParaRPr lang="en-US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-1,3</a:t>
                      </a:r>
                      <a:r>
                        <a:rPr lang="en-US" sz="1100" b="0" i="0" u="none" strike="noStrike" baseline="30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*)</a:t>
                      </a:r>
                      <a:endParaRPr lang="en-US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-0,8</a:t>
                      </a:r>
                      <a:endParaRPr lang="en-US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-0,5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-0,45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1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noProof="0" dirty="0" smtClean="0">
                          <a:effectLst/>
                        </a:rPr>
                        <a:t>Public debt </a:t>
                      </a: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 General </a:t>
                      </a: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State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69,2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72,0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72,5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74,0</a:t>
                      </a:r>
                      <a:r>
                        <a:rPr lang="en-US" sz="1100" b="0" i="0" u="none" strike="noStrike" baseline="30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*)</a:t>
                      </a:r>
                      <a:endParaRPr lang="en-US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74,6</a:t>
                      </a:r>
                      <a:r>
                        <a:rPr lang="en-US" sz="1100" b="0" i="0" u="none" strike="noStrike" baseline="30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*)</a:t>
                      </a:r>
                      <a:endParaRPr lang="en-US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74,0</a:t>
                      </a:r>
                      <a:r>
                        <a:rPr lang="en-US" sz="1100" b="0" i="0" u="none" strike="noStrike" baseline="30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*)</a:t>
                      </a:r>
                      <a:endParaRPr lang="en-US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71,3</a:t>
                      </a:r>
                      <a:endParaRPr lang="en-US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69,3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67,0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5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noProof="0" dirty="0" smtClean="0">
                          <a:effectLst/>
                        </a:rPr>
                        <a:t>Primary balance </a:t>
                      </a: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 General </a:t>
                      </a:r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State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-1,3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-1,8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0,1</a:t>
                      </a:r>
                      <a:endParaRPr lang="en-US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0,3</a:t>
                      </a:r>
                      <a:endParaRPr lang="en-US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1,1</a:t>
                      </a:r>
                      <a:endParaRPr lang="en-US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1,9</a:t>
                      </a:r>
                      <a:endParaRPr lang="en-US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138">
                <a:tc gridSpan="10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Sources: RH-</a:t>
                      </a:r>
                      <a:r>
                        <a:rPr lang="en-US" sz="900" noProof="0" dirty="0" smtClean="0">
                          <a:effectLst/>
                        </a:rPr>
                        <a:t>Austrian Court of Audit</a:t>
                      </a:r>
                      <a:r>
                        <a:rPr lang="en-US" sz="9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BMF-Federal Ministry of Finance Strategy Report 2013, Stability program 2012-2017, *) A</a:t>
                      </a:r>
                      <a:r>
                        <a:rPr lang="en-US" sz="9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ustrian Draft Budgetary Plan 2014 </a:t>
                      </a:r>
                      <a:endParaRPr lang="en-US" sz="9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4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chemeClr val="bg1"/>
                </a:solidFill>
              </a:rPr>
              <a:pPr defTabSz="957263">
                <a:defRPr/>
              </a:pPr>
              <a:t>15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509120"/>
            <a:ext cx="8229600" cy="936104"/>
          </a:xfrm>
        </p:spPr>
        <p:txBody>
          <a:bodyPr/>
          <a:lstStyle/>
          <a:p>
            <a:r>
              <a:rPr lang="ru-RU" b="1" cap="small" dirty="0" smtClean="0"/>
              <a:t>Основные действующие лица и их компетенции в рамках бюджетного процесса</a:t>
            </a:r>
            <a:endParaRPr lang="de-AT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66843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hteck 3"/>
          <p:cNvSpPr>
            <a:spLocks noChangeArrowheads="1"/>
          </p:cNvSpPr>
          <p:nvPr/>
        </p:nvSpPr>
        <p:spPr bwMode="auto">
          <a:xfrm>
            <a:off x="2882900" y="3068961"/>
            <a:ext cx="3129260" cy="865757"/>
          </a:xfrm>
          <a:prstGeom prst="rect">
            <a:avLst/>
          </a:prstGeom>
          <a:solidFill>
            <a:srgbClr val="00CC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en-US" dirty="0" smtClean="0"/>
              <a:t>Федеральное правительство</a:t>
            </a:r>
            <a:endParaRPr lang="en-GB" altLang="en-US" dirty="0"/>
          </a:p>
        </p:txBody>
      </p:sp>
      <p:sp>
        <p:nvSpPr>
          <p:cNvPr id="5124" name="Ellipse 4"/>
          <p:cNvSpPr>
            <a:spLocks noChangeArrowheads="1"/>
          </p:cNvSpPr>
          <p:nvPr/>
        </p:nvSpPr>
        <p:spPr bwMode="auto">
          <a:xfrm>
            <a:off x="7020818" y="3140969"/>
            <a:ext cx="1151582" cy="699652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en-US" dirty="0" smtClean="0"/>
              <a:t>Бюджетный совет</a:t>
            </a:r>
            <a:endParaRPr lang="en-GB" altLang="en-US" dirty="0"/>
          </a:p>
        </p:txBody>
      </p:sp>
      <p:cxnSp>
        <p:nvCxnSpPr>
          <p:cNvPr id="5125" name="Gerade Verbindung mit Pfeil 6"/>
          <p:cNvCxnSpPr>
            <a:cxnSpLocks noChangeShapeType="1"/>
            <a:stCxn id="5124" idx="2"/>
            <a:endCxn id="5123" idx="3"/>
          </p:cNvCxnSpPr>
          <p:nvPr/>
        </p:nvCxnSpPr>
        <p:spPr bwMode="auto">
          <a:xfrm flipH="1">
            <a:off x="6012160" y="3490795"/>
            <a:ext cx="1008658" cy="1104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Rechteck 7"/>
          <p:cNvSpPr>
            <a:spLocks noChangeArrowheads="1"/>
          </p:cNvSpPr>
          <p:nvPr/>
        </p:nvSpPr>
        <p:spPr bwMode="auto">
          <a:xfrm>
            <a:off x="3635896" y="4558171"/>
            <a:ext cx="1368152" cy="1463217"/>
          </a:xfrm>
          <a:prstGeom prst="rect">
            <a:avLst/>
          </a:prstGeom>
          <a:solidFill>
            <a:srgbClr val="00CC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en-GB" altLang="en-US" dirty="0" smtClean="0"/>
          </a:p>
          <a:p>
            <a:pPr algn="ctr" eaLnBrk="1" hangingPunct="1"/>
            <a:endParaRPr lang="en-GB" altLang="en-US" dirty="0"/>
          </a:p>
          <a:p>
            <a:pPr algn="ctr" eaLnBrk="1" hangingPunct="1"/>
            <a:r>
              <a:rPr lang="ru-RU" altLang="en-US" dirty="0" smtClean="0"/>
              <a:t>Минфин</a:t>
            </a:r>
            <a:endParaRPr lang="en-GB" altLang="en-US" dirty="0"/>
          </a:p>
        </p:txBody>
      </p:sp>
      <p:sp>
        <p:nvSpPr>
          <p:cNvPr id="5127" name="Rechteck 9"/>
          <p:cNvSpPr>
            <a:spLocks noChangeArrowheads="1"/>
          </p:cNvSpPr>
          <p:nvPr/>
        </p:nvSpPr>
        <p:spPr bwMode="auto">
          <a:xfrm>
            <a:off x="2882900" y="1665288"/>
            <a:ext cx="3129260" cy="971624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en-US" dirty="0" smtClean="0"/>
              <a:t>Парламент</a:t>
            </a:r>
            <a:endParaRPr lang="en-GB" altLang="en-US" dirty="0"/>
          </a:p>
        </p:txBody>
      </p:sp>
      <p:sp>
        <p:nvSpPr>
          <p:cNvPr id="5128" name="Ellipse 10"/>
          <p:cNvSpPr>
            <a:spLocks noChangeArrowheads="1"/>
          </p:cNvSpPr>
          <p:nvPr/>
        </p:nvSpPr>
        <p:spPr bwMode="auto">
          <a:xfrm>
            <a:off x="6660232" y="1700808"/>
            <a:ext cx="2015456" cy="936104"/>
          </a:xfrm>
          <a:prstGeom prst="ellipse">
            <a:avLst/>
          </a:prstGeom>
          <a:solidFill>
            <a:srgbClr val="F8909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en-GB" altLang="en-US" dirty="0" smtClean="0"/>
          </a:p>
          <a:p>
            <a:pPr algn="ctr" eaLnBrk="1" hangingPunct="1"/>
            <a:r>
              <a:rPr lang="ru-RU" altLang="en-US" dirty="0" smtClean="0"/>
              <a:t>Счетная палата</a:t>
            </a:r>
            <a:endParaRPr lang="en-GB" altLang="en-US" dirty="0"/>
          </a:p>
          <a:p>
            <a:pPr algn="ctr" eaLnBrk="1" hangingPunct="1"/>
            <a:endParaRPr lang="en-GB" altLang="en-US" dirty="0"/>
          </a:p>
        </p:txBody>
      </p:sp>
      <p:cxnSp>
        <p:nvCxnSpPr>
          <p:cNvPr id="5129" name="Gerade Verbindung mit Pfeil 14"/>
          <p:cNvCxnSpPr>
            <a:cxnSpLocks noChangeShapeType="1"/>
            <a:stCxn id="5128" idx="2"/>
            <a:endCxn id="5127" idx="3"/>
          </p:cNvCxnSpPr>
          <p:nvPr/>
        </p:nvCxnSpPr>
        <p:spPr bwMode="auto">
          <a:xfrm flipH="1" flipV="1">
            <a:off x="6012160" y="2151100"/>
            <a:ext cx="648072" cy="1776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0" name="Gerade Verbindung mit Pfeil 16"/>
          <p:cNvCxnSpPr>
            <a:cxnSpLocks noChangeShapeType="1"/>
            <a:stCxn id="5123" idx="0"/>
            <a:endCxn id="5127" idx="2"/>
          </p:cNvCxnSpPr>
          <p:nvPr/>
        </p:nvCxnSpPr>
        <p:spPr bwMode="auto">
          <a:xfrm flipV="1">
            <a:off x="4447530" y="2636912"/>
            <a:ext cx="0" cy="43204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1" name="Gerade Verbindung mit Pfeil 18"/>
          <p:cNvCxnSpPr>
            <a:cxnSpLocks noChangeShapeType="1"/>
          </p:cNvCxnSpPr>
          <p:nvPr/>
        </p:nvCxnSpPr>
        <p:spPr bwMode="auto">
          <a:xfrm flipV="1">
            <a:off x="3275856" y="3934718"/>
            <a:ext cx="0" cy="75475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2" name="Rechteck 19"/>
          <p:cNvSpPr>
            <a:spLocks noChangeArrowheads="1"/>
          </p:cNvSpPr>
          <p:nvPr/>
        </p:nvSpPr>
        <p:spPr bwMode="auto">
          <a:xfrm>
            <a:off x="2033923" y="4581525"/>
            <a:ext cx="1385888" cy="1439863"/>
          </a:xfrm>
          <a:prstGeom prst="rect">
            <a:avLst/>
          </a:prstGeom>
          <a:solidFill>
            <a:srgbClr val="00CC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endParaRPr lang="en-GB" altLang="en-US" dirty="0" smtClean="0"/>
          </a:p>
          <a:p>
            <a:pPr algn="ctr" eaLnBrk="1" hangingPunct="1"/>
            <a:endParaRPr lang="en-GB" altLang="en-US" dirty="0"/>
          </a:p>
          <a:p>
            <a:pPr algn="ctr" eaLnBrk="1" hangingPunct="1"/>
            <a:r>
              <a:rPr lang="ru-RU" altLang="en-US" dirty="0" smtClean="0"/>
              <a:t>Отраслевые министерства</a:t>
            </a:r>
            <a:endParaRPr lang="en-GB" altLang="en-US" dirty="0"/>
          </a:p>
        </p:txBody>
      </p:sp>
      <p:cxnSp>
        <p:nvCxnSpPr>
          <p:cNvPr id="5133" name="Gerade Verbindung mit Pfeil 21"/>
          <p:cNvCxnSpPr>
            <a:cxnSpLocks noChangeShapeType="1"/>
            <a:stCxn id="5126" idx="1"/>
            <a:endCxn id="5132" idx="3"/>
          </p:cNvCxnSpPr>
          <p:nvPr/>
        </p:nvCxnSpPr>
        <p:spPr bwMode="auto">
          <a:xfrm flipH="1">
            <a:off x="3419811" y="5289780"/>
            <a:ext cx="216085" cy="1167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4" name="Ellipse 22"/>
          <p:cNvSpPr>
            <a:spLocks noChangeArrowheads="1"/>
          </p:cNvSpPr>
          <p:nvPr/>
        </p:nvSpPr>
        <p:spPr bwMode="auto">
          <a:xfrm>
            <a:off x="1440061" y="1845196"/>
            <a:ext cx="1187723" cy="647700"/>
          </a:xfrm>
          <a:prstGeom prst="ellipse">
            <a:avLst/>
          </a:prstGeom>
          <a:solidFill>
            <a:srgbClr val="F8909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en-US" dirty="0" smtClean="0"/>
              <a:t>Бюджетное бюро</a:t>
            </a:r>
            <a:endParaRPr lang="en-GB" altLang="en-US" dirty="0"/>
          </a:p>
        </p:txBody>
      </p:sp>
      <p:cxnSp>
        <p:nvCxnSpPr>
          <p:cNvPr id="5135" name="Gerade Verbindung mit Pfeil 35"/>
          <p:cNvCxnSpPr>
            <a:cxnSpLocks noChangeShapeType="1"/>
            <a:stCxn id="5123" idx="2"/>
          </p:cNvCxnSpPr>
          <p:nvPr/>
        </p:nvCxnSpPr>
        <p:spPr bwMode="auto">
          <a:xfrm flipH="1">
            <a:off x="4427984" y="3934718"/>
            <a:ext cx="19546" cy="64680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6" name="Gerade Verbindung mit Pfeil 38"/>
          <p:cNvCxnSpPr>
            <a:cxnSpLocks noChangeShapeType="1"/>
          </p:cNvCxnSpPr>
          <p:nvPr/>
        </p:nvCxnSpPr>
        <p:spPr bwMode="auto">
          <a:xfrm flipV="1">
            <a:off x="4644008" y="3934718"/>
            <a:ext cx="0" cy="64680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7" name="Gerade Verbindung mit Pfeil 40"/>
          <p:cNvCxnSpPr>
            <a:cxnSpLocks noChangeShapeType="1"/>
          </p:cNvCxnSpPr>
          <p:nvPr/>
        </p:nvCxnSpPr>
        <p:spPr bwMode="auto">
          <a:xfrm>
            <a:off x="3059832" y="3934718"/>
            <a:ext cx="0" cy="64680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8" name="Ellipse 41"/>
          <p:cNvSpPr>
            <a:spLocks noChangeArrowheads="1"/>
          </p:cNvSpPr>
          <p:nvPr/>
        </p:nvSpPr>
        <p:spPr bwMode="auto">
          <a:xfrm>
            <a:off x="323528" y="3068960"/>
            <a:ext cx="1476373" cy="86575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en-US" dirty="0" smtClean="0"/>
              <a:t>Институт экономических исследований</a:t>
            </a:r>
            <a:endParaRPr lang="en-GB" altLang="en-US" dirty="0"/>
          </a:p>
        </p:txBody>
      </p:sp>
      <p:sp>
        <p:nvSpPr>
          <p:cNvPr id="43" name="Rechteck 42"/>
          <p:cNvSpPr/>
          <p:nvPr/>
        </p:nvSpPr>
        <p:spPr bwMode="auto">
          <a:xfrm>
            <a:off x="1925501" y="2997200"/>
            <a:ext cx="4734731" cy="3384550"/>
          </a:xfrm>
          <a:prstGeom prst="rect">
            <a:avLst/>
          </a:prstGeom>
          <a:noFill/>
          <a:ln w="57150" cap="flat" cmpd="sng" algn="ctr">
            <a:solidFill>
              <a:srgbClr val="00C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defTabSz="1008063">
              <a:defRPr/>
            </a:pPr>
            <a:endParaRPr lang="en-GB" dirty="0"/>
          </a:p>
        </p:txBody>
      </p:sp>
      <p:sp>
        <p:nvSpPr>
          <p:cNvPr id="5141" name="Rechteck 44"/>
          <p:cNvSpPr>
            <a:spLocks noChangeArrowheads="1"/>
          </p:cNvSpPr>
          <p:nvPr/>
        </p:nvSpPr>
        <p:spPr bwMode="auto">
          <a:xfrm>
            <a:off x="107950" y="1124744"/>
            <a:ext cx="8856663" cy="5472906"/>
          </a:xfrm>
          <a:prstGeom prst="rect">
            <a:avLst/>
          </a:prstGeom>
          <a:noFill/>
          <a:ln w="38100" algn="ctr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cxnSp>
        <p:nvCxnSpPr>
          <p:cNvPr id="5143" name="Gerade Verbindung mit Pfeil 52"/>
          <p:cNvCxnSpPr>
            <a:cxnSpLocks noChangeShapeType="1"/>
            <a:stCxn id="5134" idx="6"/>
            <a:endCxn id="5127" idx="1"/>
          </p:cNvCxnSpPr>
          <p:nvPr/>
        </p:nvCxnSpPr>
        <p:spPr bwMode="auto">
          <a:xfrm flipV="1">
            <a:off x="2627784" y="2151100"/>
            <a:ext cx="255116" cy="1794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4" name="Gerade Verbindung mit Pfeil 54"/>
          <p:cNvCxnSpPr>
            <a:cxnSpLocks noChangeShapeType="1"/>
          </p:cNvCxnSpPr>
          <p:nvPr/>
        </p:nvCxnSpPr>
        <p:spPr bwMode="auto">
          <a:xfrm>
            <a:off x="1799901" y="3501008"/>
            <a:ext cx="1097399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45" name="Ellipse 55"/>
          <p:cNvSpPr>
            <a:spLocks noChangeArrowheads="1"/>
          </p:cNvSpPr>
          <p:nvPr/>
        </p:nvSpPr>
        <p:spPr bwMode="auto">
          <a:xfrm>
            <a:off x="5148064" y="4869160"/>
            <a:ext cx="1423391" cy="903324"/>
          </a:xfrm>
          <a:prstGeom prst="ellipse">
            <a:avLst/>
          </a:prstGeom>
          <a:solidFill>
            <a:srgbClr val="8DDF77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en-US" dirty="0" smtClean="0"/>
              <a:t>Казначейство</a:t>
            </a:r>
            <a:endParaRPr lang="en-GB" altLang="en-US" dirty="0"/>
          </a:p>
        </p:txBody>
      </p:sp>
      <p:cxnSp>
        <p:nvCxnSpPr>
          <p:cNvPr id="5146" name="Gerade Verbindung mit Pfeil 57"/>
          <p:cNvCxnSpPr>
            <a:cxnSpLocks noChangeShapeType="1"/>
          </p:cNvCxnSpPr>
          <p:nvPr/>
        </p:nvCxnSpPr>
        <p:spPr bwMode="auto">
          <a:xfrm flipH="1">
            <a:off x="5004048" y="5301208"/>
            <a:ext cx="144016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Rechteck 58"/>
          <p:cNvSpPr/>
          <p:nvPr/>
        </p:nvSpPr>
        <p:spPr bwMode="auto">
          <a:xfrm>
            <a:off x="179388" y="4292600"/>
            <a:ext cx="6480844" cy="2089150"/>
          </a:xfrm>
          <a:prstGeom prst="rect">
            <a:avLst/>
          </a:prstGeom>
          <a:noFill/>
          <a:ln w="57150" cap="flat" cmpd="sng" algn="ctr">
            <a:solidFill>
              <a:srgbClr val="00C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defTabSz="1008063">
              <a:defRPr/>
            </a:pPr>
            <a:endParaRPr lang="en-GB" dirty="0"/>
          </a:p>
        </p:txBody>
      </p:sp>
      <p:sp>
        <p:nvSpPr>
          <p:cNvPr id="5149" name="Textfeld 2"/>
          <p:cNvSpPr txBox="1">
            <a:spLocks noChangeArrowheads="1"/>
          </p:cNvSpPr>
          <p:nvPr/>
        </p:nvSpPr>
        <p:spPr bwMode="auto">
          <a:xfrm>
            <a:off x="323528" y="1124744"/>
            <a:ext cx="25859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ru-RU" altLang="en-US" sz="2000" dirty="0" smtClean="0">
                <a:solidFill>
                  <a:srgbClr val="002060"/>
                </a:solidFill>
              </a:rPr>
              <a:t>Европейский союз</a:t>
            </a:r>
            <a:endParaRPr lang="en-GB" altLang="en-US" sz="2000" dirty="0">
              <a:solidFill>
                <a:srgbClr val="002060"/>
              </a:solidFill>
            </a:endParaRPr>
          </a:p>
        </p:txBody>
      </p:sp>
      <p:sp>
        <p:nvSpPr>
          <p:cNvPr id="32" name="Titel 1"/>
          <p:cNvSpPr>
            <a:spLocks noGrp="1"/>
          </p:cNvSpPr>
          <p:nvPr>
            <p:ph type="title"/>
          </p:nvPr>
        </p:nvSpPr>
        <p:spPr>
          <a:xfrm>
            <a:off x="381000" y="332656"/>
            <a:ext cx="8229600" cy="591344"/>
          </a:xfrm>
        </p:spPr>
        <p:txBody>
          <a:bodyPr/>
          <a:lstStyle/>
          <a:p>
            <a:r>
              <a:rPr lang="ru-RU" b="1" cap="small" dirty="0" smtClean="0"/>
              <a:t>Основные действующие лица в рамках бюджетного процесса</a:t>
            </a:r>
            <a:endParaRPr lang="de-AT" b="1" cap="small" dirty="0"/>
          </a:p>
        </p:txBody>
      </p:sp>
      <p:sp>
        <p:nvSpPr>
          <p:cNvPr id="82" name="Rechteck 3"/>
          <p:cNvSpPr>
            <a:spLocks noChangeArrowheads="1"/>
          </p:cNvSpPr>
          <p:nvPr/>
        </p:nvSpPr>
        <p:spPr bwMode="auto">
          <a:xfrm>
            <a:off x="6948264" y="4581525"/>
            <a:ext cx="1798887" cy="1295747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en-US" dirty="0" smtClean="0"/>
              <a:t>Национальный банк</a:t>
            </a:r>
            <a:endParaRPr lang="en-GB" altLang="en-US" dirty="0"/>
          </a:p>
        </p:txBody>
      </p:sp>
      <p:cxnSp>
        <p:nvCxnSpPr>
          <p:cNvPr id="83" name="Gerade Verbindung mit Pfeil 6"/>
          <p:cNvCxnSpPr>
            <a:cxnSpLocks noChangeShapeType="1"/>
            <a:stCxn id="5124" idx="1"/>
          </p:cNvCxnSpPr>
          <p:nvPr/>
        </p:nvCxnSpPr>
        <p:spPr bwMode="auto">
          <a:xfrm flipH="1" flipV="1">
            <a:off x="6012161" y="2492973"/>
            <a:ext cx="1177302" cy="75045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44"/>
          <p:cNvSpPr>
            <a:spLocks noChangeArrowheads="1"/>
          </p:cNvSpPr>
          <p:nvPr/>
        </p:nvSpPr>
        <p:spPr bwMode="auto">
          <a:xfrm>
            <a:off x="260350" y="1565176"/>
            <a:ext cx="8560121" cy="1215752"/>
          </a:xfrm>
          <a:prstGeom prst="rect">
            <a:avLst/>
          </a:prstGeom>
          <a:noFill/>
          <a:ln w="381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6" name="Ellipse 10"/>
          <p:cNvSpPr>
            <a:spLocks noChangeArrowheads="1"/>
          </p:cNvSpPr>
          <p:nvPr/>
        </p:nvSpPr>
        <p:spPr bwMode="auto">
          <a:xfrm>
            <a:off x="323528" y="4882056"/>
            <a:ext cx="1476373" cy="890427"/>
          </a:xfrm>
          <a:prstGeom prst="ellipse">
            <a:avLst/>
          </a:prstGeom>
          <a:solidFill>
            <a:srgbClr val="8DDF77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defTabSz="1008063" eaLnBrk="0" hangingPunct="0"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defTabSz="1008063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ru-RU" altLang="en-US" dirty="0" smtClean="0"/>
              <a:t>Статистика</a:t>
            </a:r>
            <a:endParaRPr lang="en-GB" altLang="en-US" dirty="0"/>
          </a:p>
          <a:p>
            <a:pPr algn="ctr" eaLnBrk="1" hangingPunct="1"/>
            <a:endParaRPr lang="en-GB" altLang="en-US" dirty="0"/>
          </a:p>
        </p:txBody>
      </p:sp>
      <p:cxnSp>
        <p:nvCxnSpPr>
          <p:cNvPr id="174" name="Gerade Verbindung mit Pfeil 6"/>
          <p:cNvCxnSpPr>
            <a:cxnSpLocks noChangeShapeType="1"/>
            <a:stCxn id="106" idx="0"/>
          </p:cNvCxnSpPr>
          <p:nvPr/>
        </p:nvCxnSpPr>
        <p:spPr bwMode="auto">
          <a:xfrm flipV="1">
            <a:off x="1061715" y="3607192"/>
            <a:ext cx="1821185" cy="127486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696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381000" y="476672"/>
            <a:ext cx="8229600" cy="936104"/>
          </a:xfrm>
        </p:spPr>
        <p:txBody>
          <a:bodyPr/>
          <a:lstStyle/>
          <a:p>
            <a:r>
              <a:rPr lang="de-AT" dirty="0" smtClean="0"/>
              <a:t/>
            </a:r>
            <a:br>
              <a:rPr lang="de-AT" dirty="0" smtClean="0"/>
            </a:br>
            <a:r>
              <a:rPr lang="ru-RU" dirty="0" smtClean="0"/>
              <a:t>Парламент </a:t>
            </a:r>
            <a:r>
              <a:rPr lang="de-AT" b="1" cap="small" dirty="0" smtClean="0"/>
              <a:t>- </a:t>
            </a:r>
            <a:br>
              <a:rPr lang="de-AT" b="1" cap="small" dirty="0" smtClean="0"/>
            </a:br>
            <a:r>
              <a:rPr lang="ru-RU" b="1" cap="small" dirty="0" smtClean="0"/>
              <a:t>национальный и федеральный совет</a:t>
            </a:r>
            <a:endParaRPr lang="en-GB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700808"/>
            <a:ext cx="8396287" cy="4752528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Австрийский парламент состоит из двух палат – Национальный совет </a:t>
            </a:r>
            <a:r>
              <a:rPr lang="en-GB" dirty="0" smtClean="0"/>
              <a:t>(</a:t>
            </a:r>
            <a:r>
              <a:rPr lang="en-GB" dirty="0"/>
              <a:t>183 </a:t>
            </a:r>
            <a:r>
              <a:rPr lang="ru-RU" dirty="0" smtClean="0"/>
              <a:t>члена</a:t>
            </a:r>
            <a:r>
              <a:rPr lang="en-GB" dirty="0" smtClean="0"/>
              <a:t>) </a:t>
            </a:r>
            <a:r>
              <a:rPr lang="ru-RU" dirty="0" smtClean="0"/>
              <a:t>и Федеральный совет </a:t>
            </a:r>
            <a:r>
              <a:rPr lang="en-GB" dirty="0" smtClean="0"/>
              <a:t>(</a:t>
            </a:r>
            <a:r>
              <a:rPr lang="en-GB" dirty="0"/>
              <a:t>61 </a:t>
            </a:r>
            <a:r>
              <a:rPr lang="ru-RU" dirty="0" smtClean="0"/>
              <a:t>член</a:t>
            </a:r>
            <a:r>
              <a:rPr lang="en-GB" dirty="0" smtClean="0"/>
              <a:t>), </a:t>
            </a:r>
            <a:r>
              <a:rPr lang="ru-RU" dirty="0" smtClean="0"/>
              <a:t>которые совместно представляют собой законодательную власть</a:t>
            </a:r>
            <a:r>
              <a:rPr lang="en-GB" dirty="0" smtClean="0"/>
              <a:t>. </a:t>
            </a:r>
            <a:r>
              <a:rPr lang="ru-RU" dirty="0" smtClean="0"/>
              <a:t>Основная обязанность Федерального совета состоит в представительстве интересов Федеральных провинций в ходе законодательного процесса на федеральном уровне</a:t>
            </a:r>
            <a:r>
              <a:rPr lang="en-GB" dirty="0" smtClean="0"/>
              <a:t>. 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Национальный совет имеет исключительные полномочия в бюджетных вопросах</a:t>
            </a:r>
            <a:r>
              <a:rPr lang="en-GB" dirty="0" smtClean="0"/>
              <a:t>. </a:t>
            </a:r>
            <a:r>
              <a:rPr lang="ru-RU" dirty="0" smtClean="0"/>
              <a:t>Федеральный совет не имеет права принимать решения в этих вопросах</a:t>
            </a:r>
            <a:r>
              <a:rPr lang="en-GB" dirty="0" smtClean="0"/>
              <a:t>.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Одобрение Федерального совета необходимо в случае намерений изменить распределение компетенций, предусмотренных в федеральной конституции, ограничивающих компетенции Провинций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4DC80B5-A40B-40C0-B3B4-89AB11E54944}" type="slidenum">
              <a:rPr lang="de-DE" sz="900">
                <a:solidFill>
                  <a:schemeClr val="bg1"/>
                </a:solidFill>
              </a:rPr>
              <a:pPr/>
              <a:t>17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1331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422151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381000" y="764704"/>
            <a:ext cx="8229600" cy="592138"/>
          </a:xfrm>
        </p:spPr>
        <p:txBody>
          <a:bodyPr/>
          <a:lstStyle/>
          <a:p>
            <a:r>
              <a:rPr lang="ru-RU" b="1" cap="small" dirty="0" smtClean="0"/>
              <a:t>Бюджетный комитет</a:t>
            </a:r>
            <a:endParaRPr lang="en-GB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628800"/>
            <a:ext cx="8396287" cy="4454525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Бюджетный комитет готовит принятие Закона о Федеральной программе среднесрочных расходов</a:t>
            </a:r>
            <a:r>
              <a:rPr lang="en-GB" dirty="0" smtClean="0"/>
              <a:t>, </a:t>
            </a:r>
            <a:r>
              <a:rPr lang="ru-RU" dirty="0" smtClean="0"/>
              <a:t>Закона о бюджете и все виды законов по бюджетным вопросам</a:t>
            </a:r>
            <a:r>
              <a:rPr lang="en-GB" dirty="0" smtClean="0"/>
              <a:t>.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 этих целях Бюджетный комитет проводит обсуждение законов</a:t>
            </a:r>
            <a:r>
              <a:rPr lang="en-GB" dirty="0" smtClean="0"/>
              <a:t>. </a:t>
            </a:r>
            <a:r>
              <a:rPr lang="ru-RU" dirty="0" smtClean="0"/>
              <a:t>Во время этих обсуждений должен присутствовать Министр финансов и министры соответствующих отраслевых министерств и отвечать на любые вопросы, возникающие по поводу бюджетных ассигнований</a:t>
            </a:r>
            <a:r>
              <a:rPr lang="en-GB" dirty="0" smtClean="0"/>
              <a:t>. 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Что же касается реализации Закона о бюджете, Бюджетный комитет обсуждает и решает так называемые Законы, сопровождающие бюджет </a:t>
            </a:r>
            <a:r>
              <a:rPr lang="en-GB" dirty="0" smtClean="0"/>
              <a:t>(</a:t>
            </a:r>
            <a:r>
              <a:rPr lang="en-GB" dirty="0"/>
              <a:t>Budgetbegleitgesetze</a:t>
            </a:r>
            <a:r>
              <a:rPr lang="en-GB" dirty="0"/>
              <a:t>). </a:t>
            </a:r>
            <a:r>
              <a:rPr lang="ru-RU" dirty="0" smtClean="0"/>
              <a:t>Эти законы, сопровождающие бюджет, меняют законодательство по разным вопросам и оказывают финансовое воздействие, как, например, законы о грантах семьям, о социальном обеспечении или финансировании больниц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4DC80B5-A40B-40C0-B3B4-89AB11E54944}" type="slidenum">
              <a:rPr lang="de-DE" sz="900">
                <a:solidFill>
                  <a:schemeClr val="bg1"/>
                </a:solidFill>
              </a:rPr>
              <a:pPr/>
              <a:t>18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1331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81969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39552" y="533400"/>
            <a:ext cx="8071048" cy="591344"/>
          </a:xfrm>
        </p:spPr>
        <p:txBody>
          <a:bodyPr/>
          <a:lstStyle/>
          <a:p>
            <a:r>
              <a:rPr lang="ru-RU" altLang="de-DE" b="1" cap="small" dirty="0" smtClean="0"/>
              <a:t>Бюджетное бюро</a:t>
            </a:r>
            <a:r>
              <a:rPr lang="en-GB" altLang="de-DE" dirty="0" smtClean="0"/>
              <a:t>	</a:t>
            </a:r>
          </a:p>
        </p:txBody>
      </p:sp>
      <p:sp>
        <p:nvSpPr>
          <p:cNvPr id="10243" name="Inhaltsplatzhalter 2"/>
          <p:cNvSpPr>
            <a:spLocks noGrp="1"/>
          </p:cNvSpPr>
          <p:nvPr>
            <p:ph idx="1"/>
          </p:nvPr>
        </p:nvSpPr>
        <p:spPr>
          <a:xfrm>
            <a:off x="539553" y="1412776"/>
            <a:ext cx="7983736" cy="4536504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ru-RU" altLang="de-DE" dirty="0" smtClean="0"/>
              <a:t>Создано в </a:t>
            </a:r>
            <a:r>
              <a:rPr lang="en-GB" altLang="de-DE" dirty="0" smtClean="0"/>
              <a:t>2012</a:t>
            </a:r>
            <a:r>
              <a:rPr lang="ru-RU" altLang="de-DE" dirty="0" smtClean="0"/>
              <a:t> году</a:t>
            </a:r>
            <a:endParaRPr lang="en-GB" altLang="de-DE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ru-RU" altLang="de-DE" dirty="0" smtClean="0"/>
              <a:t>Основные задачи</a:t>
            </a:r>
            <a:r>
              <a:rPr lang="en-GB" altLang="de-DE" dirty="0" smtClean="0"/>
              <a:t>:</a:t>
            </a:r>
            <a:endParaRPr lang="en-GB" altLang="de-DE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</a:pPr>
            <a:r>
              <a:rPr lang="ru-RU" altLang="de-DE" dirty="0" smtClean="0"/>
              <a:t>Оказывать поддержку бюджетному комитету в виде предоставления письменных экспертных оценок</a:t>
            </a:r>
            <a:r>
              <a:rPr lang="en-US" altLang="de-DE" dirty="0" smtClean="0"/>
              <a:t>, </a:t>
            </a:r>
            <a:r>
              <a:rPr lang="ru-RU" altLang="de-DE" dirty="0" smtClean="0"/>
              <a:t>анализа и кратких исследований по бюджетным вопросам, представленных правительством в соответствии с бюджетным законом</a:t>
            </a:r>
            <a:endParaRPr lang="en-US" altLang="de-DE" dirty="0" smtClean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</a:pPr>
            <a:r>
              <a:rPr lang="ru-RU" altLang="de-DE" dirty="0" smtClean="0"/>
              <a:t>Оказывать поддержку другим парламентским комитетам в отношении оценки влияния со стороны нового законодательстве</a:t>
            </a:r>
            <a:endParaRPr lang="en-US" altLang="de-DE" dirty="0" smtClean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</a:pPr>
            <a:r>
              <a:rPr lang="ru-RU" altLang="de-DE" dirty="0" smtClean="0"/>
              <a:t>Консультирование Парламента по вопросам результативности и гендерного бюджетирования</a:t>
            </a:r>
            <a:endParaRPr lang="en-US" altLang="de-DE" dirty="0" smtClean="0"/>
          </a:p>
          <a:p>
            <a:pPr eaLnBrk="0" hangingPunct="0">
              <a:spcBef>
                <a:spcPts val="1200"/>
              </a:spcBef>
              <a:spcAft>
                <a:spcPts val="600"/>
              </a:spcAft>
              <a:buSzPct val="100000"/>
            </a:pPr>
            <a:r>
              <a:rPr lang="ru-RU" altLang="de-DE" dirty="0" smtClean="0"/>
              <a:t>В настоящее время </a:t>
            </a:r>
            <a:r>
              <a:rPr lang="en-GB" altLang="de-DE" dirty="0" smtClean="0"/>
              <a:t>7 </a:t>
            </a:r>
            <a:r>
              <a:rPr lang="ru-RU" altLang="de-DE" dirty="0" smtClean="0"/>
              <a:t>сотрудников</a:t>
            </a:r>
            <a:r>
              <a:rPr lang="en-GB" altLang="de-DE" dirty="0" smtClean="0"/>
              <a:t>, </a:t>
            </a:r>
            <a:r>
              <a:rPr lang="en-GB" altLang="de-DE" dirty="0"/>
              <a:t>5 </a:t>
            </a:r>
            <a:r>
              <a:rPr lang="ru-RU" altLang="de-DE" dirty="0" smtClean="0"/>
              <a:t>научных экспертов</a:t>
            </a:r>
            <a:endParaRPr lang="en-GB" altLang="de-DE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ru-RU" altLang="de-DE" dirty="0" smtClean="0"/>
              <a:t>Независимая экспертная оценка правительства</a:t>
            </a:r>
            <a:r>
              <a:rPr lang="en-GB" altLang="de-DE" dirty="0" smtClean="0"/>
              <a:t>, </a:t>
            </a:r>
            <a:r>
              <a:rPr lang="ru-RU" altLang="de-DE" dirty="0" smtClean="0"/>
              <a:t>непосредственная поддержка бюджетного комитета</a:t>
            </a:r>
            <a:r>
              <a:rPr lang="en-GB" altLang="de-DE" dirty="0" smtClean="0"/>
              <a:t>, </a:t>
            </a:r>
            <a:r>
              <a:rPr lang="ru-RU" altLang="de-DE" dirty="0" smtClean="0"/>
              <a:t>часть администрации Парламента</a:t>
            </a:r>
            <a:endParaRPr lang="en-GB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56531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solidFill>
                  <a:schemeClr val="bg1"/>
                </a:solidFill>
                <a:latin typeface="+mn-ea"/>
              </a:rPr>
              <a:pPr defTabSz="957263">
                <a:defRPr/>
              </a:pPr>
              <a:t>2</a:t>
            </a:fld>
            <a:endParaRPr lang="de-DE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467544" y="533400"/>
            <a:ext cx="8143056" cy="807368"/>
          </a:xfrm>
        </p:spPr>
        <p:txBody>
          <a:bodyPr/>
          <a:lstStyle/>
          <a:p>
            <a:r>
              <a:rPr lang="ru-RU" b="1" cap="small" dirty="0" smtClean="0"/>
              <a:t>Содержание</a:t>
            </a:r>
            <a:endParaRPr lang="en-GB" b="1" dirty="0" smtClean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611560" y="1556792"/>
            <a:ext cx="8180585" cy="3816424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Основные элементы бюджетного управления</a:t>
            </a:r>
            <a:endParaRPr lang="en-US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Анализ политической, экономической и бюджетной системы Австрии</a:t>
            </a:r>
            <a:endParaRPr lang="en-US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Основные действующие лица бюджетного процесса и их компетенции</a:t>
            </a:r>
            <a:endParaRPr lang="en-US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Краткий обзор бюджетного процесса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Краткий обзор бюджета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Внутриправительственные бюджетные взаимоотношения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Пакт стабильности Австрии</a:t>
            </a:r>
            <a:endParaRPr lang="en-US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Основные проблемы, с которыми сталкивается Парламент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1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389384"/>
            <a:ext cx="8229600" cy="735360"/>
          </a:xfrm>
        </p:spPr>
        <p:txBody>
          <a:bodyPr/>
          <a:lstStyle/>
          <a:p>
            <a:r>
              <a:rPr lang="ru-RU" b="1" cap="small" dirty="0" smtClean="0"/>
              <a:t>Счетная палата Австрии</a:t>
            </a:r>
            <a:endParaRPr lang="de-AT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340768"/>
            <a:ext cx="8186737" cy="4680520"/>
          </a:xfrm>
        </p:spPr>
        <p:txBody>
          <a:bodyPr/>
          <a:lstStyle/>
          <a:p>
            <a:pPr eaLnBrk="0" hangingPunc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00000"/>
              <a:tabLst>
                <a:tab pos="100013" algn="l"/>
              </a:tabLst>
              <a:defRPr/>
            </a:pPr>
            <a:r>
              <a:rPr lang="ru-RU" sz="1600" dirty="0" smtClean="0"/>
              <a:t>Предусмотрена федеральной конституцией как независимый контрольный орган на федеральном уровне, на уровне земель и муниципалитетов</a:t>
            </a:r>
            <a:endParaRPr lang="en-GB" sz="1600" dirty="0"/>
          </a:p>
          <a:p>
            <a:pPr eaLnBrk="0" hangingPunc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00000"/>
              <a:tabLst>
                <a:tab pos="100013" algn="l"/>
              </a:tabLst>
              <a:defRPr/>
            </a:pPr>
            <a:r>
              <a:rPr lang="ru-RU" sz="1600" dirty="0" smtClean="0"/>
              <a:t>Основные функции и цели</a:t>
            </a:r>
            <a:endParaRPr lang="en-GB" sz="1600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tabLst>
                <a:tab pos="100013" algn="l"/>
              </a:tabLst>
              <a:defRPr/>
            </a:pPr>
            <a:r>
              <a:rPr lang="ru-RU" sz="1600" dirty="0" smtClean="0"/>
              <a:t>Проверять надлежащие управление государственными средствами</a:t>
            </a:r>
            <a:r>
              <a:rPr lang="en-GB" sz="1600" dirty="0" smtClean="0"/>
              <a:t>, </a:t>
            </a:r>
            <a:r>
              <a:rPr lang="ru-RU" sz="1600" dirty="0" smtClean="0"/>
              <a:t>включая расходы государственных учреждений и использование государственных средств частными учреждениями</a:t>
            </a:r>
            <a:r>
              <a:rPr lang="en-GB" sz="1600" dirty="0" smtClean="0"/>
              <a:t>. </a:t>
            </a:r>
            <a:endParaRPr lang="en-GB" sz="1600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tabLst>
                <a:tab pos="100013" algn="l"/>
              </a:tabLst>
              <a:defRPr/>
            </a:pPr>
            <a:r>
              <a:rPr lang="ru-RU" sz="1600" dirty="0" smtClean="0"/>
              <a:t>Проверка экономного, эффективного и продуктивного использования имеющихся ресурсов</a:t>
            </a:r>
            <a:endParaRPr lang="en-GB" sz="1600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tabLst>
                <a:tab pos="100013" algn="l"/>
              </a:tabLst>
              <a:defRPr/>
            </a:pPr>
            <a:r>
              <a:rPr lang="ru-RU" altLang="en-US" sz="1600" dirty="0" smtClean="0"/>
              <a:t>Составление федеральной финансовой отчетности</a:t>
            </a:r>
            <a:endParaRPr lang="en-US" altLang="en-US" sz="1600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tabLst>
                <a:tab pos="100013" algn="l"/>
              </a:tabLst>
              <a:defRPr/>
            </a:pPr>
            <a:r>
              <a:rPr lang="ru-RU" altLang="en-US" sz="1600" dirty="0" smtClean="0"/>
              <a:t>Проверка процессов и финансовой отчетности государственных органов и внебюджетных организаций</a:t>
            </a:r>
            <a:endParaRPr lang="de-DE" sz="1600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tabLst>
                <a:tab pos="100013" algn="l"/>
              </a:tabLst>
              <a:defRPr/>
            </a:pPr>
            <a:r>
              <a:rPr lang="ru-RU" altLang="en-US" sz="1600" dirty="0" smtClean="0"/>
              <a:t>Сотрудничество при </a:t>
            </a:r>
            <a:r>
              <a:rPr lang="ru-RU" altLang="en-US" sz="1600" b="1" dirty="0" smtClean="0"/>
              <a:t>подготовке</a:t>
            </a:r>
            <a:r>
              <a:rPr lang="ru-RU" altLang="en-US" sz="1600" dirty="0" smtClean="0"/>
              <a:t> отчетности о государственном долге посредством обеспечения законности долгов и их правильного внесения в учетные документы о финансовом долге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/>
            </a:r>
            <a:br>
              <a:rPr lang="en-GB" sz="1600" dirty="0"/>
            </a:br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567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63352"/>
          </a:xfrm>
        </p:spPr>
        <p:txBody>
          <a:bodyPr/>
          <a:lstStyle/>
          <a:p>
            <a:r>
              <a:rPr lang="ru-RU" b="1" cap="small" dirty="0" smtClean="0"/>
              <a:t>Министерство финансов</a:t>
            </a:r>
            <a:endParaRPr lang="en-GB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484784"/>
            <a:ext cx="8186737" cy="4968552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altLang="en-US" sz="1600" dirty="0" smtClean="0"/>
              <a:t>В соответствии с Конституцией и Органическим законом о бюджете ответственно за вопросы </a:t>
            </a:r>
            <a:r>
              <a:rPr lang="ru-RU" altLang="en-US" sz="1600" dirty="0" smtClean="0"/>
              <a:t>макробюджетной</a:t>
            </a:r>
            <a:r>
              <a:rPr lang="ru-RU" altLang="en-US" sz="1600" dirty="0" smtClean="0"/>
              <a:t> политики</a:t>
            </a:r>
            <a:endParaRPr lang="en-US" altLang="en-US" sz="1600" dirty="0" smtClean="0"/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en-US" sz="1600" dirty="0" smtClean="0">
                <a:ea typeface="+mn-ea"/>
                <a:cs typeface="+mn-cs"/>
              </a:rPr>
              <a:t>Общая ответственность за федеральный бюджет и общую координацию деятельности </a:t>
            </a:r>
            <a:r>
              <a:rPr lang="en-US" altLang="en-US" sz="1600" dirty="0" smtClean="0">
                <a:ea typeface="+mn-ea"/>
                <a:cs typeface="+mn-cs"/>
              </a:rPr>
              <a:t>(</a:t>
            </a:r>
            <a:r>
              <a:rPr lang="ru-RU" altLang="en-US" sz="1600" dirty="0" smtClean="0">
                <a:ea typeface="+mn-ea"/>
                <a:cs typeface="+mn-cs"/>
              </a:rPr>
              <a:t>федерального правительства, а также правительств более низкого уровня</a:t>
            </a:r>
            <a:r>
              <a:rPr lang="en-US" altLang="en-US" sz="1600" dirty="0" smtClean="0">
                <a:ea typeface="+mn-ea"/>
                <a:cs typeface="+mn-cs"/>
              </a:rPr>
              <a:t>)</a:t>
            </a: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en-US" sz="1600" dirty="0" smtClean="0">
                <a:ea typeface="+mn-ea"/>
                <a:cs typeface="+mn-cs"/>
              </a:rPr>
              <a:t>Подготовка проектов законов о бюджете </a:t>
            </a:r>
            <a:r>
              <a:rPr lang="en-US" altLang="en-US" sz="1600" dirty="0" smtClean="0">
                <a:ea typeface="+mn-ea"/>
                <a:cs typeface="+mn-cs"/>
              </a:rPr>
              <a:t>(</a:t>
            </a:r>
            <a:r>
              <a:rPr lang="ru-RU" altLang="en-US" sz="1600" dirty="0" smtClean="0">
                <a:ea typeface="+mn-ea"/>
                <a:cs typeface="+mn-cs"/>
              </a:rPr>
              <a:t>среднесрочные и годовые</a:t>
            </a:r>
            <a:r>
              <a:rPr lang="en-US" altLang="en-US" sz="1600" dirty="0" smtClean="0">
                <a:ea typeface="+mn-ea"/>
                <a:cs typeface="+mn-cs"/>
              </a:rPr>
              <a:t>) </a:t>
            </a: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altLang="en-US" sz="1600" dirty="0" smtClean="0">
                <a:ea typeface="+mn-ea"/>
                <a:cs typeface="+mn-cs"/>
              </a:rPr>
              <a:t>Установление бюджетных правил</a:t>
            </a:r>
            <a:endParaRPr lang="en-US" altLang="en-US" sz="1600" dirty="0" smtClean="0">
              <a:ea typeface="+mn-ea"/>
              <a:cs typeface="+mn-cs"/>
            </a:endParaRP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Соглашение о превышении бюджетных ассигнований</a:t>
            </a:r>
            <a:endParaRPr lang="en-US" sz="1600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Только Министерство финансов может брать ответственность от имени Федерального правительства </a:t>
            </a:r>
            <a:r>
              <a:rPr lang="en-US" sz="1600" dirty="0" smtClean="0"/>
              <a:t>(</a:t>
            </a:r>
            <a:r>
              <a:rPr lang="ru-RU" sz="1600" dirty="0" smtClean="0"/>
              <a:t>нормативные или контрактные гарантии</a:t>
            </a:r>
            <a:r>
              <a:rPr lang="en-US" sz="1600" dirty="0" smtClean="0"/>
              <a:t>) 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Только Министерство финансов может брать в долг</a:t>
            </a:r>
            <a:r>
              <a:rPr lang="en-US" sz="1600" dirty="0" smtClean="0"/>
              <a:t> (</a:t>
            </a:r>
            <a:r>
              <a:rPr lang="ru-RU" sz="1600" dirty="0" smtClean="0"/>
              <a:t>в соответствии с полномочиями, предусмотренными в Федеральном законе о финансах</a:t>
            </a:r>
            <a:r>
              <a:rPr lang="en-US" sz="1600" dirty="0" smtClean="0"/>
              <a:t>)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Обязано отчитываться перед национальным советом</a:t>
            </a:r>
            <a:endParaRPr lang="en-US" sz="1600" dirty="0" smtClean="0"/>
          </a:p>
          <a:p>
            <a:pPr marL="304800" indent="-304800">
              <a:spcBef>
                <a:spcPts val="600"/>
              </a:spcBef>
              <a:spcAft>
                <a:spcPts val="600"/>
              </a:spcAft>
              <a:buSzPct val="120000"/>
              <a:defRPr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364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35360"/>
          </a:xfrm>
        </p:spPr>
        <p:txBody>
          <a:bodyPr/>
          <a:lstStyle/>
          <a:p>
            <a:r>
              <a:rPr lang="ru-RU" b="1" cap="small" dirty="0" smtClean="0"/>
              <a:t>Отраслевые министерства</a:t>
            </a:r>
            <a:endParaRPr lang="de-AT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484784"/>
            <a:ext cx="8186737" cy="4382616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Участие в подготовке закона о среднесрочном и годовом бюджете</a:t>
            </a:r>
            <a:endParaRPr lang="en-US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Исполнение бюджета</a:t>
            </a:r>
            <a:endParaRPr lang="en-US" dirty="0" smtClean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Управление и контроль за бюджетными средствами</a:t>
            </a:r>
            <a:r>
              <a:rPr lang="en-US" dirty="0" smtClean="0"/>
              <a:t>, </a:t>
            </a:r>
            <a:r>
              <a:rPr lang="ru-RU" dirty="0" smtClean="0"/>
              <a:t>надзор за соблюдением бюджетных показателей и достижение поставленных результатов деятельности</a:t>
            </a:r>
            <a:endParaRPr lang="en-US" dirty="0" smtClean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Подготовка ежемесячных бюджетных прогнозов</a:t>
            </a:r>
            <a:endParaRPr lang="en-US" dirty="0" smtClean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Участие в контроле</a:t>
            </a:r>
            <a:endParaRPr lang="en-US" dirty="0" smtClean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Управление перераспределениями </a:t>
            </a:r>
            <a:r>
              <a:rPr lang="en-US" dirty="0" smtClean="0"/>
              <a:t>(</a:t>
            </a:r>
            <a:r>
              <a:rPr lang="ru-RU" dirty="0" smtClean="0"/>
              <a:t>в зависимости от уровня бюджета</a:t>
            </a:r>
            <a:r>
              <a:rPr lang="en-US" dirty="0" smtClean="0"/>
              <a:t>)</a:t>
            </a:r>
          </a:p>
          <a:p>
            <a:pPr eaLnBrk="0" hangingPunct="0">
              <a:spcBef>
                <a:spcPts val="24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Учет всей деловой деятельности</a:t>
            </a:r>
            <a:endParaRPr lang="en-US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Участие в составлении федеральной финансовой отчетности Разработка и администрирование областей политики</a:t>
            </a:r>
            <a:endParaRPr lang="en-US" dirty="0" smtClean="0"/>
          </a:p>
          <a:p>
            <a:endParaRPr lang="en-GB" dirty="0"/>
          </a:p>
          <a:p>
            <a:pPr marL="304800" indent="-304800">
              <a:spcBef>
                <a:spcPts val="600"/>
              </a:spcBef>
              <a:spcAft>
                <a:spcPts val="600"/>
              </a:spcAft>
              <a:buSzPct val="120000"/>
              <a:defRPr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242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332656"/>
            <a:ext cx="8229600" cy="792088"/>
          </a:xfrm>
        </p:spPr>
        <p:txBody>
          <a:bodyPr/>
          <a:lstStyle/>
          <a:p>
            <a:r>
              <a:rPr lang="ru-RU" b="1" cap="small" dirty="0" smtClean="0"/>
              <a:t>Казначейство Австрии</a:t>
            </a:r>
            <a:endParaRPr lang="de-AT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340768"/>
            <a:ext cx="8186737" cy="4608512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Орган управления долгом, действует от имени и за счет средств верховной власти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Полностью принадлежит Республике Австрия, представлено Федеральным Министерством финансов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Основная цель – обеспечение предоставление государственного финансирования по наиболее низкой  стоимости в средне– и долгосрочной перспективе и недопущение чрезмерного риска</a:t>
            </a:r>
            <a:endParaRPr lang="de-AT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 обязанности входит выпуск долговых обязательств и управление долговым портфелем центрального правительства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Выступает в качестве главного управляющего ликвидностью республики Австрия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Может выполнять финансовую и консалтинговую деятельность для провинций Австрии</a:t>
            </a:r>
            <a:r>
              <a:rPr lang="en-GB" dirty="0" smtClean="0"/>
              <a:t>, </a:t>
            </a:r>
            <a:r>
              <a:rPr lang="ru-RU" dirty="0" smtClean="0"/>
              <a:t>полугосударственных и иных юридических лиц республики Австрия с целью достижения эффекта синергизма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441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332656"/>
            <a:ext cx="8229600" cy="792088"/>
          </a:xfrm>
        </p:spPr>
        <p:txBody>
          <a:bodyPr/>
          <a:lstStyle/>
          <a:p>
            <a:r>
              <a:rPr lang="ru-RU" b="1" cap="small" dirty="0" smtClean="0"/>
              <a:t>Статистический орган Австрии</a:t>
            </a:r>
            <a:endParaRPr lang="en-US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340768"/>
            <a:ext cx="8186737" cy="4608512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В 2000 году отделен от Правительственных служб</a:t>
            </a:r>
            <a:endParaRPr lang="en-GB" sz="16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В соответствии с государственным законом является независимым и некоммерческим федеральным учреждением</a:t>
            </a:r>
            <a:endParaRPr lang="en-GB" sz="1600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Ответственен за предоставление научных услуг в области федеральной статистики</a:t>
            </a:r>
            <a:endParaRPr lang="en-GB" sz="1600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Федеральная статистика определяется как (автоматизированная) информационная система правительства, предоставляющая данные об экономической, демографической, социально, экологической и культурной ситуации в Австрии</a:t>
            </a:r>
            <a:endParaRPr lang="en-GB" sz="1600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Эта информация помогает административным органам в планировании и в процедурах принятии политических решений, а также в контроле за предпринятыми мерами</a:t>
            </a:r>
            <a:endParaRPr lang="en-GB" sz="1600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Кроме того, данные предоставляются научному и экономическому сообществу и широкой общественности</a:t>
            </a:r>
            <a:endParaRPr lang="en-GB" sz="1600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Статистический орган действует в соответствии международными правовыми актами Европейского сообщества, федеральными законами и нормативными актами</a:t>
            </a:r>
            <a:endParaRPr lang="en-GB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368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332656"/>
            <a:ext cx="8229600" cy="951384"/>
          </a:xfrm>
        </p:spPr>
        <p:txBody>
          <a:bodyPr/>
          <a:lstStyle/>
          <a:p>
            <a:r>
              <a:rPr lang="ru-RU" b="1" cap="small" dirty="0" smtClean="0"/>
              <a:t>Австрийский институт экономических исследований </a:t>
            </a:r>
            <a:r>
              <a:rPr lang="en-GB" b="1" cap="small" dirty="0" smtClean="0"/>
              <a:t>(WIFO)</a:t>
            </a:r>
            <a:endParaRPr lang="de-AT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412776"/>
            <a:ext cx="8186737" cy="4752528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Австрийский институт экономических исследований </a:t>
            </a:r>
            <a:r>
              <a:rPr lang="en-GB" dirty="0" smtClean="0"/>
              <a:t>(</a:t>
            </a:r>
            <a:r>
              <a:rPr lang="en-GB" dirty="0"/>
              <a:t>WIFO) </a:t>
            </a:r>
            <a:r>
              <a:rPr lang="ru-RU" dirty="0" smtClean="0"/>
              <a:t>– независимый научный институт, который готовит все макроэкономические прогнозы, используемые в бюджетном процессе</a:t>
            </a:r>
            <a:r>
              <a:rPr lang="en-GB" dirty="0" smtClean="0"/>
              <a:t>.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n-GB" dirty="0"/>
              <a:t>WIFO </a:t>
            </a:r>
            <a:r>
              <a:rPr lang="ru-RU" dirty="0" smtClean="0"/>
              <a:t>финансируется федеральным бюджетом, правительствами провинций, а также специальными фондами на  исследования</a:t>
            </a:r>
            <a:r>
              <a:rPr lang="en-GB" dirty="0" smtClean="0"/>
              <a:t>. </a:t>
            </a:r>
            <a:r>
              <a:rPr lang="ru-RU" dirty="0" smtClean="0"/>
              <a:t>В институте работает примерно </a:t>
            </a:r>
            <a:r>
              <a:rPr lang="en-GB" dirty="0" smtClean="0"/>
              <a:t>100 </a:t>
            </a:r>
            <a:r>
              <a:rPr lang="ru-RU" dirty="0" smtClean="0"/>
              <a:t>специалистов</a:t>
            </a:r>
            <a:r>
              <a:rPr lang="en-GB" dirty="0" smtClean="0"/>
              <a:t>. 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n-GB" dirty="0"/>
              <a:t>WIFO </a:t>
            </a:r>
            <a:r>
              <a:rPr lang="ru-RU" dirty="0" smtClean="0"/>
              <a:t>готовит различные прогнозы для Министерства финансов</a:t>
            </a:r>
            <a:r>
              <a:rPr lang="en-GB" dirty="0" smtClean="0"/>
              <a:t>, </a:t>
            </a:r>
            <a:r>
              <a:rPr lang="ru-RU" dirty="0" smtClean="0"/>
              <a:t>включая прогнозы на пятилетний период, которые используются в ходе переговоров коалиции</a:t>
            </a:r>
            <a:r>
              <a:rPr lang="en-GB" dirty="0" smtClean="0"/>
              <a:t>, </a:t>
            </a:r>
            <a:r>
              <a:rPr lang="ru-RU" dirty="0" smtClean="0"/>
              <a:t>экономические прогнозы для годового бюджета</a:t>
            </a:r>
            <a:r>
              <a:rPr lang="en-GB" dirty="0" smtClean="0"/>
              <a:t>, </a:t>
            </a:r>
            <a:r>
              <a:rPr lang="ru-RU" dirty="0" smtClean="0"/>
              <a:t>среднесрочную программу расходов и ежегодную программу стабильность, представляемую Европейской Комиссии</a:t>
            </a:r>
            <a:r>
              <a:rPr lang="en-GB" dirty="0" smtClean="0"/>
              <a:t>.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Целью института является предоставление как можно более точных прогнозов</a:t>
            </a:r>
            <a:r>
              <a:rPr lang="en-GB" dirty="0" smtClean="0"/>
              <a:t>.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n-GB" dirty="0"/>
              <a:t>WIFO </a:t>
            </a:r>
            <a:r>
              <a:rPr lang="ru-RU" dirty="0" smtClean="0"/>
              <a:t>также занимается рядом экономических исследований, как в Австрии, так и на международном уровне</a:t>
            </a:r>
            <a:r>
              <a:rPr lang="en-GB" dirty="0" smtClean="0"/>
              <a:t>.</a:t>
            </a:r>
            <a:endParaRPr lang="de-DE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218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332656"/>
            <a:ext cx="8229600" cy="792088"/>
          </a:xfrm>
        </p:spPr>
        <p:txBody>
          <a:bodyPr/>
          <a:lstStyle/>
          <a:p>
            <a:r>
              <a:rPr lang="ru-RU" b="1" cap="small" dirty="0" smtClean="0"/>
              <a:t>Бюджетный консультативный совет</a:t>
            </a:r>
            <a:endParaRPr lang="de-AT" b="1" cap="smal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340768"/>
            <a:ext cx="8186737" cy="4680520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  <a:defRPr/>
            </a:pPr>
            <a:r>
              <a:rPr lang="ru-RU" altLang="en-US" dirty="0" smtClean="0"/>
              <a:t>Оценка и прогнозы финансовой и политической ситуации</a:t>
            </a:r>
            <a:endParaRPr lang="en-US" altLang="en-US" dirty="0"/>
          </a:p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  <a:defRPr/>
            </a:pPr>
            <a:r>
              <a:rPr lang="ru-RU" altLang="en-US" dirty="0" smtClean="0"/>
              <a:t>Анализы влияния финансовых операций на национальную экономику в связи с уровнем задолженности всех государственных органов</a:t>
            </a:r>
            <a:endParaRPr lang="en-US" altLang="en-US" dirty="0"/>
          </a:p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  <a:defRPr/>
            </a:pPr>
            <a:r>
              <a:rPr lang="ru-RU" altLang="en-US" dirty="0" smtClean="0"/>
              <a:t>Анализ устойчивости и качества бюджетной политики государственных бюджетов</a:t>
            </a:r>
            <a:endParaRPr lang="en-US" altLang="en-US" dirty="0"/>
          </a:p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  <a:defRPr/>
            </a:pPr>
            <a:r>
              <a:rPr lang="ru-RU" altLang="en-US" dirty="0" smtClean="0"/>
              <a:t>Представление письменных рекомендаций относительно налогово-бюджетной политики государственных бюджетов Австрии с учетом экономических условий</a:t>
            </a:r>
            <a:endParaRPr lang="en-US" altLang="en-US" dirty="0"/>
          </a:p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  <a:defRPr/>
            </a:pPr>
            <a:r>
              <a:rPr lang="ru-RU" altLang="en-US" dirty="0" smtClean="0"/>
              <a:t>Ежегодная презентация доклада о рекомендациях Федеральному Министерству финансов, который Федеральный министр финансов представляет в Национальный Совет и в Федеральное правительство</a:t>
            </a:r>
            <a:endParaRPr lang="en-US" alt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67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260648"/>
            <a:ext cx="8229600" cy="648072"/>
          </a:xfrm>
        </p:spPr>
        <p:txBody>
          <a:bodyPr/>
          <a:lstStyle/>
          <a:p>
            <a:r>
              <a:rPr lang="ru-RU" b="1" cap="small" dirty="0" smtClean="0"/>
              <a:t>Национальный банк Австрии</a:t>
            </a:r>
            <a:endParaRPr lang="de-AT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908720"/>
            <a:ext cx="8186737" cy="5328592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Центральный банк Республики Австрия является составной частью Европейской системы центральных банков </a:t>
            </a:r>
            <a:r>
              <a:rPr lang="en-GB" sz="1600" dirty="0" smtClean="0"/>
              <a:t>(</a:t>
            </a:r>
            <a:r>
              <a:rPr lang="en-GB" sz="1600" dirty="0"/>
              <a:t>ESCB)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Акционерное общество, единственным акционером которого является федеральное правительство </a:t>
            </a:r>
            <a:r>
              <a:rPr lang="en-GB" sz="1600" dirty="0" smtClean="0"/>
              <a:t>(</a:t>
            </a:r>
            <a:r>
              <a:rPr lang="ru-RU" sz="1600" dirty="0" smtClean="0"/>
              <a:t>права реализуются Федеральным Министерством финансов</a:t>
            </a:r>
            <a:r>
              <a:rPr lang="en-GB" sz="1600" dirty="0" smtClean="0"/>
              <a:t>)</a:t>
            </a:r>
            <a:endParaRPr lang="en-GB" sz="16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Полностью независим и не подчиняется указаниям учреждений ЕС</a:t>
            </a:r>
            <a:r>
              <a:rPr lang="en-GB" sz="1600" dirty="0" smtClean="0"/>
              <a:t>, </a:t>
            </a:r>
            <a:r>
              <a:rPr lang="ru-RU" sz="1600" dirty="0" smtClean="0"/>
              <a:t>правительства и или иного учреждения</a:t>
            </a:r>
            <a:endParaRPr lang="en-GB" sz="16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Обеспечивает стабильность цен и содействует стабильности денежного и кредитного рынков</a:t>
            </a:r>
            <a:endParaRPr lang="en-GB" sz="16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Проводит операции денежно-кредитной политики с банками и управляет валютными резервами 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Анализирует банки и содействует обеспечению финансовой стабильности</a:t>
            </a:r>
            <a:endParaRPr lang="en-GB" sz="16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Предоставляет бизнесу и потребителям Австрии высококачественные и обеспеченные денежные средства</a:t>
            </a:r>
            <a:endParaRPr lang="en-GB" sz="16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Предоставляет комплексные, высококачественные и своевременные финансовые статистические данные</a:t>
            </a:r>
            <a:endParaRPr lang="en-GB" sz="1600" dirty="0"/>
          </a:p>
          <a:p>
            <a:pPr marL="304800" indent="-304800">
              <a:spcBef>
                <a:spcPts val="600"/>
              </a:spcBef>
              <a:spcAft>
                <a:spcPts val="1200"/>
              </a:spcAft>
              <a:buSzPct val="120000"/>
              <a:defRPr/>
            </a:pPr>
            <a:endParaRPr lang="en-GB" dirty="0" smtClean="0"/>
          </a:p>
          <a:p>
            <a:pPr marL="304800" indent="-304800">
              <a:spcBef>
                <a:spcPts val="600"/>
              </a:spcBef>
              <a:spcAft>
                <a:spcPts val="1200"/>
              </a:spcAft>
              <a:buSzPct val="120000"/>
              <a:defRPr/>
            </a:pPr>
            <a:endParaRPr lang="de-DE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956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chemeClr val="bg1"/>
                </a:solidFill>
              </a:rPr>
              <a:pPr defTabSz="957263">
                <a:defRPr/>
              </a:pPr>
              <a:t>28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509120"/>
            <a:ext cx="8229600" cy="936104"/>
          </a:xfrm>
        </p:spPr>
        <p:txBody>
          <a:bodyPr/>
          <a:lstStyle/>
          <a:p>
            <a:r>
              <a:rPr lang="ru-RU" b="1" cap="small" dirty="0" smtClean="0"/>
              <a:t>Краткий обзор бюджетного процесса</a:t>
            </a:r>
            <a:endParaRPr lang="de-AT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39683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36104"/>
          </a:xfrm>
        </p:spPr>
        <p:txBody>
          <a:bodyPr/>
          <a:lstStyle/>
          <a:p>
            <a:r>
              <a:rPr lang="ru-RU" b="1" cap="small" dirty="0" smtClean="0">
                <a:ea typeface="Tahoma" pitchFamily="34" charset="0"/>
                <a:cs typeface="Tahoma" pitchFamily="34" charset="0"/>
              </a:rPr>
              <a:t>Основные изменения и новые элементы в налогово-бюджетной системе Австрии</a:t>
            </a:r>
            <a:endParaRPr lang="en-GB" b="1" cap="small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484784"/>
            <a:ext cx="8396287" cy="4608512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  <a:defRPr/>
            </a:pPr>
            <a:r>
              <a:rPr lang="ru-RU" b="1" dirty="0" smtClean="0"/>
              <a:t>Среднесрочная программа расходов </a:t>
            </a:r>
            <a:r>
              <a:rPr lang="en-GB" b="1" dirty="0" smtClean="0"/>
              <a:t>(</a:t>
            </a:r>
            <a:r>
              <a:rPr lang="en-GB" b="1" dirty="0"/>
              <a:t>MTEF):</a:t>
            </a:r>
            <a:r>
              <a:rPr lang="en-GB" dirty="0"/>
              <a:t> </a:t>
            </a:r>
            <a:r>
              <a:rPr lang="ru-RU" dirty="0" smtClean="0"/>
              <a:t>имеет юридически обязательную силу на четыре года </a:t>
            </a:r>
            <a:r>
              <a:rPr lang="en-GB" dirty="0" smtClean="0"/>
              <a:t>(</a:t>
            </a:r>
            <a:r>
              <a:rPr lang="ru-RU" dirty="0" smtClean="0"/>
              <a:t>начиная с </a:t>
            </a:r>
            <a:r>
              <a:rPr lang="en-GB" dirty="0" smtClean="0"/>
              <a:t>2009</a:t>
            </a:r>
            <a:r>
              <a:rPr lang="en-GB" dirty="0"/>
              <a:t>)</a:t>
            </a:r>
          </a:p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  <a:defRPr/>
            </a:pPr>
            <a:r>
              <a:rPr lang="ru-RU" b="1" dirty="0" smtClean="0"/>
              <a:t>Новые правила резервирования </a:t>
            </a:r>
            <a:r>
              <a:rPr lang="ru-RU" dirty="0" smtClean="0"/>
              <a:t>и предоставление возможности перенесения любых неиспользованных средств в конце года как целевых резервов </a:t>
            </a:r>
            <a:r>
              <a:rPr lang="en-GB" dirty="0" smtClean="0"/>
              <a:t>(</a:t>
            </a:r>
            <a:r>
              <a:rPr lang="ru-RU" dirty="0" smtClean="0"/>
              <a:t>начиная с </a:t>
            </a:r>
            <a:r>
              <a:rPr lang="en-GB" dirty="0" smtClean="0"/>
              <a:t>2009</a:t>
            </a:r>
            <a:r>
              <a:rPr lang="ru-RU" dirty="0" smtClean="0"/>
              <a:t> года</a:t>
            </a:r>
            <a:r>
              <a:rPr lang="en-GB" dirty="0" smtClean="0"/>
              <a:t>)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  <a:defRPr/>
            </a:pPr>
            <a:r>
              <a:rPr lang="ru-RU" b="1" dirty="0" smtClean="0"/>
              <a:t>Учет и бюджетирование по методу начисления </a:t>
            </a:r>
            <a:r>
              <a:rPr lang="ru-RU" dirty="0" smtClean="0"/>
              <a:t>на федеральном уровне </a:t>
            </a:r>
            <a:r>
              <a:rPr lang="en-GB" dirty="0" smtClean="0"/>
              <a:t>(</a:t>
            </a:r>
            <a:r>
              <a:rPr lang="ru-RU" dirty="0" smtClean="0"/>
              <a:t>начиная с </a:t>
            </a:r>
            <a:r>
              <a:rPr lang="en-GB" dirty="0" smtClean="0"/>
              <a:t> </a:t>
            </a:r>
            <a:r>
              <a:rPr lang="en-GB" dirty="0"/>
              <a:t>2013)</a:t>
            </a:r>
          </a:p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  <a:defRPr/>
            </a:pPr>
            <a:r>
              <a:rPr lang="ru-RU" b="1" dirty="0" smtClean="0"/>
              <a:t>Бюджетирование и управление, ориентированное на результаты в </a:t>
            </a:r>
            <a:r>
              <a:rPr lang="ru-RU" dirty="0" smtClean="0"/>
              <a:t>административных подразделениях </a:t>
            </a:r>
            <a:r>
              <a:rPr lang="en-GB" dirty="0" smtClean="0"/>
              <a:t>(</a:t>
            </a:r>
            <a:r>
              <a:rPr lang="ru-RU" dirty="0" smtClean="0"/>
              <a:t>начиная с </a:t>
            </a:r>
            <a:r>
              <a:rPr lang="en-GB" dirty="0" smtClean="0"/>
              <a:t> </a:t>
            </a:r>
            <a:r>
              <a:rPr lang="en-GB" dirty="0"/>
              <a:t>2013)</a:t>
            </a:r>
          </a:p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  <a:defRPr/>
            </a:pPr>
            <a:r>
              <a:rPr lang="ru-RU" b="1" dirty="0" smtClean="0"/>
              <a:t>Долгосрочное прогнозирование,  </a:t>
            </a:r>
            <a:r>
              <a:rPr lang="ru-RU" dirty="0" smtClean="0"/>
              <a:t>охватывающее период в </a:t>
            </a:r>
            <a:r>
              <a:rPr lang="en-GB" dirty="0" smtClean="0"/>
              <a:t>30 </a:t>
            </a:r>
            <a:r>
              <a:rPr lang="ru-RU" dirty="0" smtClean="0"/>
              <a:t>лет </a:t>
            </a:r>
            <a:r>
              <a:rPr lang="en-GB" dirty="0" smtClean="0"/>
              <a:t>(</a:t>
            </a:r>
            <a:r>
              <a:rPr lang="ru-RU" dirty="0" smtClean="0"/>
              <a:t>начиная с </a:t>
            </a:r>
            <a:r>
              <a:rPr lang="en-GB" dirty="0" smtClean="0"/>
              <a:t> </a:t>
            </a:r>
            <a:r>
              <a:rPr lang="en-GB" dirty="0"/>
              <a:t>2013)</a:t>
            </a:r>
          </a:p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  <a:defRPr/>
            </a:pPr>
            <a:r>
              <a:rPr lang="ru-RU" b="1" dirty="0" smtClean="0"/>
              <a:t>Бюджетные правила: </a:t>
            </a:r>
            <a:r>
              <a:rPr lang="ru-RU" dirty="0" smtClean="0"/>
              <a:t>Правила тормоза для федерального и субнациональных бюджетов </a:t>
            </a:r>
            <a:r>
              <a:rPr lang="en-GB" dirty="0" smtClean="0"/>
              <a:t>(</a:t>
            </a:r>
            <a:r>
              <a:rPr lang="ru-RU" dirty="0" smtClean="0"/>
              <a:t>начиная с </a:t>
            </a:r>
            <a:r>
              <a:rPr lang="en-GB" dirty="0" smtClean="0"/>
              <a:t> </a:t>
            </a:r>
            <a:r>
              <a:rPr lang="ru-RU" dirty="0" smtClean="0"/>
              <a:t>мая </a:t>
            </a:r>
            <a:r>
              <a:rPr lang="en-GB" dirty="0" smtClean="0"/>
              <a:t>2012</a:t>
            </a:r>
            <a:r>
              <a:rPr lang="en-GB" dirty="0"/>
              <a:t>)</a:t>
            </a:r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4DC80B5-A40B-40C0-B3B4-89AB11E54944}" type="slidenum">
              <a:rPr lang="de-DE" sz="900">
                <a:solidFill>
                  <a:schemeClr val="bg1"/>
                </a:solidFill>
              </a:rPr>
              <a:pPr/>
              <a:t>29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1331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293850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3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2" y="4426074"/>
            <a:ext cx="8324601" cy="875134"/>
          </a:xfrm>
        </p:spPr>
        <p:txBody>
          <a:bodyPr/>
          <a:lstStyle/>
          <a:p>
            <a:pPr lvl="0"/>
            <a:r>
              <a:rPr lang="ru-RU" b="1" cap="small" dirty="0" smtClean="0"/>
              <a:t>Основные элементы бюджетного управления</a:t>
            </a:r>
            <a:endParaRPr lang="en-GB" b="1" cap="small" dirty="0" smtClean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890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381000" y="548680"/>
            <a:ext cx="8229600" cy="576064"/>
          </a:xfrm>
        </p:spPr>
        <p:txBody>
          <a:bodyPr/>
          <a:lstStyle/>
          <a:p>
            <a:r>
              <a:rPr lang="ru-RU" b="1" cap="small" dirty="0" smtClean="0"/>
              <a:t>Бюджетный цикл</a:t>
            </a:r>
            <a:endParaRPr lang="en-GB" b="1" cap="small" dirty="0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4DC80B5-A40B-40C0-B3B4-89AB11E54944}" type="slidenum">
              <a:rPr lang="de-DE" sz="900">
                <a:solidFill>
                  <a:schemeClr val="bg1"/>
                </a:solidFill>
              </a:rPr>
              <a:pPr/>
              <a:t>30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1331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739775" y="1450876"/>
            <a:ext cx="7664450" cy="4570412"/>
            <a:chOff x="739775" y="1143794"/>
            <a:chExt cx="7664450" cy="4570412"/>
          </a:xfrm>
        </p:grpSpPr>
        <p:sp>
          <p:nvSpPr>
            <p:cNvPr id="24" name="Rechteck 23"/>
            <p:cNvSpPr>
              <a:spLocks noChangeArrowheads="1"/>
            </p:cNvSpPr>
            <p:nvPr/>
          </p:nvSpPr>
          <p:spPr bwMode="auto">
            <a:xfrm>
              <a:off x="2798762" y="1248569"/>
              <a:ext cx="3405188" cy="7921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de-DE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4. </a:t>
              </a:r>
              <a:r>
                <a:rPr lang="ru-RU" altLang="en-US" sz="1800" noProof="0" dirty="0" smtClean="0">
                  <a:solidFill>
                    <a:sysClr val="windowText" lastClr="000000"/>
                  </a:solidFill>
                </a:rPr>
                <a:t>Счетная палата</a:t>
              </a:r>
              <a:endPara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Готовит федеральный отчет о состоянии счетов </a:t>
              </a:r>
              <a:r>
                <a:rPr kumimoji="0" lang="en-GB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(</a:t>
              </a:r>
              <a:r>
                <a:rPr kumimoji="0" lang="ru-RU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ежегодный отчет</a:t>
              </a:r>
              <a:r>
                <a:rPr kumimoji="0" lang="en-GB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)</a:t>
              </a:r>
              <a:endPara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5" name="Rechteck 24"/>
            <p:cNvSpPr>
              <a:spLocks noChangeArrowheads="1"/>
            </p:cNvSpPr>
            <p:nvPr/>
          </p:nvSpPr>
          <p:spPr bwMode="auto">
            <a:xfrm>
              <a:off x="2932112" y="4490244"/>
              <a:ext cx="3455988" cy="12239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de-DE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2. </a:t>
              </a:r>
              <a:r>
                <a:rPr kumimoji="0" lang="ru-RU" alt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Парламент</a:t>
              </a:r>
              <a:endPara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  <a:p>
              <a:pPr marL="285750" marR="0" lvl="0" indent="-28575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ru-RU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Принимает проект</a:t>
              </a:r>
              <a:r>
                <a:rPr kumimoji="0" lang="ru-RU" altLang="en-US" sz="1400" b="0" i="0" u="none" strike="noStrike" kern="120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 закона </a:t>
              </a:r>
            </a:p>
            <a:p>
              <a:pPr marR="0" lvl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endPara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-</a:t>
              </a:r>
              <a:r>
                <a:rPr kumimoji="0" lang="ru-RU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 Утверждает федеральный отчет о состоянии счетов</a:t>
              </a:r>
              <a:endPara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6" name="Rechteck 25"/>
            <p:cNvSpPr>
              <a:spLocks noChangeArrowheads="1"/>
            </p:cNvSpPr>
            <p:nvPr/>
          </p:nvSpPr>
          <p:spPr bwMode="auto">
            <a:xfrm>
              <a:off x="739775" y="2616994"/>
              <a:ext cx="2665412" cy="1439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de-DE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1. </a:t>
              </a:r>
              <a:r>
                <a:rPr kumimoji="0" lang="ru-RU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Министерство финансов</a:t>
              </a:r>
              <a:endPara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составляет,</a:t>
              </a:r>
              <a:r>
                <a:rPr kumimoji="0" lang="ru-RU" altLang="en-US" sz="1200" b="0" i="0" u="none" strike="noStrike" kern="120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 а</a:t>
              </a:r>
              <a:endPara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Федеральное правительство</a:t>
              </a:r>
              <a:endPara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принимает проект федерального бюджета </a:t>
              </a:r>
              <a:r>
                <a:rPr kumimoji="0" lang="en-GB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(</a:t>
              </a:r>
              <a:r>
                <a:rPr kumimoji="0" lang="ru-RU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среднесрочный и годовой</a:t>
              </a:r>
              <a:r>
                <a:rPr kumimoji="0" lang="en-GB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)</a:t>
              </a:r>
              <a:endPara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7" name="Rechteck 26"/>
            <p:cNvSpPr>
              <a:spLocks noChangeArrowheads="1"/>
            </p:cNvSpPr>
            <p:nvPr/>
          </p:nvSpPr>
          <p:spPr bwMode="auto">
            <a:xfrm>
              <a:off x="5740400" y="2616994"/>
              <a:ext cx="2663825" cy="1296987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de-DE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3</a:t>
              </a:r>
              <a:r>
                <a:rPr kumimoji="0" lang="en-GB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. </a:t>
              </a:r>
              <a:r>
                <a:rPr kumimoji="0" lang="ru-RU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Министерство финансов</a:t>
              </a:r>
              <a:endPara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И</a:t>
              </a:r>
              <a:endPara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Отраслевые министерства</a:t>
              </a:r>
              <a:endPara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исполняют федеральный бюджетный закон</a:t>
              </a:r>
              <a:endPara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8" name="Pfeil nach unten 27"/>
            <p:cNvSpPr>
              <a:spLocks noChangeArrowheads="1"/>
            </p:cNvSpPr>
            <p:nvPr/>
          </p:nvSpPr>
          <p:spPr bwMode="auto">
            <a:xfrm>
              <a:off x="3692525" y="2474119"/>
              <a:ext cx="1800225" cy="1439862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FF99"/>
            </a:solidFill>
            <a:ln w="9525" algn="ctr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de-DE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34" charset="-128"/>
                </a:rPr>
                <a:t>Федеральный отчет о состоянии счетов</a:t>
              </a:r>
              <a:endPara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9" name="Rechteckiger Pfeil 28"/>
            <p:cNvSpPr/>
            <p:nvPr/>
          </p:nvSpPr>
          <p:spPr bwMode="auto">
            <a:xfrm rot="5400000">
              <a:off x="6765131" y="1265237"/>
              <a:ext cx="936625" cy="1192213"/>
            </a:xfrm>
            <a:prstGeom prst="bentArrow">
              <a:avLst>
                <a:gd name="adj1" fmla="val 50000"/>
                <a:gd name="adj2" fmla="val 25000"/>
                <a:gd name="adj3" fmla="val 25000"/>
                <a:gd name="adj4" fmla="val 43750"/>
              </a:avLst>
            </a:prstGeom>
            <a:solidFill>
              <a:srgbClr val="FFFF99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>
              <a:defPPr>
                <a:defRPr lang="de-DE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9pPr>
            </a:lstStyle>
            <a:p>
              <a:pPr marL="0" marR="0" lvl="0" indent="0" algn="l" defTabSz="10080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0" name="Nach oben gebogener Pfeil 29"/>
            <p:cNvSpPr/>
            <p:nvPr/>
          </p:nvSpPr>
          <p:spPr bwMode="auto">
            <a:xfrm rot="5400000">
              <a:off x="1496219" y="4021137"/>
              <a:ext cx="1008062" cy="1368425"/>
            </a:xfrm>
            <a:prstGeom prst="bentUpArrow">
              <a:avLst>
                <a:gd name="adj1" fmla="val 50000"/>
                <a:gd name="adj2" fmla="val 24798"/>
                <a:gd name="adj3" fmla="val 20667"/>
              </a:avLst>
            </a:prstGeom>
            <a:solidFill>
              <a:srgbClr val="FFFF99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>
              <a:defPPr>
                <a:defRPr lang="de-DE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9pPr>
            </a:lstStyle>
            <a:p>
              <a:pPr marL="0" marR="0" lvl="0" indent="0" algn="l" defTabSz="10080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1" name="Nach oben gebogener Pfeil 30"/>
            <p:cNvSpPr/>
            <p:nvPr/>
          </p:nvSpPr>
          <p:spPr bwMode="auto">
            <a:xfrm>
              <a:off x="6716712" y="4225131"/>
              <a:ext cx="1439863" cy="1042988"/>
            </a:xfrm>
            <a:prstGeom prst="bentUpArrow">
              <a:avLst>
                <a:gd name="adj1" fmla="val 50000"/>
                <a:gd name="adj2" fmla="val 25946"/>
                <a:gd name="adj3" fmla="val 28328"/>
              </a:avLst>
            </a:prstGeom>
            <a:solidFill>
              <a:srgbClr val="FFFF99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>
              <a:defPPr>
                <a:defRPr lang="de-DE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9pPr>
            </a:lstStyle>
            <a:p>
              <a:pPr marL="0" marR="0" lvl="0" indent="0" algn="ctr" defTabSz="10080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rPr>
                <a:t>Федеральный Закон о бюджете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32" name="Textfeld 10"/>
            <p:cNvSpPr txBox="1">
              <a:spLocks noChangeArrowheads="1"/>
            </p:cNvSpPr>
            <p:nvPr/>
          </p:nvSpPr>
          <p:spPr bwMode="auto">
            <a:xfrm>
              <a:off x="1225550" y="4304506"/>
              <a:ext cx="936625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de-DE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9pPr>
            </a:lstStyle>
            <a:p>
              <a:pPr eaLnBrk="1" hangingPunct="1"/>
              <a:r>
                <a:rPr lang="ru-RU" altLang="en-US" sz="1200" dirty="0" smtClean="0">
                  <a:cs typeface="Times New Roman" pitchFamily="18" charset="0"/>
                </a:rPr>
                <a:t>Проект отчета о Федеральном бюджете</a:t>
              </a:r>
              <a:endParaRPr lang="en-GB" altLang="en-US" sz="1200" dirty="0">
                <a:cs typeface="Times New Roman" pitchFamily="18" charset="0"/>
              </a:endParaRPr>
            </a:p>
          </p:txBody>
        </p:sp>
        <p:sp>
          <p:nvSpPr>
            <p:cNvPr id="33" name="Textfeld 11"/>
            <p:cNvSpPr txBox="1">
              <a:spLocks noChangeArrowheads="1"/>
            </p:cNvSpPr>
            <p:nvPr/>
          </p:nvSpPr>
          <p:spPr bwMode="auto">
            <a:xfrm>
              <a:off x="6618287" y="1505744"/>
              <a:ext cx="171175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de-DE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9pPr>
            </a:lstStyle>
            <a:p>
              <a:pPr eaLnBrk="1" hangingPunct="1"/>
              <a:r>
                <a:rPr lang="ru-RU" altLang="en-US" sz="1200" dirty="0" smtClean="0">
                  <a:cs typeface="Times New Roman" pitchFamily="18" charset="0"/>
                </a:rPr>
                <a:t>Бюджетный контроль</a:t>
              </a:r>
              <a:endParaRPr lang="en-GB" altLang="en-US" sz="1200" dirty="0">
                <a:cs typeface="Times New Roman" pitchFamily="18" charset="0"/>
              </a:endParaRPr>
            </a:p>
          </p:txBody>
        </p:sp>
        <p:sp>
          <p:nvSpPr>
            <p:cNvPr id="34" name="Pfeil nach unten 33"/>
            <p:cNvSpPr/>
            <p:nvPr/>
          </p:nvSpPr>
          <p:spPr>
            <a:xfrm>
              <a:off x="1028700" y="1248569"/>
              <a:ext cx="1655762" cy="1260475"/>
            </a:xfrm>
            <a:prstGeom prst="downArrow">
              <a:avLst/>
            </a:prstGeom>
            <a:solidFill>
              <a:srgbClr val="FFFF99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>
              <a:defPPr>
                <a:defRPr lang="de-DE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5" name="Textfeld 11"/>
            <p:cNvSpPr txBox="1">
              <a:spLocks noChangeArrowheads="1"/>
            </p:cNvSpPr>
            <p:nvPr/>
          </p:nvSpPr>
          <p:spPr bwMode="auto">
            <a:xfrm>
              <a:off x="1162050" y="1143794"/>
              <a:ext cx="1387475" cy="1123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de-DE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  <a:cs typeface="+mn-cs"/>
                </a:defRPr>
              </a:lvl9pPr>
            </a:lstStyle>
            <a:p>
              <a:pPr algn="ctr" eaLnBrk="1" hangingPunct="1"/>
              <a:endParaRPr lang="en-GB" altLang="en-US" sz="1200" dirty="0">
                <a:cs typeface="Times New Roman" pitchFamily="18" charset="0"/>
              </a:endParaRPr>
            </a:p>
            <a:p>
              <a:pPr algn="ctr" eaLnBrk="1" hangingPunct="1"/>
              <a:r>
                <a:rPr lang="ru-RU" altLang="en-US" sz="1100" dirty="0" smtClean="0">
                  <a:cs typeface="Times New Roman" pitchFamily="18" charset="0"/>
                </a:rPr>
                <a:t>Ежегодный отчет</a:t>
              </a:r>
              <a:endParaRPr lang="en-GB" altLang="en-US" sz="1100" dirty="0">
                <a:cs typeface="Times New Roman" pitchFamily="18" charset="0"/>
              </a:endParaRPr>
            </a:p>
            <a:p>
              <a:pPr algn="ctr" eaLnBrk="1" hangingPunct="1"/>
              <a:r>
                <a:rPr lang="ru-RU" altLang="en-US" sz="1100" dirty="0" smtClean="0">
                  <a:cs typeface="Times New Roman" pitchFamily="18" charset="0"/>
                </a:rPr>
                <a:t>Как</a:t>
              </a:r>
              <a:endParaRPr lang="en-GB" altLang="en-US" sz="1100" dirty="0">
                <a:cs typeface="Times New Roman" pitchFamily="18" charset="0"/>
              </a:endParaRPr>
            </a:p>
            <a:p>
              <a:pPr algn="ctr" eaLnBrk="1" hangingPunct="1"/>
              <a:r>
                <a:rPr lang="ru-RU" altLang="en-US" sz="1100" dirty="0" smtClean="0">
                  <a:cs typeface="Times New Roman" pitchFamily="18" charset="0"/>
                </a:rPr>
                <a:t>Предпосылка для ежегодного бюджета</a:t>
              </a:r>
              <a:endParaRPr lang="en-GB" altLang="en-US" sz="1100" dirty="0"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803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648072"/>
          </a:xfrm>
        </p:spPr>
        <p:txBody>
          <a:bodyPr/>
          <a:lstStyle/>
          <a:p>
            <a:r>
              <a:rPr lang="de-AT" dirty="0" smtClean="0"/>
              <a:t/>
            </a:r>
            <a:br>
              <a:rPr lang="de-AT" dirty="0" smtClean="0"/>
            </a:br>
            <a:r>
              <a:rPr lang="ru-RU" dirty="0" smtClean="0"/>
              <a:t>Бюджетные полномочия Национального Совета</a:t>
            </a:r>
            <a:endParaRPr lang="en-GB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340768"/>
            <a:ext cx="8396287" cy="4752528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Министерство финансов готовит законы о бюджете и представляет их в Национальный совет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Национальный совет</a:t>
            </a:r>
            <a:r>
              <a:rPr lang="en-GB" dirty="0" smtClean="0"/>
              <a:t> </a:t>
            </a:r>
            <a:r>
              <a:rPr lang="ru-RU" dirty="0" smtClean="0"/>
              <a:t>может вносить изменения в бюджет или готовить свой собственный бюджет без исполнительной власти </a:t>
            </a:r>
            <a:r>
              <a:rPr lang="en-GB" dirty="0" smtClean="0"/>
              <a:t>(</a:t>
            </a:r>
            <a:r>
              <a:rPr lang="ru-RU" dirty="0" smtClean="0"/>
              <a:t>например, если правительство не представляет вовремя проект бюджета</a:t>
            </a:r>
            <a:r>
              <a:rPr lang="en-GB" dirty="0" smtClean="0"/>
              <a:t>)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Национальный совет</a:t>
            </a:r>
            <a:r>
              <a:rPr lang="en-GB" dirty="0" smtClean="0"/>
              <a:t> </a:t>
            </a:r>
            <a:r>
              <a:rPr lang="ru-RU" dirty="0" smtClean="0"/>
              <a:t>утверждает среднесрочную программу расходов </a:t>
            </a:r>
            <a:r>
              <a:rPr lang="en-GB" dirty="0" smtClean="0"/>
              <a:t>(</a:t>
            </a:r>
            <a:r>
              <a:rPr lang="ru-RU" dirty="0" smtClean="0"/>
              <a:t>Федеральный Закон о среднесрочной программе расходов</a:t>
            </a:r>
            <a:r>
              <a:rPr lang="en-GB" dirty="0" smtClean="0"/>
              <a:t>), </a:t>
            </a:r>
            <a:r>
              <a:rPr lang="ru-RU" dirty="0" smtClean="0"/>
              <a:t>годовой бюджет </a:t>
            </a:r>
            <a:r>
              <a:rPr lang="en-GB" dirty="0" smtClean="0"/>
              <a:t>(</a:t>
            </a:r>
            <a:r>
              <a:rPr lang="ru-RU" dirty="0" smtClean="0"/>
              <a:t>Федеральный Закон о финансах</a:t>
            </a:r>
            <a:r>
              <a:rPr lang="en-GB" dirty="0" smtClean="0"/>
              <a:t>) </a:t>
            </a:r>
            <a:r>
              <a:rPr lang="ru-RU" dirty="0" smtClean="0"/>
              <a:t>и Пакт стабильности Австрии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 определенных условиях в Федеральном Законе о финансах Национальный совет</a:t>
            </a:r>
            <a:r>
              <a:rPr lang="en-GB" dirty="0" smtClean="0"/>
              <a:t> </a:t>
            </a:r>
            <a:r>
              <a:rPr lang="ru-RU" dirty="0" smtClean="0"/>
              <a:t>может также предоставить право Министерству финансов превысить на определенную сумму утвержденные бюджетные ассигнования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Национальный совет</a:t>
            </a:r>
            <a:r>
              <a:rPr lang="en-GB" dirty="0" smtClean="0"/>
              <a:t> </a:t>
            </a:r>
            <a:r>
              <a:rPr lang="ru-RU" dirty="0" smtClean="0"/>
              <a:t>и особенно Бюджетный комитет получает ряд отчетов в поддержку осуществления контрольных функций Национального совета за бюджетом</a:t>
            </a:r>
            <a:endParaRPr lang="en-GB" dirty="0"/>
          </a:p>
          <a:p>
            <a:pPr>
              <a:defRPr/>
            </a:pPr>
            <a:endParaRPr lang="en-US" dirty="0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4DC80B5-A40B-40C0-B3B4-89AB11E54944}" type="slidenum">
              <a:rPr lang="de-DE" sz="900">
                <a:solidFill>
                  <a:schemeClr val="bg1"/>
                </a:solidFill>
              </a:rPr>
              <a:pPr/>
              <a:t>31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1331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311454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chemeClr val="bg1"/>
                </a:solidFill>
              </a:rPr>
              <a:pPr defTabSz="957263">
                <a:defRPr/>
              </a:pPr>
              <a:t>32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509120"/>
            <a:ext cx="8229600" cy="936104"/>
          </a:xfrm>
        </p:spPr>
        <p:txBody>
          <a:bodyPr/>
          <a:lstStyle/>
          <a:p>
            <a:r>
              <a:rPr lang="ru-RU" b="1" cap="small" dirty="0" smtClean="0"/>
              <a:t>Краткая информация о бюджете</a:t>
            </a:r>
            <a:endParaRPr lang="de-AT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05135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648072"/>
          </a:xfrm>
        </p:spPr>
        <p:txBody>
          <a:bodyPr/>
          <a:lstStyle/>
          <a:p>
            <a:r>
              <a:rPr lang="de-AT" dirty="0" smtClean="0"/>
              <a:t/>
            </a:r>
            <a:br>
              <a:rPr lang="de-AT" dirty="0" smtClean="0"/>
            </a:br>
            <a:r>
              <a:rPr lang="ru-RU" dirty="0" smtClean="0"/>
              <a:t>Ситуация на настоящий момент </a:t>
            </a:r>
            <a:endParaRPr lang="en-GB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412776"/>
            <a:ext cx="8396287" cy="4680520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ru-RU" b="1" dirty="0" smtClean="0"/>
              <a:t>Федеральное правительство </a:t>
            </a:r>
            <a:r>
              <a:rPr lang="ru-RU" dirty="0" smtClean="0"/>
              <a:t>должно представлять </a:t>
            </a:r>
            <a:r>
              <a:rPr lang="ru-RU" b="1" dirty="0" smtClean="0"/>
              <a:t>Бюджетный закон </a:t>
            </a:r>
            <a:r>
              <a:rPr lang="en-US" dirty="0" smtClean="0"/>
              <a:t>(</a:t>
            </a:r>
            <a:r>
              <a:rPr lang="ru-RU" dirty="0" smtClean="0"/>
              <a:t>Федеральный Закон о бюджете</a:t>
            </a:r>
            <a:r>
              <a:rPr lang="en-US" dirty="0" smtClean="0"/>
              <a:t>) </a:t>
            </a:r>
            <a:r>
              <a:rPr lang="ru-RU" dirty="0" smtClean="0"/>
              <a:t>в Национальный совет</a:t>
            </a:r>
            <a:r>
              <a:rPr lang="en-US" dirty="0" smtClean="0"/>
              <a:t> </a:t>
            </a:r>
            <a:r>
              <a:rPr lang="ru-RU" dirty="0" smtClean="0"/>
              <a:t>не позднее </a:t>
            </a:r>
            <a:r>
              <a:rPr lang="en-US" b="1" dirty="0" smtClean="0"/>
              <a:t>10 </a:t>
            </a:r>
            <a:r>
              <a:rPr lang="ru-RU" b="1" dirty="0" smtClean="0"/>
              <a:t>недель </a:t>
            </a:r>
            <a:r>
              <a:rPr lang="ru-RU" dirty="0" smtClean="0"/>
              <a:t>до окончания бюджетного года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ru-RU" dirty="0" smtClean="0"/>
              <a:t>Из-за всеобщих выборов Национальный совет</a:t>
            </a:r>
            <a:r>
              <a:rPr lang="en-US" dirty="0" smtClean="0"/>
              <a:t> </a:t>
            </a:r>
            <a:r>
              <a:rPr lang="ru-RU" dirty="0" smtClean="0"/>
              <a:t>еще </a:t>
            </a:r>
            <a:r>
              <a:rPr lang="ru-RU" b="1" dirty="0" smtClean="0"/>
              <a:t>не принял</a:t>
            </a:r>
            <a:r>
              <a:rPr lang="ru-RU" dirty="0" smtClean="0"/>
              <a:t> Федеральный закон о бюджете на </a:t>
            </a:r>
            <a:r>
              <a:rPr lang="en-US" dirty="0" smtClean="0"/>
              <a:t>2014 </a:t>
            </a:r>
            <a:r>
              <a:rPr lang="ru-RU" dirty="0" smtClean="0"/>
              <a:t>год</a:t>
            </a:r>
            <a:r>
              <a:rPr lang="en-US" dirty="0" smtClean="0"/>
              <a:t>.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ru-RU" dirty="0" smtClean="0"/>
              <a:t>Финансирование осуществляется в соответствии с </a:t>
            </a:r>
            <a:r>
              <a:rPr lang="ru-RU" b="1" dirty="0" smtClean="0"/>
              <a:t>последним</a:t>
            </a:r>
            <a:r>
              <a:rPr lang="ru-RU" dirty="0" smtClean="0"/>
              <a:t> утвержденным Федеральным законом о финансах </a:t>
            </a:r>
            <a:r>
              <a:rPr lang="en-US" dirty="0" smtClean="0"/>
              <a:t>(</a:t>
            </a:r>
            <a:r>
              <a:rPr lang="en-US" dirty="0"/>
              <a:t>2013</a:t>
            </a:r>
            <a:r>
              <a:rPr lang="en-US" dirty="0" smtClean="0"/>
              <a:t>)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ru-RU" dirty="0" smtClean="0"/>
              <a:t>Национальный совет</a:t>
            </a:r>
            <a:r>
              <a:rPr lang="en-US" dirty="0" smtClean="0"/>
              <a:t> </a:t>
            </a:r>
            <a:r>
              <a:rPr lang="ru-RU" dirty="0" smtClean="0"/>
              <a:t>только что принял </a:t>
            </a:r>
            <a:r>
              <a:rPr lang="ru-RU" b="1" dirty="0" smtClean="0"/>
              <a:t>временные положения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ru-RU" dirty="0" smtClean="0"/>
              <a:t>вследствие изменения функций отраслевых министерств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4DC80B5-A40B-40C0-B3B4-89AB11E54944}" type="slidenum">
              <a:rPr lang="de-DE" sz="900">
                <a:solidFill>
                  <a:schemeClr val="bg1"/>
                </a:solidFill>
              </a:rPr>
              <a:pPr/>
              <a:t>33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1331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211216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591344"/>
          </a:xfrm>
        </p:spPr>
        <p:txBody>
          <a:bodyPr/>
          <a:lstStyle/>
          <a:p>
            <a:r>
              <a:rPr lang="ru-RU" b="1" cap="small" dirty="0" smtClean="0"/>
              <a:t>Среднесрочная программа расходов</a:t>
            </a:r>
            <a:r>
              <a:rPr lang="de-AT" b="1" cap="small" dirty="0" smtClean="0"/>
              <a:t>: </a:t>
            </a:r>
            <a:r>
              <a:rPr lang="ru-RU" b="1" cap="small" dirty="0" smtClean="0"/>
              <a:t>Верхний предел расходов </a:t>
            </a:r>
            <a:r>
              <a:rPr lang="de-AT" b="1" cap="small" dirty="0" smtClean="0"/>
              <a:t>2013-2017</a:t>
            </a:r>
            <a:endParaRPr lang="en-GB" b="1" cap="smal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34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470363"/>
              </p:ext>
            </p:extLst>
          </p:nvPr>
        </p:nvGraphicFramePr>
        <p:xfrm>
          <a:off x="467544" y="1772816"/>
          <a:ext cx="7920878" cy="2344425"/>
        </p:xfrm>
        <a:graphic>
          <a:graphicData uri="http://schemas.openxmlformats.org/drawingml/2006/table">
            <a:tbl>
              <a:tblPr/>
              <a:tblGrid>
                <a:gridCol w="3462598"/>
                <a:gridCol w="891656"/>
                <a:gridCol w="891656"/>
                <a:gridCol w="891656"/>
                <a:gridCol w="891656"/>
                <a:gridCol w="891656"/>
              </a:tblGrid>
              <a:tr h="259408"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 Mio. EUR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0/1</a:t>
                      </a:r>
                      <a:r>
                        <a:rPr lang="en-US" sz="1100" b="1" i="0" u="none" strike="noStrike" baseline="0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1100" b="1" i="0" u="none" strike="noStrike" baseline="0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Порядок и безопасность</a:t>
                      </a:r>
                      <a:endParaRPr lang="en-US" sz="1100" b="1" i="0" u="none" strike="noStrike" dirty="0">
                        <a:solidFill>
                          <a:srgbClr val="231F2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8.091,7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7.978,7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7.827,1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7.978,2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8.133,2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94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2    </a:t>
                      </a:r>
                      <a:r>
                        <a:rPr lang="ru-RU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Рынок труда</a:t>
                      </a:r>
                      <a:r>
                        <a:rPr lang="en-US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ru-RU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социальные вопросы</a:t>
                      </a:r>
                      <a:r>
                        <a:rPr lang="en-US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ru-RU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здравоохранение и семья</a:t>
                      </a:r>
                      <a:endParaRPr lang="en-US" sz="1100" b="1" i="0" u="none" strike="noStrike" dirty="0">
                        <a:solidFill>
                          <a:srgbClr val="231F2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35.458,8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36.320,2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36.783,4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37.869,2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38.983,9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4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3    </a:t>
                      </a:r>
                      <a:r>
                        <a:rPr lang="ru-RU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Образование</a:t>
                      </a:r>
                      <a:r>
                        <a:rPr lang="en-US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ru-RU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исследования</a:t>
                      </a:r>
                      <a:r>
                        <a:rPr lang="en-US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ru-RU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искусство и культура</a:t>
                      </a:r>
                      <a:endParaRPr lang="en-US" sz="1100" b="1" i="0" u="none" strike="noStrike" dirty="0">
                        <a:solidFill>
                          <a:srgbClr val="231F2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13.028,9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12.935,7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12.989,1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13.175,2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13.328,9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408">
                <a:tc>
                  <a:txBody>
                    <a:bodyPr/>
                    <a:lstStyle/>
                    <a:p>
                      <a:pPr algn="l" fontAlgn="ctr"/>
                      <a:r>
                        <a:rPr lang="de-AT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4    </a:t>
                      </a:r>
                      <a:r>
                        <a:rPr lang="ru-RU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Экономика</a:t>
                      </a:r>
                      <a:r>
                        <a:rPr lang="de-AT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ru-RU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инфраструктура и окружающая среда </a:t>
                      </a:r>
                      <a:endParaRPr lang="de-AT" sz="1100" b="1" i="0" u="none" strike="noStrike" dirty="0">
                        <a:solidFill>
                          <a:srgbClr val="231F2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11.580,9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8.908,9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8.154,9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8.366,1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 dirty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9.014,9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4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5    </a:t>
                      </a:r>
                      <a:r>
                        <a:rPr lang="ru-RU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Денежные ср-</a:t>
                      </a:r>
                      <a:r>
                        <a:rPr lang="ru-RU" sz="1100" b="1" i="0" u="none" strike="noStrike" dirty="0" err="1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ва</a:t>
                      </a:r>
                      <a:r>
                        <a:rPr lang="ru-RU" sz="1100" b="1" i="0" u="none" strike="noStrike" dirty="0" smtClean="0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 и проценты</a:t>
                      </a:r>
                      <a:endParaRPr lang="en-US" sz="1100" b="1" i="0" u="none" strike="noStrike" dirty="0">
                        <a:solidFill>
                          <a:srgbClr val="231F2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6.845,5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8.195,9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8.175,7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9.123,4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0" i="0" u="none" strike="noStrike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9.123,4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37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Итого</a:t>
                      </a:r>
                      <a:endParaRPr lang="de-A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1" i="0" u="none" strike="noStrike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75.005,8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1" i="0" u="none" strike="noStrike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74.339,4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1" i="0" u="none" strike="noStrike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73.930,3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1" i="0" u="none" strike="noStrike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76.512,2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000" b="1" i="0" u="none" strike="noStrike">
                          <a:solidFill>
                            <a:srgbClr val="231F20"/>
                          </a:solidFill>
                          <a:effectLst/>
                          <a:latin typeface="Arial"/>
                        </a:rPr>
                        <a:t>78.584,4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08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Source: BMF-Federal Ministry of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Finance, </a:t>
                      </a:r>
                      <a:r>
                        <a:rPr lang="de-AT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Stability</a:t>
                      </a:r>
                      <a:r>
                        <a:rPr lang="de-AT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AT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</a:t>
                      </a:r>
                      <a:r>
                        <a:rPr lang="de-AT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2012-2017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05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350640"/>
            <a:ext cx="8186737" cy="45266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SzPct val="110000"/>
              <a:buNone/>
            </a:pPr>
            <a:r>
              <a:rPr lang="ru-RU" dirty="0" smtClean="0"/>
              <a:t>Стратегия правительства на </a:t>
            </a:r>
            <a:r>
              <a:rPr lang="en-US" dirty="0" smtClean="0"/>
              <a:t>2013-2017</a:t>
            </a:r>
            <a:r>
              <a:rPr lang="ru-RU" dirty="0" smtClean="0"/>
              <a:t> годы</a:t>
            </a:r>
            <a:r>
              <a:rPr lang="en-US" dirty="0" smtClean="0"/>
              <a:t>: </a:t>
            </a:r>
            <a:r>
              <a:rPr lang="ru-RU" dirty="0" smtClean="0"/>
              <a:t>стабильный бюджет благодаря реформам</a:t>
            </a:r>
            <a:r>
              <a:rPr lang="en-US" dirty="0" smtClean="0"/>
              <a:t>. </a:t>
            </a:r>
            <a:r>
              <a:rPr lang="ru-RU" dirty="0" smtClean="0"/>
              <a:t>Экономический рост благодаря активным мерам и имеет три основные цели</a:t>
            </a:r>
            <a:r>
              <a:rPr lang="en-US" dirty="0" smtClean="0"/>
              <a:t>: </a:t>
            </a:r>
            <a:endParaRPr lang="en-US" dirty="0"/>
          </a:p>
          <a:p>
            <a:pPr eaLnBrk="0" hangingPunct="0">
              <a:spcBef>
                <a:spcPts val="1200"/>
              </a:spcBef>
              <a:spcAft>
                <a:spcPts val="1200"/>
              </a:spcAft>
              <a:buSzPct val="100000"/>
            </a:pPr>
            <a:r>
              <a:rPr lang="ru-RU" dirty="0" smtClean="0"/>
              <a:t>Сбалансированный бюджет до </a:t>
            </a:r>
            <a:r>
              <a:rPr lang="en-US" dirty="0" smtClean="0"/>
              <a:t>2016</a:t>
            </a:r>
            <a:r>
              <a:rPr lang="ru-RU" dirty="0" smtClean="0"/>
              <a:t> года</a:t>
            </a:r>
            <a:r>
              <a:rPr lang="en-US" dirty="0" smtClean="0"/>
              <a:t>, </a:t>
            </a:r>
            <a:r>
              <a:rPr lang="ru-RU" dirty="0" smtClean="0"/>
              <a:t>обеспечение долгосрочной устойчивости и сокращение показателя долга до </a:t>
            </a:r>
            <a:r>
              <a:rPr lang="en-US" dirty="0" smtClean="0"/>
              <a:t>60 % </a:t>
            </a:r>
            <a:r>
              <a:rPr lang="ru-RU" dirty="0" smtClean="0"/>
              <a:t>ВВП</a:t>
            </a:r>
            <a:endParaRPr lang="en-US" dirty="0"/>
          </a:p>
          <a:p>
            <a:pPr eaLnBrk="0" hangingPunct="0">
              <a:spcBef>
                <a:spcPts val="1200"/>
              </a:spcBef>
              <a:spcAft>
                <a:spcPts val="1200"/>
              </a:spcAft>
              <a:buSzPct val="100000"/>
            </a:pPr>
            <a:r>
              <a:rPr lang="ru-RU" dirty="0" smtClean="0"/>
              <a:t>Стимулирование инвестиций в образование</a:t>
            </a:r>
            <a:r>
              <a:rPr lang="en-US" dirty="0" smtClean="0"/>
              <a:t>, </a:t>
            </a:r>
            <a:r>
              <a:rPr lang="ru-RU" dirty="0" smtClean="0"/>
              <a:t>университеты</a:t>
            </a:r>
            <a:r>
              <a:rPr lang="en-US" dirty="0" smtClean="0"/>
              <a:t>, </a:t>
            </a:r>
            <a:r>
              <a:rPr lang="ru-RU" dirty="0" smtClean="0"/>
              <a:t>НИОКР и инфраструктуру в целях обеспечения экономического роста и занятости</a:t>
            </a:r>
            <a:endParaRPr lang="en-US" dirty="0"/>
          </a:p>
          <a:p>
            <a:pPr eaLnBrk="0" hangingPunct="0">
              <a:spcBef>
                <a:spcPts val="1200"/>
              </a:spcBef>
              <a:spcAft>
                <a:spcPts val="1200"/>
              </a:spcAft>
              <a:buSzPct val="100000"/>
            </a:pPr>
            <a:r>
              <a:rPr lang="ru-RU" dirty="0" smtClean="0"/>
              <a:t>Продолжение структурных реформ в следующие сектора</a:t>
            </a:r>
            <a:r>
              <a:rPr lang="en-US" dirty="0" smtClean="0"/>
              <a:t>: </a:t>
            </a:r>
            <a:r>
              <a:rPr lang="ru-RU" dirty="0" smtClean="0"/>
              <a:t>пенсионная система</a:t>
            </a:r>
            <a:r>
              <a:rPr lang="en-US" dirty="0" smtClean="0"/>
              <a:t>, </a:t>
            </a:r>
            <a:r>
              <a:rPr lang="ru-RU" dirty="0" smtClean="0"/>
              <a:t>система </a:t>
            </a:r>
            <a:r>
              <a:rPr lang="ru-RU" dirty="0" smtClean="0"/>
              <a:t>здравоохранения</a:t>
            </a:r>
            <a:r>
              <a:rPr lang="en-US" dirty="0" smtClean="0"/>
              <a:t>, </a:t>
            </a:r>
            <a:r>
              <a:rPr lang="ru-RU" dirty="0" smtClean="0"/>
              <a:t>государственное управление</a:t>
            </a:r>
            <a:r>
              <a:rPr lang="en-US" dirty="0" smtClean="0"/>
              <a:t>, </a:t>
            </a:r>
            <a:r>
              <a:rPr lang="ru-RU" dirty="0" smtClean="0"/>
              <a:t>субсидии и рынок труда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35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386953" y="533400"/>
            <a:ext cx="8229600" cy="591344"/>
          </a:xfrm>
        </p:spPr>
        <p:txBody>
          <a:bodyPr/>
          <a:lstStyle/>
          <a:p>
            <a:r>
              <a:rPr lang="ru-RU" sz="2800" b="1" cap="small" dirty="0" smtClean="0"/>
              <a:t>Экономическая и бюджетная стратегия</a:t>
            </a:r>
            <a:endParaRPr lang="de-AT" sz="2800" b="1" cap="small" dirty="0"/>
          </a:p>
        </p:txBody>
      </p:sp>
    </p:spTree>
    <p:extLst>
      <p:ext uri="{BB962C8B-B14F-4D97-AF65-F5344CB8AC3E}">
        <p14:creationId xmlns:p14="http://schemas.microsoft.com/office/powerpoint/2010/main" val="67876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591344"/>
          </a:xfrm>
        </p:spPr>
        <p:txBody>
          <a:bodyPr/>
          <a:lstStyle/>
          <a:p>
            <a:r>
              <a:rPr lang="ru-RU" b="1" cap="small" dirty="0" smtClean="0"/>
              <a:t>Общее развитие сектора государственного управления</a:t>
            </a:r>
            <a:endParaRPr lang="en-GB" b="1" cap="smal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36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483723"/>
              </p:ext>
            </p:extLst>
          </p:nvPr>
        </p:nvGraphicFramePr>
        <p:xfrm>
          <a:off x="539552" y="2204864"/>
          <a:ext cx="8280920" cy="2484910"/>
        </p:xfrm>
        <a:graphic>
          <a:graphicData uri="http://schemas.openxmlformats.org/drawingml/2006/table">
            <a:tbl>
              <a:tblPr/>
              <a:tblGrid>
                <a:gridCol w="2671265"/>
                <a:gridCol w="623295"/>
                <a:gridCol w="623295"/>
                <a:gridCol w="623295"/>
                <a:gridCol w="623295"/>
                <a:gridCol w="623295"/>
                <a:gridCol w="623295"/>
                <a:gridCol w="623295"/>
                <a:gridCol w="623295"/>
                <a:gridCol w="623295"/>
              </a:tblGrid>
              <a:tr h="3090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 </a:t>
                      </a:r>
                      <a:r>
                        <a:rPr lang="ru-RU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ВВП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2014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2015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2016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Маастрихстский дефицит </a:t>
                      </a:r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 </a:t>
                      </a:r>
                      <a:r>
                        <a:rPr lang="ru-RU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сектор гос.управления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-4,1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-4,5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-2,5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-2,5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-2,3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-1,5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-0,6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90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noProof="0" dirty="0" smtClean="0">
                          <a:effectLst/>
                        </a:rPr>
                        <a:t>Структурный дефицит </a:t>
                      </a:r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 </a:t>
                      </a:r>
                      <a:r>
                        <a:rPr lang="ru-RU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сектор гос.управления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-2,8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-3,4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-2,2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-1,6</a:t>
                      </a:r>
                      <a:r>
                        <a:rPr lang="en-US" sz="1200" b="0" i="0" u="none" strike="noStrike" baseline="300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*)</a:t>
                      </a:r>
                      <a:endParaRPr lang="en-US" sz="1200" b="0" i="0" u="none" strike="noStrike" baseline="30000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-1,5</a:t>
                      </a:r>
                      <a:r>
                        <a:rPr lang="en-US" sz="1200" b="0" i="0" u="none" strike="noStrike" baseline="30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*)</a:t>
                      </a:r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-1,3</a:t>
                      </a:r>
                      <a:r>
                        <a:rPr lang="en-US" sz="1200" b="0" i="0" u="none" strike="noStrike" baseline="30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*)</a:t>
                      </a:r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-0,8</a:t>
                      </a:r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-0,5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-0,45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00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noProof="0" dirty="0" smtClean="0">
                          <a:effectLst/>
                        </a:rPr>
                        <a:t>Государственный долг </a:t>
                      </a:r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 </a:t>
                      </a:r>
                      <a:r>
                        <a:rPr lang="ru-RU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сектор гос.управления</a:t>
                      </a:r>
                      <a:endParaRPr lang="en-US" sz="1200" b="0" i="0" u="none" strike="noStrike" noProof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69,2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72,0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72,5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74,0</a:t>
                      </a:r>
                      <a:r>
                        <a:rPr lang="en-US" sz="1200" b="0" i="0" u="none" strike="noStrike" baseline="30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*)</a:t>
                      </a:r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74,6</a:t>
                      </a:r>
                      <a:r>
                        <a:rPr lang="en-US" sz="1200" b="0" i="0" u="none" strike="noStrike" baseline="30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*)</a:t>
                      </a:r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74,0</a:t>
                      </a:r>
                      <a:r>
                        <a:rPr lang="en-US" sz="1200" b="0" i="0" u="none" strike="noStrike" baseline="30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*)</a:t>
                      </a:r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71,3</a:t>
                      </a:r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69,3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67,0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18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noProof="0" dirty="0" smtClean="0">
                          <a:effectLst/>
                        </a:rPr>
                        <a:t>Первичный баланс</a:t>
                      </a:r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 </a:t>
                      </a:r>
                      <a:r>
                        <a:rPr lang="ru-RU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сектор гос.управления</a:t>
                      </a:r>
                      <a:endParaRPr lang="en-US" sz="1200" b="0" i="0" u="none" strike="noStrike" noProof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-1,3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-1,8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0,1</a:t>
                      </a:r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0,3</a:t>
                      </a:r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1,1</a:t>
                      </a:r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1,9</a:t>
                      </a:r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2,4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5">
                <a:tc gridSpan="10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Sources: RH-</a:t>
                      </a:r>
                      <a:r>
                        <a:rPr lang="en-US" sz="900" noProof="0" dirty="0" smtClean="0">
                          <a:effectLst/>
                        </a:rPr>
                        <a:t>Austrian Court of Audit</a:t>
                      </a:r>
                      <a:r>
                        <a:rPr lang="en-US" sz="9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BMF-Federal Ministry of Finance Strategy Report 2013, Stability program 2012-2017, *) A</a:t>
                      </a:r>
                      <a:r>
                        <a:rPr lang="en-US" sz="9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ustrian Draft Budgetary Plan 2014 </a:t>
                      </a:r>
                      <a:endParaRPr lang="en-US" sz="9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38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7" y="1268760"/>
            <a:ext cx="8215064" cy="4670648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1800"/>
              </a:spcAft>
              <a:buSzPct val="100000"/>
            </a:pPr>
            <a:r>
              <a:rPr lang="ru-RU" dirty="0" smtClean="0"/>
              <a:t>Приоритетное внимание обращается на устойчивую консолидацию бюджета</a:t>
            </a:r>
            <a:r>
              <a:rPr lang="en-US" dirty="0" smtClean="0"/>
              <a:t>: </a:t>
            </a:r>
            <a:r>
              <a:rPr lang="ru-RU" dirty="0" smtClean="0"/>
              <a:t>запланированный рост доходов на </a:t>
            </a:r>
            <a:r>
              <a:rPr lang="en-US" dirty="0" smtClean="0"/>
              <a:t>12,9 </a:t>
            </a:r>
            <a:r>
              <a:rPr lang="ru-RU" dirty="0" smtClean="0"/>
              <a:t>млрд Евро и запланированный рост расходов на </a:t>
            </a:r>
            <a:r>
              <a:rPr lang="en-US" dirty="0" smtClean="0"/>
              <a:t>5,7 </a:t>
            </a:r>
            <a:r>
              <a:rPr lang="ru-RU" dirty="0" smtClean="0"/>
              <a:t>млрд Евро в период с </a:t>
            </a:r>
            <a:r>
              <a:rPr lang="en-US" dirty="0" smtClean="0"/>
              <a:t>2012 </a:t>
            </a:r>
            <a:r>
              <a:rPr lang="ru-RU" dirty="0" smtClean="0"/>
              <a:t>по </a:t>
            </a:r>
            <a:r>
              <a:rPr lang="en-US" dirty="0" smtClean="0"/>
              <a:t>2017</a:t>
            </a:r>
            <a:r>
              <a:rPr lang="ru-RU" dirty="0" smtClean="0"/>
              <a:t> годы</a:t>
            </a:r>
            <a:endParaRPr lang="en-US" dirty="0" smtClean="0"/>
          </a:p>
          <a:p>
            <a:pPr eaLnBrk="0" hangingPunct="0">
              <a:spcBef>
                <a:spcPts val="600"/>
              </a:spcBef>
              <a:spcAft>
                <a:spcPts val="1800"/>
              </a:spcAft>
              <a:buSzPct val="100000"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37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386953" y="533400"/>
            <a:ext cx="8229600" cy="591344"/>
          </a:xfrm>
        </p:spPr>
        <p:txBody>
          <a:bodyPr/>
          <a:lstStyle/>
          <a:p>
            <a:r>
              <a:rPr lang="ru-RU" sz="2800" b="1" cap="small" dirty="0" smtClean="0"/>
              <a:t>Целевые показатели по бюджету</a:t>
            </a:r>
            <a:endParaRPr lang="de-AT" sz="2800" b="1" cap="small" dirty="0"/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867833"/>
              </p:ext>
            </p:extLst>
          </p:nvPr>
        </p:nvGraphicFramePr>
        <p:xfrm>
          <a:off x="899592" y="2204864"/>
          <a:ext cx="7128792" cy="4182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254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7" y="1350640"/>
            <a:ext cx="8215064" cy="4670648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ru-RU" dirty="0" smtClean="0"/>
              <a:t>Цели </a:t>
            </a:r>
            <a:r>
              <a:rPr lang="en-US" dirty="0" smtClean="0"/>
              <a:t>: </a:t>
            </a:r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До </a:t>
            </a:r>
            <a:r>
              <a:rPr lang="en-US" dirty="0" smtClean="0"/>
              <a:t>2016: </a:t>
            </a:r>
            <a:r>
              <a:rPr lang="ru-RU" dirty="0" smtClean="0"/>
              <a:t>сбалансированный бюджет с точки зрения Маастрихта</a:t>
            </a:r>
            <a:endParaRPr lang="en-US" dirty="0" smtClean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До </a:t>
            </a:r>
            <a:r>
              <a:rPr lang="en-US" dirty="0" smtClean="0"/>
              <a:t>2017: </a:t>
            </a:r>
            <a:r>
              <a:rPr lang="ru-RU" dirty="0" smtClean="0"/>
              <a:t>целевой показатель в </a:t>
            </a:r>
            <a:r>
              <a:rPr lang="en-US" dirty="0" smtClean="0"/>
              <a:t>0 % </a:t>
            </a:r>
            <a:r>
              <a:rPr lang="ru-RU" dirty="0" smtClean="0"/>
              <a:t>дефицита для центрального правительства и небольшой профицит для бюджетов провинций и местных бюджетов</a:t>
            </a:r>
            <a:endParaRPr lang="en-US" dirty="0" smtClean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До </a:t>
            </a:r>
            <a:r>
              <a:rPr lang="en-US" dirty="0" smtClean="0"/>
              <a:t>2017: </a:t>
            </a:r>
            <a:r>
              <a:rPr lang="ru-RU" dirty="0" smtClean="0"/>
              <a:t>структурный бюджетный баланс в размере </a:t>
            </a:r>
            <a:r>
              <a:rPr lang="en-US" dirty="0" smtClean="0"/>
              <a:t>0,45 % </a:t>
            </a:r>
            <a:r>
              <a:rPr lang="ru-RU" dirty="0" smtClean="0"/>
              <a:t>ВВП для сектора гос. управления </a:t>
            </a:r>
            <a:r>
              <a:rPr lang="en-US" dirty="0" smtClean="0"/>
              <a:t>(</a:t>
            </a:r>
            <a:r>
              <a:rPr lang="ru-RU" dirty="0" smtClean="0"/>
              <a:t>центральное правительство</a:t>
            </a:r>
            <a:r>
              <a:rPr lang="en-US" dirty="0" smtClean="0"/>
              <a:t>: 0,35 %)(“</a:t>
            </a:r>
            <a:r>
              <a:rPr lang="ru-RU" dirty="0" smtClean="0"/>
              <a:t>долговой тормоз</a:t>
            </a:r>
            <a:r>
              <a:rPr lang="en-US" dirty="0" smtClean="0"/>
              <a:t>”)</a:t>
            </a:r>
          </a:p>
          <a:p>
            <a:pPr>
              <a:buSzPct val="110000"/>
            </a:pPr>
            <a:endParaRPr lang="en-US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ru-RU" dirty="0" smtClean="0"/>
              <a:t>Соотношение </a:t>
            </a:r>
            <a:r>
              <a:rPr lang="ru-RU" dirty="0"/>
              <a:t>долга государственного </a:t>
            </a:r>
            <a:r>
              <a:rPr lang="ru-RU" dirty="0" smtClean="0"/>
              <a:t>сектора к ВВП возрастет с </a:t>
            </a:r>
            <a:r>
              <a:rPr lang="en-US" dirty="0" smtClean="0"/>
              <a:t>74 % </a:t>
            </a:r>
            <a:r>
              <a:rPr lang="ru-RU" dirty="0" smtClean="0"/>
              <a:t>в </a:t>
            </a:r>
            <a:r>
              <a:rPr lang="en-US" dirty="0" smtClean="0"/>
              <a:t>2012 </a:t>
            </a:r>
            <a:r>
              <a:rPr lang="ru-RU" dirty="0" smtClean="0"/>
              <a:t>до </a:t>
            </a:r>
            <a:r>
              <a:rPr lang="en-US" dirty="0" smtClean="0"/>
              <a:t>74,6 % </a:t>
            </a:r>
            <a:r>
              <a:rPr lang="ru-RU" dirty="0" smtClean="0"/>
              <a:t>в </a:t>
            </a:r>
            <a:r>
              <a:rPr lang="en-US" dirty="0" smtClean="0"/>
              <a:t>2013 </a:t>
            </a:r>
            <a:r>
              <a:rPr lang="ru-RU" dirty="0" smtClean="0"/>
              <a:t>и сократится до </a:t>
            </a:r>
            <a:r>
              <a:rPr lang="en-US" dirty="0" smtClean="0"/>
              <a:t>67 % </a:t>
            </a:r>
            <a:r>
              <a:rPr lang="ru-RU" dirty="0" smtClean="0"/>
              <a:t>ВВП к </a:t>
            </a:r>
            <a:r>
              <a:rPr lang="en-US" dirty="0" smtClean="0"/>
              <a:t>2017</a:t>
            </a:r>
            <a:r>
              <a:rPr lang="ru-RU" dirty="0" smtClean="0"/>
              <a:t> году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38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386953" y="533400"/>
            <a:ext cx="8229600" cy="591344"/>
          </a:xfrm>
        </p:spPr>
        <p:txBody>
          <a:bodyPr/>
          <a:lstStyle/>
          <a:p>
            <a:r>
              <a:rPr lang="ru-RU" sz="2800" b="1" cap="small" dirty="0"/>
              <a:t>Целевые показатели по бюджету</a:t>
            </a:r>
            <a:endParaRPr lang="de-AT" sz="2800" b="1" cap="small" dirty="0"/>
          </a:p>
        </p:txBody>
      </p:sp>
    </p:spTree>
    <p:extLst>
      <p:ext uri="{BB962C8B-B14F-4D97-AF65-F5344CB8AC3E}">
        <p14:creationId xmlns:p14="http://schemas.microsoft.com/office/powerpoint/2010/main" val="45731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663352"/>
          </a:xfrm>
        </p:spPr>
        <p:txBody>
          <a:bodyPr/>
          <a:lstStyle/>
          <a:p>
            <a:r>
              <a:rPr lang="ru-RU" b="1" cap="small" dirty="0" smtClean="0"/>
              <a:t>Основные показатели бюджета на </a:t>
            </a:r>
            <a:br>
              <a:rPr lang="ru-RU" b="1" cap="small" dirty="0" smtClean="0"/>
            </a:br>
            <a:r>
              <a:rPr lang="de-AT" b="1" cap="small" dirty="0" smtClean="0"/>
              <a:t>2011 - 2013</a:t>
            </a:r>
            <a:endParaRPr lang="de-AT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268760"/>
            <a:ext cx="8186737" cy="5184576"/>
          </a:xfrm>
        </p:spPr>
        <p:txBody>
          <a:bodyPr/>
          <a:lstStyle/>
          <a:p>
            <a:endParaRPr lang="de-AT" dirty="0" smtClean="0"/>
          </a:p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pPr marL="0" indent="0">
              <a:buNone/>
            </a:pPr>
            <a:endParaRPr lang="de-AT" dirty="0" smtClean="0"/>
          </a:p>
          <a:p>
            <a:endParaRPr lang="de-AT" dirty="0" smtClean="0">
              <a:sym typeface="Wingdings" panose="05000000000000000000" pitchFamily="2" charset="2"/>
            </a:endParaRPr>
          </a:p>
          <a:p>
            <a:endParaRPr lang="de-AT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AT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AT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39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4525"/>
            <a:ext cx="7116837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375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solidFill>
                  <a:schemeClr val="bg1"/>
                </a:solidFill>
                <a:latin typeface="+mn-ea"/>
              </a:rPr>
              <a:pPr defTabSz="957263">
                <a:defRPr/>
              </a:pPr>
              <a:t>4</a:t>
            </a:fld>
            <a:endParaRPr lang="de-DE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143056" cy="807368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b="1" cap="small" dirty="0" smtClean="0"/>
              <a:t>Основные проблемы, перед которыми стоят правительства и парламенты</a:t>
            </a:r>
            <a:endParaRPr lang="en-US" b="1" dirty="0" smtClean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39552" y="1556792"/>
            <a:ext cx="7992889" cy="4320480"/>
          </a:xfrm>
        </p:spPr>
        <p:txBody>
          <a:bodyPr/>
          <a:lstStyle/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Повышение бюджетной устойчивости</a:t>
            </a:r>
            <a:endParaRPr lang="en-US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Повышение бюджетной транспарентности</a:t>
            </a:r>
            <a:endParaRPr lang="en-US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Обеспечение эффективного расходования средств на благо граждан</a:t>
            </a:r>
            <a:endParaRPr lang="en-US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Поддержка работы в средне- и долгосрочной перспективе</a:t>
            </a:r>
            <a:endParaRPr lang="en-US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Предоставление ориентировочных показателей для политиков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ru-RU" dirty="0" smtClean="0">
                <a:ea typeface="+mn-ea"/>
                <a:cs typeface="+mn-cs"/>
              </a:rPr>
              <a:t>администрации и общественности</a:t>
            </a:r>
            <a:endParaRPr lang="en-US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Обеспечение приверженности и ключевой роли парламента</a:t>
            </a:r>
            <a:r>
              <a:rPr lang="en-US" dirty="0" smtClean="0">
                <a:ea typeface="ＭＳ Ｐゴシック" charset="-128"/>
              </a:rPr>
              <a:t/>
            </a:r>
            <a:br>
              <a:rPr lang="en-US" dirty="0" smtClean="0">
                <a:ea typeface="ＭＳ Ｐゴシック" charset="-128"/>
              </a:rPr>
            </a:br>
            <a:endParaRPr lang="en-US" dirty="0">
              <a:ea typeface="ＭＳ Ｐゴシック" charset="-128"/>
            </a:endParaRPr>
          </a:p>
          <a:p>
            <a:pPr marL="0" lvl="1" indent="0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  <a:tabLst>
                <a:tab pos="1162050" algn="l"/>
              </a:tabLst>
              <a:defRPr/>
            </a:pPr>
            <a:r>
              <a:rPr lang="en-US" dirty="0" smtClean="0">
                <a:ea typeface="ＭＳ Ｐゴシック" charset="-128"/>
              </a:rPr>
              <a:t>	</a:t>
            </a:r>
            <a:r>
              <a:rPr lang="ru-RU" dirty="0" smtClean="0">
                <a:ea typeface="ＭＳ Ｐゴシック" charset="-128"/>
              </a:rPr>
              <a:t>Все это касается надлежащего управления и налогово-бюджетной подотчетности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2" name="Pfeil nach rechts 1"/>
          <p:cNvSpPr/>
          <p:nvPr/>
        </p:nvSpPr>
        <p:spPr>
          <a:xfrm>
            <a:off x="683568" y="4497294"/>
            <a:ext cx="792088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64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412776"/>
            <a:ext cx="8186737" cy="4680520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ru-RU" sz="1600" dirty="0" smtClean="0"/>
              <a:t>Ожидается, что сектор государственного управления Австрии выполнит целевые показатели по дефициту бюджета на </a:t>
            </a:r>
            <a:r>
              <a:rPr lang="en-US" sz="1600" dirty="0" smtClean="0"/>
              <a:t>2013 </a:t>
            </a:r>
            <a:r>
              <a:rPr lang="ru-RU" sz="1600" dirty="0" smtClean="0"/>
              <a:t>год </a:t>
            </a:r>
            <a:r>
              <a:rPr lang="en-US" sz="1600" dirty="0" smtClean="0"/>
              <a:t>(-2,3 % </a:t>
            </a:r>
            <a:r>
              <a:rPr lang="ru-RU" sz="1600" dirty="0" smtClean="0"/>
              <a:t>Маастрихтский дефицит</a:t>
            </a:r>
            <a:r>
              <a:rPr lang="en-US" sz="1600" dirty="0" smtClean="0"/>
              <a:t>). </a:t>
            </a:r>
            <a:endParaRPr lang="en-US" sz="16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ru-RU" sz="1600" dirty="0" smtClean="0"/>
              <a:t>Это происходит даже при более слабых, чем ожидалось, экономических условиях и дополнительных бюджетных положений в отношении банковской группы </a:t>
            </a:r>
            <a:r>
              <a:rPr lang="en-US" sz="1600" dirty="0" smtClean="0"/>
              <a:t>Hype-</a:t>
            </a:r>
            <a:r>
              <a:rPr lang="en-US" sz="1600" dirty="0" smtClean="0"/>
              <a:t>Alpe</a:t>
            </a:r>
            <a:r>
              <a:rPr lang="en-US" sz="1600" dirty="0" smtClean="0"/>
              <a:t>-</a:t>
            </a:r>
            <a:r>
              <a:rPr lang="en-US" sz="1600" dirty="0" smtClean="0"/>
              <a:t>Adria</a:t>
            </a:r>
            <a:r>
              <a:rPr lang="en-US" sz="1600" dirty="0" smtClean="0"/>
              <a:t>.</a:t>
            </a:r>
            <a:endParaRPr lang="en-US" sz="16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ru-RU" sz="1600" dirty="0" smtClean="0"/>
              <a:t>Прогнозируется, что Маастрихстский дефицит на федеральном уровне будет несколько выше запланированного уровня, т.е., </a:t>
            </a:r>
            <a:r>
              <a:rPr lang="en-US" sz="1600" dirty="0" smtClean="0"/>
              <a:t>-2,1 % </a:t>
            </a:r>
            <a:r>
              <a:rPr lang="ru-RU" sz="1600" dirty="0" smtClean="0"/>
              <a:t>ВВП</a:t>
            </a:r>
            <a:r>
              <a:rPr lang="en-US" sz="1600" dirty="0" smtClean="0"/>
              <a:t> (</a:t>
            </a:r>
            <a:r>
              <a:rPr lang="ru-RU" sz="1600" dirty="0" smtClean="0"/>
              <a:t>пересмотрен в сторону повышения с </a:t>
            </a:r>
            <a:r>
              <a:rPr lang="en-US" sz="1600" dirty="0" smtClean="0"/>
              <a:t>-1,9 %). </a:t>
            </a:r>
            <a:r>
              <a:rPr lang="ru-RU" sz="1600" dirty="0" smtClean="0"/>
              <a:t>Однако правительства штатов и местные правительства немного улучшат свои целевые показатели по дефициту, достигнув </a:t>
            </a:r>
            <a:r>
              <a:rPr lang="en-US" sz="1600" dirty="0" smtClean="0"/>
              <a:t>-0,3 % </a:t>
            </a:r>
            <a:r>
              <a:rPr lang="ru-RU" sz="1600" dirty="0" smtClean="0"/>
              <a:t>ВВП </a:t>
            </a:r>
            <a:r>
              <a:rPr lang="en-US" sz="1600" dirty="0" smtClean="0"/>
              <a:t>(</a:t>
            </a:r>
            <a:r>
              <a:rPr lang="ru-RU" sz="1600" dirty="0" smtClean="0"/>
              <a:t>вместо </a:t>
            </a:r>
            <a:r>
              <a:rPr lang="en-US" sz="1600" dirty="0" smtClean="0"/>
              <a:t>-0,4 %). </a:t>
            </a:r>
            <a:r>
              <a:rPr lang="ru-RU" sz="1600" dirty="0" smtClean="0"/>
              <a:t>Ожидается, что у фондов социального страхования опять будет небольшой профицит </a:t>
            </a:r>
            <a:r>
              <a:rPr lang="en-US" sz="1600" dirty="0" smtClean="0"/>
              <a:t>(+0,1 % </a:t>
            </a:r>
            <a:r>
              <a:rPr lang="ru-RU" sz="1600" dirty="0" smtClean="0"/>
              <a:t>ВВП</a:t>
            </a:r>
            <a:r>
              <a:rPr lang="en-US" sz="1600" dirty="0" smtClean="0"/>
              <a:t>), </a:t>
            </a:r>
            <a:r>
              <a:rPr lang="ru-RU" sz="1600" dirty="0" smtClean="0"/>
              <a:t>что превзойдет более ранние прогнозы достижения сбалансированного бюджета</a:t>
            </a:r>
            <a:r>
              <a:rPr lang="en-US" sz="1600" dirty="0" smtClean="0"/>
              <a:t>. </a:t>
            </a:r>
            <a:endParaRPr lang="en-US" sz="16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ru-RU" sz="1600" dirty="0" smtClean="0"/>
              <a:t>В июле </a:t>
            </a:r>
            <a:r>
              <a:rPr lang="en-US" sz="1600" dirty="0" smtClean="0"/>
              <a:t>2013</a:t>
            </a:r>
            <a:r>
              <a:rPr lang="ru-RU" sz="1600" dirty="0" smtClean="0"/>
              <a:t> года номинальный ВВП</a:t>
            </a:r>
            <a:r>
              <a:rPr lang="en-US" sz="1600" dirty="0" smtClean="0"/>
              <a:t> </a:t>
            </a:r>
            <a:r>
              <a:rPr lang="ru-RU" sz="1600" dirty="0" smtClean="0"/>
              <a:t>был пересмотрен в сторону понижения</a:t>
            </a:r>
            <a:r>
              <a:rPr lang="en-US" sz="1600" dirty="0" smtClean="0"/>
              <a:t>, </a:t>
            </a:r>
            <a:r>
              <a:rPr lang="ru-RU" sz="1600" dirty="0" smtClean="0"/>
              <a:t>в результате чего соотношение долга сектора государственного управления к ВВП</a:t>
            </a:r>
            <a:r>
              <a:rPr lang="en-US" sz="1600" dirty="0" smtClean="0"/>
              <a:t> </a:t>
            </a:r>
            <a:r>
              <a:rPr lang="ru-RU" sz="1600" dirty="0" smtClean="0"/>
              <a:t>варьировался от несколько более высокого уровня в </a:t>
            </a:r>
            <a:r>
              <a:rPr lang="en-US" sz="1600" dirty="0" smtClean="0"/>
              <a:t>74,6 % (</a:t>
            </a:r>
            <a:r>
              <a:rPr lang="ru-RU" sz="1600" dirty="0" smtClean="0"/>
              <a:t>вместо </a:t>
            </a:r>
            <a:r>
              <a:rPr lang="en-US" sz="1600" dirty="0" smtClean="0"/>
              <a:t>73,6 %) </a:t>
            </a:r>
            <a:r>
              <a:rPr lang="ru-RU" sz="1600" dirty="0" smtClean="0"/>
              <a:t>в конце </a:t>
            </a:r>
            <a:r>
              <a:rPr lang="en-US" sz="1600" dirty="0" smtClean="0"/>
              <a:t>2013</a:t>
            </a:r>
            <a:r>
              <a:rPr lang="ru-RU" sz="1600" dirty="0" smtClean="0"/>
              <a:t> года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40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663352"/>
          </a:xfrm>
        </p:spPr>
        <p:txBody>
          <a:bodyPr/>
          <a:lstStyle/>
          <a:p>
            <a:r>
              <a:rPr lang="ru-RU" b="1" cap="small" dirty="0" smtClean="0"/>
              <a:t>Исполнение бюджета в </a:t>
            </a:r>
            <a:r>
              <a:rPr lang="de-AT" b="1" cap="small" dirty="0" smtClean="0"/>
              <a:t>2013</a:t>
            </a:r>
            <a:r>
              <a:rPr lang="ru-RU" b="1" cap="small" dirty="0" smtClean="0"/>
              <a:t> году</a:t>
            </a:r>
            <a:endParaRPr lang="de-AT" b="1" cap="small" dirty="0"/>
          </a:p>
        </p:txBody>
      </p:sp>
    </p:spTree>
    <p:extLst>
      <p:ext uri="{BB962C8B-B14F-4D97-AF65-F5344CB8AC3E}">
        <p14:creationId xmlns:p14="http://schemas.microsoft.com/office/powerpoint/2010/main" val="72556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332656"/>
            <a:ext cx="8229600" cy="735360"/>
          </a:xfrm>
        </p:spPr>
        <p:txBody>
          <a:bodyPr/>
          <a:lstStyle/>
          <a:p>
            <a:r>
              <a:rPr lang="ru-RU" b="1" cap="small" dirty="0" smtClean="0"/>
              <a:t>Обзор</a:t>
            </a:r>
            <a:endParaRPr lang="de-AT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980728"/>
            <a:ext cx="8186737" cy="5040560"/>
          </a:xfrm>
        </p:spPr>
        <p:txBody>
          <a:bodyPr/>
          <a:lstStyle/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Новое правительство привержено достижению установленных бюджетных задач</a:t>
            </a:r>
            <a:r>
              <a:rPr lang="en-US" dirty="0" smtClean="0">
                <a:ea typeface="+mn-ea"/>
                <a:cs typeface="+mn-cs"/>
              </a:rPr>
              <a:t>.</a:t>
            </a:r>
            <a:endParaRPr lang="en-US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Министерство финансов планирует представить новый Федеральный рамочный закон о финансах и новый Федеральный Закон о финансах к концу апреля </a:t>
            </a:r>
            <a:r>
              <a:rPr lang="en-US" dirty="0" smtClean="0">
                <a:ea typeface="+mn-ea"/>
                <a:cs typeface="+mn-cs"/>
              </a:rPr>
              <a:t>2014</a:t>
            </a:r>
            <a:r>
              <a:rPr lang="ru-RU" dirty="0" smtClean="0">
                <a:ea typeface="+mn-ea"/>
                <a:cs typeface="+mn-cs"/>
              </a:rPr>
              <a:t> года</a:t>
            </a:r>
            <a:r>
              <a:rPr lang="en-US" dirty="0" smtClean="0">
                <a:ea typeface="+mn-ea"/>
                <a:cs typeface="+mn-cs"/>
              </a:rPr>
              <a:t>.</a:t>
            </a:r>
            <a:endParaRPr lang="en-US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В соответствии с временными положениями, дефицит сектора государственного управления будет сокращен до </a:t>
            </a:r>
            <a:r>
              <a:rPr lang="en-US" dirty="0" smtClean="0">
                <a:ea typeface="+mn-ea"/>
                <a:cs typeface="+mn-cs"/>
              </a:rPr>
              <a:t>-1,5 % </a:t>
            </a:r>
            <a:r>
              <a:rPr lang="ru-RU" dirty="0" smtClean="0">
                <a:ea typeface="+mn-ea"/>
                <a:cs typeface="+mn-cs"/>
              </a:rPr>
              <a:t>ВВП, а структурный дефицит до </a:t>
            </a:r>
            <a:r>
              <a:rPr lang="en-US" dirty="0" smtClean="0">
                <a:ea typeface="+mn-ea"/>
                <a:cs typeface="+mn-cs"/>
              </a:rPr>
              <a:t>-1,3 % </a:t>
            </a:r>
            <a:r>
              <a:rPr lang="ru-RU" dirty="0" smtClean="0">
                <a:ea typeface="+mn-ea"/>
                <a:cs typeface="+mn-cs"/>
              </a:rPr>
              <a:t>ВВП</a:t>
            </a:r>
            <a:r>
              <a:rPr lang="en-US" dirty="0" smtClean="0">
                <a:ea typeface="+mn-ea"/>
                <a:cs typeface="+mn-cs"/>
              </a:rPr>
              <a:t>. </a:t>
            </a:r>
            <a:r>
              <a:rPr lang="ru-RU" dirty="0" smtClean="0">
                <a:ea typeface="+mn-ea"/>
                <a:cs typeface="+mn-cs"/>
              </a:rPr>
              <a:t>Это приведет к сокращению государственного долга до </a:t>
            </a:r>
            <a:r>
              <a:rPr lang="en-US" dirty="0" smtClean="0">
                <a:ea typeface="+mn-ea"/>
                <a:cs typeface="+mn-cs"/>
              </a:rPr>
              <a:t>74 % </a:t>
            </a:r>
            <a:r>
              <a:rPr lang="ru-RU" dirty="0" smtClean="0">
                <a:ea typeface="+mn-ea"/>
                <a:cs typeface="+mn-cs"/>
              </a:rPr>
              <a:t>ВВП</a:t>
            </a:r>
            <a:r>
              <a:rPr lang="en-US" dirty="0" smtClean="0">
                <a:ea typeface="+mn-ea"/>
                <a:cs typeface="+mn-cs"/>
              </a:rPr>
              <a:t>.</a:t>
            </a:r>
            <a:endParaRPr lang="en-US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Однако экономическая ситуация в Европе остается сложной</a:t>
            </a:r>
            <a:r>
              <a:rPr lang="en-US" dirty="0" smtClean="0">
                <a:ea typeface="+mn-ea"/>
                <a:cs typeface="+mn-cs"/>
              </a:rPr>
              <a:t>. </a:t>
            </a:r>
            <a:endParaRPr lang="en-US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Могут понадобиться значительные бюджетные расходы на реструктурирование банков</a:t>
            </a:r>
            <a:r>
              <a:rPr lang="en-US" dirty="0" smtClean="0">
                <a:ea typeface="+mn-ea"/>
                <a:cs typeface="+mn-cs"/>
              </a:rPr>
              <a:t>. </a:t>
            </a:r>
            <a:endParaRPr lang="en-US" dirty="0">
              <a:ea typeface="+mn-ea"/>
              <a:cs typeface="+mn-cs"/>
            </a:endParaRPr>
          </a:p>
          <a:p>
            <a:pPr marL="342900" lvl="3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Бюджетная реформа внедрила возможность полного переноса неиспользованных средств без определения их целевого назначения</a:t>
            </a:r>
            <a:r>
              <a:rPr lang="en-US" dirty="0" smtClean="0">
                <a:ea typeface="+mn-ea"/>
                <a:cs typeface="+mn-cs"/>
              </a:rPr>
              <a:t>,  </a:t>
            </a:r>
            <a:r>
              <a:rPr lang="ru-RU" dirty="0" smtClean="0">
                <a:ea typeface="+mn-ea"/>
                <a:cs typeface="+mn-cs"/>
              </a:rPr>
              <a:t>отраслевые министерства уже накопили значительные резервы, для использования резервов потребуются дополнительные фонды</a:t>
            </a:r>
            <a:r>
              <a:rPr lang="en-US" dirty="0" smtClean="0">
                <a:ea typeface="+mn-ea"/>
                <a:cs typeface="+mn-cs"/>
              </a:rPr>
              <a:t>. </a:t>
            </a:r>
            <a:endParaRPr lang="en-US" dirty="0">
              <a:ea typeface="+mn-ea"/>
              <a:cs typeface="+mn-cs"/>
            </a:endParaRP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41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749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chemeClr val="bg1"/>
                </a:solidFill>
              </a:rPr>
              <a:pPr defTabSz="957263">
                <a:defRPr/>
              </a:pPr>
              <a:t>42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509120"/>
            <a:ext cx="8229600" cy="936104"/>
          </a:xfrm>
        </p:spPr>
        <p:txBody>
          <a:bodyPr/>
          <a:lstStyle/>
          <a:p>
            <a:r>
              <a:rPr lang="ru-RU" b="1" cap="small" dirty="0" smtClean="0"/>
              <a:t>Бюджетные отношения между правительственными органами</a:t>
            </a:r>
            <a:endParaRPr lang="de-AT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61321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solidFill>
                  <a:schemeClr val="bg1"/>
                </a:solidFill>
                <a:latin typeface="+mn-ea"/>
              </a:rPr>
              <a:pPr defTabSz="957263">
                <a:defRPr/>
              </a:pPr>
              <a:t>43</a:t>
            </a:fld>
            <a:endParaRPr lang="de-DE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467544" y="461392"/>
            <a:ext cx="8143056" cy="807368"/>
          </a:xfrm>
        </p:spPr>
        <p:txBody>
          <a:bodyPr/>
          <a:lstStyle/>
          <a:p>
            <a:r>
              <a:rPr lang="ru-RU" b="1" cap="small" dirty="0" smtClean="0"/>
              <a:t>Принципы бюджетных взаимоотношений между различными органами правительства различного уровня</a:t>
            </a:r>
            <a:endParaRPr lang="en-GB" b="1" cap="small" dirty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324601" cy="3816424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ru-RU" b="1" dirty="0" smtClean="0"/>
              <a:t>Статья</a:t>
            </a:r>
            <a:r>
              <a:rPr lang="en-GB" b="1" dirty="0" smtClean="0"/>
              <a:t> </a:t>
            </a:r>
            <a:r>
              <a:rPr lang="en-GB" b="1" dirty="0"/>
              <a:t>13. </a:t>
            </a:r>
            <a:r>
              <a:rPr lang="ru-RU" b="1" dirty="0" smtClean="0"/>
              <a:t>Федеральный конституционный закон </a:t>
            </a:r>
            <a:r>
              <a:rPr lang="en-GB" dirty="0"/>
              <a:t>	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smtClean="0"/>
              <a:t>(1)	</a:t>
            </a:r>
            <a:r>
              <a:rPr lang="ru-RU" dirty="0" smtClean="0"/>
              <a:t>Компетенции Федерации и Земель (</a:t>
            </a:r>
            <a:r>
              <a:rPr lang="en-GB" dirty="0" smtClean="0"/>
              <a:t>Laender</a:t>
            </a:r>
            <a:r>
              <a:rPr lang="ru-RU" dirty="0" smtClean="0"/>
              <a:t>) в области налогообложения определяются в специальном федеральном конституционном законе </a:t>
            </a:r>
            <a:r>
              <a:rPr lang="en-GB" dirty="0" smtClean="0"/>
              <a:t>(«</a:t>
            </a:r>
            <a:r>
              <a:rPr lang="ru-RU" dirty="0" smtClean="0"/>
              <a:t>Конституционный закон о финансах </a:t>
            </a:r>
            <a:r>
              <a:rPr lang="en-GB" dirty="0" smtClean="0"/>
              <a:t>"). </a:t>
            </a:r>
            <a:r>
              <a:rPr lang="en-GB" dirty="0"/>
              <a:t>	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smtClean="0"/>
              <a:t>(2) </a:t>
            </a:r>
            <a:r>
              <a:rPr lang="ru-RU" dirty="0" smtClean="0"/>
              <a:t>При осуществлении экономической деятельности Федерация</a:t>
            </a:r>
            <a:r>
              <a:rPr lang="en-GB" dirty="0" smtClean="0"/>
              <a:t>, </a:t>
            </a:r>
            <a:r>
              <a:rPr lang="ru-RU" dirty="0" smtClean="0"/>
              <a:t>Земли и муниципалитеты должна ставить своей целью обеспечение сбалансированных и устойчивых бюджетов</a:t>
            </a:r>
            <a:r>
              <a:rPr lang="en-GB" dirty="0" smtClean="0"/>
              <a:t>. </a:t>
            </a:r>
            <a:r>
              <a:rPr lang="ru-RU" dirty="0" smtClean="0"/>
              <a:t>Они должны координировать свою деятельность по реализации этих задач</a:t>
            </a:r>
            <a:r>
              <a:rPr lang="en-GB" dirty="0" smtClean="0"/>
              <a:t>. </a:t>
            </a:r>
            <a:r>
              <a:rPr lang="en-GB" dirty="0"/>
              <a:t>	</a:t>
            </a:r>
            <a:endParaRPr lang="en-GB" dirty="0" smtClean="0"/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smtClean="0"/>
              <a:t>(</a:t>
            </a:r>
            <a:r>
              <a:rPr lang="en-GB" dirty="0"/>
              <a:t>3) </a:t>
            </a:r>
            <a:r>
              <a:rPr lang="ru-RU" dirty="0" smtClean="0"/>
              <a:t>При бюджетировании Федерация, Земли и муниципалитеты должны ставить своей целью обеспечение равного статуса мужчин и женщин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34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88640"/>
            <a:ext cx="8229600" cy="648072"/>
          </a:xfrm>
        </p:spPr>
        <p:txBody>
          <a:bodyPr/>
          <a:lstStyle/>
          <a:p>
            <a:r>
              <a:rPr lang="ru-RU" b="1" cap="small" dirty="0" smtClean="0"/>
              <a:t>Основное законодательство</a:t>
            </a:r>
            <a:endParaRPr lang="de-AT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764704"/>
            <a:ext cx="8186737" cy="5472608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/>
              <a:t>Бюджетный конституционный закон</a:t>
            </a:r>
            <a:r>
              <a:rPr lang="en-GB" sz="1600" b="1" dirty="0" smtClean="0"/>
              <a:t> </a:t>
            </a:r>
            <a:r>
              <a:rPr lang="en-GB" sz="1600" b="1" dirty="0"/>
              <a:t>(Finanz-Verfassungsgesetz 1948) </a:t>
            </a:r>
            <a:endParaRPr lang="en-GB" sz="1600" b="1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Определяет основные принципы финансовых взаимоотношений между Федерацией</a:t>
            </a:r>
            <a:r>
              <a:rPr lang="de-AT" sz="1600" dirty="0" smtClean="0"/>
              <a:t>, </a:t>
            </a:r>
            <a:r>
              <a:rPr lang="ru-RU" sz="1600" dirty="0" smtClean="0"/>
              <a:t>Землями и муниципалитетами</a:t>
            </a:r>
            <a:endParaRPr lang="en-GB" sz="16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Основные принципы налогообложения</a:t>
            </a:r>
            <a:r>
              <a:rPr lang="de-AT" sz="1600" dirty="0" smtClean="0"/>
              <a:t>, </a:t>
            </a:r>
            <a:r>
              <a:rPr lang="ru-RU" sz="1600" dirty="0" smtClean="0"/>
              <a:t>распределения налоговых поступлений</a:t>
            </a:r>
            <a:r>
              <a:rPr lang="en-GB" sz="1600" dirty="0" smtClean="0"/>
              <a:t>, </a:t>
            </a:r>
            <a:r>
              <a:rPr lang="ru-RU" sz="1600" dirty="0" smtClean="0"/>
              <a:t>трансфертов между различными уровнями правительства и распределение затрат</a:t>
            </a:r>
            <a:endParaRPr lang="en-GB" sz="1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SzPct val="120000"/>
              <a:buNone/>
              <a:defRPr/>
            </a:pPr>
            <a:r>
              <a:rPr lang="ru-RU" sz="1600" b="1" dirty="0" smtClean="0"/>
              <a:t>Закон о бюджетном выравнивании </a:t>
            </a:r>
            <a:r>
              <a:rPr lang="en-GB" sz="1600" b="1" dirty="0" smtClean="0"/>
              <a:t>(</a:t>
            </a:r>
            <a:r>
              <a:rPr lang="de-AT" sz="1600" b="1" dirty="0" smtClean="0"/>
              <a:t>Finanzausgleichsgesetz)</a:t>
            </a:r>
            <a:endParaRPr lang="de-AT" sz="1600" b="1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Определяет правила распределения налоговых поступлений</a:t>
            </a:r>
            <a:r>
              <a:rPr lang="en-GB" sz="1600" dirty="0" smtClean="0"/>
              <a:t>, </a:t>
            </a:r>
            <a:r>
              <a:rPr lang="ru-RU" sz="1600" dirty="0"/>
              <a:t>трансфертов между различными уровнями правительства и </a:t>
            </a:r>
            <a:r>
              <a:rPr lang="ru-RU" sz="1600" dirty="0" smtClean="0"/>
              <a:t>распределение затрат между Федерацией</a:t>
            </a:r>
            <a:r>
              <a:rPr lang="en-GB" sz="1600" dirty="0" smtClean="0"/>
              <a:t>, </a:t>
            </a:r>
            <a:r>
              <a:rPr lang="ru-RU" sz="1600" dirty="0" smtClean="0"/>
              <a:t>Землями и муниципалитетами</a:t>
            </a:r>
            <a:endParaRPr lang="en-GB" sz="16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Обычно принимается на 2 года </a:t>
            </a:r>
            <a:r>
              <a:rPr lang="en-GB" sz="1600" dirty="0" smtClean="0"/>
              <a:t>(</a:t>
            </a:r>
            <a:r>
              <a:rPr lang="ru-RU" sz="1600" dirty="0" smtClean="0"/>
              <a:t>ныне действующий </a:t>
            </a:r>
            <a:r>
              <a:rPr lang="ru-RU" sz="1600" dirty="0" smtClean="0"/>
              <a:t>закон длится 4 года</a:t>
            </a:r>
            <a:r>
              <a:rPr lang="en-GB" sz="1600" dirty="0" smtClean="0"/>
              <a:t>)</a:t>
            </a:r>
            <a:r>
              <a:rPr lang="ru-RU" sz="1600" dirty="0" smtClean="0"/>
              <a:t>, после чего заменяется новыми регламентами</a:t>
            </a:r>
            <a:endParaRPr lang="en-GB" sz="16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Результаты переговоров между федеральным Министерством финансов и представителями Земель и местными органами власти, в ходе которых должен быть достигнут консенсус</a:t>
            </a:r>
            <a:endParaRPr lang="en-GB" sz="1600" dirty="0"/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Горизонтальное выравнивание не регулируется федерацией, хотя в системе имеются некоторые элементы с горизонтальным эффектом</a:t>
            </a:r>
            <a:endParaRPr lang="de-AT" sz="1600" dirty="0"/>
          </a:p>
          <a:p>
            <a:pPr marL="0" indent="0">
              <a:spcBef>
                <a:spcPts val="600"/>
              </a:spcBef>
              <a:buFont typeface="Times" pitchFamily="18" charset="0"/>
              <a:buNone/>
            </a:pPr>
            <a:endParaRPr lang="de-AT" b="1" dirty="0" smtClean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44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759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solidFill>
                  <a:schemeClr val="bg1"/>
                </a:solidFill>
                <a:latin typeface="+mn-ea"/>
              </a:rPr>
              <a:pPr defTabSz="957263">
                <a:defRPr/>
              </a:pPr>
              <a:t>45</a:t>
            </a:fld>
            <a:endParaRPr lang="de-DE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143056" cy="807368"/>
          </a:xfrm>
        </p:spPr>
        <p:txBody>
          <a:bodyPr/>
          <a:lstStyle/>
          <a:p>
            <a:r>
              <a:rPr lang="ru-RU" b="1" cap="small" dirty="0" smtClean="0"/>
              <a:t>Бюджетное выравнивание</a:t>
            </a:r>
            <a:endParaRPr lang="en-GB" b="1" dirty="0" smtClean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39552" y="980728"/>
            <a:ext cx="8180585" cy="5328592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/>
              <a:t>Распределение доходов</a:t>
            </a:r>
            <a:endParaRPr lang="en-GB" sz="1600" b="1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Осуществляется в соответствии с двумя основными критериями </a:t>
            </a:r>
            <a:r>
              <a:rPr lang="en-GB" sz="1600" dirty="0" smtClean="0"/>
              <a:t>:</a:t>
            </a:r>
            <a:endParaRPr lang="en-GB" sz="1600" dirty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Критерий налоговых поступлений</a:t>
            </a:r>
            <a:r>
              <a:rPr lang="en-GB" sz="1600" dirty="0" smtClean="0"/>
              <a:t>: </a:t>
            </a:r>
            <a:r>
              <a:rPr lang="ru-RU" sz="1600" dirty="0" smtClean="0"/>
              <a:t>ассигнование основано на региональных или местных налоговых доходов</a:t>
            </a:r>
            <a:endParaRPr lang="en-GB" sz="1600" dirty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Демографический критерий</a:t>
            </a:r>
            <a:r>
              <a:rPr lang="en-GB" sz="1600" dirty="0" smtClean="0"/>
              <a:t>: </a:t>
            </a:r>
            <a:r>
              <a:rPr lang="ru-RU" sz="1600" dirty="0" smtClean="0"/>
              <a:t>ассигнование основано на численности жителей Земли или муниципалитета</a:t>
            </a:r>
            <a:endParaRPr lang="en-GB" sz="1600" dirty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Правительство Земли ассигнует местную долю доходов конкретным муниципалитетам</a:t>
            </a:r>
            <a:endParaRPr lang="en-GB" sz="1600" dirty="0"/>
          </a:p>
          <a:p>
            <a:pPr marL="0" lvl="1" indent="0">
              <a:spcBef>
                <a:spcPts val="600"/>
              </a:spcBef>
              <a:buClr>
                <a:schemeClr val="tx2"/>
              </a:buClr>
              <a:buSzPct val="90000"/>
              <a:buNone/>
              <a:defRPr/>
            </a:pPr>
            <a:r>
              <a:rPr lang="ru-RU" sz="1600" b="1" dirty="0" smtClean="0"/>
              <a:t>Внутриправительственные трансферты</a:t>
            </a:r>
            <a:endParaRPr lang="en-GB" sz="1600" b="1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600" dirty="0" smtClean="0"/>
              <a:t>Внутриправительственные трансферты являются вторым шагом бюджетного выравнивания </a:t>
            </a:r>
            <a:r>
              <a:rPr lang="en-GB" sz="1600" dirty="0" smtClean="0"/>
              <a:t>:</a:t>
            </a:r>
            <a:endParaRPr lang="en-GB" sz="1600" dirty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Квоты на выделение средств или грантов на специальные нужды или цели</a:t>
            </a:r>
            <a:endParaRPr lang="en-GB" sz="1600" dirty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Трансферты для уравнивания среднего размера доходов Земель  и муниципалитетов </a:t>
            </a:r>
            <a:r>
              <a:rPr lang="en-GB" sz="1600" dirty="0" smtClean="0"/>
              <a:t>(</a:t>
            </a:r>
            <a:r>
              <a:rPr lang="ru-RU" sz="1600" dirty="0" smtClean="0"/>
              <a:t>выпаливаются федеральным правительством</a:t>
            </a:r>
            <a:r>
              <a:rPr lang="en-GB" sz="1600" dirty="0" smtClean="0"/>
              <a:t>, </a:t>
            </a:r>
            <a:r>
              <a:rPr lang="ru-RU" sz="1600" dirty="0" smtClean="0"/>
              <a:t>горизонтальный эффект</a:t>
            </a:r>
            <a:r>
              <a:rPr lang="en-GB" sz="1600" dirty="0" smtClean="0"/>
              <a:t>) </a:t>
            </a:r>
            <a:endParaRPr lang="en-GB" sz="1600" dirty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Трансферты на строительство жилья</a:t>
            </a:r>
            <a:r>
              <a:rPr lang="en-GB" sz="1600" dirty="0" smtClean="0"/>
              <a:t>, </a:t>
            </a:r>
            <a:r>
              <a:rPr lang="ru-RU" sz="1600" dirty="0" smtClean="0"/>
              <a:t>на охрану окружающей среды и на инфраструктурны</a:t>
            </a:r>
            <a:r>
              <a:rPr lang="ru-RU" sz="1600" dirty="0" smtClean="0"/>
              <a:t>е проекты</a:t>
            </a:r>
            <a:endParaRPr lang="en-GB" sz="1600" dirty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Трансферты из федерального фонда на случай стихийных бедствий </a:t>
            </a:r>
            <a:r>
              <a:rPr lang="en-GB" sz="1600" dirty="0" smtClean="0"/>
              <a:t>fund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376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chemeClr val="bg1"/>
                </a:solidFill>
              </a:rPr>
              <a:pPr defTabSz="957263">
                <a:defRPr/>
              </a:pPr>
              <a:t>46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67544" y="4221088"/>
            <a:ext cx="8229600" cy="875134"/>
          </a:xfrm>
        </p:spPr>
        <p:txBody>
          <a:bodyPr/>
          <a:lstStyle/>
          <a:p>
            <a:r>
              <a:rPr lang="ru-RU" b="1" cap="small" dirty="0" smtClean="0">
                <a:ea typeface="Tahoma" pitchFamily="34" charset="0"/>
                <a:cs typeface="Tahoma" pitchFamily="34" charset="0"/>
              </a:rPr>
              <a:t>Австрийский Пакт стабильности</a:t>
            </a:r>
            <a:endParaRPr lang="de-DE" b="1" cap="small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7760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88640"/>
            <a:ext cx="8229600" cy="807368"/>
          </a:xfrm>
        </p:spPr>
        <p:txBody>
          <a:bodyPr/>
          <a:lstStyle/>
          <a:p>
            <a:r>
              <a:rPr lang="ru-RU" b="1" cap="small" dirty="0" smtClean="0">
                <a:ea typeface="Tahoma" pitchFamily="34" charset="0"/>
                <a:cs typeface="Tahoma" pitchFamily="34" charset="0"/>
              </a:rPr>
              <a:t>Австрийский Пакт стабильности</a:t>
            </a:r>
            <a:endParaRPr lang="de-AT" b="1" cap="small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196752"/>
            <a:ext cx="8186737" cy="4392488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ru-RU" b="1" dirty="0" smtClean="0"/>
              <a:t>Основная концепция АПС</a:t>
            </a:r>
            <a:endParaRPr lang="en-US" b="1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При подготовке вступления Австрии в регион евро потребовалась серьезная бюджетная консолидация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 соответствии с Австрийским пактом стабильности </a:t>
            </a:r>
            <a:r>
              <a:rPr lang="en-US" dirty="0" smtClean="0"/>
              <a:t>(</a:t>
            </a:r>
            <a:r>
              <a:rPr lang="ru-RU" dirty="0" smtClean="0"/>
              <a:t>АСП</a:t>
            </a:r>
            <a:r>
              <a:rPr lang="en-US" dirty="0" smtClean="0"/>
              <a:t>) </a:t>
            </a:r>
            <a:r>
              <a:rPr lang="ru-RU" dirty="0" smtClean="0"/>
              <a:t>все уровни правительства участвуют в консолидации публичных финансов, в АСП устанавливаются целевые показатели по  дефициту</a:t>
            </a:r>
            <a:r>
              <a:rPr lang="en-US" dirty="0" smtClean="0"/>
              <a:t>/</a:t>
            </a:r>
            <a:r>
              <a:rPr lang="ru-RU" dirty="0" smtClean="0"/>
              <a:t>профициту для федерального правительства, а также для региональных и местных органов власти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 АПС устанавливаются юридически обязательные для исполнения бюджетные обязательства для разных уровней правительства</a:t>
            </a:r>
            <a:endParaRPr lang="en-US" dirty="0"/>
          </a:p>
          <a:p>
            <a:pPr marL="803275" indent="-803275">
              <a:spcBef>
                <a:spcPts val="600"/>
              </a:spcBef>
              <a:spcAft>
                <a:spcPts val="600"/>
              </a:spcAft>
              <a:buNone/>
              <a:tabLst>
                <a:tab pos="803275" algn="l"/>
              </a:tabLst>
              <a:defRPr/>
            </a:pPr>
            <a:r>
              <a:rPr lang="en-US" dirty="0"/>
              <a:t>	</a:t>
            </a:r>
            <a:r>
              <a:rPr lang="ru-RU" dirty="0" smtClean="0"/>
              <a:t>Однако из-за финансового кризиса предыдущие показатели не были выполнены, они были пересмотрены, и никакие санкции применены не были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47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  <p:sp>
        <p:nvSpPr>
          <p:cNvPr id="6" name="Pfeil nach rechts 5"/>
          <p:cNvSpPr/>
          <p:nvPr/>
        </p:nvSpPr>
        <p:spPr>
          <a:xfrm>
            <a:off x="496517" y="4149080"/>
            <a:ext cx="648072" cy="108012"/>
          </a:xfrm>
          <a:prstGeom prst="right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3243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591344"/>
          </a:xfrm>
        </p:spPr>
        <p:txBody>
          <a:bodyPr/>
          <a:lstStyle/>
          <a:p>
            <a:r>
              <a:rPr lang="ru-RU" b="1" cap="small" dirty="0">
                <a:ea typeface="Tahoma" pitchFamily="34" charset="0"/>
                <a:cs typeface="Tahoma" pitchFamily="34" charset="0"/>
              </a:rPr>
              <a:t>Австрийский Пакт стабильности</a:t>
            </a:r>
            <a:r>
              <a:rPr lang="en-GB" b="1" cap="small" dirty="0" smtClean="0">
                <a:ea typeface="Tahoma" pitchFamily="34" charset="0"/>
                <a:cs typeface="Tahoma" pitchFamily="34" charset="0"/>
              </a:rPr>
              <a:t>2012</a:t>
            </a:r>
            <a:endParaRPr lang="en-US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196752"/>
            <a:ext cx="8186737" cy="5112568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ru-RU" b="1" dirty="0" smtClean="0"/>
              <a:t>Пересмотр АПС</a:t>
            </a:r>
            <a:endParaRPr lang="en-US" b="1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Реформа системы бюджетного надзора в ЕС, внедрение Договора о стабильности, координации и управлении в экономическом и денежно-кредитном союзе </a:t>
            </a:r>
            <a:r>
              <a:rPr lang="en-US" dirty="0" smtClean="0"/>
              <a:t>(</a:t>
            </a:r>
            <a:r>
              <a:rPr lang="en-US" dirty="0"/>
              <a:t>TSCG) </a:t>
            </a:r>
            <a:r>
              <a:rPr lang="ru-RU" dirty="0" smtClean="0"/>
              <a:t>требуют реформы АПС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 качестве одного из инструментов </a:t>
            </a:r>
            <a:r>
              <a:rPr lang="ru-RU" dirty="0" smtClean="0"/>
              <a:t>внутриправительственного</a:t>
            </a:r>
            <a:r>
              <a:rPr lang="ru-RU" dirty="0" smtClean="0"/>
              <a:t> бюджетного управления была введен «долговой тормоз»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 АПС устанавливаются более амбициозные цели и укрепляется механизм обеспечения реализации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Достижение бюджетных задач в отдельные годы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Повышение роли Счетной палаты 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Автоматический запуск применения процедур взыскания</a:t>
            </a:r>
            <a:endParaRPr lang="en-US" dirty="0" smtClean="0"/>
          </a:p>
          <a:p>
            <a:pPr marL="898525" lvl="1" indent="-898525" eaLnBrk="0" hangingPunct="0">
              <a:spcBef>
                <a:spcPts val="1800"/>
              </a:spcBef>
              <a:spcAft>
                <a:spcPts val="400"/>
              </a:spcAft>
              <a:buClr>
                <a:schemeClr val="tx2"/>
              </a:buClr>
              <a:buSzPct val="85000"/>
              <a:buNone/>
              <a:tabLst>
                <a:tab pos="898525" algn="l"/>
              </a:tabLst>
              <a:defRPr/>
            </a:pPr>
            <a:r>
              <a:rPr lang="en-US" dirty="0" smtClean="0">
                <a:ea typeface="+mn-ea"/>
                <a:cs typeface="+mn-cs"/>
              </a:rPr>
              <a:t>	</a:t>
            </a:r>
            <a:r>
              <a:rPr lang="ru-RU" dirty="0" smtClean="0">
                <a:ea typeface="+mn-ea"/>
                <a:cs typeface="+mn-cs"/>
              </a:rPr>
              <a:t>Бюджетные правила в АПС способствовали тому, что в последние два года дефицит сектора государственного управления оказался ниже ожидаемого уровня</a:t>
            </a:r>
            <a:endParaRPr lang="en-US" dirty="0" smtClean="0">
              <a:ea typeface="+mn-ea"/>
              <a:cs typeface="+mn-cs"/>
            </a:endParaRP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48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  <p:sp>
        <p:nvSpPr>
          <p:cNvPr id="7" name="Pfeil nach rechts 6"/>
          <p:cNvSpPr/>
          <p:nvPr/>
        </p:nvSpPr>
        <p:spPr>
          <a:xfrm>
            <a:off x="549024" y="5384030"/>
            <a:ext cx="648072" cy="108012"/>
          </a:xfrm>
          <a:prstGeom prst="right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4660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63352"/>
          </a:xfrm>
        </p:spPr>
        <p:txBody>
          <a:bodyPr/>
          <a:lstStyle/>
          <a:p>
            <a:r>
              <a:rPr lang="ru-RU" b="1" cap="small" dirty="0">
                <a:ea typeface="Tahoma" pitchFamily="34" charset="0"/>
                <a:cs typeface="Tahoma" pitchFamily="34" charset="0"/>
              </a:rPr>
              <a:t>Австрийский Пакт стабильности</a:t>
            </a:r>
            <a:r>
              <a:rPr lang="en-GB" b="1" cap="small" dirty="0" smtClean="0">
                <a:ea typeface="Tahoma" pitchFamily="34" charset="0"/>
                <a:cs typeface="Tahoma" pitchFamily="34" charset="0"/>
              </a:rPr>
              <a:t>2012</a:t>
            </a:r>
            <a:endParaRPr lang="en-US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484784"/>
            <a:ext cx="8186737" cy="4824536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b="1" dirty="0" smtClean="0"/>
              <a:t>АПС</a:t>
            </a:r>
            <a:r>
              <a:rPr lang="en-US" b="1" dirty="0" smtClean="0"/>
              <a:t> </a:t>
            </a:r>
            <a:r>
              <a:rPr lang="en-US" b="1" dirty="0"/>
              <a:t>2012</a:t>
            </a:r>
            <a:r>
              <a:rPr lang="en-US" dirty="0"/>
              <a:t> </a:t>
            </a:r>
            <a:r>
              <a:rPr lang="ru-RU" dirty="0" smtClean="0"/>
              <a:t>определяет ряд бюджетных правил на федеральном и субнациональном уровне</a:t>
            </a:r>
            <a:r>
              <a:rPr lang="en-US" dirty="0" smtClean="0"/>
              <a:t>: </a:t>
            </a:r>
            <a:endParaRPr lang="en-US" dirty="0"/>
          </a:p>
          <a:p>
            <a:pPr marL="803275" lvl="1" indent="-444500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Правило «Долгового тормоза»</a:t>
            </a:r>
            <a:r>
              <a:rPr lang="en-US" dirty="0" smtClean="0"/>
              <a:t>: </a:t>
            </a:r>
            <a:r>
              <a:rPr lang="ru-RU" dirty="0" smtClean="0"/>
              <a:t>верхние пределы дефицита Федерального правительства, правительств земель и муниципалитетов</a:t>
            </a:r>
            <a:endParaRPr lang="en-US" dirty="0"/>
          </a:p>
          <a:p>
            <a:pPr marL="803275" lvl="1" indent="-444500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Правило относительно расходов</a:t>
            </a:r>
            <a:r>
              <a:rPr lang="en-US" dirty="0" smtClean="0"/>
              <a:t>:  </a:t>
            </a:r>
            <a:r>
              <a:rPr lang="ru-RU" dirty="0" smtClean="0"/>
              <a:t>ограничение роста ежегодных расходов на всех уровнях правительства</a:t>
            </a:r>
            <a:endParaRPr lang="en-US" dirty="0"/>
          </a:p>
          <a:p>
            <a:pPr marL="803275" lvl="1" indent="-444500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Правило сокращения показателя долга правительства</a:t>
            </a:r>
            <a:endParaRPr lang="en-US" dirty="0"/>
          </a:p>
          <a:p>
            <a:pPr marL="803275" lvl="1" indent="-444500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Верхние пределы по непредвиденным обязательствам</a:t>
            </a:r>
            <a:endParaRPr lang="en-US" dirty="0"/>
          </a:p>
          <a:p>
            <a:pPr marL="803275" lvl="1" indent="-444500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Правила улучшения бюджетной координации</a:t>
            </a:r>
            <a:endParaRPr lang="en-US" dirty="0"/>
          </a:p>
          <a:p>
            <a:pPr marL="803275" lvl="1" indent="-444500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Правила обеспечения выполнения регламентов</a:t>
            </a:r>
            <a:endParaRPr lang="en-US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49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320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solidFill>
                  <a:schemeClr val="bg1"/>
                </a:solidFill>
                <a:latin typeface="+mn-ea"/>
              </a:rPr>
              <a:pPr defTabSz="957263">
                <a:defRPr/>
              </a:pPr>
              <a:t>5</a:t>
            </a:fld>
            <a:endParaRPr lang="de-DE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467544" y="461392"/>
            <a:ext cx="8143056" cy="807368"/>
          </a:xfrm>
        </p:spPr>
        <p:txBody>
          <a:bodyPr/>
          <a:lstStyle/>
          <a:p>
            <a:r>
              <a:rPr lang="ru-RU" b="1" cap="small" dirty="0" smtClean="0"/>
              <a:t>Определение бюджетного управления </a:t>
            </a:r>
            <a:r>
              <a:rPr lang="en-GB" b="1" cap="small" dirty="0" smtClean="0"/>
              <a:t>(I)</a:t>
            </a:r>
            <a:endParaRPr lang="en-GB" b="1" dirty="0" smtClean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39552" y="1268760"/>
            <a:ext cx="7992889" cy="4536504"/>
          </a:xfrm>
        </p:spPr>
        <p:txBody>
          <a:bodyPr/>
          <a:lstStyle/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Налогово-бюджетное управление – это объединение учреждений, правил и структур управления по вопросам политики</a:t>
            </a:r>
            <a:endParaRPr lang="en-GB" dirty="0"/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Основное внимание бюджетного управления сосредоточено на  планировании, утверждении, выполнении и мониторинге бюджетной политики правительства</a:t>
            </a:r>
            <a:endParaRPr lang="en-GB" dirty="0"/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Обычно в бюджетном управлении участвуют различные государственные органы, но в нем также принимают участие деловые круги и гражданское общество</a:t>
            </a:r>
            <a:endParaRPr lang="en-GB" dirty="0"/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 странах с различными уровнями правительства </a:t>
            </a:r>
            <a:r>
              <a:rPr lang="en-GB" dirty="0" smtClean="0"/>
              <a:t>(</a:t>
            </a:r>
            <a:r>
              <a:rPr lang="ru-RU" dirty="0" smtClean="0"/>
              <a:t>федеральное государство</a:t>
            </a:r>
            <a:r>
              <a:rPr lang="en-GB" dirty="0" smtClean="0"/>
              <a:t>, </a:t>
            </a:r>
            <a:r>
              <a:rPr lang="ru-RU" dirty="0" smtClean="0"/>
              <a:t>провинции</a:t>
            </a:r>
            <a:r>
              <a:rPr lang="en-GB" dirty="0" smtClean="0"/>
              <a:t>, </a:t>
            </a:r>
            <a:r>
              <a:rPr lang="ru-RU" dirty="0" smtClean="0"/>
              <a:t>муниципалитеты и т.д.</a:t>
            </a:r>
            <a:r>
              <a:rPr lang="en-GB" dirty="0" smtClean="0"/>
              <a:t>.) </a:t>
            </a:r>
            <a:r>
              <a:rPr lang="ru-RU" dirty="0" smtClean="0"/>
              <a:t>важной частью бюджетного управления является регулирование бюджетных отношений между различными правительственными органами</a:t>
            </a:r>
            <a:endParaRPr lang="en-GB" dirty="0" smtClean="0"/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На национальное бюджетное управление могут оказывать влияние международные обязательства или оценки со стороны международных организаций </a:t>
            </a:r>
            <a:r>
              <a:rPr lang="en-GB" dirty="0" smtClean="0"/>
              <a:t>(</a:t>
            </a:r>
            <a:r>
              <a:rPr lang="ru-RU" dirty="0" smtClean="0"/>
              <a:t>например, ОЭСР</a:t>
            </a:r>
            <a:r>
              <a:rPr lang="en-GB" dirty="0" smtClean="0"/>
              <a:t>, </a:t>
            </a:r>
            <a:r>
              <a:rPr lang="ru-RU" dirty="0" smtClean="0"/>
              <a:t>рейтинговые агентства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04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63352"/>
          </a:xfrm>
        </p:spPr>
        <p:txBody>
          <a:bodyPr/>
          <a:lstStyle/>
          <a:p>
            <a:r>
              <a:rPr lang="ru-RU" b="1" cap="small" dirty="0" smtClean="0"/>
              <a:t>Бюджетные правила в АПС</a:t>
            </a:r>
            <a:endParaRPr lang="de-AT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484784"/>
            <a:ext cx="8186737" cy="4382616"/>
          </a:xfrm>
        </p:spPr>
        <p:txBody>
          <a:bodyPr/>
          <a:lstStyle/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b="1" dirty="0" smtClean="0"/>
              <a:t>Правило «долгового тормоза»</a:t>
            </a:r>
            <a:r>
              <a:rPr lang="en-US" b="1" dirty="0" smtClean="0"/>
              <a:t>: </a:t>
            </a:r>
            <a:r>
              <a:rPr lang="ru-RU" dirty="0" smtClean="0"/>
              <a:t>Бюджет Австрии должен быть структурно сбалансирован к </a:t>
            </a:r>
            <a:r>
              <a:rPr lang="en-US" dirty="0" smtClean="0"/>
              <a:t>2017</a:t>
            </a:r>
            <a:r>
              <a:rPr lang="ru-RU" dirty="0" smtClean="0"/>
              <a:t> года</a:t>
            </a:r>
            <a:r>
              <a:rPr lang="en-US" dirty="0" smtClean="0"/>
              <a:t>, </a:t>
            </a:r>
            <a:r>
              <a:rPr lang="ru-RU" dirty="0" smtClean="0"/>
              <a:t>структурный дефицит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На федеральном уровне </a:t>
            </a:r>
            <a:r>
              <a:rPr lang="en-US" dirty="0" smtClean="0"/>
              <a:t>&lt; </a:t>
            </a:r>
            <a:r>
              <a:rPr lang="en-US" dirty="0" smtClean="0"/>
              <a:t>0,35 </a:t>
            </a:r>
            <a:r>
              <a:rPr lang="en-US" dirty="0" smtClean="0"/>
              <a:t>%</a:t>
            </a:r>
            <a:r>
              <a:rPr lang="ru-RU" dirty="0" smtClean="0"/>
              <a:t> и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На уровне земель и муниципалитетов </a:t>
            </a:r>
            <a:r>
              <a:rPr lang="en-US" dirty="0" smtClean="0"/>
              <a:t>&lt; </a:t>
            </a:r>
            <a:r>
              <a:rPr lang="en-US" dirty="0" smtClean="0"/>
              <a:t>0,1 % </a:t>
            </a:r>
            <a:r>
              <a:rPr lang="ru-RU" dirty="0" smtClean="0"/>
              <a:t>номинального ВВП</a:t>
            </a:r>
            <a:endParaRPr lang="en-US" dirty="0"/>
          </a:p>
          <a:p>
            <a:pPr eaLnBrk="0" hangingPunct="0">
              <a:spcBef>
                <a:spcPts val="1200"/>
              </a:spcBef>
              <a:spcAft>
                <a:spcPts val="600"/>
              </a:spcAft>
              <a:buSzPct val="100000"/>
              <a:defRPr/>
            </a:pPr>
            <a:r>
              <a:rPr lang="ru-RU" b="1" dirty="0" smtClean="0"/>
              <a:t>Правило расходов</a:t>
            </a:r>
            <a:r>
              <a:rPr lang="en-US" b="1" dirty="0" smtClean="0"/>
              <a:t>: </a:t>
            </a:r>
            <a:r>
              <a:rPr lang="ru-RU" dirty="0" smtClean="0"/>
              <a:t>темпы </a:t>
            </a:r>
            <a:r>
              <a:rPr lang="ru-RU" dirty="0" smtClean="0"/>
              <a:t>роста ежегодных расходов на всех уровнях правительства не должны превышать темпы роста ВВП в среднесрочной перспективе</a:t>
            </a:r>
            <a:r>
              <a:rPr lang="en-US" dirty="0" smtClean="0"/>
              <a:t>, </a:t>
            </a:r>
            <a:r>
              <a:rPr lang="ru-RU" dirty="0" smtClean="0"/>
              <a:t>и должны обеспечиваться соответствующие корректировки для достижения среднесрочных целей, если превышение не сопровождается дискреционными мерами в области доходов</a:t>
            </a:r>
            <a:endParaRPr lang="en-US" dirty="0"/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b="1" dirty="0" smtClean="0"/>
              <a:t>Сокращение уровня долга правительства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ru-RU" dirty="0" smtClean="0"/>
              <a:t>федеральные и региональные правительства сокращают разрыв между уровнем долга Австрии и показателем в </a:t>
            </a:r>
            <a:r>
              <a:rPr lang="en-US" dirty="0" smtClean="0"/>
              <a:t>60</a:t>
            </a:r>
            <a:r>
              <a:rPr lang="en-US" dirty="0"/>
              <a:t> % </a:t>
            </a:r>
            <a:r>
              <a:rPr lang="ru-RU" dirty="0" smtClean="0"/>
              <a:t>ежегодно на </a:t>
            </a:r>
            <a:r>
              <a:rPr lang="en-US" dirty="0" smtClean="0"/>
              <a:t>1/20</a:t>
            </a:r>
            <a:r>
              <a:rPr lang="ru-RU" dirty="0" smtClean="0"/>
              <a:t> часть </a:t>
            </a:r>
            <a:r>
              <a:rPr lang="en-US" dirty="0" smtClean="0"/>
              <a:t>(</a:t>
            </a:r>
            <a:r>
              <a:rPr lang="ru-RU" dirty="0" smtClean="0"/>
              <a:t>в среднем в течение трех лет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chemeClr val="bg1"/>
                </a:solidFill>
              </a:rPr>
              <a:pPr>
                <a:defRPr/>
              </a:pPr>
              <a:t>50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482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>
          <a:xfrm>
            <a:off x="381000" y="116633"/>
            <a:ext cx="8439150" cy="936103"/>
          </a:xfrm>
        </p:spPr>
        <p:txBody>
          <a:bodyPr/>
          <a:lstStyle/>
          <a:p>
            <a:r>
              <a:rPr lang="ru-RU" b="1" cap="small" dirty="0"/>
              <a:t>Бюджетные правила в АПС</a:t>
            </a:r>
            <a:endParaRPr lang="de-AT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863" y="1196752"/>
            <a:ext cx="8396287" cy="5256583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400" dirty="0" smtClean="0"/>
              <a:t>Договор предусматривает все меры, которые содержатся в регламентах Европейского Союза </a:t>
            </a:r>
            <a:r>
              <a:rPr lang="en-GB" sz="1400" dirty="0" smtClean="0"/>
              <a:t>(“</a:t>
            </a:r>
            <a:r>
              <a:rPr lang="ru-RU" sz="1400" dirty="0" smtClean="0"/>
              <a:t>Пакет шести</a:t>
            </a:r>
            <a:r>
              <a:rPr lang="en-GB" sz="1400" dirty="0" smtClean="0"/>
              <a:t>”) </a:t>
            </a:r>
            <a:r>
              <a:rPr lang="ru-RU" sz="1400" dirty="0" smtClean="0"/>
              <a:t>и направлены на достижение сбалансированного бюджета к </a:t>
            </a:r>
            <a:r>
              <a:rPr lang="en-GB" sz="1400" dirty="0" smtClean="0"/>
              <a:t>2016</a:t>
            </a:r>
            <a:r>
              <a:rPr lang="ru-RU" sz="1400" dirty="0" smtClean="0"/>
              <a:t> году</a:t>
            </a:r>
            <a:endParaRPr lang="de-AT" sz="1400" dirty="0"/>
          </a:p>
          <a:p>
            <a:pPr marL="0" indent="0">
              <a:buFont typeface="Times" pitchFamily="18" charset="0"/>
              <a:buNone/>
              <a:defRPr/>
            </a:pPr>
            <a:r>
              <a:rPr lang="en-GB" sz="1400" dirty="0"/>
              <a:t> </a:t>
            </a:r>
            <a:endParaRPr lang="de-AT" sz="1400" dirty="0"/>
          </a:p>
          <a:p>
            <a:pPr marL="0" indent="0">
              <a:buFont typeface="Times" pitchFamily="18" charset="0"/>
              <a:buNone/>
              <a:defRPr/>
            </a:pPr>
            <a:endParaRPr lang="en-GB" sz="1400" dirty="0"/>
          </a:p>
          <a:p>
            <a:pPr marL="0" indent="0">
              <a:buFont typeface="Times" pitchFamily="18" charset="0"/>
              <a:buNone/>
              <a:defRPr/>
            </a:pPr>
            <a:endParaRPr lang="en-GB" sz="1400" dirty="0" smtClean="0"/>
          </a:p>
          <a:p>
            <a:pPr marL="0" indent="0">
              <a:buFont typeface="Times" pitchFamily="18" charset="0"/>
              <a:buNone/>
              <a:defRPr/>
            </a:pPr>
            <a:endParaRPr lang="en-GB" sz="1400" b="1" dirty="0"/>
          </a:p>
          <a:p>
            <a:pPr marL="0" indent="0">
              <a:buFont typeface="Times" pitchFamily="18" charset="0"/>
              <a:buNone/>
              <a:defRPr/>
            </a:pPr>
            <a:endParaRPr lang="de-AT" sz="1400" dirty="0"/>
          </a:p>
          <a:p>
            <a:pPr marL="0" indent="0">
              <a:buFont typeface="Times" pitchFamily="18" charset="0"/>
              <a:buNone/>
              <a:defRPr/>
            </a:pPr>
            <a:r>
              <a:rPr lang="en-GB" sz="1400" dirty="0"/>
              <a:t> </a:t>
            </a:r>
            <a:endParaRPr lang="de-AT" sz="1400" dirty="0"/>
          </a:p>
          <a:p>
            <a:pPr>
              <a:buClrTx/>
              <a:buSzPct val="110000"/>
              <a:buFont typeface="Wingdings" pitchFamily="2" charset="2"/>
              <a:buChar char="§"/>
              <a:defRPr/>
            </a:pPr>
            <a:endParaRPr lang="en-GB" sz="1400" b="1" dirty="0" smtClean="0"/>
          </a:p>
          <a:p>
            <a:pPr>
              <a:buClrTx/>
              <a:buSzPct val="110000"/>
              <a:buFont typeface="Wingdings" pitchFamily="2" charset="2"/>
              <a:buChar char="§"/>
              <a:defRPr/>
            </a:pPr>
            <a:endParaRPr lang="en-GB" sz="1400" b="1" dirty="0" smtClean="0"/>
          </a:p>
          <a:p>
            <a:pPr>
              <a:buClrTx/>
              <a:buSzPct val="110000"/>
              <a:buFont typeface="Wingdings" pitchFamily="2" charset="2"/>
              <a:buChar char="§"/>
              <a:defRPr/>
            </a:pPr>
            <a:endParaRPr lang="en-GB" sz="1400" b="1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400" dirty="0" smtClean="0"/>
              <a:t>Механизм санкций, которые могут быть применены в результате отчета Счетной палаты</a:t>
            </a:r>
            <a:endParaRPr lang="en-GB" sz="1400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400" dirty="0" smtClean="0"/>
              <a:t>Пакт потеряет силу, если в будущем не будут достигнуты решения в отношении</a:t>
            </a:r>
            <a:endParaRPr lang="en-GB" sz="1400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400" dirty="0" smtClean="0"/>
              <a:t>Основных расходных позиций в внутри страны</a:t>
            </a:r>
            <a:r>
              <a:rPr lang="en-GB" sz="1400" dirty="0" smtClean="0"/>
              <a:t>: </a:t>
            </a:r>
            <a:r>
              <a:rPr lang="ru-RU" sz="1400" dirty="0" smtClean="0"/>
              <a:t>здравоохранение</a:t>
            </a:r>
            <a:r>
              <a:rPr lang="en-GB" sz="1400" dirty="0" smtClean="0"/>
              <a:t>,</a:t>
            </a:r>
            <a:endParaRPr lang="en-GB" sz="1400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400" dirty="0" smtClean="0"/>
              <a:t>Основного дохода земель и муниципалитетов</a:t>
            </a:r>
            <a:r>
              <a:rPr lang="en-GB" sz="1400" dirty="0" smtClean="0"/>
              <a:t>: </a:t>
            </a:r>
            <a:r>
              <a:rPr lang="ru-RU" sz="1400" dirty="0" smtClean="0"/>
              <a:t>бюджетное уравнивание</a:t>
            </a:r>
            <a:endParaRPr lang="de-AT" sz="1600" dirty="0" smtClean="0"/>
          </a:p>
          <a:p>
            <a:pPr>
              <a:buClrTx/>
              <a:buSzPct val="110000"/>
              <a:buFont typeface="Symbol" pitchFamily="18" charset="2"/>
              <a:buChar char="-"/>
              <a:defRPr/>
            </a:pPr>
            <a:endParaRPr lang="de-AT" sz="1600" dirty="0"/>
          </a:p>
          <a:p>
            <a:pPr>
              <a:defRPr/>
            </a:pPr>
            <a:endParaRPr lang="de-AT" dirty="0"/>
          </a:p>
        </p:txBody>
      </p:sp>
      <p:sp>
        <p:nvSpPr>
          <p:cNvPr id="1229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4E238ED-6EB2-4326-95C6-E5B82511FD62}" type="slidenum">
              <a:rPr lang="de-DE" sz="900">
                <a:solidFill>
                  <a:schemeClr val="bg1"/>
                </a:solidFill>
              </a:rPr>
              <a:pPr/>
              <a:t>51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12293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844078"/>
              </p:ext>
            </p:extLst>
          </p:nvPr>
        </p:nvGraphicFramePr>
        <p:xfrm>
          <a:off x="899593" y="1844821"/>
          <a:ext cx="7344815" cy="21945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48622"/>
                <a:gridCol w="1848622"/>
                <a:gridCol w="720457"/>
                <a:gridCol w="720457"/>
                <a:gridCol w="720457"/>
                <a:gridCol w="720457"/>
                <a:gridCol w="765743"/>
              </a:tblGrid>
              <a:tr h="224025">
                <a:tc>
                  <a:txBody>
                    <a:bodyPr/>
                    <a:lstStyle/>
                    <a:p>
                      <a:endParaRPr lang="de-AT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AT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AT" sz="1000" dirty="0" smtClean="0"/>
                        <a:t>2012</a:t>
                      </a:r>
                      <a:endParaRPr lang="de-AT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AT" sz="1000" dirty="0" smtClean="0"/>
                        <a:t>2013</a:t>
                      </a:r>
                      <a:endParaRPr lang="de-AT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AT" sz="1000" dirty="0" smtClean="0"/>
                        <a:t>2014</a:t>
                      </a:r>
                      <a:endParaRPr lang="de-AT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AT" sz="1000" dirty="0" smtClean="0"/>
                        <a:t>2015</a:t>
                      </a:r>
                      <a:endParaRPr lang="de-AT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AT" sz="1000" dirty="0" smtClean="0"/>
                        <a:t>2016</a:t>
                      </a:r>
                      <a:endParaRPr lang="de-AT" sz="1000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4025">
                <a:tc>
                  <a:txBody>
                    <a:bodyPr/>
                    <a:lstStyle/>
                    <a:p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000" dirty="0" smtClean="0"/>
                        <a:t>Central </a:t>
                      </a:r>
                      <a:r>
                        <a:rPr lang="de-AT" sz="1000" dirty="0" err="1" smtClean="0"/>
                        <a:t>Government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-2,70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-2,40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-1,90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  <a:alpha val="40000"/>
                      </a:schemeClr>
                    </a:solidFill>
                  </a:tcPr>
                </a:tc>
              </a:tr>
              <a:tr h="224025">
                <a:tc>
                  <a:txBody>
                    <a:bodyPr/>
                    <a:lstStyle/>
                    <a:p>
                      <a:r>
                        <a:rPr lang="de-AT" sz="1000" dirty="0" smtClean="0"/>
                        <a:t>Growth &amp; Stab.</a:t>
                      </a:r>
                      <a:r>
                        <a:rPr lang="de-AT" sz="1000" baseline="0" dirty="0" smtClean="0"/>
                        <a:t> </a:t>
                      </a:r>
                      <a:r>
                        <a:rPr lang="de-AT" sz="1000" baseline="0" dirty="0" err="1" smtClean="0"/>
                        <a:t>Pact</a:t>
                      </a:r>
                      <a:r>
                        <a:rPr lang="de-AT" sz="1000" baseline="0" dirty="0" smtClean="0"/>
                        <a:t> 2011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000" dirty="0" err="1" smtClean="0"/>
                        <a:t>Laender</a:t>
                      </a:r>
                      <a:r>
                        <a:rPr lang="de-AT" sz="1000" baseline="0" dirty="0" smtClean="0"/>
                        <a:t> + Vienna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-0,60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-0,50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-0,50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24025">
                <a:tc>
                  <a:txBody>
                    <a:bodyPr/>
                    <a:lstStyle/>
                    <a:p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000" dirty="0" err="1" smtClean="0"/>
                        <a:t>Municipalities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0,00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0,00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0,00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  <a:alpha val="40000"/>
                      </a:schemeClr>
                    </a:solidFill>
                  </a:tcPr>
                </a:tc>
              </a:tr>
              <a:tr h="224025">
                <a:tc>
                  <a:txBody>
                    <a:bodyPr/>
                    <a:lstStyle/>
                    <a:p>
                      <a:endParaRPr lang="de-AT" sz="1000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000" b="1" dirty="0" smtClean="0"/>
                        <a:t>Austria</a:t>
                      </a:r>
                      <a:r>
                        <a:rPr lang="de-AT" sz="1000" b="1" baseline="0" dirty="0" smtClean="0"/>
                        <a:t> (</a:t>
                      </a:r>
                      <a:r>
                        <a:rPr lang="de-AT" sz="1000" b="1" baseline="0" dirty="0" err="1" smtClean="0"/>
                        <a:t>overall</a:t>
                      </a:r>
                      <a:r>
                        <a:rPr lang="de-AT" sz="1000" b="1" baseline="0" dirty="0" smtClean="0"/>
                        <a:t>)</a:t>
                      </a:r>
                      <a:endParaRPr lang="de-AT" sz="1000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b="1" dirty="0" smtClean="0"/>
                        <a:t>-3,30</a:t>
                      </a:r>
                      <a:endParaRPr lang="de-AT" sz="1000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b="1" dirty="0" smtClean="0"/>
                        <a:t>-2,90</a:t>
                      </a:r>
                      <a:endParaRPr lang="de-AT" sz="1000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b="1" dirty="0" smtClean="0"/>
                        <a:t>-2,40</a:t>
                      </a:r>
                      <a:endParaRPr lang="de-AT" sz="1000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00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24025">
                <a:tc>
                  <a:txBody>
                    <a:bodyPr/>
                    <a:lstStyle/>
                    <a:p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000" dirty="0" smtClean="0"/>
                        <a:t>Central</a:t>
                      </a:r>
                      <a:r>
                        <a:rPr lang="de-AT" sz="1000" baseline="0" dirty="0" smtClean="0"/>
                        <a:t> </a:t>
                      </a:r>
                      <a:r>
                        <a:rPr lang="de-AT" sz="1000" baseline="0" dirty="0" err="1" smtClean="0"/>
                        <a:t>Government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-2,47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-1,75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-1,29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-0,58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-0,19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4025">
                <a:tc>
                  <a:txBody>
                    <a:bodyPr/>
                    <a:lstStyle/>
                    <a:p>
                      <a:r>
                        <a:rPr lang="de-AT" sz="1000" b="1" dirty="0" smtClean="0"/>
                        <a:t>Growth</a:t>
                      </a:r>
                      <a:r>
                        <a:rPr lang="de-AT" sz="1000" b="1" baseline="0" dirty="0" smtClean="0"/>
                        <a:t> </a:t>
                      </a:r>
                      <a:r>
                        <a:rPr lang="de-AT" sz="1000" b="1" baseline="0" dirty="0" err="1" smtClean="0"/>
                        <a:t>Stability</a:t>
                      </a:r>
                      <a:endParaRPr lang="de-AT" sz="1000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000" dirty="0" err="1" smtClean="0"/>
                        <a:t>Laender</a:t>
                      </a:r>
                      <a:r>
                        <a:rPr lang="de-AT" sz="1000" dirty="0" smtClean="0"/>
                        <a:t> +</a:t>
                      </a:r>
                      <a:r>
                        <a:rPr lang="de-AT" sz="1000" baseline="0" dirty="0" smtClean="0"/>
                        <a:t> Vienna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-0,54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-0,44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-0,29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-0,14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+0,01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4025">
                <a:tc>
                  <a:txBody>
                    <a:bodyPr/>
                    <a:lstStyle/>
                    <a:p>
                      <a:r>
                        <a:rPr lang="de-AT" sz="1000" b="1" baseline="0" dirty="0" smtClean="0"/>
                        <a:t> </a:t>
                      </a:r>
                      <a:r>
                        <a:rPr lang="de-AT" sz="1000" b="1" baseline="0" dirty="0" err="1" smtClean="0"/>
                        <a:t>Pact</a:t>
                      </a:r>
                      <a:r>
                        <a:rPr lang="de-AT" sz="1000" b="1" baseline="0" dirty="0" smtClean="0"/>
                        <a:t> 2012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000" dirty="0" err="1" smtClean="0"/>
                        <a:t>Municipalities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0,00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0,00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0,00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0,00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dirty="0" smtClean="0"/>
                        <a:t>0,00</a:t>
                      </a:r>
                      <a:endParaRPr lang="de-AT" sz="1000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4025">
                <a:tc>
                  <a:txBody>
                    <a:bodyPr/>
                    <a:lstStyle/>
                    <a:p>
                      <a:endParaRPr lang="de-AT" sz="1000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000" b="1" dirty="0" smtClean="0"/>
                        <a:t>Austria (</a:t>
                      </a:r>
                      <a:r>
                        <a:rPr lang="de-AT" sz="1000" b="1" dirty="0" err="1" smtClean="0"/>
                        <a:t>overall</a:t>
                      </a:r>
                      <a:r>
                        <a:rPr lang="de-AT" sz="1000" b="1" dirty="0" smtClean="0"/>
                        <a:t>)</a:t>
                      </a:r>
                      <a:endParaRPr lang="de-AT" sz="1000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b="1" dirty="0" smtClean="0"/>
                        <a:t>-3,01</a:t>
                      </a:r>
                      <a:endParaRPr lang="de-AT" sz="1000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b="1" dirty="0" smtClean="0"/>
                        <a:t>-2,19</a:t>
                      </a:r>
                      <a:endParaRPr lang="de-AT" sz="1000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b="1" dirty="0" smtClean="0"/>
                        <a:t>-1,58</a:t>
                      </a:r>
                      <a:endParaRPr lang="de-AT" sz="1000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b="1" dirty="0" smtClean="0"/>
                        <a:t>-0,72</a:t>
                      </a:r>
                      <a:endParaRPr lang="de-AT" sz="1000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sz="1000" b="1" dirty="0" smtClean="0"/>
                        <a:t>-0,18</a:t>
                      </a:r>
                      <a:endParaRPr lang="de-AT" sz="1000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3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chemeClr val="bg1"/>
                </a:solidFill>
              </a:rPr>
              <a:pPr defTabSz="957263">
                <a:defRPr/>
              </a:pPr>
              <a:t>52</a:t>
            </a:fld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67544" y="4221088"/>
            <a:ext cx="8229600" cy="875134"/>
          </a:xfrm>
        </p:spPr>
        <p:txBody>
          <a:bodyPr/>
          <a:lstStyle/>
          <a:p>
            <a:r>
              <a:rPr lang="ru-RU" b="1" cap="small" dirty="0" smtClean="0">
                <a:ea typeface="Tahoma" pitchFamily="34" charset="0"/>
                <a:cs typeface="Tahoma" pitchFamily="34" charset="0"/>
              </a:rPr>
              <a:t>Основные вызовы, которые стоят перед Парламентом</a:t>
            </a:r>
            <a:endParaRPr lang="en-US" b="1" cap="small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42851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381000" y="260648"/>
            <a:ext cx="8229600" cy="648072"/>
          </a:xfrm>
        </p:spPr>
        <p:txBody>
          <a:bodyPr/>
          <a:lstStyle/>
          <a:p>
            <a:r>
              <a:rPr lang="de-AT" dirty="0" smtClean="0"/>
              <a:t/>
            </a:r>
            <a:br>
              <a:rPr lang="de-AT" dirty="0" smtClean="0"/>
            </a:br>
            <a:r>
              <a:rPr lang="ru-RU" dirty="0" smtClean="0"/>
              <a:t>Основные вызовы, которые стоят перед Парламент</a:t>
            </a:r>
            <a:endParaRPr lang="en-US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052736"/>
            <a:ext cx="8497192" cy="4896544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400" b="1" dirty="0" smtClean="0"/>
              <a:t>Парламент </a:t>
            </a:r>
            <a:r>
              <a:rPr lang="ru-RU" sz="1400" dirty="0" smtClean="0"/>
              <a:t>играет </a:t>
            </a:r>
            <a:r>
              <a:rPr lang="ru-RU" sz="1400" b="1" dirty="0" smtClean="0"/>
              <a:t>центральную роль </a:t>
            </a:r>
            <a:r>
              <a:rPr lang="ru-RU" sz="1400" dirty="0" smtClean="0"/>
              <a:t>в системе бюджетного управления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u-RU" sz="1400" dirty="0" smtClean="0"/>
              <a:t>Однако</a:t>
            </a:r>
            <a:endParaRPr lang="en-US" sz="1400" dirty="0" smtClean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400" dirty="0" smtClean="0"/>
              <a:t>Бюджетный процесс – </a:t>
            </a:r>
            <a:r>
              <a:rPr lang="ru-RU" sz="1400" b="1" dirty="0" smtClean="0"/>
              <a:t>чрезвычайно сложный</a:t>
            </a:r>
            <a:endParaRPr lang="en-US" sz="1400" dirty="0" smtClean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400" dirty="0" smtClean="0"/>
              <a:t>Из-за фрагментации информации трудно получить надлежащий обзор</a:t>
            </a:r>
            <a:endParaRPr lang="en-US" sz="1400" dirty="0" smtClean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400" dirty="0" smtClean="0"/>
              <a:t>Значительная асимметрия информации у правительства и парламента</a:t>
            </a:r>
            <a:endParaRPr lang="en-US" sz="1400" dirty="0" smtClean="0"/>
          </a:p>
          <a:p>
            <a:pPr eaLnBrk="0" hangingPunct="0">
              <a:spcBef>
                <a:spcPts val="1800"/>
              </a:spcBef>
              <a:spcAft>
                <a:spcPts val="600"/>
              </a:spcAft>
              <a:buSzPct val="100000"/>
              <a:defRPr/>
            </a:pPr>
            <a:r>
              <a:rPr lang="ru-RU" sz="1400" dirty="0" smtClean="0"/>
              <a:t>Основные </a:t>
            </a:r>
            <a:r>
              <a:rPr lang="ru-RU" sz="1400" b="1" dirty="0" smtClean="0"/>
              <a:t>вызовы, </a:t>
            </a:r>
            <a:r>
              <a:rPr lang="ru-RU" sz="1400" dirty="0" smtClean="0"/>
              <a:t>которые стоят перед </a:t>
            </a:r>
            <a:r>
              <a:rPr lang="ru-RU" sz="1400" b="1" dirty="0" smtClean="0"/>
              <a:t> </a:t>
            </a:r>
            <a:r>
              <a:rPr lang="ru-RU" sz="1400" dirty="0" smtClean="0"/>
              <a:t>Парламентом в вопросах бюджетного управления, включают в себя следующее</a:t>
            </a:r>
            <a:endParaRPr lang="en-US" sz="1400" dirty="0" smtClean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400" dirty="0" smtClean="0"/>
              <a:t>Повышение поддержки со стороны общественности ответственной бюджетной политики</a:t>
            </a:r>
            <a:endParaRPr lang="en-US" sz="1400" dirty="0" smtClean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400" dirty="0" smtClean="0">
                <a:ea typeface="ＭＳ Ｐゴシック" charset="-128"/>
              </a:rPr>
              <a:t>Преодоление соблазна требовать дополнительных ресурсов</a:t>
            </a:r>
            <a:endParaRPr lang="en-US" sz="1400" dirty="0" smtClean="0">
              <a:ea typeface="ＭＳ Ｐゴシック" charset="-128"/>
            </a:endParaRPr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400" dirty="0" smtClean="0">
                <a:ea typeface="ＭＳ Ｐゴシック" charset="-128"/>
              </a:rPr>
              <a:t>Повышение подотчетности</a:t>
            </a:r>
            <a:endParaRPr lang="en-US" sz="1400" dirty="0" smtClean="0">
              <a:ea typeface="ＭＳ Ｐゴシック" charset="-128"/>
            </a:endParaRPr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400" dirty="0" smtClean="0">
                <a:ea typeface="ＭＳ Ｐゴシック" charset="-128"/>
              </a:rPr>
              <a:t>Настаивание на более эффективном использовании ресурсов и достижении результатов</a:t>
            </a:r>
            <a:endParaRPr lang="en-US" sz="1400" dirty="0" smtClean="0">
              <a:ea typeface="ＭＳ Ｐゴシック" charset="-128"/>
            </a:endParaRPr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400" dirty="0" smtClean="0"/>
              <a:t>Использование предоставленной информации при проведении обсуждений, принятии решений и осуществлении контроля, а также требование предоставления недостающей информации</a:t>
            </a:r>
            <a:endParaRPr lang="en-US" sz="1400" dirty="0" smtClean="0">
              <a:ea typeface="ＭＳ Ｐゴシック" charset="-128"/>
            </a:endParaRPr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400" dirty="0" smtClean="0">
                <a:ea typeface="ＭＳ Ｐゴシック" charset="-128"/>
              </a:rPr>
              <a:t>Перевод надлежащего бюджетного управления на общедоступный язык</a:t>
            </a:r>
            <a:endParaRPr lang="en-US" sz="1400" dirty="0">
              <a:ea typeface="ＭＳ Ｐゴシック" charset="-128"/>
            </a:endParaRPr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4DC80B5-A40B-40C0-B3B4-89AB11E54944}" type="slidenum">
              <a:rPr lang="de-DE" sz="900">
                <a:solidFill>
                  <a:schemeClr val="bg1"/>
                </a:solidFill>
              </a:rPr>
              <a:pPr/>
              <a:t>53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13317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425061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7A8D0710-5A57-4E57-B801-C85735D39D56}" type="slidenum">
              <a:rPr lang="de-DE">
                <a:solidFill>
                  <a:schemeClr val="bg1"/>
                </a:solidFill>
                <a:latin typeface="+mn-ea"/>
              </a:rPr>
              <a:pPr defTabSz="957263">
                <a:defRPr/>
              </a:pPr>
              <a:t>54</a:t>
            </a:fld>
            <a:endParaRPr lang="de-DE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6148" name="Rectangle 16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29600" cy="2031504"/>
          </a:xfrm>
        </p:spPr>
        <p:txBody>
          <a:bodyPr/>
          <a:lstStyle/>
          <a:p>
            <a:pPr algn="ctr"/>
            <a:r>
              <a:rPr lang="ru-RU" b="1" cap="small" dirty="0" smtClean="0"/>
              <a:t>Спасибо за внимание!</a:t>
            </a:r>
            <a:endParaRPr lang="de-DE" b="1" cap="small" dirty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23863" y="3645024"/>
            <a:ext cx="8186737" cy="2736304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1600" b="1" dirty="0">
                <a:ea typeface="Tahoma" pitchFamily="34" charset="0"/>
                <a:cs typeface="Tahoma" pitchFamily="34" charset="0"/>
              </a:rPr>
              <a:t>Contacts:</a:t>
            </a:r>
          </a:p>
          <a:p>
            <a:pPr marL="0" indent="0">
              <a:buNone/>
            </a:pPr>
            <a:r>
              <a:rPr lang="en-GB" sz="1600" dirty="0">
                <a:ea typeface="Tahoma" pitchFamily="34" charset="0"/>
                <a:cs typeface="Tahoma" pitchFamily="34" charset="0"/>
              </a:rPr>
              <a:t>Helmut Berger </a:t>
            </a:r>
          </a:p>
          <a:p>
            <a:pPr marL="0" indent="0">
              <a:buNone/>
            </a:pPr>
            <a:r>
              <a:rPr lang="en-GB" sz="1600" dirty="0">
                <a:ea typeface="Tahoma" pitchFamily="34" charset="0"/>
                <a:cs typeface="Tahoma" pitchFamily="34" charset="0"/>
              </a:rPr>
              <a:t>Head of Parliamentary Budget </a:t>
            </a:r>
            <a:r>
              <a:rPr lang="en-GB" sz="1600" dirty="0" smtClean="0">
                <a:ea typeface="Tahoma" pitchFamily="34" charset="0"/>
                <a:cs typeface="Tahoma" pitchFamily="34" charset="0"/>
              </a:rPr>
              <a:t>Office</a:t>
            </a:r>
          </a:p>
          <a:p>
            <a:pPr marL="0" indent="0">
              <a:buNone/>
            </a:pPr>
            <a:endParaRPr lang="en-GB" sz="1600" dirty="0"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GB" sz="1600" dirty="0">
                <a:ea typeface="Tahoma" pitchFamily="34" charset="0"/>
                <a:cs typeface="Tahoma" pitchFamily="34" charset="0"/>
              </a:rPr>
              <a:t>Parliament, A-1017 Wien, </a:t>
            </a:r>
            <a:r>
              <a:rPr lang="en-GB" sz="1600" dirty="0" err="1">
                <a:ea typeface="Tahoma" pitchFamily="34" charset="0"/>
                <a:cs typeface="Tahoma" pitchFamily="34" charset="0"/>
              </a:rPr>
              <a:t>Dr.</a:t>
            </a:r>
            <a:r>
              <a:rPr lang="en-GB" sz="1600" dirty="0">
                <a:ea typeface="Tahoma" pitchFamily="34" charset="0"/>
                <a:cs typeface="Tahoma" pitchFamily="34" charset="0"/>
              </a:rPr>
              <a:t> Karl Renner-Ring 3</a:t>
            </a:r>
          </a:p>
          <a:p>
            <a:pPr marL="0" indent="0">
              <a:buNone/>
            </a:pPr>
            <a:r>
              <a:rPr lang="en-GB" sz="1600" dirty="0">
                <a:ea typeface="Tahoma" pitchFamily="34" charset="0"/>
                <a:cs typeface="Tahoma" pitchFamily="34" charset="0"/>
              </a:rPr>
              <a:t>Tel. +0043 1 40 110-2889; +0043 676 8900-2889</a:t>
            </a:r>
          </a:p>
          <a:p>
            <a:pPr marL="0" indent="0">
              <a:buNone/>
            </a:pPr>
            <a:r>
              <a:rPr lang="en-GB" sz="1600" dirty="0">
                <a:ea typeface="Tahoma" pitchFamily="34" charset="0"/>
                <a:cs typeface="Tahoma" pitchFamily="34" charset="0"/>
              </a:rPr>
              <a:t>E-mail: </a:t>
            </a:r>
            <a:r>
              <a:rPr lang="en-GB" sz="1600" dirty="0" smtClean="0">
                <a:ea typeface="Tahoma" pitchFamily="34" charset="0"/>
                <a:cs typeface="Tahoma" pitchFamily="34" charset="0"/>
                <a:hlinkClick r:id="rId3"/>
              </a:rPr>
              <a:t>helmut.berger@parlament.gv.at</a:t>
            </a:r>
            <a:endParaRPr lang="en-GB" sz="1600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491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solidFill>
                  <a:schemeClr val="bg1"/>
                </a:solidFill>
                <a:latin typeface="+mn-ea"/>
              </a:rPr>
              <a:pPr defTabSz="957263">
                <a:defRPr/>
              </a:pPr>
              <a:t>6</a:t>
            </a:fld>
            <a:endParaRPr lang="de-DE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143056" cy="807368"/>
          </a:xfrm>
        </p:spPr>
        <p:txBody>
          <a:bodyPr/>
          <a:lstStyle/>
          <a:p>
            <a:r>
              <a:rPr lang="ru-RU" b="1" cap="small" dirty="0" smtClean="0"/>
              <a:t>Определение налогово-бюджетного управления </a:t>
            </a:r>
            <a:r>
              <a:rPr lang="en-GB" b="1" cap="small" dirty="0" smtClean="0"/>
              <a:t> (II)</a:t>
            </a:r>
            <a:endParaRPr lang="en-GB" b="1" dirty="0" smtClean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39552" y="1412776"/>
            <a:ext cx="8252593" cy="4464496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Бюджетное управление или бюджетная система может быть определена как такие правила, нормы и процедуры, которые влияют на то, как происходит планирование, утверждение, выполнение и мониторинг выполнения бюджетной политики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Сюда, в частности, входят</a:t>
            </a:r>
            <a:r>
              <a:rPr lang="en-US" dirty="0" smtClean="0"/>
              <a:t>: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Основные принципы бюджетирования и учета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Система бюджетного выравнивания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Численные бюджетные правила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Независимые бюджетные учреждения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Среднесрочные бюджетные программы </a:t>
            </a:r>
            <a:r>
              <a:rPr lang="en-US" dirty="0" smtClean="0"/>
              <a:t>(MTBF)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20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solidFill>
                  <a:schemeClr val="bg1"/>
                </a:solidFill>
                <a:latin typeface="+mn-ea"/>
              </a:rPr>
              <a:pPr defTabSz="957263">
                <a:defRPr/>
              </a:pPr>
              <a:t>7</a:t>
            </a:fld>
            <a:endParaRPr lang="de-DE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43056" cy="720080"/>
          </a:xfrm>
        </p:spPr>
        <p:txBody>
          <a:bodyPr/>
          <a:lstStyle/>
          <a:p>
            <a:r>
              <a:rPr lang="ru-RU" b="1" cap="small" dirty="0" smtClean="0"/>
              <a:t>Цели бюджетного управления </a:t>
            </a:r>
            <a:r>
              <a:rPr lang="en-GB" b="1" cap="small" dirty="0" smtClean="0"/>
              <a:t>(I)</a:t>
            </a:r>
            <a:endParaRPr lang="en-GB" b="1" dirty="0" smtClean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324601" cy="4896544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Традиционные политические цели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Обеспечение принятия парламентом бюджета и пристальный контроль за расходами со стороны «верховного правителя»</a:t>
            </a:r>
            <a:r>
              <a:rPr lang="en-GB" dirty="0" smtClean="0"/>
              <a:t> 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Более совершенное координирование между различными уровнями правительства, особенно в странах с высокой степенью децентрализации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Соблюдение обязательств, вытекающих из международных соглашений или правил и политик Европейского Союза</a:t>
            </a:r>
            <a:endParaRPr lang="en-GB" dirty="0"/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Экономические цели</a:t>
            </a:r>
            <a:endParaRPr lang="en-GB" dirty="0">
              <a:ea typeface="+mn-ea"/>
              <a:cs typeface="+mn-cs"/>
            </a:endParaRP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Крепкая  и устойчивая бюджетная ситуация, в частности, благодаря сдерживанию дефицита </a:t>
            </a:r>
            <a:r>
              <a:rPr lang="en-GB" dirty="0" smtClean="0"/>
              <a:t>(</a:t>
            </a:r>
            <a:r>
              <a:rPr lang="ru-RU" dirty="0" smtClean="0"/>
              <a:t>т.е., </a:t>
            </a:r>
            <a:r>
              <a:rPr lang="ru-RU" dirty="0" smtClean="0"/>
              <a:t>тенденция к высоким показателям дефицита бюджета</a:t>
            </a:r>
            <a:r>
              <a:rPr lang="en-GB" dirty="0" smtClean="0"/>
              <a:t>)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Сокращение цикличности в выработке бюджетной политики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Содействие более долгосрочному бюджетному планированию и уход от краткосрочного подхода, обычно связанного с политическими циклами.</a:t>
            </a:r>
            <a:endParaRPr lang="en-GB" dirty="0"/>
          </a:p>
          <a:p>
            <a:pPr marL="304800" lvl="0" indent="-304800">
              <a:spcBef>
                <a:spcPts val="600"/>
              </a:spcBef>
              <a:spcAft>
                <a:spcPts val="600"/>
              </a:spcAft>
              <a:buSzPct val="120000"/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5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solidFill>
                  <a:schemeClr val="bg1"/>
                </a:solidFill>
                <a:latin typeface="+mn-ea"/>
              </a:rPr>
              <a:pPr defTabSz="957263">
                <a:defRPr/>
              </a:pPr>
              <a:t>8</a:t>
            </a:fld>
            <a:endParaRPr lang="de-DE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43056" cy="807368"/>
          </a:xfrm>
        </p:spPr>
        <p:txBody>
          <a:bodyPr/>
          <a:lstStyle/>
          <a:p>
            <a:r>
              <a:rPr lang="ru-RU" b="1" cap="small" dirty="0"/>
              <a:t>Цели бюджетного управления</a:t>
            </a:r>
            <a:r>
              <a:rPr lang="en-GB" b="1" cap="small" dirty="0" smtClean="0"/>
              <a:t>(II)</a:t>
            </a:r>
            <a:endParaRPr lang="en-GB" b="1" dirty="0" smtClean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39552" y="1556792"/>
            <a:ext cx="8252593" cy="4392488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Цели по результатам деятельности</a:t>
            </a:r>
            <a:endParaRPr lang="en-GB" dirty="0"/>
          </a:p>
          <a:p>
            <a:pPr marL="803275" lvl="1" indent="-444500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Повышение эффективности государственных расходов</a:t>
            </a:r>
            <a:endParaRPr lang="en-GB" dirty="0"/>
          </a:p>
          <a:p>
            <a:pPr marL="803275" lvl="1" indent="-444500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Обеспечение финансовой транспарентности</a:t>
            </a:r>
            <a:endParaRPr lang="en-GB" dirty="0"/>
          </a:p>
          <a:p>
            <a:pPr marL="803275" lvl="1" indent="-444500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Недопущение «творческого бухгалтерского учета»</a:t>
            </a:r>
            <a:endParaRPr lang="en-GB" dirty="0"/>
          </a:p>
          <a:p>
            <a:pPr marL="803275" lvl="1" indent="-444500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Увязывание ассигнование бюджетных ресурсов с результатами деятельности</a:t>
            </a:r>
            <a:endParaRPr lang="en-GB" dirty="0"/>
          </a:p>
          <a:p>
            <a:pPr marL="803275" lvl="1" indent="-444500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Поддержка эффективного использования государственных ресурсов посредством мониторинга эффективности расходных программ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05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9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2" y="4426074"/>
            <a:ext cx="8324601" cy="875134"/>
          </a:xfrm>
        </p:spPr>
        <p:txBody>
          <a:bodyPr/>
          <a:lstStyle/>
          <a:p>
            <a:pPr lvl="0"/>
            <a:r>
              <a:rPr lang="ru-RU" b="1" cap="small" dirty="0" smtClean="0"/>
              <a:t>Обзор политической, экономической и бюджетной системы Австрии</a:t>
            </a:r>
            <a:endParaRPr lang="en-GB" b="1" cap="small" dirty="0" smtClean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4258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lien ROM, Juni 2012">
  <a:themeElements>
    <a:clrScheme name="">
      <a:dk1>
        <a:srgbClr val="000000"/>
      </a:dk1>
      <a:lt1>
        <a:srgbClr val="FFFFFF"/>
      </a:lt1>
      <a:dk2>
        <a:srgbClr val="EF0F2C"/>
      </a:dk2>
      <a:lt2>
        <a:srgbClr val="C0C0C0"/>
      </a:lt2>
      <a:accent1>
        <a:srgbClr val="EF0F2C"/>
      </a:accent1>
      <a:accent2>
        <a:srgbClr val="BD0C24"/>
      </a:accent2>
      <a:accent3>
        <a:srgbClr val="FFFFFF"/>
      </a:accent3>
      <a:accent4>
        <a:srgbClr val="000000"/>
      </a:accent4>
      <a:accent5>
        <a:srgbClr val="F6AAAC"/>
      </a:accent5>
      <a:accent6>
        <a:srgbClr val="AB0A20"/>
      </a:accent6>
      <a:hlink>
        <a:srgbClr val="810819"/>
      </a:hlink>
      <a:folHlink>
        <a:srgbClr val="46040D"/>
      </a:folHlink>
    </a:clrScheme>
    <a:fontScheme name="Oep_Powerpoint">
      <a:majorFont>
        <a:latin typeface="Palatino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ep_Powerpoint 1">
        <a:dk1>
          <a:srgbClr val="FFCC00"/>
        </a:dk1>
        <a:lt1>
          <a:srgbClr val="F8F8F8"/>
        </a:lt1>
        <a:dk2>
          <a:srgbClr val="000000"/>
        </a:dk2>
        <a:lt2>
          <a:srgbClr val="6666FF"/>
        </a:lt2>
        <a:accent1>
          <a:srgbClr val="669900"/>
        </a:accent1>
        <a:accent2>
          <a:srgbClr val="006600"/>
        </a:accent2>
        <a:accent3>
          <a:srgbClr val="AAAAAA"/>
        </a:accent3>
        <a:accent4>
          <a:srgbClr val="D4D4D4"/>
        </a:accent4>
        <a:accent5>
          <a:srgbClr val="B8CAAA"/>
        </a:accent5>
        <a:accent6>
          <a:srgbClr val="005C00"/>
        </a:accent6>
        <a:hlink>
          <a:srgbClr val="0099FF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p_Powerpoint 2">
        <a:dk1>
          <a:srgbClr val="868686"/>
        </a:dk1>
        <a:lt1>
          <a:srgbClr val="FFFFFF"/>
        </a:lt1>
        <a:dk2>
          <a:srgbClr val="009999"/>
        </a:dk2>
        <a:lt2>
          <a:srgbClr val="6600FF"/>
        </a:lt2>
        <a:accent1>
          <a:srgbClr val="9999FF"/>
        </a:accent1>
        <a:accent2>
          <a:srgbClr val="CBCBCB"/>
        </a:accent2>
        <a:accent3>
          <a:srgbClr val="FFFFFF"/>
        </a:accent3>
        <a:accent4>
          <a:srgbClr val="727272"/>
        </a:accent4>
        <a:accent5>
          <a:srgbClr val="CACAFF"/>
        </a:accent5>
        <a:accent6>
          <a:srgbClr val="B8B8B8"/>
        </a:accent6>
        <a:hlink>
          <a:srgbClr val="6600FF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p_Powerpoint 3">
        <a:dk1>
          <a:srgbClr val="1C1C1C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CBCBCB"/>
        </a:accent2>
        <a:accent3>
          <a:srgbClr val="FFFFFF"/>
        </a:accent3>
        <a:accent4>
          <a:srgbClr val="161616"/>
        </a:accent4>
        <a:accent5>
          <a:srgbClr val="EBEBEB"/>
        </a:accent5>
        <a:accent6>
          <a:srgbClr val="B8B8B8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p_Powerpoint 4">
        <a:dk1>
          <a:srgbClr val="FFCC00"/>
        </a:dk1>
        <a:lt1>
          <a:srgbClr val="FFFFCC"/>
        </a:lt1>
        <a:dk2>
          <a:srgbClr val="000099"/>
        </a:dk2>
        <a:lt2>
          <a:srgbClr val="00CC00"/>
        </a:lt2>
        <a:accent1>
          <a:srgbClr val="3333FF"/>
        </a:accent1>
        <a:accent2>
          <a:srgbClr val="3333CC"/>
        </a:accent2>
        <a:accent3>
          <a:srgbClr val="AAAACA"/>
        </a:accent3>
        <a:accent4>
          <a:srgbClr val="DADAAE"/>
        </a:accent4>
        <a:accent5>
          <a:srgbClr val="ADADFF"/>
        </a:accent5>
        <a:accent6>
          <a:srgbClr val="2D2DB9"/>
        </a:accent6>
        <a:hlink>
          <a:srgbClr val="0099FF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p_Powerpoint 5">
        <a:dk1>
          <a:srgbClr val="FFFF00"/>
        </a:dk1>
        <a:lt1>
          <a:srgbClr val="FFFFFF"/>
        </a:lt1>
        <a:dk2>
          <a:srgbClr val="FF0033"/>
        </a:dk2>
        <a:lt2>
          <a:srgbClr val="000000"/>
        </a:lt2>
        <a:accent1>
          <a:srgbClr val="330099"/>
        </a:accent1>
        <a:accent2>
          <a:srgbClr val="CC0000"/>
        </a:accent2>
        <a:accent3>
          <a:srgbClr val="FFAAAD"/>
        </a:accent3>
        <a:accent4>
          <a:srgbClr val="DADADA"/>
        </a:accent4>
        <a:accent5>
          <a:srgbClr val="ADAACA"/>
        </a:accent5>
        <a:accent6>
          <a:srgbClr val="B90000"/>
        </a:accent6>
        <a:hlink>
          <a:srgbClr val="0099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pie von BKA Öffentlicher Dienst Präsentation v200">
  <a:themeElements>
    <a:clrScheme name="Kopie von BKA Öffentlicher Dienst Präsentation v200 1">
      <a:dk1>
        <a:srgbClr val="000000"/>
      </a:dk1>
      <a:lt1>
        <a:srgbClr val="FFFFFF"/>
      </a:lt1>
      <a:dk2>
        <a:srgbClr val="D10019"/>
      </a:dk2>
      <a:lt2>
        <a:srgbClr val="F4F5E9"/>
      </a:lt2>
      <a:accent1>
        <a:srgbClr val="9C0013"/>
      </a:accent1>
      <a:accent2>
        <a:srgbClr val="E0BABF"/>
      </a:accent2>
      <a:accent3>
        <a:srgbClr val="FFFFFF"/>
      </a:accent3>
      <a:accent4>
        <a:srgbClr val="000000"/>
      </a:accent4>
      <a:accent5>
        <a:srgbClr val="CBAAAA"/>
      </a:accent5>
      <a:accent6>
        <a:srgbClr val="CBA8AD"/>
      </a:accent6>
      <a:hlink>
        <a:srgbClr val="6D6D6D"/>
      </a:hlink>
      <a:folHlink>
        <a:srgbClr val="C2C2C2"/>
      </a:folHlink>
    </a:clrScheme>
    <a:fontScheme name="Kopie von BKA Öffentlicher Dienst Präsentation v20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10001"/>
          </a:schemeClr>
        </a:solidFill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10001"/>
          </a:schemeClr>
        </a:solidFill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Kopie von BKA Öffentlicher Dienst Präsentation v200 1">
        <a:dk1>
          <a:srgbClr val="000000"/>
        </a:dk1>
        <a:lt1>
          <a:srgbClr val="FFFFFF"/>
        </a:lt1>
        <a:dk2>
          <a:srgbClr val="D10019"/>
        </a:dk2>
        <a:lt2>
          <a:srgbClr val="F4F5E9"/>
        </a:lt2>
        <a:accent1>
          <a:srgbClr val="9C0013"/>
        </a:accent1>
        <a:accent2>
          <a:srgbClr val="E0BABF"/>
        </a:accent2>
        <a:accent3>
          <a:srgbClr val="FFFFFF"/>
        </a:accent3>
        <a:accent4>
          <a:srgbClr val="000000"/>
        </a:accent4>
        <a:accent5>
          <a:srgbClr val="CBAAAA"/>
        </a:accent5>
        <a:accent6>
          <a:srgbClr val="CBA8AD"/>
        </a:accent6>
        <a:hlink>
          <a:srgbClr val="6D6D6D"/>
        </a:hlink>
        <a:folHlink>
          <a:srgbClr val="C2C2C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e von BKA Öffentlicher Dienst Präsentation v200 2">
        <a:dk1>
          <a:srgbClr val="000000"/>
        </a:dk1>
        <a:lt1>
          <a:srgbClr val="FFFFFF"/>
        </a:lt1>
        <a:dk2>
          <a:srgbClr val="D10019"/>
        </a:dk2>
        <a:lt2>
          <a:srgbClr val="F1F3E3"/>
        </a:lt2>
        <a:accent1>
          <a:srgbClr val="929B3D"/>
        </a:accent1>
        <a:accent2>
          <a:srgbClr val="E4EAB0"/>
        </a:accent2>
        <a:accent3>
          <a:srgbClr val="FFFFFF"/>
        </a:accent3>
        <a:accent4>
          <a:srgbClr val="000000"/>
        </a:accent4>
        <a:accent5>
          <a:srgbClr val="C7CBAF"/>
        </a:accent5>
        <a:accent6>
          <a:srgbClr val="CFD49F"/>
        </a:accent6>
        <a:hlink>
          <a:srgbClr val="6D6D6D"/>
        </a:hlink>
        <a:folHlink>
          <a:srgbClr val="C2C2C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e von BKA Öffentlicher Dienst Präsentation v200 3">
        <a:dk1>
          <a:srgbClr val="000000"/>
        </a:dk1>
        <a:lt1>
          <a:srgbClr val="FFFFFF"/>
        </a:lt1>
        <a:dk2>
          <a:srgbClr val="D10019"/>
        </a:dk2>
        <a:lt2>
          <a:srgbClr val="F1F3E3"/>
        </a:lt2>
        <a:accent1>
          <a:srgbClr val="929B3D"/>
        </a:accent1>
        <a:accent2>
          <a:srgbClr val="F1F6C0"/>
        </a:accent2>
        <a:accent3>
          <a:srgbClr val="FFFFFF"/>
        </a:accent3>
        <a:accent4>
          <a:srgbClr val="000000"/>
        </a:accent4>
        <a:accent5>
          <a:srgbClr val="C7CBAF"/>
        </a:accent5>
        <a:accent6>
          <a:srgbClr val="DADFAE"/>
        </a:accent6>
        <a:hlink>
          <a:srgbClr val="9C0013"/>
        </a:hlink>
        <a:folHlink>
          <a:srgbClr val="E0BA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e von BKA Öffentlicher Dienst Präsentation v200 4">
        <a:dk1>
          <a:srgbClr val="000000"/>
        </a:dk1>
        <a:lt1>
          <a:srgbClr val="FFFFFF"/>
        </a:lt1>
        <a:dk2>
          <a:srgbClr val="D10019"/>
        </a:dk2>
        <a:lt2>
          <a:srgbClr val="F4F5E9"/>
        </a:lt2>
        <a:accent1>
          <a:srgbClr val="BC9408"/>
        </a:accent1>
        <a:accent2>
          <a:srgbClr val="FFE5A3"/>
        </a:accent2>
        <a:accent3>
          <a:srgbClr val="FFFFFF"/>
        </a:accent3>
        <a:accent4>
          <a:srgbClr val="000000"/>
        </a:accent4>
        <a:accent5>
          <a:srgbClr val="DAC8AA"/>
        </a:accent5>
        <a:accent6>
          <a:srgbClr val="E7CF93"/>
        </a:accent6>
        <a:hlink>
          <a:srgbClr val="6D6D6D"/>
        </a:hlink>
        <a:folHlink>
          <a:srgbClr val="C2C2C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e von BKA Öffentlicher Dienst Präsentation v200 5">
        <a:dk1>
          <a:srgbClr val="000000"/>
        </a:dk1>
        <a:lt1>
          <a:srgbClr val="FFFFFF"/>
        </a:lt1>
        <a:dk2>
          <a:srgbClr val="D10019"/>
        </a:dk2>
        <a:lt2>
          <a:srgbClr val="F4F5E9"/>
        </a:lt2>
        <a:accent1>
          <a:srgbClr val="BC9408"/>
        </a:accent1>
        <a:accent2>
          <a:srgbClr val="FFE5A3"/>
        </a:accent2>
        <a:accent3>
          <a:srgbClr val="FFFFFF"/>
        </a:accent3>
        <a:accent4>
          <a:srgbClr val="000000"/>
        </a:accent4>
        <a:accent5>
          <a:srgbClr val="DAC8AA"/>
        </a:accent5>
        <a:accent6>
          <a:srgbClr val="E7CF93"/>
        </a:accent6>
        <a:hlink>
          <a:srgbClr val="9C0013"/>
        </a:hlink>
        <a:folHlink>
          <a:srgbClr val="E0BA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e von BKA Öffentlicher Dienst Präsentation v200 6">
        <a:dk1>
          <a:srgbClr val="000000"/>
        </a:dk1>
        <a:lt1>
          <a:srgbClr val="FFFFFF"/>
        </a:lt1>
        <a:dk2>
          <a:srgbClr val="D10019"/>
        </a:dk2>
        <a:lt2>
          <a:srgbClr val="F4F5E9"/>
        </a:lt2>
        <a:accent1>
          <a:srgbClr val="007C9D"/>
        </a:accent1>
        <a:accent2>
          <a:srgbClr val="B0C9D8"/>
        </a:accent2>
        <a:accent3>
          <a:srgbClr val="FFFFFF"/>
        </a:accent3>
        <a:accent4>
          <a:srgbClr val="000000"/>
        </a:accent4>
        <a:accent5>
          <a:srgbClr val="AABFCC"/>
        </a:accent5>
        <a:accent6>
          <a:srgbClr val="9FB6C4"/>
        </a:accent6>
        <a:hlink>
          <a:srgbClr val="6D6D6D"/>
        </a:hlink>
        <a:folHlink>
          <a:srgbClr val="C2C2C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e von BKA Öffentlicher Dienst Präsentation v200 7">
        <a:dk1>
          <a:srgbClr val="000000"/>
        </a:dk1>
        <a:lt1>
          <a:srgbClr val="FFFFFF"/>
        </a:lt1>
        <a:dk2>
          <a:srgbClr val="D10019"/>
        </a:dk2>
        <a:lt2>
          <a:srgbClr val="F4F5E9"/>
        </a:lt2>
        <a:accent1>
          <a:srgbClr val="007C9D"/>
        </a:accent1>
        <a:accent2>
          <a:srgbClr val="B0C9D8"/>
        </a:accent2>
        <a:accent3>
          <a:srgbClr val="FFFFFF"/>
        </a:accent3>
        <a:accent4>
          <a:srgbClr val="000000"/>
        </a:accent4>
        <a:accent5>
          <a:srgbClr val="AABFCC"/>
        </a:accent5>
        <a:accent6>
          <a:srgbClr val="9FB6C4"/>
        </a:accent6>
        <a:hlink>
          <a:srgbClr val="9C0013"/>
        </a:hlink>
        <a:folHlink>
          <a:srgbClr val="E0BA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e von BKA Öffentlicher Dienst Präsentation v200 8">
        <a:dk1>
          <a:srgbClr val="000000"/>
        </a:dk1>
        <a:lt1>
          <a:srgbClr val="FFFFFF"/>
        </a:lt1>
        <a:dk2>
          <a:srgbClr val="D10019"/>
        </a:dk2>
        <a:lt2>
          <a:srgbClr val="F4F5E9"/>
        </a:lt2>
        <a:accent1>
          <a:srgbClr val="104E94"/>
        </a:accent1>
        <a:accent2>
          <a:srgbClr val="9BA2C8"/>
        </a:accent2>
        <a:accent3>
          <a:srgbClr val="FFFFFF"/>
        </a:accent3>
        <a:accent4>
          <a:srgbClr val="000000"/>
        </a:accent4>
        <a:accent5>
          <a:srgbClr val="AAB2C8"/>
        </a:accent5>
        <a:accent6>
          <a:srgbClr val="8C92B5"/>
        </a:accent6>
        <a:hlink>
          <a:srgbClr val="6D6D6D"/>
        </a:hlink>
        <a:folHlink>
          <a:srgbClr val="C2C2C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e von BKA Öffentlicher Dienst Präsentation v200 9">
        <a:dk1>
          <a:srgbClr val="000000"/>
        </a:dk1>
        <a:lt1>
          <a:srgbClr val="FFFFFF"/>
        </a:lt1>
        <a:dk2>
          <a:srgbClr val="D10019"/>
        </a:dk2>
        <a:lt2>
          <a:srgbClr val="F4F5E9"/>
        </a:lt2>
        <a:accent1>
          <a:srgbClr val="104E94"/>
        </a:accent1>
        <a:accent2>
          <a:srgbClr val="9BA2C8"/>
        </a:accent2>
        <a:accent3>
          <a:srgbClr val="FFFFFF"/>
        </a:accent3>
        <a:accent4>
          <a:srgbClr val="000000"/>
        </a:accent4>
        <a:accent5>
          <a:srgbClr val="AAB2C8"/>
        </a:accent5>
        <a:accent6>
          <a:srgbClr val="8C92B5"/>
        </a:accent6>
        <a:hlink>
          <a:srgbClr val="9C0013"/>
        </a:hlink>
        <a:folHlink>
          <a:srgbClr val="E0BA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e von BKA Öffentlicher Dienst Präsentation v200 10">
        <a:dk1>
          <a:srgbClr val="000000"/>
        </a:dk1>
        <a:lt1>
          <a:srgbClr val="FFFFFF"/>
        </a:lt1>
        <a:dk2>
          <a:srgbClr val="D10019"/>
        </a:dk2>
        <a:lt2>
          <a:srgbClr val="F3EFE3"/>
        </a:lt2>
        <a:accent1>
          <a:srgbClr val="104E94"/>
        </a:accent1>
        <a:accent2>
          <a:srgbClr val="FFC60B"/>
        </a:accent2>
        <a:accent3>
          <a:srgbClr val="FFFFFF"/>
        </a:accent3>
        <a:accent4>
          <a:srgbClr val="000000"/>
        </a:accent4>
        <a:accent5>
          <a:srgbClr val="AAB2C8"/>
        </a:accent5>
        <a:accent6>
          <a:srgbClr val="E7B309"/>
        </a:accent6>
        <a:hlink>
          <a:srgbClr val="6D6D6D"/>
        </a:hlink>
        <a:folHlink>
          <a:srgbClr val="C2C2C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opie von BKA Öffentlicher Dienst Präsentation v200 10">
    <a:dk1>
      <a:srgbClr val="000000"/>
    </a:dk1>
    <a:lt1>
      <a:srgbClr val="FFFFFF"/>
    </a:lt1>
    <a:dk2>
      <a:srgbClr val="D10019"/>
    </a:dk2>
    <a:lt2>
      <a:srgbClr val="F3EFE3"/>
    </a:lt2>
    <a:accent1>
      <a:srgbClr val="104E94"/>
    </a:accent1>
    <a:accent2>
      <a:srgbClr val="FFC60B"/>
    </a:accent2>
    <a:accent3>
      <a:srgbClr val="FFFFFF"/>
    </a:accent3>
    <a:accent4>
      <a:srgbClr val="000000"/>
    </a:accent4>
    <a:accent5>
      <a:srgbClr val="AAB2C8"/>
    </a:accent5>
    <a:accent6>
      <a:srgbClr val="E7B309"/>
    </a:accent6>
    <a:hlink>
      <a:srgbClr val="6D6D6D"/>
    </a:hlink>
    <a:folHlink>
      <a:srgbClr val="C2C2C2"/>
    </a:folHlink>
  </a:clr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Folien ROM, Juni 2012</Template>
  <TotalTime>3340</TotalTime>
  <Words>3945</Words>
  <Application>Microsoft Office PowerPoint</Application>
  <PresentationFormat>Экран (4:3)</PresentationFormat>
  <Paragraphs>826</Paragraphs>
  <Slides>54</Slides>
  <Notes>31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54</vt:i4>
      </vt:variant>
    </vt:vector>
  </HeadingPairs>
  <TitlesOfParts>
    <vt:vector size="67" baseType="lpstr">
      <vt:lpstr>ＭＳ Ｐゴシック</vt:lpstr>
      <vt:lpstr>Arial</vt:lpstr>
      <vt:lpstr>Calibri</vt:lpstr>
      <vt:lpstr>Palatino</vt:lpstr>
      <vt:lpstr>Symbol</vt:lpstr>
      <vt:lpstr>Tahoma</vt:lpstr>
      <vt:lpstr>Times</vt:lpstr>
      <vt:lpstr>Times New Roman</vt:lpstr>
      <vt:lpstr>Wingdings</vt:lpstr>
      <vt:lpstr>ヒラギノ角ゴ Pro W3</vt:lpstr>
      <vt:lpstr>Folien ROM, Juni 2012</vt:lpstr>
      <vt:lpstr>Kopie von BKA Öffentlicher Dienst Präsentation v200</vt:lpstr>
      <vt:lpstr>Benutzerdefiniertes Design</vt:lpstr>
      <vt:lpstr> Бюджетное сообщество PEM PAL (БС) “Роль Парламента Австрии в бюджетировании”  Налогово-бюджетное управление в Австрии Вена , 30 июня 2014 года</vt:lpstr>
      <vt:lpstr>Содержание</vt:lpstr>
      <vt:lpstr>Основные элементы бюджетного управления</vt:lpstr>
      <vt:lpstr>Основные проблемы, перед которыми стоят правительства и парламенты</vt:lpstr>
      <vt:lpstr>Определение бюджетного управления (I)</vt:lpstr>
      <vt:lpstr>Определение налогово-бюджетного управления  (II)</vt:lpstr>
      <vt:lpstr>Цели бюджетного управления (I)</vt:lpstr>
      <vt:lpstr>Цели бюджетного управления(II)</vt:lpstr>
      <vt:lpstr>Обзор политической, экономической и бюджетной системы Австрии</vt:lpstr>
      <vt:lpstr>Политическая и  бюджетная система  страны</vt:lpstr>
      <vt:lpstr>Политическая и бюджетная система Австрии</vt:lpstr>
      <vt:lpstr>Отдельные экономические показатели</vt:lpstr>
      <vt:lpstr>Доля расходов по уровням правительства 2012</vt:lpstr>
      <vt:lpstr>Сектор государственного управления</vt:lpstr>
      <vt:lpstr>Основные действующие лица и их компетенции в рамках бюджетного процесса</vt:lpstr>
      <vt:lpstr>Основные действующие лица в рамках бюджетного процесса</vt:lpstr>
      <vt:lpstr> Парламент -  национальный и федеральный совет</vt:lpstr>
      <vt:lpstr>Бюджетный комитет</vt:lpstr>
      <vt:lpstr>Бюджетное бюро </vt:lpstr>
      <vt:lpstr>Счетная палата Австрии</vt:lpstr>
      <vt:lpstr>Министерство финансов</vt:lpstr>
      <vt:lpstr>Отраслевые министерства</vt:lpstr>
      <vt:lpstr>Казначейство Австрии</vt:lpstr>
      <vt:lpstr>Статистический орган Австрии</vt:lpstr>
      <vt:lpstr>Австрийский институт экономических исследований (WIFO)</vt:lpstr>
      <vt:lpstr>Бюджетный консультативный совет</vt:lpstr>
      <vt:lpstr>Национальный банк Австрии</vt:lpstr>
      <vt:lpstr>Краткий обзор бюджетного процесса</vt:lpstr>
      <vt:lpstr>Основные изменения и новые элементы в налогово-бюджетной системе Австрии</vt:lpstr>
      <vt:lpstr>Бюджетный цикл</vt:lpstr>
      <vt:lpstr> Бюджетные полномочия Национального Совета</vt:lpstr>
      <vt:lpstr>Краткая информация о бюджете</vt:lpstr>
      <vt:lpstr> Ситуация на настоящий момент </vt:lpstr>
      <vt:lpstr>Среднесрочная программа расходов: Верхний предел расходов 2013-2017</vt:lpstr>
      <vt:lpstr>Экономическая и бюджетная стратегия</vt:lpstr>
      <vt:lpstr>Общее развитие сектора государственного управления</vt:lpstr>
      <vt:lpstr>Целевые показатели по бюджету</vt:lpstr>
      <vt:lpstr>Целевые показатели по бюджету</vt:lpstr>
      <vt:lpstr>Основные показатели бюджета на  2011 - 2013</vt:lpstr>
      <vt:lpstr>Исполнение бюджета в 2013 году</vt:lpstr>
      <vt:lpstr>Обзор</vt:lpstr>
      <vt:lpstr>Бюджетные отношения между правительственными органами</vt:lpstr>
      <vt:lpstr>Принципы бюджетных взаимоотношений между различными органами правительства различного уровня</vt:lpstr>
      <vt:lpstr>Основное законодательство</vt:lpstr>
      <vt:lpstr>Бюджетное выравнивание</vt:lpstr>
      <vt:lpstr>Австрийский Пакт стабильности</vt:lpstr>
      <vt:lpstr>Австрийский Пакт стабильности</vt:lpstr>
      <vt:lpstr>Австрийский Пакт стабильности2012</vt:lpstr>
      <vt:lpstr>Австрийский Пакт стабильности2012</vt:lpstr>
      <vt:lpstr>Бюджетные правила в АПС</vt:lpstr>
      <vt:lpstr>Бюджетные правила в АПС</vt:lpstr>
      <vt:lpstr>Основные вызовы, которые стоят перед Парламентом</vt:lpstr>
      <vt:lpstr> Основные вызовы, которые стоят перед Парламент</vt:lpstr>
      <vt:lpstr>Спасибо за внимание!</vt:lpstr>
    </vt:vector>
  </TitlesOfParts>
  <Company>Parlamentsdirektion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ECPRD-Seminar  “The European Economic and Financial Crisis  and the Role of Parliaments”  6/7 June 2012, Roma  Round Table “Beyond the crisis:  New Fiscal Rules for Long-term Stability” Austria’s emerging new fiscal framework</dc:title>
  <dc:creator>%user2%</dc:creator>
  <cp:lastModifiedBy>Marina</cp:lastModifiedBy>
  <cp:revision>891</cp:revision>
  <cp:lastPrinted>2013-07-18T15:37:08Z</cp:lastPrinted>
  <dcterms:created xsi:type="dcterms:W3CDTF">2012-06-05T13:27:25Z</dcterms:created>
  <dcterms:modified xsi:type="dcterms:W3CDTF">2014-02-07T10:13:34Z</dcterms:modified>
</cp:coreProperties>
</file>