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8018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298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12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678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76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90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139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549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00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u-H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813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58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2018.01.29.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045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en-GB" b="1" dirty="0"/>
              <a:t>objectives and expectations </a:t>
            </a:r>
            <a:r>
              <a:rPr lang="hu-HU" b="1" dirty="0" smtClean="0"/>
              <a:t>OF</a:t>
            </a:r>
            <a:r>
              <a:rPr lang="en-GB" b="1" dirty="0" smtClean="0"/>
              <a:t> </a:t>
            </a:r>
            <a:r>
              <a:rPr lang="en-GB" b="1" dirty="0"/>
              <a:t>the ICWG</a:t>
            </a:r>
            <a:r>
              <a:rPr lang="hu-HU" dirty="0"/>
              <a:t/>
            </a:r>
            <a:br>
              <a:rPr lang="hu-HU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en-GB" dirty="0" smtClean="0"/>
              <a:t>Edit </a:t>
            </a:r>
            <a:r>
              <a:rPr lang="en-GB" dirty="0"/>
              <a:t>Nemeth, Leader of WG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7F1A0DAD-B81F-4126-9BA4-14FCF238B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35" y="685149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1st meeting of ICWG – Prague, 2016 March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46401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Objectives &amp; achievements:</a:t>
            </a:r>
          </a:p>
          <a:p>
            <a:r>
              <a:rPr lang="en-GB" dirty="0"/>
              <a:t>Introduce the new Internal Control Working Group (ICWG)</a:t>
            </a:r>
          </a:p>
          <a:p>
            <a:r>
              <a:rPr lang="en-GB" dirty="0"/>
              <a:t>Share key principles and understanding of the Public Internal Control (PIC) from the EU among members – European Commission, Georgia, The Netherlands, Russia</a:t>
            </a:r>
          </a:p>
          <a:p>
            <a:r>
              <a:rPr lang="en-GB" dirty="0"/>
              <a:t>Clear understanding of definitions and important players in PIC area</a:t>
            </a:r>
          </a:p>
          <a:p>
            <a:r>
              <a:rPr lang="en-GB" dirty="0"/>
              <a:t>Agreement on the next steps in the ICWG</a:t>
            </a:r>
          </a:p>
          <a:p>
            <a:r>
              <a:rPr lang="en-GB" dirty="0"/>
              <a:t>Agreement to make a glossary for important definitions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54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2nd meeting of ICWG – Moscow, 2016 October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47363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GB" dirty="0"/>
              <a:t>Objectives &amp; achievements:</a:t>
            </a:r>
          </a:p>
          <a:p>
            <a:r>
              <a:rPr lang="en-GB" dirty="0"/>
              <a:t>Share member countries’ good practices in internal control (IC), and learn how countries have addressed implementation challenges – Belarus, South Africa</a:t>
            </a:r>
          </a:p>
          <a:p>
            <a:r>
              <a:rPr lang="en-GB" dirty="0"/>
              <a:t>Enhanced understanding of internal control terminology and the COSO Framework’s 17 principles applied in the public sector</a:t>
            </a:r>
          </a:p>
          <a:p>
            <a:r>
              <a:rPr lang="en-GB" dirty="0"/>
              <a:t>Knowledge of the IC good practices and potential challenges in implementation</a:t>
            </a:r>
          </a:p>
          <a:p>
            <a:r>
              <a:rPr lang="en-GB" dirty="0"/>
              <a:t>Clarity on the next steps in the ICWG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57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3rd meeting of ICWG – Budapest, 2017 March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22196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GB" dirty="0"/>
              <a:t>Objectives &amp; achievements:</a:t>
            </a:r>
          </a:p>
          <a:p>
            <a:r>
              <a:rPr lang="en-GB" dirty="0"/>
              <a:t>Learn the key recent developments on Public Internal Control (PIC) reforms in the ECA region and beyond – European Commission, Brazil, South Africa</a:t>
            </a:r>
          </a:p>
          <a:p>
            <a:r>
              <a:rPr lang="en-GB" dirty="0"/>
              <a:t>Understand the internal and external factors for establishment of sound accountability through the three lines of defence</a:t>
            </a:r>
          </a:p>
          <a:p>
            <a:r>
              <a:rPr lang="en-GB" dirty="0"/>
              <a:t>Contrast the accountability concept applied in centralized vs decentralized public administration systems, sharing member countries’ good practices in addressing implementation challenges</a:t>
            </a:r>
          </a:p>
          <a:p>
            <a:r>
              <a:rPr lang="en-US" dirty="0"/>
              <a:t>Enhanced understanding of accountability concept and its implementation in practice</a:t>
            </a:r>
          </a:p>
          <a:p>
            <a:r>
              <a:rPr lang="en-US" dirty="0"/>
              <a:t>Solid understanding of the role of CHU and internal auditor in establishment of sound accountability</a:t>
            </a:r>
          </a:p>
          <a:p>
            <a:r>
              <a:rPr lang="en-US" dirty="0"/>
              <a:t>First draft of the glossary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7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009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The objective</a:t>
            </a:r>
            <a:r>
              <a:rPr lang="en-GB" dirty="0" smtClean="0"/>
              <a:t>s of the</a:t>
            </a:r>
            <a:r>
              <a:rPr lang="hu-HU" dirty="0" smtClean="0"/>
              <a:t> 4th</a:t>
            </a:r>
            <a:r>
              <a:rPr lang="en-GB" dirty="0" smtClean="0"/>
              <a:t> ICWG meeting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1557309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Learn </a:t>
            </a:r>
            <a:r>
              <a:rPr lang="en-GB" sz="2400" dirty="0"/>
              <a:t>the key recent developments and good practices from the European Commission (EC) and Belgium in implementing public internal control (PIC)</a:t>
            </a:r>
            <a:endParaRPr lang="hu-HU" sz="2400" dirty="0"/>
          </a:p>
          <a:p>
            <a:pPr lvl="0"/>
            <a:r>
              <a:rPr lang="en-GB" sz="2400" dirty="0"/>
              <a:t>Share good practices on implementing internal control, with emphasis on the key elements and facilitating factors of managerial accountability</a:t>
            </a:r>
            <a:endParaRPr lang="hu-HU" sz="2400" dirty="0">
              <a:ea typeface="Calibri"/>
              <a:cs typeface="Times New Roman"/>
            </a:endParaRPr>
          </a:p>
          <a:p>
            <a:pPr lvl="0"/>
            <a:r>
              <a:rPr lang="en-GB" sz="2400" dirty="0"/>
              <a:t>Understand how to assess internal control including managerial accountability implementation, and discuss the roles of internal auditors and Central Harmonization Units (CHU)</a:t>
            </a:r>
            <a:endParaRPr lang="hu-HU" sz="2400" dirty="0"/>
          </a:p>
          <a:p>
            <a:pPr lvl="0"/>
            <a:r>
              <a:rPr lang="en-GB" sz="2400" dirty="0"/>
              <a:t>Review the progress made with PIC glossary and its </a:t>
            </a:r>
            <a:r>
              <a:rPr lang="en-GB" sz="2400" dirty="0" smtClean="0"/>
              <a:t>translation</a:t>
            </a:r>
            <a:endParaRPr lang="hu-HU" sz="2400" dirty="0" smtClean="0"/>
          </a:p>
          <a:p>
            <a:r>
              <a:rPr lang="en-GB" sz="2400" dirty="0"/>
              <a:t>Establish PEMPAL criteria for assessment of the managerial accountability of a budget organisation</a:t>
            </a:r>
            <a:endParaRPr lang="hu-HU" sz="2400" dirty="0">
              <a:ea typeface="Calibri"/>
              <a:cs typeface="Times New Roman"/>
            </a:endParaRPr>
          </a:p>
          <a:p>
            <a:pPr lvl="0"/>
            <a:endParaRPr lang="hu-HU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09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Expected outputs </a:t>
            </a:r>
            <a:r>
              <a:rPr lang="en-GB" dirty="0" smtClean="0"/>
              <a:t>of the ICWG meeting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937868" y="1937319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hu-HU" sz="2400" dirty="0"/>
          </a:p>
          <a:p>
            <a:pPr lvl="0"/>
            <a:r>
              <a:rPr lang="en-GB" sz="2400" dirty="0"/>
              <a:t>Understanding of good practices in implementing and assessing PIC including managerial accountability in the EC, Belgium, PEMPAL member countries and beyond</a:t>
            </a:r>
            <a:endParaRPr lang="hu-HU" sz="2400" dirty="0"/>
          </a:p>
          <a:p>
            <a:pPr lvl="0"/>
            <a:r>
              <a:rPr lang="en-GB" sz="2400" dirty="0"/>
              <a:t>Agreed PEMPAL criteria for assessment of the managerial accountability of a budget organization</a:t>
            </a:r>
            <a:endParaRPr lang="hu-HU" sz="2400" dirty="0"/>
          </a:p>
          <a:p>
            <a:pPr lvl="0"/>
            <a:r>
              <a:rPr lang="en-GB" sz="2400" dirty="0"/>
              <a:t>Updated PIC Glossary including its </a:t>
            </a:r>
            <a:r>
              <a:rPr lang="en-GB" sz="2400" dirty="0" smtClean="0"/>
              <a:t>translation</a:t>
            </a:r>
            <a:endParaRPr lang="hu-HU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375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09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Formats and need for active participation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937868" y="1937319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 smtClean="0"/>
          </a:p>
          <a:p>
            <a:r>
              <a:rPr lang="en-GB" sz="2400" dirty="0" smtClean="0"/>
              <a:t>Welcome Belgium and EU representatives – this event provide us unique opportunity to learn from Belgian and EC representatives</a:t>
            </a:r>
          </a:p>
          <a:p>
            <a:r>
              <a:rPr lang="en-GB" sz="2400" dirty="0" smtClean="0"/>
              <a:t>Talk show, panel discussion, table discussions – we seek for everybody's active contribution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en-GB" sz="2400" b="1" dirty="0" smtClean="0"/>
              <a:t>THE MORE YOU WILL BE INVOLVED THE MORE YOU LEARN!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</p:spPr>
        <p:txBody>
          <a:bodyPr/>
          <a:lstStyle/>
          <a:p>
            <a:r>
              <a:rPr lang="en-GB" b="1" dirty="0" smtClean="0"/>
              <a:t>I wish</a:t>
            </a:r>
            <a:r>
              <a:rPr lang="hu-HU" b="1" dirty="0" smtClean="0"/>
              <a:t> US</a:t>
            </a:r>
            <a:r>
              <a:rPr lang="en-GB" b="1" dirty="0" smtClean="0"/>
              <a:t> a very fruitful event</a:t>
            </a:r>
            <a:endParaRPr lang="en-GB" b="1" dirty="0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xmlns="" id="{8119ADD2-52CA-4D82-8636-479D7F08C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39" y="914073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zappa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54</TotalTime>
  <Words>479</Words>
  <Application>Microsoft Office PowerPoint</Application>
  <PresentationFormat>Egyéni</PresentationFormat>
  <Paragraphs>42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Szappan</vt:lpstr>
      <vt:lpstr>objectives and expectations OF the ICWG  </vt:lpstr>
      <vt:lpstr>1st meeting of ICWG – Prague, 2016 March</vt:lpstr>
      <vt:lpstr>2nd meeting of ICWG – Moscow, 2016 October</vt:lpstr>
      <vt:lpstr>3rd meeting of ICWG – Budapest, 2017 March</vt:lpstr>
      <vt:lpstr>The objectives of the 4th ICWG meeting</vt:lpstr>
      <vt:lpstr>Expected outputs of the ICWG meeting</vt:lpstr>
      <vt:lpstr>Formats and need for active participation</vt:lpstr>
      <vt:lpstr>I wish US a very fruitful event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Németh Edit</cp:lastModifiedBy>
  <cp:revision>8</cp:revision>
  <dcterms:created xsi:type="dcterms:W3CDTF">2017-10-14T18:10:15Z</dcterms:created>
  <dcterms:modified xsi:type="dcterms:W3CDTF">2018-01-29T10:26:29Z</dcterms:modified>
</cp:coreProperties>
</file>