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E401294E-6B87-4DB3-A2DF-96D95CCEC438}" type="datetimeFigureOut">
              <a:rPr lang="hu-HU" smtClean="0"/>
              <a:t>2018.01.29.</a:t>
            </a:fld>
            <a:endParaRPr lang="hu-HU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80181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2018.01.29.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2986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2018.01.29.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012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2018.01.29.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678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401294E-6B87-4DB3-A2DF-96D95CCEC438}" type="datetimeFigureOut">
              <a:rPr lang="hu-HU" smtClean="0"/>
              <a:t>2018.01.29.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37674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2018.01.29.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0190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2018.01.29.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1395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2018.01.29.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549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2018.01.29.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2004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2018.01.29.</a:t>
            </a:fld>
            <a:endParaRPr lang="hu-H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hu-HU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0813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dirty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401294E-6B87-4DB3-A2DF-96D95CCEC438}" type="datetimeFigureOut">
              <a:rPr lang="hu-HU" smtClean="0"/>
              <a:t>2018.01.29.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5830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401294E-6B87-4DB3-A2DF-96D95CCEC438}" type="datetimeFigureOut">
              <a:rPr lang="hu-HU" smtClean="0"/>
              <a:t>2018.01.29.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7045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29519918-7F3F-466E-B4C7-FAFF556CC1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768145"/>
            <a:ext cx="9068586" cy="2590800"/>
          </a:xfrm>
        </p:spPr>
        <p:txBody>
          <a:bodyPr/>
          <a:lstStyle/>
          <a:p>
            <a:r>
              <a:rPr lang="en-GB" b="1" dirty="0"/>
              <a:t>objectives and expectations </a:t>
            </a:r>
            <a:r>
              <a:rPr lang="hu-HU" b="1" dirty="0" smtClean="0"/>
              <a:t>OF</a:t>
            </a:r>
            <a:r>
              <a:rPr lang="en-GB" b="1" dirty="0" smtClean="0"/>
              <a:t> </a:t>
            </a:r>
            <a:r>
              <a:rPr lang="en-GB" b="1" dirty="0"/>
              <a:t>the ICWG</a:t>
            </a:r>
            <a:r>
              <a:rPr lang="hu-HU" dirty="0"/>
              <a:t/>
            </a:r>
            <a:br>
              <a:rPr lang="hu-HU" dirty="0"/>
            </a:b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="" id="{402BCCF4-7A9C-47CB-B13F-0C0CA197A7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0225" y="5038312"/>
            <a:ext cx="9070848" cy="457201"/>
          </a:xfrm>
        </p:spPr>
        <p:txBody>
          <a:bodyPr>
            <a:noAutofit/>
          </a:bodyPr>
          <a:lstStyle/>
          <a:p>
            <a:r>
              <a:rPr lang="en-GB" dirty="0" smtClean="0"/>
              <a:t>Edit </a:t>
            </a:r>
            <a:r>
              <a:rPr lang="en-GB" dirty="0"/>
              <a:t>Nemeth, Leader of WG</a:t>
            </a:r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xmlns="" id="{7F1A0DAD-B81F-4126-9BA4-14FCF238B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335" y="685149"/>
            <a:ext cx="230425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916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1st meeting of ICWG – Prague, 2016 March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346401"/>
            <a:ext cx="10058400" cy="393192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Objectives &amp; achievements:</a:t>
            </a:r>
          </a:p>
          <a:p>
            <a:r>
              <a:rPr lang="en-GB" dirty="0"/>
              <a:t>Introduce the new Internal Control Working Group (ICWG)</a:t>
            </a:r>
          </a:p>
          <a:p>
            <a:r>
              <a:rPr lang="en-GB" dirty="0"/>
              <a:t>Share key principles and understanding of the Public Internal Control (PIC) from the EU among members – European Commission, Georgia, The Netherlands, Russia</a:t>
            </a:r>
          </a:p>
          <a:p>
            <a:r>
              <a:rPr lang="en-GB" dirty="0"/>
              <a:t>Clear understanding of definitions and important players in PIC area</a:t>
            </a:r>
          </a:p>
          <a:p>
            <a:r>
              <a:rPr lang="en-GB" dirty="0"/>
              <a:t>Agreement on the next steps in the ICWG</a:t>
            </a:r>
          </a:p>
          <a:p>
            <a:r>
              <a:rPr lang="en-GB" dirty="0"/>
              <a:t>Agreement to make a glossary for important definitions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xmlns="" id="{68C5FE0C-F550-48C9-946F-7B8F75C20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9137" y="5475894"/>
            <a:ext cx="230425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1540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2nd meeting of ICWG – Moscow, 2016 October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xmlns="" id="{68C5FE0C-F550-48C9-946F-7B8F75C20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9137" y="5475894"/>
            <a:ext cx="230425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artalom helye 2">
            <a:extLst>
              <a:ext uri="{FF2B5EF4-FFF2-40B4-BE49-F238E27FC236}">
                <a16:creationId xmlns:a16="http://schemas.microsoft.com/office/drawing/2014/main" xmlns="" id="{B3390D41-982B-496C-A441-F93187F9654C}"/>
              </a:ext>
            </a:extLst>
          </p:cNvPr>
          <p:cNvSpPr txBox="1">
            <a:spLocks/>
          </p:cNvSpPr>
          <p:nvPr/>
        </p:nvSpPr>
        <p:spPr>
          <a:xfrm>
            <a:off x="842865" y="2473634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en-GB" dirty="0"/>
              <a:t>Objectives &amp; achievements:</a:t>
            </a:r>
          </a:p>
          <a:p>
            <a:r>
              <a:rPr lang="en-GB" dirty="0"/>
              <a:t>Share member countries’ good practices in internal control (IC), and learn how countries have addressed implementation challenges – Belarus, South Africa</a:t>
            </a:r>
          </a:p>
          <a:p>
            <a:r>
              <a:rPr lang="en-GB" dirty="0"/>
              <a:t>Enhanced understanding of internal control terminology and the COSO Framework’s 17 principles applied in the public sector</a:t>
            </a:r>
          </a:p>
          <a:p>
            <a:r>
              <a:rPr lang="en-GB" dirty="0"/>
              <a:t>Knowledge of the IC good practices and potential challenges in implementation</a:t>
            </a:r>
          </a:p>
          <a:p>
            <a:r>
              <a:rPr lang="en-GB" dirty="0"/>
              <a:t>Clarity on the next steps in the ICWG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2576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3rd meeting of ICWG – Budapest, 2017 March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xmlns="" id="{68C5FE0C-F550-48C9-946F-7B8F75C20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9137" y="5475894"/>
            <a:ext cx="230425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artalom helye 2">
            <a:extLst>
              <a:ext uri="{FF2B5EF4-FFF2-40B4-BE49-F238E27FC236}">
                <a16:creationId xmlns:a16="http://schemas.microsoft.com/office/drawing/2014/main" xmlns="" id="{B3390D41-982B-496C-A441-F93187F9654C}"/>
              </a:ext>
            </a:extLst>
          </p:cNvPr>
          <p:cNvSpPr txBox="1">
            <a:spLocks/>
          </p:cNvSpPr>
          <p:nvPr/>
        </p:nvSpPr>
        <p:spPr>
          <a:xfrm>
            <a:off x="842865" y="2221964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en-GB" dirty="0"/>
              <a:t>Objectives &amp; achievements:</a:t>
            </a:r>
          </a:p>
          <a:p>
            <a:r>
              <a:rPr lang="en-GB" dirty="0"/>
              <a:t>Learn the key recent developments on Public Internal Control (PIC) reforms in the ECA region and beyond – European Commission, Brazil, South Africa</a:t>
            </a:r>
          </a:p>
          <a:p>
            <a:r>
              <a:rPr lang="en-GB" dirty="0"/>
              <a:t>Understand the internal and external factors for establishment of sound accountability through the three lines of defence</a:t>
            </a:r>
          </a:p>
          <a:p>
            <a:r>
              <a:rPr lang="en-GB" dirty="0"/>
              <a:t>Contrast the accountability concept applied in centralized vs decentralized public administration systems, sharing member countries’ good practices in addressing implementation challenges</a:t>
            </a:r>
          </a:p>
          <a:p>
            <a:r>
              <a:rPr lang="en-US" dirty="0"/>
              <a:t>Enhanced understanding of accountability concept and its implementation in practice</a:t>
            </a:r>
          </a:p>
          <a:p>
            <a:r>
              <a:rPr lang="en-US" dirty="0"/>
              <a:t>Solid understanding of the role of CHU and internal auditor in establishment of sound accountability</a:t>
            </a:r>
          </a:p>
          <a:p>
            <a:r>
              <a:rPr lang="en-US" dirty="0"/>
              <a:t>First draft of the glossary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756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10094"/>
            <a:ext cx="10058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The objective</a:t>
            </a:r>
            <a:r>
              <a:rPr lang="en-GB" dirty="0" smtClean="0"/>
              <a:t>s of the</a:t>
            </a:r>
            <a:r>
              <a:rPr lang="hu-HU" dirty="0" smtClean="0"/>
              <a:t> 4th</a:t>
            </a:r>
            <a:r>
              <a:rPr lang="en-GB" dirty="0" smtClean="0"/>
              <a:t> ICWG meeting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522" y="2067494"/>
            <a:ext cx="10687791" cy="3931920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xmlns="" id="{68C5FE0C-F550-48C9-946F-7B8F75C20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9137" y="5475894"/>
            <a:ext cx="230425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artalom helye 2">
            <a:extLst>
              <a:ext uri="{FF2B5EF4-FFF2-40B4-BE49-F238E27FC236}">
                <a16:creationId xmlns:a16="http://schemas.microsoft.com/office/drawing/2014/main" xmlns="" id="{B3390D41-982B-496C-A441-F93187F9654C}"/>
              </a:ext>
            </a:extLst>
          </p:cNvPr>
          <p:cNvSpPr txBox="1">
            <a:spLocks/>
          </p:cNvSpPr>
          <p:nvPr/>
        </p:nvSpPr>
        <p:spPr>
          <a:xfrm>
            <a:off x="676611" y="1557309"/>
            <a:ext cx="10699950" cy="3931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Learn </a:t>
            </a:r>
            <a:r>
              <a:rPr lang="en-GB" sz="2400" dirty="0"/>
              <a:t>the key recent developments and good practices from the European Commission (EC) and Belgium in implementing public internal control (PIC)</a:t>
            </a:r>
            <a:endParaRPr lang="hu-HU" sz="2400" dirty="0"/>
          </a:p>
          <a:p>
            <a:pPr lvl="0"/>
            <a:r>
              <a:rPr lang="en-GB" sz="2400" dirty="0"/>
              <a:t>Share good practices on implementing internal control, with emphasis on the key elements and facilitating factors of managerial accountability</a:t>
            </a:r>
            <a:endParaRPr lang="hu-HU" sz="2400" dirty="0">
              <a:ea typeface="Calibri"/>
              <a:cs typeface="Times New Roman"/>
            </a:endParaRPr>
          </a:p>
          <a:p>
            <a:pPr lvl="0"/>
            <a:r>
              <a:rPr lang="en-GB" sz="2400" dirty="0"/>
              <a:t>Understand how to assess internal control including managerial accountability implementation, and discuss the roles of internal auditors and Central Harmonization Units (CHU)</a:t>
            </a:r>
            <a:endParaRPr lang="hu-HU" sz="2400" dirty="0"/>
          </a:p>
          <a:p>
            <a:pPr lvl="0"/>
            <a:r>
              <a:rPr lang="en-GB" sz="2400" dirty="0"/>
              <a:t>Review the progress made with PIC glossary and its </a:t>
            </a:r>
            <a:r>
              <a:rPr lang="en-GB" sz="2400" dirty="0" smtClean="0"/>
              <a:t>translation</a:t>
            </a:r>
            <a:endParaRPr lang="hu-HU" sz="2400" dirty="0" smtClean="0"/>
          </a:p>
          <a:p>
            <a:r>
              <a:rPr lang="en-GB" sz="2400" dirty="0"/>
              <a:t>Establish PEMPAL criteria for assessment of the managerial accountability of a budget organisation</a:t>
            </a:r>
            <a:endParaRPr lang="hu-HU" sz="2400" dirty="0">
              <a:ea typeface="Calibri"/>
              <a:cs typeface="Times New Roman"/>
            </a:endParaRPr>
          </a:p>
          <a:p>
            <a:pPr lvl="0"/>
            <a:endParaRPr lang="hu-HU" sz="24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95378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90094"/>
            <a:ext cx="10058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Expected outputs </a:t>
            </a:r>
            <a:r>
              <a:rPr lang="en-GB" dirty="0" smtClean="0"/>
              <a:t>of the ICWG meeting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522" y="2067494"/>
            <a:ext cx="10687791" cy="3931920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xmlns="" id="{68C5FE0C-F550-48C9-946F-7B8F75C20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9137" y="5475894"/>
            <a:ext cx="230425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artalom helye 2">
            <a:extLst>
              <a:ext uri="{FF2B5EF4-FFF2-40B4-BE49-F238E27FC236}">
                <a16:creationId xmlns:a16="http://schemas.microsoft.com/office/drawing/2014/main" xmlns="" id="{B3390D41-982B-496C-A441-F93187F9654C}"/>
              </a:ext>
            </a:extLst>
          </p:cNvPr>
          <p:cNvSpPr txBox="1">
            <a:spLocks/>
          </p:cNvSpPr>
          <p:nvPr/>
        </p:nvSpPr>
        <p:spPr>
          <a:xfrm>
            <a:off x="937868" y="1937319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endParaRPr lang="hu-HU" sz="2400" dirty="0"/>
          </a:p>
          <a:p>
            <a:pPr lvl="0"/>
            <a:r>
              <a:rPr lang="en-GB" sz="2400" dirty="0"/>
              <a:t>Understanding of good practices in implementing and assessing PIC including managerial accountability in the EC, Belgium, PEMPAL member countries and beyond</a:t>
            </a:r>
            <a:endParaRPr lang="hu-HU" sz="2400" dirty="0"/>
          </a:p>
          <a:p>
            <a:pPr lvl="0"/>
            <a:r>
              <a:rPr lang="en-GB" sz="2400" dirty="0"/>
              <a:t>Agreed PEMPAL criteria for assessment of the managerial accountability of a budget organization</a:t>
            </a:r>
            <a:endParaRPr lang="hu-HU" sz="2400" dirty="0"/>
          </a:p>
          <a:p>
            <a:pPr lvl="0"/>
            <a:r>
              <a:rPr lang="en-GB" sz="2400" dirty="0"/>
              <a:t>Updated PIC Glossary including its </a:t>
            </a:r>
            <a:r>
              <a:rPr lang="en-GB" sz="2400" dirty="0" smtClean="0"/>
              <a:t>translation</a:t>
            </a:r>
            <a:endParaRPr lang="hu-HU" sz="24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63750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90094"/>
            <a:ext cx="10058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Formats and need for active participation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522" y="2067494"/>
            <a:ext cx="10687791" cy="3931920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xmlns="" id="{68C5FE0C-F550-48C9-946F-7B8F75C20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9137" y="5475894"/>
            <a:ext cx="230425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artalom helye 2">
            <a:extLst>
              <a:ext uri="{FF2B5EF4-FFF2-40B4-BE49-F238E27FC236}">
                <a16:creationId xmlns:a16="http://schemas.microsoft.com/office/drawing/2014/main" xmlns="" id="{B3390D41-982B-496C-A441-F93187F9654C}"/>
              </a:ext>
            </a:extLst>
          </p:cNvPr>
          <p:cNvSpPr txBox="1">
            <a:spLocks/>
          </p:cNvSpPr>
          <p:nvPr/>
        </p:nvSpPr>
        <p:spPr>
          <a:xfrm>
            <a:off x="937868" y="1937319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endParaRPr lang="en-GB" sz="2400" dirty="0" smtClean="0"/>
          </a:p>
          <a:p>
            <a:r>
              <a:rPr lang="en-GB" sz="2400" dirty="0" smtClean="0"/>
              <a:t>Welcome Belgium and EU representatives – this event provide us unique opportunity to learn from Belgian and EC representatives</a:t>
            </a:r>
          </a:p>
          <a:p>
            <a:r>
              <a:rPr lang="en-GB" sz="2400" dirty="0" smtClean="0"/>
              <a:t>Talk show, panel discussion, table discussions – we seek for everybody's active contribution 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 algn="ctr">
              <a:buNone/>
            </a:pPr>
            <a:r>
              <a:rPr lang="en-GB" sz="2400" b="1" dirty="0" smtClean="0"/>
              <a:t>THE MORE YOU WILL BE INVOLVED THE MORE YOU LEARN!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15262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7C3858D4-19B2-436C-89D7-8499AC907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623" y="2357089"/>
            <a:ext cx="9070848" cy="2587752"/>
          </a:xfrm>
        </p:spPr>
        <p:txBody>
          <a:bodyPr/>
          <a:lstStyle/>
          <a:p>
            <a:r>
              <a:rPr lang="en-GB" b="1" dirty="0" smtClean="0"/>
              <a:t>I wish</a:t>
            </a:r>
            <a:r>
              <a:rPr lang="hu-HU" b="1" dirty="0" smtClean="0"/>
              <a:t> US</a:t>
            </a:r>
            <a:r>
              <a:rPr lang="en-GB" b="1" dirty="0" smtClean="0"/>
              <a:t> a very fruitful event</a:t>
            </a:r>
            <a:endParaRPr lang="en-GB" b="1" dirty="0"/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xmlns="" id="{8119ADD2-52CA-4D82-8636-479D7F08CB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139" y="914073"/>
            <a:ext cx="230425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775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zappan">
  <a:themeElements>
    <a:clrScheme name="Szappa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zappa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zappa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54</TotalTime>
  <Words>479</Words>
  <Application>Microsoft Office PowerPoint</Application>
  <PresentationFormat>Egyéni</PresentationFormat>
  <Paragraphs>42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Szappan</vt:lpstr>
      <vt:lpstr>objectives and expectations OF the ICWG  </vt:lpstr>
      <vt:lpstr>1st meeting of ICWG – Prague, 2016 March</vt:lpstr>
      <vt:lpstr>2nd meeting of ICWG – Moscow, 2016 October</vt:lpstr>
      <vt:lpstr>3rd meeting of ICWG – Budapest, 2017 March</vt:lpstr>
      <vt:lpstr>The objectives of the 4th ICWG meeting</vt:lpstr>
      <vt:lpstr>Expected outputs of the ICWG meeting</vt:lpstr>
      <vt:lpstr>Formats and need for active participation</vt:lpstr>
      <vt:lpstr>I wish US a very fruitful event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of ICWG</dc:title>
  <dc:creator>Németh Edit</dc:creator>
  <cp:lastModifiedBy>Németh Edit</cp:lastModifiedBy>
  <cp:revision>8</cp:revision>
  <dcterms:created xsi:type="dcterms:W3CDTF">2017-10-14T18:10:15Z</dcterms:created>
  <dcterms:modified xsi:type="dcterms:W3CDTF">2018-01-29T10:26:29Z</dcterms:modified>
</cp:coreProperties>
</file>