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8018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298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012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678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76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190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139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549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004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hu-H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813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583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2018.02.07.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7045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hr-HR" sz="5500" b="1" dirty="0" smtClean="0"/>
              <a:t>Ciljevi i očekivanja Radne skupine za unutarnju kontrolu (ICWG)</a:t>
            </a:r>
            <a:r>
              <a:rPr sz="5500" dirty="0"/>
              <a:t/>
            </a:r>
            <a:br>
              <a:rPr sz="5500" dirty="0"/>
            </a:br>
            <a:r>
              <a:rPr lang="hr-HR" sz="5500" dirty="0" smtClean="0"/>
              <a:t> </a:t>
            </a:r>
            <a:endParaRPr lang="hr-HR" sz="55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hr-HR" smtClean="0"/>
              <a:t>Edit Nemeth, voditeljica radne skupine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F1A0DAD-B81F-4126-9BA4-14FCF238B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35" y="685149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Prvi sastanak ICWG-a – Prag, ožujak 2016.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46401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hr-HR" smtClean="0"/>
              <a:t>Ciljevi i postignuća:</a:t>
            </a:r>
          </a:p>
          <a:p>
            <a:r>
              <a:rPr lang="hr-HR" smtClean="0"/>
              <a:t>predstavljanje nove Radne skupine za unutarnju kontrolu (ICWG)</a:t>
            </a:r>
          </a:p>
          <a:p>
            <a:r>
              <a:rPr lang="hr-HR" smtClean="0"/>
              <a:t>razmjena ključnih načela i razumijevanje unutarnjih kontrola  u javnom sektoru (PIC) u EU-u među članovima – Europskom komisijom, Gruzijom, Nizozemskom, Rusijom</a:t>
            </a:r>
          </a:p>
          <a:p>
            <a:r>
              <a:rPr lang="hr-HR" smtClean="0"/>
              <a:t>jasno razumijevanje ključnih definicija i važnih dionika u području PIC-a</a:t>
            </a:r>
          </a:p>
          <a:p>
            <a:r>
              <a:rPr lang="hr-HR" smtClean="0"/>
              <a:t>dogovor o sljedećim koracima ICWG-a</a:t>
            </a:r>
          </a:p>
          <a:p>
            <a:r>
              <a:rPr lang="hr-HR" smtClean="0"/>
              <a:t>dogovor o izradi glosara s važnim definicijama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54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Drugi sastanak ICWG-a – Moskva, listopad 2016.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47363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hr-HR" smtClean="0"/>
              <a:t>Ciljevi i postignuća:</a:t>
            </a:r>
          </a:p>
          <a:p>
            <a:r>
              <a:rPr lang="hr-HR" smtClean="0"/>
              <a:t>dijeliti dobre prakse zemalja članica u pogledu unutarnje kontrole i saznati kako su se zemlje nosile s izazovima u provedbi – Bjelarus, Južnoafrička Republika</a:t>
            </a:r>
          </a:p>
          <a:p>
            <a:r>
              <a:rPr lang="hr-HR" smtClean="0"/>
              <a:t>poboljšano razumijevanje terminologije unutarnjih kontrola i 17 načela okvira COSO-a koji se primjenjuju u javnom sektoru</a:t>
            </a:r>
          </a:p>
          <a:p>
            <a:r>
              <a:rPr lang="hr-HR" smtClean="0"/>
              <a:t>poznavanje dobrih praksi unutarnjih kontrola i mogućih izazova u provedbi unutarnjih kontrola</a:t>
            </a:r>
          </a:p>
          <a:p>
            <a:r>
              <a:rPr lang="hr-HR" smtClean="0"/>
              <a:t>razjašnjenje sljedećih koraka ICWG-a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257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Treći sastanak ICWG-a – Budimpešta, ožujak 2017.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842865" y="2221964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hr-HR" smtClean="0"/>
              <a:t>Ciljevi i postignuća:</a:t>
            </a:r>
          </a:p>
          <a:p>
            <a:r>
              <a:rPr lang="hr-HR" smtClean="0"/>
              <a:t>naučiti o nedavnim ključnim događanjima u reformama unutarnje kontrole u javnom sektoru (PIC) u regiji Europe i srednje Azije (ECA) te šire – Europska komisija, Brazil, Južnoafrička Republika</a:t>
            </a:r>
          </a:p>
          <a:p>
            <a:r>
              <a:rPr lang="hr-HR" smtClean="0"/>
              <a:t>razumjeti unutarnje i vanjske čimbenike za uspostavu temeljite odgovornosti putem tri linije obrane</a:t>
            </a:r>
          </a:p>
          <a:p>
            <a:r>
              <a:rPr lang="hr-HR" smtClean="0"/>
              <a:t>usporediti primjenu koncepta odgovornosti  u centraliziranim i decentraliziranim sustavima javne uprave, razmijeniti dobre prakse zemalja članica u rješavanju izazova u provedbi</a:t>
            </a:r>
          </a:p>
          <a:p>
            <a:r>
              <a:rPr lang="hr-HR" smtClean="0"/>
              <a:t>bolje razumijevanje koncepta odgovornosti i njegove primjene u praksi</a:t>
            </a:r>
          </a:p>
          <a:p>
            <a:r>
              <a:rPr lang="hr-HR" smtClean="0"/>
              <a:t>dobro razumijevanje uloge SHJ-a i unutarnjeg revizora u uspostavi temeljite odgovornosti</a:t>
            </a:r>
          </a:p>
          <a:p>
            <a:r>
              <a:rPr lang="hr-HR" smtClean="0"/>
              <a:t>prvi nacrt glosara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4775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100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hr-HR" smtClean="0"/>
              <a:t>Ciljevi 4. sastanka ICWG-a</a:t>
            </a:r>
            <a:endParaRPr lang="hr-HR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676611" y="1557309"/>
            <a:ext cx="1069995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400" dirty="0" smtClean="0"/>
              <a:t>saznati ključna najnovija dostignuća i dobre prakse Europske komisije (EK) i Belgije u provedbi unutarnje kontrole u javnom sektoru (PIC)</a:t>
            </a:r>
            <a:endParaRPr lang="hr-HR" sz="2400" dirty="0"/>
          </a:p>
          <a:p>
            <a:pPr lvl="0"/>
            <a:r>
              <a:rPr lang="hr-HR" sz="2400" dirty="0"/>
              <a:t>razmjenjivati dobre prakse u pogledu provedbe unutarnje kontrole s naglaskom na ključne elemente i olakšavajuće čimbenike u pogledu odgovornosti rukovodstva</a:t>
            </a:r>
            <a:endParaRPr lang="hr-HR" sz="2400" dirty="0">
              <a:ea typeface="Calibri"/>
              <a:cs typeface="Times New Roman"/>
            </a:endParaRPr>
          </a:p>
          <a:p>
            <a:pPr lvl="0"/>
            <a:r>
              <a:rPr lang="hr-HR" sz="2400" dirty="0"/>
              <a:t>saznati kako ocijeniti unutarnju kontrolu uključujući provedbu odgovornosti rukovodstva i raspraviti o ulogama unutarnjih revizora i Središnje harmonizacijske jedinice (SHJ)</a:t>
            </a:r>
          </a:p>
          <a:p>
            <a:pPr lvl="0"/>
            <a:r>
              <a:rPr lang="hr-HR" sz="2400" dirty="0"/>
              <a:t>pregledati napredak ostvaren s glosarom PIC-a i njegovim prijevodom</a:t>
            </a:r>
            <a:endParaRPr lang="hr-HR" sz="2400" dirty="0" smtClean="0"/>
          </a:p>
          <a:p>
            <a:r>
              <a:rPr lang="hr-HR" sz="2400" dirty="0"/>
              <a:t>utvrditi PEMPAL-ove kriterije za ocjenu odgovornosti rukovodstva u proračunskoj organizaciji</a:t>
            </a:r>
            <a:endParaRPr lang="hr-HR" sz="2400" dirty="0">
              <a:ea typeface="Calibri"/>
              <a:cs typeface="Times New Roman"/>
            </a:endParaRPr>
          </a:p>
          <a:p>
            <a:pPr lvl="0"/>
            <a:endParaRPr lang="hr-HR" sz="2400" dirty="0"/>
          </a:p>
          <a:p>
            <a:endParaRPr lang="hr-HR" sz="2400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009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hr-HR" smtClean="0"/>
              <a:t>Očekivani izlazni rezultati sastanka ICWG-a</a:t>
            </a:r>
            <a:endParaRPr lang="hr-HR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937868" y="1937319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hr-HR" sz="2400" dirty="0"/>
          </a:p>
          <a:p>
            <a:pPr lvl="0"/>
            <a:r>
              <a:rPr lang="hr-HR" sz="2400" dirty="0"/>
              <a:t>razumijevanje dobrih praksi u provedbi i procjeni PIC-a, uključujući odgovornost rukovodstva u EK-u, Belgiji, zemljama članicama PEMPAL-a i šire</a:t>
            </a:r>
          </a:p>
          <a:p>
            <a:pPr lvl="0"/>
            <a:r>
              <a:rPr lang="hr-HR" sz="2400" dirty="0"/>
              <a:t>dogovoreni kriteriji PEMPAL-a za ocjenu odgovornosti rukovodstva u organizaciji proračuna</a:t>
            </a:r>
          </a:p>
          <a:p>
            <a:pPr lvl="0"/>
            <a:r>
              <a:rPr lang="hr-HR" sz="2400" dirty="0"/>
              <a:t>ažuriran glosar PIC-a, uključujući prijevod</a:t>
            </a:r>
          </a:p>
          <a:p>
            <a:endParaRPr lang="hr-HR" sz="2400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26375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009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hr-HR" smtClean="0"/>
              <a:t>Oblici i potreba za aktivnim sudjelovanjem</a:t>
            </a:r>
            <a:endParaRPr lang="hr-HR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68C5FE0C-F550-48C9-946F-7B8F75C20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137" y="5475894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937868" y="1937319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hr-HR" sz="2400" dirty="0" smtClean="0"/>
          </a:p>
          <a:p>
            <a:r>
              <a:rPr lang="hr-HR" sz="2400" dirty="0" smtClean="0"/>
              <a:t>iskazati dobrodošlicu Belgiji i predstavnicima EU-a – skup nam pruža jedinstvenu priliku za učenje od Belgije i predstavnika EK-a</a:t>
            </a:r>
          </a:p>
          <a:p>
            <a:r>
              <a:rPr lang="hr-HR" sz="2400" i="1" dirty="0" smtClean="0"/>
              <a:t>talk show</a:t>
            </a:r>
            <a:r>
              <a:rPr lang="hr-HR" sz="2400" dirty="0" smtClean="0"/>
              <a:t>, panel rasprava, rasprava za stolovima – tražimo aktivan doprinos svih prisutnih 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 algn="ctr">
              <a:buNone/>
            </a:pPr>
            <a:r>
              <a:rPr lang="hr-HR" sz="2400" b="1" dirty="0" smtClean="0"/>
              <a:t>ŠTO STE VIŠE UKLJUČENI, TO VIŠE UČITE!</a:t>
            </a:r>
          </a:p>
          <a:p>
            <a:endParaRPr lang="hr-HR" sz="2400" dirty="0" smtClean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215262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7C3858D4-19B2-436C-89D7-8499AC90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357089"/>
            <a:ext cx="9070848" cy="2587752"/>
          </a:xfrm>
        </p:spPr>
        <p:txBody>
          <a:bodyPr/>
          <a:lstStyle/>
          <a:p>
            <a:r>
              <a:rPr lang="hr-HR" b="1" dirty="0" smtClean="0"/>
              <a:t>Želim nam plodonosan skup</a:t>
            </a:r>
            <a:endParaRPr lang="hr-HR" b="1" dirty="0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id="{8119ADD2-52CA-4D82-8636-479D7F08C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39" y="914073"/>
            <a:ext cx="230425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7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zappa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zappa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55</TotalTime>
  <Words>449</Words>
  <Application>Microsoft Office PowerPoint</Application>
  <PresentationFormat>Custom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Szappan</vt:lpstr>
      <vt:lpstr>Ciljevi i očekivanja Radne skupine za unutarnju kontrolu (ICWG)  </vt:lpstr>
      <vt:lpstr>Prvi sastanak ICWG-a – Prag, ožujak 2016.</vt:lpstr>
      <vt:lpstr>Drugi sastanak ICWG-a – Moskva, listopad 2016.</vt:lpstr>
      <vt:lpstr>Treći sastanak ICWG-a – Budimpešta, ožujak 2017.</vt:lpstr>
      <vt:lpstr>Ciljevi 4. sastanka ICWG-a</vt:lpstr>
      <vt:lpstr>Očekivani izlazni rezultati sastanka ICWG-a</vt:lpstr>
      <vt:lpstr>Oblici i potreba za aktivnim sudjelovanjem</vt:lpstr>
      <vt:lpstr>Želim nam plodonosan skup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Maja P</cp:lastModifiedBy>
  <cp:revision>9</cp:revision>
  <dcterms:created xsi:type="dcterms:W3CDTF">2017-10-14T18:10:15Z</dcterms:created>
  <dcterms:modified xsi:type="dcterms:W3CDTF">2018-02-07T08:44:29Z</dcterms:modified>
</cp:coreProperties>
</file>