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0" d="100"/>
          <a:sy n="70" d="100"/>
        </p:scale>
        <p:origin x="-29" y="-8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E401294E-6B87-4DB3-A2DF-96D95CCEC438}" type="datetimeFigureOut">
              <a:rPr lang="hu-HU" smtClean="0"/>
              <a:t>2018. 02. 07.</a:t>
            </a:fld>
            <a:endParaRPr lang="hu-HU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080181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2018. 02. 07.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12986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2018. 02. 07.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012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2018. 02. 07.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678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401294E-6B87-4DB3-A2DF-96D95CCEC438}" type="datetimeFigureOut">
              <a:rPr lang="hu-HU" smtClean="0"/>
              <a:t>2018. 02. 07.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37674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2018. 02. 07.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01908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2018. 02. 07.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4139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2018. 02. 07.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3549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2018. 02. 07.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20040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2018. 02. 07.</a:t>
            </a:fld>
            <a:endParaRPr lang="hu-H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hu-HU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0813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dirty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401294E-6B87-4DB3-A2DF-96D95CCEC438}" type="datetimeFigureOut">
              <a:rPr lang="hu-HU" smtClean="0"/>
              <a:t>2018. 02. 07.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75830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401294E-6B87-4DB3-A2DF-96D95CCEC438}" type="datetimeFigureOut">
              <a:rPr lang="hu-HU" smtClean="0"/>
              <a:t>2018. 02. 07.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70456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9519918-7F3F-466E-B4C7-FAFF556CC1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768145"/>
            <a:ext cx="9068586" cy="2590800"/>
          </a:xfrm>
        </p:spPr>
        <p:txBody>
          <a:bodyPr/>
          <a:lstStyle/>
          <a:p>
            <a:r>
              <a:rPr lang="ru-RU" sz="3200" b="1" dirty="0"/>
              <a:t>Рабочая группа по внутреннему контролю </a:t>
            </a:r>
            <a:br>
              <a:rPr lang="ru-RU" sz="3200" b="1" dirty="0"/>
            </a:br>
            <a:r>
              <a:rPr lang="ru-RU" sz="3200" b="1" dirty="0"/>
              <a:t>цели и ожидания</a:t>
            </a:r>
            <a:br>
              <a:rPr lang="hu-HU" dirty="0"/>
            </a:br>
            <a:r>
              <a:rPr lang="en-GB" dirty="0"/>
              <a:t> 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02BCCF4-7A9C-47CB-B13F-0C0CA197A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0225" y="5038312"/>
            <a:ext cx="9070848" cy="457201"/>
          </a:xfrm>
        </p:spPr>
        <p:txBody>
          <a:bodyPr>
            <a:noAutofit/>
          </a:bodyPr>
          <a:lstStyle/>
          <a:p>
            <a:r>
              <a:rPr lang="ru-RU" dirty="0"/>
              <a:t>Эдит Немет</a:t>
            </a:r>
            <a:r>
              <a:rPr lang="en-GB" dirty="0"/>
              <a:t>, </a:t>
            </a:r>
            <a:r>
              <a:rPr lang="ru-RU" dirty="0"/>
              <a:t>Руководитель РГ</a:t>
            </a:r>
            <a:endParaRPr lang="en-GB" dirty="0"/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7F1A0DAD-B81F-4126-9BA4-14FCF238B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335" y="685149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1916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Первое заседание РГ по внутреннему контролю состоялось в Праге в марте </a:t>
            </a:r>
            <a:r>
              <a:rPr lang="en-GB" sz="3200" dirty="0"/>
              <a:t>2016 </a:t>
            </a:r>
            <a:r>
              <a:rPr lang="ru-RU" sz="3200" dirty="0"/>
              <a:t>г. </a:t>
            </a:r>
            <a:endParaRPr lang="en-GB" sz="32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346401"/>
            <a:ext cx="10058400" cy="393192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Цели и достижения</a:t>
            </a:r>
            <a:r>
              <a:rPr lang="en-GB" dirty="0"/>
              <a:t>:</a:t>
            </a:r>
          </a:p>
          <a:p>
            <a:r>
              <a:rPr lang="ru-RU" dirty="0"/>
              <a:t>Объявление о создании новой Рабочей группы по внутреннему контролю (РГВК)</a:t>
            </a:r>
            <a:endParaRPr lang="en-GB" dirty="0"/>
          </a:p>
          <a:p>
            <a:r>
              <a:rPr lang="ru-RU" dirty="0"/>
              <a:t>Распространение ключевых принципов и концепции ЕС в области внутреннего контроля в государственном секторе среди членов: Европейская комиссия, Грузия, Нидерланды и Россия </a:t>
            </a:r>
            <a:endParaRPr lang="en-GB" dirty="0"/>
          </a:p>
          <a:p>
            <a:r>
              <a:rPr lang="ru-RU" dirty="0"/>
              <a:t>Ясное понимание определений и важных субъектов внутреннего контроля в государственных учреждениях</a:t>
            </a:r>
            <a:endParaRPr lang="en-GB" dirty="0"/>
          </a:p>
          <a:p>
            <a:r>
              <a:rPr lang="ru-RU" dirty="0"/>
              <a:t>Согласование следующих шагов РГВК</a:t>
            </a:r>
            <a:endParaRPr lang="en-GB" dirty="0"/>
          </a:p>
          <a:p>
            <a:r>
              <a:rPr lang="ru-RU" dirty="0"/>
              <a:t>Договоренность о разработке глоссария важных терминов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68C5FE0C-F550-48C9-946F-7B8F75C20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137" y="5475894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1540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2-е заседание РГВК состоялось в Москве в октябре </a:t>
            </a:r>
            <a:r>
              <a:rPr lang="en-US" sz="3200" dirty="0"/>
              <a:t>2016 </a:t>
            </a:r>
            <a:r>
              <a:rPr lang="ru-RU" sz="3200" dirty="0"/>
              <a:t>г. </a:t>
            </a:r>
            <a:endParaRPr lang="en-US" sz="32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68C5FE0C-F550-48C9-946F-7B8F75C20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137" y="5475894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artalom helye 2">
            <a:extLst>
              <a:ext uri="{FF2B5EF4-FFF2-40B4-BE49-F238E27FC236}">
                <a16:creationId xmlns:a16="http://schemas.microsoft.com/office/drawing/2014/main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842865" y="2473634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ru-RU" dirty="0"/>
              <a:t>Цели и достижения</a:t>
            </a:r>
            <a:r>
              <a:rPr lang="en-GB" dirty="0"/>
              <a:t>:</a:t>
            </a:r>
          </a:p>
          <a:p>
            <a:r>
              <a:rPr lang="ru-RU" dirty="0"/>
              <a:t>Распространение передовой практики стран-участниц в области внутреннего контроля (ВК) и знакомство с опытом стран по преодолению трудностей с его внедрением: опыт Беларуси и ЮАР</a:t>
            </a:r>
            <a:endParaRPr lang="en-GB" dirty="0"/>
          </a:p>
          <a:p>
            <a:r>
              <a:rPr lang="ru-RU" dirty="0"/>
              <a:t>Углубленное понимание терминологии в области внутреннего контроля и 17 принципов </a:t>
            </a:r>
            <a:r>
              <a:rPr lang="en-GB" dirty="0"/>
              <a:t>COSO</a:t>
            </a:r>
            <a:r>
              <a:rPr lang="ru-RU" dirty="0"/>
              <a:t>, применяемых в государственном секторе </a:t>
            </a:r>
            <a:endParaRPr lang="en-GB" dirty="0"/>
          </a:p>
          <a:p>
            <a:r>
              <a:rPr lang="ru-RU" dirty="0"/>
              <a:t>Знание передовой практики в области ВК и потенциальных трудностей, связанных с его внедрением</a:t>
            </a:r>
            <a:endParaRPr lang="en-GB" dirty="0"/>
          </a:p>
          <a:p>
            <a:r>
              <a:rPr lang="ru-RU" dirty="0"/>
              <a:t>Ясное представление о следующих шагах РГВК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576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3-е заседание РГВК состоялось в Будапеште в марте </a:t>
            </a:r>
            <a:r>
              <a:rPr lang="en-GB" sz="3200" dirty="0"/>
              <a:t>2017 </a:t>
            </a:r>
            <a:r>
              <a:rPr lang="ru-RU" sz="3200" dirty="0"/>
              <a:t>г. </a:t>
            </a:r>
            <a:endParaRPr lang="en-GB" sz="32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68C5FE0C-F550-48C9-946F-7B8F75C20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137" y="5475894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artalom helye 2">
            <a:extLst>
              <a:ext uri="{FF2B5EF4-FFF2-40B4-BE49-F238E27FC236}">
                <a16:creationId xmlns:a16="http://schemas.microsoft.com/office/drawing/2014/main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842865" y="2221964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ru-RU" dirty="0"/>
              <a:t>Цели и достижения</a:t>
            </a:r>
            <a:r>
              <a:rPr lang="en-GB" dirty="0"/>
              <a:t>:</a:t>
            </a:r>
          </a:p>
          <a:p>
            <a:r>
              <a:rPr lang="ru-RU" dirty="0"/>
              <a:t>Ознакомление с ключевыми актуальными тенденциями по реформированию внутреннего контроля в государственном секторе в регионе ЕЦА и за его пределами: Европейская комиссия, Бразилия и ЮАР</a:t>
            </a:r>
            <a:endParaRPr lang="en-GB" dirty="0"/>
          </a:p>
          <a:p>
            <a:r>
              <a:rPr lang="ru-RU" dirty="0"/>
              <a:t>Понимание внутренних и внешних факторов, формирующих устойчивую основу для подотчетности, охватывающей три «линии обороны»</a:t>
            </a:r>
            <a:endParaRPr lang="en-GB" dirty="0"/>
          </a:p>
          <a:p>
            <a:r>
              <a:rPr lang="ru-RU" dirty="0"/>
              <a:t>Различия в понятии подотчетности в централизованных и децентрализованных системах государственного управления, обмен передовой практикой участвующих стран по преодолению сложностей с внедрением </a:t>
            </a:r>
            <a:endParaRPr lang="en-GB" dirty="0"/>
          </a:p>
          <a:p>
            <a:r>
              <a:rPr lang="ru-RU" dirty="0"/>
              <a:t>Углубленное понимание понятия подотчетности и его внедрение на практике</a:t>
            </a:r>
            <a:endParaRPr lang="en-US" dirty="0"/>
          </a:p>
          <a:p>
            <a:r>
              <a:rPr lang="ru-RU" dirty="0"/>
              <a:t>Твердое понимание роли центрального подразделения гармонизации (ЦПГ) и внутренних аудиторов в создании прочной системы подотчетности </a:t>
            </a:r>
            <a:endParaRPr lang="en-US" dirty="0"/>
          </a:p>
          <a:p>
            <a:r>
              <a:rPr lang="ru-RU" dirty="0"/>
              <a:t>Первый вариант глоссария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756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100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Цель 4-й встречи ГРВК</a:t>
            </a:r>
            <a:endParaRPr lang="en-GB" sz="32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2" y="2067494"/>
            <a:ext cx="10687791" cy="393192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68C5FE0C-F550-48C9-946F-7B8F75C20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137" y="5475894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artalom helye 2">
            <a:extLst>
              <a:ext uri="{FF2B5EF4-FFF2-40B4-BE49-F238E27FC236}">
                <a16:creationId xmlns:a16="http://schemas.microsoft.com/office/drawing/2014/main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676611" y="1557309"/>
            <a:ext cx="10699950" cy="3931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/>
              <a:t>Ознакомление с ключевыми актуальными тенденциями и передовой практикой Европейской комиссии и Бельгии по внедрению внутреннего контроля в государственном секторе</a:t>
            </a:r>
            <a:endParaRPr lang="hu-HU" sz="2000" dirty="0"/>
          </a:p>
          <a:p>
            <a:pPr lvl="0"/>
            <a:r>
              <a:rPr lang="ru-RU" sz="2000" dirty="0"/>
              <a:t>Обмен примерами передовой практики по внедрению внутреннего контроля с акцентом на ключевых элементах и факторах, способствующих обеспечению управленческой подотчетности</a:t>
            </a:r>
            <a:endParaRPr lang="hu-HU" sz="2000" dirty="0">
              <a:ea typeface="Calibri"/>
              <a:cs typeface="Times New Roman"/>
            </a:endParaRPr>
          </a:p>
          <a:p>
            <a:pPr lvl="0"/>
            <a:r>
              <a:rPr lang="ru-RU" sz="2000" dirty="0"/>
              <a:t>Понимание того, как оценивать внутренний контроль, в том числе управленческую подотчетность</a:t>
            </a:r>
            <a:r>
              <a:rPr lang="en-GB" sz="2000" dirty="0"/>
              <a:t>,</a:t>
            </a:r>
            <a:r>
              <a:rPr lang="ru-RU" sz="2000" dirty="0"/>
              <a:t> и рассмотрение роли внутренних аудиторов и центрального подразделения гармонизации (ЦПГ) </a:t>
            </a:r>
          </a:p>
          <a:p>
            <a:pPr lvl="0"/>
            <a:r>
              <a:rPr lang="ru-RU" sz="2000" dirty="0"/>
              <a:t>Анализ хода работы по составлению глоссария по внутреннему контролю в государственном секторе и его перевода</a:t>
            </a:r>
            <a:endParaRPr lang="hu-HU" sz="2000" dirty="0"/>
          </a:p>
          <a:p>
            <a:r>
              <a:rPr lang="ru-RU" sz="2000" dirty="0"/>
              <a:t>Разработка критериев </a:t>
            </a:r>
            <a:r>
              <a:rPr lang="en-GB" sz="2000" dirty="0"/>
              <a:t>PEMPAL </a:t>
            </a:r>
            <a:r>
              <a:rPr lang="ru-RU" sz="2000" dirty="0"/>
              <a:t>для оценки управленческой подотчетности в бюджетной организации</a:t>
            </a:r>
            <a:endParaRPr lang="hu-HU" sz="2000" dirty="0">
              <a:ea typeface="Calibri"/>
              <a:cs typeface="Times New Roman"/>
            </a:endParaRPr>
          </a:p>
          <a:p>
            <a:pPr lvl="0"/>
            <a:endParaRPr lang="hu-HU" sz="24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9537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900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Ожидаемые результаты заседания РГВК</a:t>
            </a:r>
            <a:endParaRPr lang="en-GB" sz="32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2" y="2067494"/>
            <a:ext cx="10687791" cy="393192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68C5FE0C-F550-48C9-946F-7B8F75C20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137" y="5475894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artalom helye 2">
            <a:extLst>
              <a:ext uri="{FF2B5EF4-FFF2-40B4-BE49-F238E27FC236}">
                <a16:creationId xmlns:a16="http://schemas.microsoft.com/office/drawing/2014/main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937868" y="1937319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endParaRPr lang="hu-HU" sz="2400" dirty="0"/>
          </a:p>
          <a:p>
            <a:pPr lvl="0"/>
            <a:r>
              <a:rPr lang="ru-RU" sz="2400" dirty="0"/>
              <a:t>Понимание передовой практики внедрения и оценки внутреннего контроля в государственном секторе, в том числе управленческой подотчетности, в Европейской комиссии, Бельгии, странах </a:t>
            </a:r>
            <a:r>
              <a:rPr lang="en-GB" sz="2400" dirty="0"/>
              <a:t>PEMPAL </a:t>
            </a:r>
            <a:r>
              <a:rPr lang="ru-RU" sz="2400" dirty="0"/>
              <a:t>и государствах, не являющихся его членами</a:t>
            </a:r>
            <a:endParaRPr lang="hu-HU" sz="2400" dirty="0"/>
          </a:p>
          <a:p>
            <a:pPr lvl="0"/>
            <a:r>
              <a:rPr lang="ru-RU" sz="2400" dirty="0"/>
              <a:t>Согласование критериев </a:t>
            </a:r>
            <a:r>
              <a:rPr lang="en-GB" sz="2400" dirty="0"/>
              <a:t>PEMPAL </a:t>
            </a:r>
            <a:r>
              <a:rPr lang="ru-RU" sz="2400" dirty="0"/>
              <a:t>в области оценки управленческой подотчетности в бюджетной организации</a:t>
            </a:r>
            <a:endParaRPr lang="hu-HU" sz="2400" dirty="0"/>
          </a:p>
          <a:p>
            <a:pPr lvl="0"/>
            <a:r>
              <a:rPr lang="ru-RU" sz="2400" dirty="0"/>
              <a:t>Обновленная версия глоссария по внутреннему контролю в государственном секторе и его перевод</a:t>
            </a:r>
            <a:endParaRPr lang="hu-HU" sz="24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63750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900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Формат и необходимость активного участия</a:t>
            </a:r>
            <a:endParaRPr lang="en-GB" sz="32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2" y="2067494"/>
            <a:ext cx="10687791" cy="393192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68C5FE0C-F550-48C9-946F-7B8F75C20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137" y="5475894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artalom helye 2">
            <a:extLst>
              <a:ext uri="{FF2B5EF4-FFF2-40B4-BE49-F238E27FC236}">
                <a16:creationId xmlns:a16="http://schemas.microsoft.com/office/drawing/2014/main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909293" y="1927794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endParaRPr lang="en-GB" sz="2400" dirty="0"/>
          </a:p>
          <a:p>
            <a:r>
              <a:rPr lang="ru-RU" sz="2400" dirty="0"/>
              <a:t>Приветствуем участников из Бельгии и представителей ЕС. Это мероприятие станет уникальной возможностью познакомиться с опытом коллег из Бельгии и Европейской комиссии</a:t>
            </a:r>
            <a:endParaRPr lang="en-GB" sz="2400" dirty="0"/>
          </a:p>
          <a:p>
            <a:r>
              <a:rPr lang="ru-RU" sz="2400" dirty="0"/>
              <a:t>Ток-шоу, экспертное обсуждение, обсуждение за столами. Надеемся на ваше активное участие!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 algn="ctr">
              <a:buNone/>
            </a:pPr>
            <a:r>
              <a:rPr lang="ru-RU" sz="2400" b="1" dirty="0"/>
              <a:t>Чем активнее вы будете участвовать в обсуждении, тем больше вы узнаете</a:t>
            </a:r>
            <a:r>
              <a:rPr lang="en-GB" sz="2400" b="1" dirty="0"/>
              <a:t>!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15262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C3858D4-19B2-436C-89D7-8499AC907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623" y="2357089"/>
            <a:ext cx="9070848" cy="2587752"/>
          </a:xfrm>
        </p:spPr>
        <p:txBody>
          <a:bodyPr/>
          <a:lstStyle/>
          <a:p>
            <a:r>
              <a:rPr lang="ru-RU" sz="4400" b="1" dirty="0"/>
              <a:t>Желаю нам </a:t>
            </a:r>
            <a:r>
              <a:rPr lang="ru-RU" sz="4400" b="1"/>
              <a:t>плодотворно провести мероприятие</a:t>
            </a:r>
            <a:endParaRPr lang="en-GB" sz="4400" b="1" dirty="0"/>
          </a:p>
        </p:txBody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8119ADD2-52CA-4D82-8636-479D7F08CB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139" y="914073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7757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zappan">
  <a:themeElements>
    <a:clrScheme name="Szappa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zappa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zappa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458</TotalTime>
  <Words>487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Century Gothic</vt:lpstr>
      <vt:lpstr>Garamond</vt:lpstr>
      <vt:lpstr>Times New Roman</vt:lpstr>
      <vt:lpstr>Szappan</vt:lpstr>
      <vt:lpstr>Рабочая группа по внутреннему контролю  цели и ожидания  </vt:lpstr>
      <vt:lpstr>Первое заседание РГ по внутреннему контролю состоялось в Праге в марте 2016 г. </vt:lpstr>
      <vt:lpstr>2-е заседание РГВК состоялось в Москве в октябре 2016 г. </vt:lpstr>
      <vt:lpstr>3-е заседание РГВК состоялось в Будапеште в марте 2017 г. </vt:lpstr>
      <vt:lpstr>Цель 4-й встречи ГРВК</vt:lpstr>
      <vt:lpstr>Ожидаемые результаты заседания РГВК</vt:lpstr>
      <vt:lpstr>Формат и необходимость активного участия</vt:lpstr>
      <vt:lpstr>Желаю нам плодотворно провести мероприятие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of ICWG</dc:title>
  <dc:creator>Németh Edit</dc:creator>
  <cp:lastModifiedBy>Inna Anatolievna Davidova</cp:lastModifiedBy>
  <cp:revision>9</cp:revision>
  <cp:lastPrinted>2018-02-06T14:58:46Z</cp:lastPrinted>
  <dcterms:created xsi:type="dcterms:W3CDTF">2017-10-14T18:10:15Z</dcterms:created>
  <dcterms:modified xsi:type="dcterms:W3CDTF">2018-02-07T13:53:57Z</dcterms:modified>
</cp:coreProperties>
</file>