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60" r:id="rId3"/>
    <p:sldId id="261" r:id="rId4"/>
    <p:sldId id="264" r:id="rId5"/>
    <p:sldId id="262" r:id="rId6"/>
  </p:sldIdLst>
  <p:sldSz cx="9144000" cy="6858000" type="screen4x3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isara.muca" initials="d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408F"/>
    <a:srgbClr val="FFFFFF"/>
    <a:srgbClr val="333399"/>
    <a:srgbClr val="000099"/>
    <a:srgbClr val="003399"/>
    <a:srgbClr val="2F38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43" autoAdjust="0"/>
    <p:restoredTop sz="94660"/>
  </p:normalViewPr>
  <p:slideViewPr>
    <p:cSldViewPr>
      <p:cViewPr>
        <p:scale>
          <a:sx n="100" d="100"/>
          <a:sy n="100" d="100"/>
        </p:scale>
        <p:origin x="-221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0E7C1880-5F1C-4E04-AECE-E7901834BC30}" type="slidenum">
              <a:rPr lang="en-US" smtClean="0"/>
              <a:pPr rt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099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0E7C1880-5F1C-4E04-AECE-E7901834BC30}" type="slidenum">
              <a:rPr lang="en-US" smtClean="0"/>
              <a:pPr rtl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48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0E7C1880-5F1C-4E04-AECE-E7901834BC30}" type="slidenum">
              <a:rPr lang="en-US" smtClean="0"/>
              <a:pPr rtl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707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rtlCol="0"/>
          <a:lstStyle/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rtlCol="0"/>
          <a:lstStyle/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 rtl="0">
              <a:defRPr sz="4000" b="1" cap="all"/>
            </a:lvl1pPr>
          </a:lstStyle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rtlCol="0"/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1800"/>
            </a:lvl4pPr>
            <a:lvl5pPr algn="l" rtl="0">
              <a:defRPr sz="18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/>
            </a:lvl8pPr>
            <a:lvl9pPr algn="l" rtl="0">
              <a:defRPr sz="1800"/>
            </a:lvl9pPr>
          </a:lstStyle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rtlCol="0"/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1800"/>
            </a:lvl4pPr>
            <a:lvl5pPr algn="l" rtl="0">
              <a:defRPr sz="18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/>
            </a:lvl8pPr>
            <a:lvl9pPr algn="l" rtl="0">
              <a:defRPr sz="1800"/>
            </a:lvl9pPr>
          </a:lstStyle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 algn="l" rtl="0"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ru-R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600"/>
            </a:lvl6pPr>
            <a:lvl7pPr algn="l" rtl="0">
              <a:defRPr sz="1600"/>
            </a:lvl7pPr>
            <a:lvl8pPr algn="l" rtl="0">
              <a:defRPr sz="1600"/>
            </a:lvl8pPr>
            <a:lvl9pPr algn="l" rtl="0">
              <a:defRPr sz="1600"/>
            </a:lvl9pPr>
          </a:lstStyle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 algn="l" rtl="0"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ru-R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600"/>
            </a:lvl6pPr>
            <a:lvl7pPr algn="l" rtl="0">
              <a:defRPr sz="1600"/>
            </a:lvl7pPr>
            <a:lvl8pPr algn="l" rtl="0">
              <a:defRPr sz="1600"/>
            </a:lvl8pPr>
            <a:lvl9pPr algn="l" rtl="0">
              <a:defRPr sz="1600"/>
            </a:lvl9pPr>
          </a:lstStyle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 rtl="0">
              <a:defRPr sz="2000" b="1"/>
            </a:lvl1pPr>
          </a:lstStyle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 algn="l" rtl="0">
              <a:defRPr sz="3200"/>
            </a:lvl1pPr>
            <a:lvl2pPr algn="l" rtl="0">
              <a:defRPr sz="2800"/>
            </a:lvl2pPr>
            <a:lvl3pPr algn="l" rtl="0">
              <a:defRPr sz="24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/>
            </a:lvl8pPr>
            <a:lvl9pPr algn="l" rtl="0">
              <a:defRPr sz="2000"/>
            </a:lvl9pPr>
          </a:lstStyle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 algn="l" rtl="0">
              <a:buNone/>
              <a:defRPr sz="14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ru-R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 rtl="0">
              <a:defRPr sz="2000" b="1"/>
            </a:lvl1pPr>
          </a:lstStyle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 algn="l" rtl="0">
              <a:buNone/>
              <a:defRPr sz="32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 algn="l" rtl="0">
              <a:buNone/>
              <a:defRPr sz="14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ru-R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1" y="685800"/>
            <a:ext cx="89915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2000" b="1" dirty="0"/>
              <a:t>Финансовая информационная система албанского правительства (AGFIS)</a:t>
            </a:r>
            <a:endParaRPr lang="en-US" sz="2000" dirty="0" smtClean="0"/>
          </a:p>
          <a:p>
            <a:pPr rtl="0"/>
            <a:r>
              <a:rPr lang="ru-RU" sz="1400" dirty="0"/>
              <a:t>AGFIS — это система, посредством которой правительство Албании осуществляет все процессы исполнения бюджета и формирует финансовую отчетность по государственному бюджету.</a:t>
            </a:r>
          </a:p>
          <a:p>
            <a:pPr rtl="0"/>
            <a:r>
              <a:rPr lang="ru-RU" sz="1400" dirty="0"/>
              <a:t>AGFIS является централизованной </a:t>
            </a:r>
            <a:r>
              <a:rPr lang="ru-RU" sz="1400" dirty="0" err="1"/>
              <a:t>веб-системой</a:t>
            </a:r>
            <a:r>
              <a:rPr lang="ru-RU" sz="1400" dirty="0"/>
              <a:t>.</a:t>
            </a:r>
            <a:endParaRPr lang="en-US" sz="1400" dirty="0"/>
          </a:p>
          <a:p>
            <a:pPr rtl="0"/>
            <a:r>
              <a:rPr lang="ru-RU" sz="1400" dirty="0"/>
              <a:t>AGFIS является продуктом </a:t>
            </a:r>
            <a:r>
              <a:rPr lang="ru-RU" sz="1400" dirty="0" err="1"/>
              <a:t>Oracle</a:t>
            </a:r>
            <a:r>
              <a:rPr lang="ru-RU" sz="1400" dirty="0"/>
              <a:t> с архитектурой модуля электронного бизнеса (EBS) </a:t>
            </a:r>
            <a:r>
              <a:rPr lang="ru-RU" sz="1400" dirty="0" err="1" smtClean="0"/>
              <a:t>Oracle</a:t>
            </a:r>
            <a:r>
              <a:rPr lang="ru-RU" sz="1400" dirty="0" smtClean="0"/>
              <a:t> </a:t>
            </a:r>
            <a:r>
              <a:rPr lang="ru-RU" sz="1400" dirty="0"/>
              <a:t>и имеет также ряд индивидуально разработанных программ и функций. </a:t>
            </a:r>
            <a:endParaRPr lang="en-US" sz="1400" dirty="0" smtClean="0"/>
          </a:p>
          <a:p>
            <a:pPr rtl="0"/>
            <a:endParaRPr lang="en-US" sz="1600" dirty="0" smtClean="0"/>
          </a:p>
          <a:p>
            <a:pPr rtl="0"/>
            <a:endParaRPr lang="en-US" sz="1200" dirty="0"/>
          </a:p>
          <a:p>
            <a:pPr rtl="0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0501" y="2071020"/>
            <a:ext cx="32766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1400" b="1" dirty="0"/>
              <a:t>AGFIS модули:</a:t>
            </a:r>
          </a:p>
          <a:p>
            <a:pPr marL="285750" lvl="0" indent="-285750" rtl="0">
              <a:buFont typeface="Arial" pitchFamily="34" charset="0"/>
              <a:buChar char="•"/>
            </a:pPr>
            <a:r>
              <a:rPr lang="ru-RU" sz="1400" dirty="0"/>
              <a:t>Главная книга (ГК) / Отчетность</a:t>
            </a:r>
          </a:p>
          <a:p>
            <a:pPr marL="285750" lvl="0" indent="-285750" rtl="0">
              <a:buFont typeface="Arial" pitchFamily="34" charset="0"/>
              <a:buChar char="•"/>
            </a:pPr>
            <a:r>
              <a:rPr lang="ru-RU" sz="1400" dirty="0"/>
              <a:t>Формирование бюджета государственного сектора (PSB)</a:t>
            </a:r>
          </a:p>
          <a:p>
            <a:pPr marL="285750" lvl="0" indent="-285750" rtl="0">
              <a:buFont typeface="Arial" pitchFamily="34" charset="0"/>
              <a:buChar char="•"/>
            </a:pPr>
            <a:r>
              <a:rPr lang="ru-RU" sz="1400" dirty="0"/>
              <a:t>Кредиторская задолженность (AP)</a:t>
            </a:r>
          </a:p>
          <a:p>
            <a:pPr marL="285750" lvl="0" indent="-285750" rtl="0">
              <a:buFont typeface="Arial" pitchFamily="34" charset="0"/>
              <a:buChar char="•"/>
            </a:pPr>
            <a:r>
              <a:rPr lang="ru-RU" sz="1400" dirty="0"/>
              <a:t>Дебиторская задолженность (AR)</a:t>
            </a:r>
          </a:p>
          <a:p>
            <a:pPr marL="285750" lvl="0" indent="-285750" rtl="0">
              <a:buFont typeface="Arial" pitchFamily="34" charset="0"/>
              <a:buChar char="•"/>
            </a:pPr>
            <a:r>
              <a:rPr lang="ru-RU" sz="1400" dirty="0"/>
              <a:t>Управление денежными средствами (CM)</a:t>
            </a:r>
          </a:p>
          <a:p>
            <a:pPr marL="285750" lvl="0" indent="-285750" rtl="0">
              <a:buFont typeface="Arial" pitchFamily="34" charset="0"/>
              <a:buChar char="•"/>
            </a:pPr>
            <a:r>
              <a:rPr lang="ru-RU" sz="1400" dirty="0"/>
              <a:t>Основные средства (FA)</a:t>
            </a:r>
          </a:p>
          <a:p>
            <a:pPr marL="285750" lvl="0" indent="-285750" rtl="0">
              <a:buFont typeface="Arial" pitchFamily="34" charset="0"/>
              <a:buChar char="•"/>
            </a:pPr>
            <a:r>
              <a:rPr lang="ru-RU" sz="1400" dirty="0"/>
              <a:t>Закупки (PO)</a:t>
            </a:r>
          </a:p>
          <a:p>
            <a:pPr rtl="0"/>
            <a:endParaRPr lang="en-US" sz="800" dirty="0" smtClean="0">
              <a:solidFill>
                <a:srgbClr val="FF0000"/>
              </a:solidFill>
            </a:endParaRPr>
          </a:p>
          <a:p>
            <a:pPr rtl="0"/>
            <a:r>
              <a:rPr lang="ru-RU" sz="1400" b="1" dirty="0"/>
              <a:t>Задействованные уровни бюджета</a:t>
            </a:r>
            <a:endParaRPr lang="en-US" sz="1400" b="1" dirty="0"/>
          </a:p>
          <a:p>
            <a:pPr marL="285750" indent="-285750" rtl="0">
              <a:buFont typeface="Arial" pitchFamily="34" charset="0"/>
              <a:buChar char="•"/>
            </a:pPr>
            <a:r>
              <a:rPr lang="ru-RU" sz="1400" dirty="0"/>
              <a:t>Центральный бюджет</a:t>
            </a:r>
          </a:p>
          <a:p>
            <a:pPr marL="285750" indent="-285750" rtl="0">
              <a:buFont typeface="Arial" pitchFamily="34" charset="0"/>
              <a:buChar char="•"/>
            </a:pPr>
            <a:r>
              <a:rPr lang="ru-RU" sz="1400" dirty="0"/>
              <a:t>Местный бюджет</a:t>
            </a:r>
          </a:p>
          <a:p>
            <a:pPr marL="285750" indent="-285750" rtl="0">
              <a:buFont typeface="Arial" pitchFamily="34" charset="0"/>
              <a:buChar char="•"/>
            </a:pPr>
            <a:r>
              <a:rPr lang="ru-RU" sz="1400" dirty="0"/>
              <a:t>Специальные средства</a:t>
            </a:r>
          </a:p>
          <a:p>
            <a:pPr rtl="0"/>
            <a:endParaRPr lang="en-US" sz="800" b="1" dirty="0" smtClean="0">
              <a:solidFill>
                <a:srgbClr val="FF0000"/>
              </a:solidFill>
            </a:endParaRPr>
          </a:p>
          <a:p>
            <a:pPr rtl="0"/>
            <a:r>
              <a:rPr lang="ru-RU" sz="1400" b="1" dirty="0"/>
              <a:t>Пользователи AGFIS:</a:t>
            </a:r>
          </a:p>
          <a:p>
            <a:pPr marL="285750" indent="-285750" rtl="0">
              <a:buFont typeface="Arial" pitchFamily="34" charset="0"/>
              <a:buChar char="•"/>
            </a:pPr>
            <a:r>
              <a:rPr lang="ru-RU" sz="1400" dirty="0"/>
              <a:t>7 БЕ (CM, ТМ, ARD, NAIS, MF, AM, RSDA)</a:t>
            </a:r>
          </a:p>
          <a:p>
            <a:pPr marL="285750" indent="-285750" rtl="0">
              <a:buFont typeface="Arial" pitchFamily="34" charset="0"/>
              <a:buChar char="•"/>
            </a:pPr>
            <a:r>
              <a:rPr lang="ru-RU" sz="1400" dirty="0"/>
              <a:t>Департаменты МФ и 36 казначейских округов (КO)</a:t>
            </a:r>
          </a:p>
          <a:p>
            <a:pPr marL="285750" indent="-285750" rtl="0">
              <a:buFont typeface="Arial" pitchFamily="34" charset="0"/>
              <a:buChar char="•"/>
            </a:pPr>
            <a:r>
              <a:rPr lang="ru-RU" sz="1400" dirty="0"/>
              <a:t>Другие (SSI, HCI, INSTAT, MEDTE)</a:t>
            </a:r>
          </a:p>
          <a:p>
            <a:pPr rtl="0"/>
            <a:r>
              <a:rPr lang="ru-RU" sz="1400" b="1" dirty="0"/>
              <a:t>Итого: </a:t>
            </a:r>
            <a:r>
              <a:rPr lang="ru-RU" sz="1400" dirty="0"/>
              <a:t>334 активных пользователя</a:t>
            </a:r>
          </a:p>
          <a:p>
            <a:pPr rtl="0"/>
            <a:endParaRPr 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3708186" y="5410200"/>
            <a:ext cx="5424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1600" dirty="0"/>
              <a:t>ВСС будет создан в начале 2016 года</a:t>
            </a: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1</a:t>
            </a:fld>
            <a:endParaRPr lang="en-US" dirty="0"/>
          </a:p>
        </p:txBody>
      </p:sp>
      <p:pic>
        <p:nvPicPr>
          <p:cNvPr id="7" name="Picture 6" descr="Description: cid:image002.jpg@01D04B8E.7BEE530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0"/>
            <a:ext cx="1400175" cy="8191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57600" y="2362200"/>
            <a:ext cx="5257800" cy="283464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3989451" y="2289048"/>
            <a:ext cx="992124" cy="219456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indent="0" rtl="0"/>
            <a:r>
              <a:rPr lang="ru-RU" sz="1300" i="1" dirty="0">
                <a:latin typeface="Calibri"/>
              </a:rPr>
              <a:t>Камеральный уровень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593612" y="2315045"/>
            <a:ext cx="1239012" cy="192024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marL="76200" indent="0" rtl="0">
              <a:spcAft>
                <a:spcPts val="6300"/>
              </a:spcAft>
            </a:pPr>
            <a:r>
              <a:rPr lang="ru-RU" sz="1300" i="1" dirty="0">
                <a:latin typeface="Calibri"/>
              </a:rPr>
              <a:t>Уровень применения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578090" y="2300478"/>
            <a:ext cx="1097280" cy="196596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marL="63500" indent="0" rtl="0"/>
            <a:r>
              <a:rPr lang="ru-RU" sz="1300" i="1" dirty="0">
                <a:latin typeface="Calibri"/>
              </a:rPr>
              <a:t>Уровень базы данных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105656" y="4300728"/>
            <a:ext cx="626364" cy="141732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indent="0" rtl="0"/>
            <a:r>
              <a:rPr lang="ru-RU" sz="650">
                <a:latin typeface="Franklin Gothic Book"/>
              </a:rPr>
              <a:t>Веб-браузер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477256" y="3674364"/>
            <a:ext cx="658368" cy="434340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marL="12700" indent="0" rtl="0">
              <a:spcBef>
                <a:spcPts val="840"/>
              </a:spcBef>
            </a:pPr>
            <a:r>
              <a:rPr lang="ru-RU" sz="800">
                <a:latin typeface="Calibri"/>
              </a:rPr>
              <a:t>Веб-сервер </a:t>
            </a:r>
            <a:endParaRPr lang="en-US" sz="800" dirty="0" smtClean="0">
              <a:latin typeface="Calibri"/>
            </a:endParaRPr>
          </a:p>
          <a:p>
            <a:pPr marL="12700" indent="0" rtl="0">
              <a:spcBef>
                <a:spcPts val="840"/>
              </a:spcBef>
            </a:pPr>
            <a:r>
              <a:rPr lang="ru-RU" sz="800">
                <a:latin typeface="Calibri"/>
              </a:rPr>
              <a:t>Сервер форм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477256" y="4172712"/>
            <a:ext cx="1289304" cy="114300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marL="12700" indent="0" rtl="0">
              <a:spcAft>
                <a:spcPts val="840"/>
              </a:spcAft>
            </a:pPr>
            <a:r>
              <a:rPr lang="ru-RU" sz="800">
                <a:latin typeface="Calibri"/>
              </a:rPr>
              <a:t>Сервер параллельной обработки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481827" y="4415028"/>
            <a:ext cx="1350797" cy="630936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marL="8128" marR="228600" indent="0" algn="just" rtl="0">
              <a:spcBef>
                <a:spcPts val="840"/>
              </a:spcBef>
            </a:pPr>
            <a:r>
              <a:rPr lang="ru-RU" sz="800" dirty="0">
                <a:latin typeface="Calibri"/>
              </a:rPr>
              <a:t>Сервер отчетов </a:t>
            </a:r>
            <a:endParaRPr lang="en-US" sz="800" dirty="0" smtClean="0">
              <a:latin typeface="Calibri"/>
            </a:endParaRPr>
          </a:p>
          <a:p>
            <a:pPr marL="8128" marR="228600" indent="0" algn="just" rtl="0">
              <a:spcBef>
                <a:spcPts val="840"/>
              </a:spcBef>
            </a:pPr>
            <a:r>
              <a:rPr lang="ru-RU" sz="800" dirty="0">
                <a:latin typeface="Calibri"/>
              </a:rPr>
              <a:t>Сервер администратора </a:t>
            </a:r>
            <a:endParaRPr lang="en-US" sz="800" dirty="0" smtClean="0">
              <a:latin typeface="Calibri"/>
            </a:endParaRPr>
          </a:p>
          <a:p>
            <a:pPr marL="8128" marR="228600" indent="0" algn="just" rtl="0">
              <a:spcBef>
                <a:spcPts val="840"/>
              </a:spcBef>
            </a:pPr>
            <a:r>
              <a:rPr lang="ru-RU" sz="800" dirty="0">
                <a:latin typeface="Calibri"/>
              </a:rPr>
              <a:t>Сервер первооткрывателя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644384" y="3857244"/>
            <a:ext cx="964692" cy="182880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marL="63500" indent="0" rtl="0"/>
            <a:r>
              <a:rPr lang="ru-RU" sz="800">
                <a:latin typeface="Calibri"/>
              </a:rPr>
              <a:t>Сервер базы данных</a:t>
            </a:r>
          </a:p>
        </p:txBody>
      </p:sp>
    </p:spTree>
    <p:extLst>
      <p:ext uri="{BB962C8B-B14F-4D97-AF65-F5344CB8AC3E}">
        <p14:creationId xmlns:p14="http://schemas.microsoft.com/office/powerpoint/2010/main" val="256434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4114800"/>
            <a:ext cx="776656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buFont typeface="Arial" pitchFamily="34" charset="0"/>
              <a:buChar char="•"/>
            </a:pPr>
            <a:r>
              <a:rPr lang="ru-RU" sz="1400" dirty="0"/>
              <a:t>Сектор развития инфраструктуры</a:t>
            </a:r>
          </a:p>
          <a:p>
            <a:pPr rtl="0"/>
            <a:r>
              <a:rPr lang="ru-RU" sz="1400" dirty="0"/>
              <a:t>	Отвечает за: сеть, аппаратное обеспечение, программное обеспечение и т.д.</a:t>
            </a:r>
          </a:p>
          <a:p>
            <a:pPr marL="285750" indent="-285750" rtl="0">
              <a:buFont typeface="Arial" pitchFamily="34" charset="0"/>
              <a:buChar char="•"/>
            </a:pPr>
            <a:r>
              <a:rPr lang="ru-RU" sz="1400" dirty="0"/>
              <a:t>Сектор систем безопасности </a:t>
            </a:r>
            <a:endParaRPr lang="en-US" sz="1400" dirty="0" smtClean="0"/>
          </a:p>
          <a:p>
            <a:pPr rtl="0"/>
            <a:r>
              <a:rPr lang="ru-RU" sz="1400" dirty="0"/>
              <a:t>	Отвечает за: управление применением AGFIS, </a:t>
            </a:r>
            <a:r>
              <a:rPr lang="ru-RU" sz="1400" dirty="0" err="1"/>
              <a:t>db</a:t>
            </a:r>
            <a:r>
              <a:rPr lang="ru-RU" sz="1400" dirty="0"/>
              <a:t>, серверы, интерфейсы и т.д.</a:t>
            </a:r>
          </a:p>
          <a:p>
            <a:pPr marL="285750" indent="-285750" rtl="0">
              <a:buFont typeface="Arial" pitchFamily="34" charset="0"/>
              <a:buChar char="•"/>
            </a:pPr>
            <a:r>
              <a:rPr lang="ru-RU" sz="1400" dirty="0"/>
              <a:t>Сектор поддержки пользователей </a:t>
            </a:r>
            <a:endParaRPr lang="en-US" sz="1400" dirty="0" smtClean="0"/>
          </a:p>
          <a:p>
            <a:pPr rtl="0"/>
            <a:r>
              <a:rPr lang="ru-RU" sz="1400" dirty="0"/>
              <a:t>	Отвечает за: Управление пользователями, управление системой по задолженности, управление </a:t>
            </a:r>
            <a:r>
              <a:rPr lang="ru-RU" sz="1400" dirty="0" smtClean="0"/>
              <a:t>бюджетной </a:t>
            </a:r>
            <a:r>
              <a:rPr lang="ru-RU" sz="1400" dirty="0"/>
              <a:t>системой и т.д.</a:t>
            </a:r>
          </a:p>
          <a:p>
            <a:pPr rtl="0"/>
            <a:endParaRPr lang="en-US" sz="1400" dirty="0"/>
          </a:p>
          <a:p>
            <a:pPr rtl="0"/>
            <a:r>
              <a:rPr lang="ru-RU" sz="1400" dirty="0"/>
              <a:t>ИТ МФ оказывают поддержку 36 КO, их аппаратному обеспечению, программному обеспечению и пользователям.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2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57200" y="228600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b="1"/>
              <a:t>Организация ИТ, функции и обязанности (1)</a:t>
            </a:r>
            <a:endParaRPr lang="en-US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685800"/>
            <a:ext cx="7848600" cy="345415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3366360" y="613973"/>
            <a:ext cx="1525584" cy="220682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indent="0" algn="ctr" rtl="0"/>
            <a:r>
              <a:rPr lang="ru-RU" sz="1100" b="1" dirty="0">
                <a:solidFill>
                  <a:srgbClr val="1D3189"/>
                </a:solidFill>
                <a:latin typeface="Franklin Gothic Book" pitchFamily="34" charset="0"/>
              </a:rPr>
              <a:t>Министерство финансов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52825" y="1079189"/>
            <a:ext cx="2038908" cy="191898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indent="0" rtl="0"/>
            <a:r>
              <a:rPr lang="ru-RU" sz="900">
                <a:solidFill>
                  <a:srgbClr val="D6EAF8"/>
                </a:solidFill>
                <a:latin typeface="Franklin Gothic Book" pitchFamily="34" charset="0"/>
              </a:rPr>
              <a:t>Общая директория служб поддержки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112944" y="1059998"/>
            <a:ext cx="2278455" cy="311601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marL="63500" indent="0" rtl="0"/>
            <a:r>
              <a:rPr lang="ru-RU" sz="900" dirty="0">
                <a:solidFill>
                  <a:srgbClr val="D6EAF8"/>
                </a:solidFill>
                <a:latin typeface="Franklin Gothic Book" pitchFamily="34" charset="0"/>
              </a:rPr>
              <a:t>Общая директория казначейства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70523" y="1870766"/>
            <a:ext cx="2624195" cy="355010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indent="0" algn="ctr" rtl="0">
              <a:spcAft>
                <a:spcPts val="210"/>
              </a:spcAft>
            </a:pPr>
            <a:r>
              <a:rPr lang="ru-RU" sz="900">
                <a:solidFill>
                  <a:srgbClr val="FFFFFF"/>
                </a:solidFill>
                <a:latin typeface="Franklin Gothic Book" pitchFamily="34" charset="0"/>
              </a:rPr>
              <a:t>Директория служб и информационных технологий</a:t>
            </a:r>
          </a:p>
          <a:p>
            <a:pPr indent="0" algn="ctr" rtl="0"/>
            <a:r>
              <a:rPr lang="ru-RU" sz="900">
                <a:solidFill>
                  <a:srgbClr val="D6EAF8"/>
                </a:solidFill>
                <a:latin typeface="Franklin Gothic Book" pitchFamily="34" charset="0"/>
              </a:rPr>
              <a:t>1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508469" y="1909145"/>
            <a:ext cx="1396053" cy="307035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indent="0" algn="ctr" rtl="0"/>
            <a:r>
              <a:rPr lang="ru-RU" sz="900">
                <a:solidFill>
                  <a:srgbClr val="FEE6C2"/>
                </a:solidFill>
                <a:latin typeface="Franklin Gothic Book" pitchFamily="34" charset="0"/>
              </a:rPr>
              <a:t>Директория бизнес-процесса</a:t>
            </a:r>
          </a:p>
          <a:p>
            <a:pPr indent="0" algn="ctr" rtl="0"/>
            <a:r>
              <a:rPr lang="ru-RU" sz="900">
                <a:solidFill>
                  <a:srgbClr val="FEE6C2"/>
                </a:solidFill>
                <a:latin typeface="Franklin Gothic Book" pitchFamily="34" charset="0"/>
              </a:rPr>
              <a:t>1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456226" y="1827589"/>
            <a:ext cx="1093815" cy="503731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indent="0" algn="ctr" rtl="0"/>
            <a:r>
              <a:rPr lang="ru-RU" sz="900">
                <a:solidFill>
                  <a:srgbClr val="D6EAF8"/>
                </a:solidFill>
                <a:latin typeface="Franklin Gothic Book" pitchFamily="34" charset="0"/>
              </a:rPr>
              <a:t>Директория казначейских операций </a:t>
            </a:r>
            <a:endParaRPr lang="en-US" sz="900" dirty="0" smtClean="0">
              <a:solidFill>
                <a:srgbClr val="D6EAF8"/>
              </a:solidFill>
              <a:latin typeface="Franklin Gothic Book" pitchFamily="34" charset="0"/>
            </a:endParaRPr>
          </a:p>
          <a:p>
            <a:pPr indent="0" algn="ctr" rtl="0"/>
            <a:r>
              <a:rPr lang="ru-RU" sz="900">
                <a:solidFill>
                  <a:srgbClr val="D6EAF8"/>
                </a:solidFill>
                <a:latin typeface="Franklin Gothic Book" pitchFamily="34" charset="0"/>
              </a:rPr>
              <a:t>1</a:t>
            </a:r>
            <a:endParaRPr lang="en-US" sz="900" dirty="0">
              <a:solidFill>
                <a:srgbClr val="D6EAF8"/>
              </a:solidFill>
              <a:latin typeface="Franklin Gothic Book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9580" y="3050935"/>
            <a:ext cx="916311" cy="743603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indent="0" algn="ctr" rtl="0">
              <a:lnSpc>
                <a:spcPts val="951"/>
              </a:lnSpc>
            </a:pPr>
            <a:r>
              <a:rPr lang="ru-RU" sz="900" dirty="0">
                <a:solidFill>
                  <a:srgbClr val="D6EAF8"/>
                </a:solidFill>
                <a:latin typeface="Franklin Gothic Book" pitchFamily="34" charset="0"/>
              </a:rPr>
              <a:t>Сектор развития инфраструктуры </a:t>
            </a:r>
            <a:endParaRPr lang="en-US" sz="900" dirty="0" smtClean="0">
              <a:solidFill>
                <a:srgbClr val="D6EAF8"/>
              </a:solidFill>
              <a:latin typeface="Franklin Gothic Book" pitchFamily="34" charset="0"/>
            </a:endParaRPr>
          </a:p>
          <a:p>
            <a:pPr indent="0" algn="ctr" rtl="0">
              <a:lnSpc>
                <a:spcPts val="951"/>
              </a:lnSpc>
            </a:pPr>
            <a:r>
              <a:rPr lang="ru-RU" sz="900" dirty="0">
                <a:solidFill>
                  <a:srgbClr val="D6EAF8"/>
                </a:solidFill>
                <a:latin typeface="Franklin Gothic Book" pitchFamily="34" charset="0"/>
              </a:rPr>
              <a:t>1+2</a:t>
            </a:r>
            <a:endParaRPr lang="en-US" sz="900" dirty="0">
              <a:solidFill>
                <a:srgbClr val="D6EAF8"/>
              </a:solidFill>
              <a:latin typeface="Franklin Gothic Book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551709" y="3005484"/>
            <a:ext cx="916775" cy="546908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indent="0" algn="ctr" rtl="0">
              <a:lnSpc>
                <a:spcPts val="951"/>
              </a:lnSpc>
            </a:pPr>
            <a:r>
              <a:rPr lang="ru-RU" sz="900" dirty="0">
                <a:solidFill>
                  <a:srgbClr val="D6EAF8"/>
                </a:solidFill>
                <a:latin typeface="Franklin Gothic Book" pitchFamily="34" charset="0"/>
              </a:rPr>
              <a:t>Сектор поддержки пользователей </a:t>
            </a:r>
            <a:endParaRPr lang="en-US" sz="900" dirty="0" smtClean="0">
              <a:solidFill>
                <a:srgbClr val="D6EAF8"/>
              </a:solidFill>
              <a:latin typeface="Franklin Gothic Book" pitchFamily="34" charset="0"/>
            </a:endParaRPr>
          </a:p>
          <a:p>
            <a:pPr indent="0" algn="ctr" rtl="0">
              <a:lnSpc>
                <a:spcPts val="951"/>
              </a:lnSpc>
            </a:pPr>
            <a:r>
              <a:rPr lang="ru-RU" sz="900" dirty="0">
                <a:solidFill>
                  <a:srgbClr val="D6EAF8"/>
                </a:solidFill>
                <a:latin typeface="Franklin Gothic Book" pitchFamily="34" charset="0"/>
              </a:rPr>
              <a:t>1+3</a:t>
            </a:r>
            <a:endParaRPr lang="en-US" sz="900" dirty="0">
              <a:solidFill>
                <a:srgbClr val="D6EAF8"/>
              </a:solidFill>
              <a:latin typeface="Franklin Gothic Book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05381" y="3050935"/>
            <a:ext cx="940297" cy="594881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indent="0" algn="ctr" rtl="0">
              <a:lnSpc>
                <a:spcPts val="951"/>
              </a:lnSpc>
            </a:pPr>
            <a:r>
              <a:rPr lang="ru-RU" sz="900">
                <a:solidFill>
                  <a:srgbClr val="FEE6C2"/>
                </a:solidFill>
                <a:latin typeface="Franklin Gothic Book" pitchFamily="34" charset="0"/>
              </a:rPr>
              <a:t>Сектор систем безопасности </a:t>
            </a:r>
            <a:endParaRPr lang="en-US" sz="900" dirty="0" smtClean="0">
              <a:solidFill>
                <a:srgbClr val="FEE6C2"/>
              </a:solidFill>
              <a:latin typeface="Franklin Gothic Book" pitchFamily="34" charset="0"/>
            </a:endParaRPr>
          </a:p>
          <a:p>
            <a:pPr indent="0" algn="ctr" rtl="0">
              <a:lnSpc>
                <a:spcPts val="951"/>
              </a:lnSpc>
            </a:pPr>
            <a:r>
              <a:rPr lang="ru-RU" sz="900">
                <a:solidFill>
                  <a:srgbClr val="FEE6C2"/>
                </a:solidFill>
                <a:latin typeface="Franklin Gothic Book" pitchFamily="34" charset="0"/>
              </a:rPr>
              <a:t>1+2</a:t>
            </a:r>
            <a:endParaRPr lang="en-US" sz="900" dirty="0">
              <a:solidFill>
                <a:srgbClr val="FEE6C2"/>
              </a:solidFill>
              <a:latin typeface="Franklin Gothic Book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757935" y="2499230"/>
            <a:ext cx="1007461" cy="575691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indent="0" algn="ctr" rtl="0">
              <a:spcAft>
                <a:spcPts val="630"/>
              </a:spcAft>
            </a:pPr>
            <a:r>
              <a:rPr lang="ru-RU" sz="900">
                <a:solidFill>
                  <a:srgbClr val="FEE6C2"/>
                </a:solidFill>
                <a:latin typeface="Franklin Gothic Book" pitchFamily="34" charset="0"/>
              </a:rPr>
              <a:t>Сектор функциональной поддержки </a:t>
            </a:r>
            <a:endParaRPr lang="en-US" sz="900" dirty="0" smtClean="0">
              <a:solidFill>
                <a:srgbClr val="FEE6C2"/>
              </a:solidFill>
              <a:latin typeface="Franklin Gothic Book" pitchFamily="34" charset="0"/>
            </a:endParaRPr>
          </a:p>
          <a:p>
            <a:pPr indent="0" algn="ctr" rtl="0">
              <a:spcAft>
                <a:spcPts val="630"/>
              </a:spcAft>
            </a:pPr>
            <a:r>
              <a:rPr lang="ru-RU" sz="900">
                <a:solidFill>
                  <a:srgbClr val="FEE6C2"/>
                </a:solidFill>
                <a:latin typeface="Franklin Gothic Book" pitchFamily="34" charset="0"/>
              </a:rPr>
              <a:t>1+2</a:t>
            </a:r>
            <a:endParaRPr lang="en-US" sz="900" dirty="0">
              <a:solidFill>
                <a:srgbClr val="FEE6C2"/>
              </a:solidFill>
              <a:latin typeface="Franklin Gothic Book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816609" y="3362767"/>
            <a:ext cx="952037" cy="638059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indent="0" algn="ctr" rtl="0"/>
            <a:r>
              <a:rPr lang="ru-RU" sz="900">
                <a:solidFill>
                  <a:srgbClr val="FEE6C2"/>
                </a:solidFill>
                <a:latin typeface="Franklin Gothic Book" pitchFamily="34" charset="0"/>
              </a:rPr>
              <a:t>Сектор поддержки развития </a:t>
            </a:r>
            <a:endParaRPr lang="en-US" sz="900" dirty="0" smtClean="0">
              <a:solidFill>
                <a:srgbClr val="FEE6C2"/>
              </a:solidFill>
              <a:latin typeface="Franklin Gothic Book" pitchFamily="34" charset="0"/>
            </a:endParaRPr>
          </a:p>
          <a:p>
            <a:pPr indent="0" algn="ctr" rtl="0"/>
            <a:r>
              <a:rPr lang="ru-RU" sz="900">
                <a:solidFill>
                  <a:srgbClr val="FEE6C2"/>
                </a:solidFill>
                <a:latin typeface="Franklin Gothic Book" pitchFamily="34" charset="0"/>
              </a:rPr>
              <a:t>1+2</a:t>
            </a:r>
            <a:endParaRPr lang="en-US" sz="900" dirty="0">
              <a:solidFill>
                <a:srgbClr val="FEE6C2"/>
              </a:solidFill>
              <a:latin typeface="Franklin Gothic Book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509119" y="2979916"/>
            <a:ext cx="1050637" cy="331023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indent="0" algn="ctr" rtl="0"/>
            <a:r>
              <a:rPr lang="ru-RU" sz="900">
                <a:solidFill>
                  <a:srgbClr val="FFFFFF"/>
                </a:solidFill>
                <a:latin typeface="Franklin Gothic Book" pitchFamily="34" charset="0"/>
              </a:rPr>
              <a:t>Сектор управления T.S.A. </a:t>
            </a:r>
            <a:endParaRPr lang="en-US" sz="900" dirty="0" smtClean="0">
              <a:solidFill>
                <a:srgbClr val="FFFFFF"/>
              </a:solidFill>
              <a:latin typeface="Franklin Gothic Book" pitchFamily="34" charset="0"/>
            </a:endParaRPr>
          </a:p>
          <a:p>
            <a:pPr indent="0" algn="ctr" rtl="0"/>
            <a:r>
              <a:rPr lang="ru-RU" sz="900">
                <a:solidFill>
                  <a:srgbClr val="FFFFFF"/>
                </a:solidFill>
                <a:latin typeface="Franklin Gothic Book" pitchFamily="34" charset="0"/>
              </a:rPr>
              <a:t>1+4</a:t>
            </a:r>
            <a:endParaRPr lang="en-US" sz="900" dirty="0">
              <a:solidFill>
                <a:srgbClr val="FFFFFF"/>
              </a:solidFill>
              <a:latin typeface="Franklin Gothic Book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341088" y="3482703"/>
            <a:ext cx="1348079" cy="498933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indent="0" algn="ctr" rtl="0">
              <a:spcBef>
                <a:spcPts val="420"/>
              </a:spcBef>
            </a:pPr>
            <a:r>
              <a:rPr lang="ru-RU" sz="900">
                <a:solidFill>
                  <a:srgbClr val="FFFFFF"/>
                </a:solidFill>
                <a:latin typeface="Franklin Gothic Book" pitchFamily="34" charset="0"/>
              </a:rPr>
              <a:t>Сектор финансовой отчетности и бухгалтерского учета 1+4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6470619" y="2431008"/>
            <a:ext cx="1098613" cy="379246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indent="0" algn="ctr" rtl="0"/>
            <a:r>
              <a:rPr lang="ru-RU" sz="900">
                <a:solidFill>
                  <a:srgbClr val="FFFFFF"/>
                </a:solidFill>
                <a:latin typeface="Franklin Gothic Book" pitchFamily="34" charset="0"/>
              </a:rPr>
              <a:t>Сектор управления ликвидностью </a:t>
            </a:r>
            <a:endParaRPr lang="en-US" sz="900" dirty="0" smtClean="0">
              <a:solidFill>
                <a:srgbClr val="FFFFFF"/>
              </a:solidFill>
              <a:latin typeface="Franklin Gothic Book" pitchFamily="34" charset="0"/>
            </a:endParaRPr>
          </a:p>
          <a:p>
            <a:pPr indent="0" algn="ctr" rtl="0"/>
            <a:r>
              <a:rPr lang="ru-RU" sz="900">
                <a:solidFill>
                  <a:srgbClr val="FFFFFF"/>
                </a:solidFill>
                <a:latin typeface="Franklin Gothic Book" pitchFamily="34" charset="0"/>
              </a:rPr>
              <a:t>1+3</a:t>
            </a:r>
            <a:endParaRPr lang="en-US" sz="900" dirty="0">
              <a:solidFill>
                <a:srgbClr val="FFFFFF"/>
              </a:solidFill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34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9857" y="962085"/>
            <a:ext cx="8240486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1400" b="1" dirty="0"/>
              <a:t>Третьи лица:</a:t>
            </a:r>
          </a:p>
          <a:p>
            <a:pPr marL="285750" indent="-285750" rtl="0">
              <a:buFont typeface="Arial" pitchFamily="34" charset="0"/>
              <a:buChar char="•"/>
            </a:pPr>
            <a:r>
              <a:rPr lang="ru-RU" sz="1400" b="1" i="1" dirty="0"/>
              <a:t>Техническая поддержка AGFIS</a:t>
            </a:r>
            <a:r>
              <a:rPr lang="ru-RU" sz="1400" dirty="0"/>
              <a:t>, которая занимается функциональной поддержкой в отношении любых ошибок финансовых операций, которые могут возникать во время исполнения/финансовой отчетности.</a:t>
            </a:r>
          </a:p>
          <a:p>
            <a:pPr marL="285750" indent="-285750" algn="just" rtl="0">
              <a:buFont typeface="Arial" pitchFamily="34" charset="0"/>
              <a:buChar char="•"/>
            </a:pPr>
            <a:r>
              <a:rPr lang="ru-RU" sz="1400" b="1" i="1" dirty="0"/>
              <a:t>Функциональная поддержка AGFIS</a:t>
            </a:r>
            <a:r>
              <a:rPr lang="ru-RU" sz="1400" dirty="0"/>
              <a:t>, которая занимается подготовкой функционального ТЗ, разработкой функциональной конфигурации, тестированием, обучением пользователей, подготовкой руководств пользователей в случае любой новой функциональной разработки/интеграции в/с AGFIS</a:t>
            </a:r>
            <a:r>
              <a:rPr lang="ru-RU" sz="1400" dirty="0" smtClean="0"/>
              <a:t>.</a:t>
            </a:r>
            <a:endParaRPr lang="en-US" sz="1400" dirty="0" smtClean="0"/>
          </a:p>
          <a:p>
            <a:pPr rtl="0"/>
            <a:r>
              <a:rPr lang="ru-RU" sz="1300" dirty="0"/>
              <a:t>ИТ руководство включает политику и процедуры для каждого сектора ИТ</a:t>
            </a:r>
          </a:p>
          <a:p>
            <a:pPr rtl="0"/>
            <a:endParaRPr lang="en-US" sz="1300" dirty="0"/>
          </a:p>
          <a:p>
            <a:pPr rtl="0"/>
            <a:r>
              <a:rPr lang="ru-RU" sz="1300" dirty="0"/>
              <a:t>Национальное агентство по информационному обществу (NAIS) предоставляет:</a:t>
            </a:r>
          </a:p>
          <a:p>
            <a:pPr marL="285750" indent="-285750" rtl="0">
              <a:buFont typeface="Arial" pitchFamily="34" charset="0"/>
              <a:buChar char="•"/>
            </a:pPr>
            <a:r>
              <a:rPr lang="ru-RU" sz="1300" dirty="0"/>
              <a:t>Обновленные стандарты параметров аппаратного обеспечения</a:t>
            </a:r>
          </a:p>
          <a:p>
            <a:pPr marL="285750" indent="-285750" rtl="0">
              <a:buFont typeface="Arial" pitchFamily="34" charset="0"/>
              <a:buChar char="•"/>
            </a:pPr>
            <a:r>
              <a:rPr lang="ru-RU" sz="1300" dirty="0"/>
              <a:t>Основные лицензии программного обеспечения </a:t>
            </a:r>
          </a:p>
          <a:p>
            <a:pPr marL="285750" indent="-285750" rtl="0">
              <a:buFont typeface="Arial" pitchFamily="34" charset="0"/>
              <a:buChar char="•"/>
            </a:pPr>
            <a:r>
              <a:rPr lang="ru-RU" sz="1300" dirty="0" err="1"/>
              <a:t>Хостинг</a:t>
            </a:r>
            <a:r>
              <a:rPr lang="ru-RU" sz="1300" dirty="0"/>
              <a:t> электронной почты</a:t>
            </a:r>
          </a:p>
          <a:p>
            <a:pPr marL="285750" indent="-285750" rtl="0">
              <a:buFont typeface="Arial" pitchFamily="34" charset="0"/>
              <a:buChar char="•"/>
            </a:pPr>
            <a:r>
              <a:rPr lang="ru-RU" sz="1300" dirty="0" err="1"/>
              <a:t>Хостинг</a:t>
            </a:r>
            <a:r>
              <a:rPr lang="ru-RU" sz="1300" dirty="0"/>
              <a:t> BCC</a:t>
            </a:r>
          </a:p>
          <a:p>
            <a:pPr marL="285750" indent="-285750" rtl="0">
              <a:buFont typeface="Arial" pitchFamily="34" charset="0"/>
              <a:buChar char="•"/>
            </a:pPr>
            <a:r>
              <a:rPr lang="ru-RU" sz="1300" dirty="0"/>
              <a:t>Рекомендации для новых </a:t>
            </a:r>
            <a:r>
              <a:rPr lang="ru-RU" sz="1300" dirty="0" err="1"/>
              <a:t>ИТ-проектов</a:t>
            </a:r>
            <a:endParaRPr lang="ru-RU" sz="1300" dirty="0"/>
          </a:p>
          <a:p>
            <a:pPr rtl="0"/>
            <a:endParaRPr lang="en-US" sz="1300" dirty="0" smtClean="0"/>
          </a:p>
          <a:p>
            <a:pPr rtl="0"/>
            <a:r>
              <a:rPr lang="ru-RU" sz="1300" dirty="0"/>
              <a:t>Основные обязанности оказывающего </a:t>
            </a:r>
            <a:r>
              <a:rPr lang="ru-RU" sz="1300" dirty="0" err="1"/>
              <a:t>ИТ-поддержку</a:t>
            </a:r>
            <a:r>
              <a:rPr lang="ru-RU" sz="1300" dirty="0"/>
              <a:t> казначейства МФ:</a:t>
            </a:r>
          </a:p>
          <a:p>
            <a:pPr marL="285750" indent="-285750" rtl="0">
              <a:buFont typeface="Arial" pitchFamily="34" charset="0"/>
              <a:buChar char="•"/>
            </a:pPr>
            <a:r>
              <a:rPr lang="ru-RU" sz="1300" dirty="0"/>
              <a:t>Политика/стратегия  </a:t>
            </a:r>
          </a:p>
          <a:p>
            <a:pPr marL="285750" indent="-285750" rtl="0">
              <a:buFont typeface="Arial" pitchFamily="34" charset="0"/>
              <a:buChar char="•"/>
            </a:pPr>
            <a:r>
              <a:rPr lang="ru-RU" sz="1300" dirty="0"/>
              <a:t>Координация   </a:t>
            </a:r>
          </a:p>
          <a:p>
            <a:pPr marL="285750" indent="-285750" rtl="0">
              <a:buFont typeface="Arial" pitchFamily="34" charset="0"/>
              <a:buChar char="•"/>
            </a:pPr>
            <a:r>
              <a:rPr lang="ru-RU" sz="1300" dirty="0"/>
              <a:t>Осуществление</a:t>
            </a:r>
            <a:endParaRPr lang="en-US" sz="1300" dirty="0"/>
          </a:p>
          <a:p>
            <a:pPr marL="285750" indent="-285750" rtl="0">
              <a:buFont typeface="Arial" pitchFamily="34" charset="0"/>
              <a:buChar char="•"/>
            </a:pPr>
            <a:r>
              <a:rPr lang="ru-RU" sz="1300" dirty="0"/>
              <a:t>Техническая поддержка (для систем, пользователей, аппаратного обеспечения)	</a:t>
            </a:r>
            <a:endParaRPr lang="en-US" sz="1300" dirty="0" smtClean="0"/>
          </a:p>
          <a:p>
            <a:pPr marL="285750" indent="-285750" rtl="0">
              <a:buFont typeface="Arial" pitchFamily="34" charset="0"/>
              <a:buChar char="•"/>
            </a:pPr>
            <a:r>
              <a:rPr lang="ru-RU" sz="1300" dirty="0"/>
              <a:t>Защита/безопасность данных (организация сети, межсетевая защита, усиление защиты, резервные копии)</a:t>
            </a:r>
          </a:p>
          <a:p>
            <a:pPr marL="285750" indent="-285750" rtl="0">
              <a:buFont typeface="Arial" pitchFamily="34" charset="0"/>
              <a:buChar char="•"/>
            </a:pPr>
            <a:r>
              <a:rPr lang="ru-RU" sz="1300" dirty="0"/>
              <a:t>Управление/техническое обслуживание системы </a:t>
            </a:r>
          </a:p>
          <a:p>
            <a:pPr marL="285750" indent="-285750" rtl="0">
              <a:buFont typeface="Arial" pitchFamily="34" charset="0"/>
              <a:buChar char="•"/>
            </a:pPr>
            <a:r>
              <a:rPr lang="ru-RU" sz="1300" dirty="0"/>
              <a:t>Обновление/модернизация/устранение проблем</a:t>
            </a:r>
            <a:endParaRPr lang="en-US" sz="1300" dirty="0"/>
          </a:p>
          <a:p>
            <a:pPr marL="342900" indent="-342900" rtl="0">
              <a:buAutoNum type="alphaLcParenR" startAt="7"/>
            </a:pPr>
            <a:endParaRPr lang="en-US" sz="1300" dirty="0"/>
          </a:p>
          <a:p>
            <a:pPr rtl="0"/>
            <a:r>
              <a:rPr lang="ru-RU" sz="1300" dirty="0"/>
              <a:t>Все </a:t>
            </a:r>
            <a:r>
              <a:rPr lang="ru-RU" sz="1300" dirty="0" err="1"/>
              <a:t>ИТ-функции</a:t>
            </a:r>
            <a:r>
              <a:rPr lang="ru-RU" sz="1300" dirty="0"/>
              <a:t> централизованы. ИТ МФ оказывают поддержку пользователям КО удаленно и на местах в случае необходимости.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71800" y="4768725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934200" y="51380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33400" y="533400"/>
            <a:ext cx="601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2000" b="1" dirty="0"/>
              <a:t>Организация ИТ, функции и обязанности </a:t>
            </a:r>
            <a:r>
              <a:rPr lang="ru-RU" b="1" dirty="0"/>
              <a:t>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76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457200"/>
            <a:ext cx="84582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rtl="0"/>
            <a:r>
              <a:rPr lang="ru-RU" dirty="0"/>
              <a:t>Персонал ИТ-департамента состоит из 10 ИТ-специалистов и ИТ-директора.</a:t>
            </a:r>
            <a:endParaRPr lang="en-US" dirty="0"/>
          </a:p>
          <a:p>
            <a:pPr lvl="0" rtl="0"/>
            <a:endParaRPr lang="en-US" dirty="0"/>
          </a:p>
          <a:p>
            <a:pPr lvl="0" rtl="0"/>
            <a:endParaRPr lang="en-US" dirty="0">
              <a:solidFill>
                <a:srgbClr val="FF0000"/>
              </a:solidFill>
            </a:endParaRPr>
          </a:p>
          <a:p>
            <a:pPr lvl="0" rtl="0"/>
            <a:endParaRPr lang="en-US" dirty="0" smtClean="0">
              <a:solidFill>
                <a:srgbClr val="FF0000"/>
              </a:solidFill>
            </a:endParaRPr>
          </a:p>
          <a:p>
            <a:pPr lvl="0" rtl="0"/>
            <a:endParaRPr lang="en-US" dirty="0">
              <a:solidFill>
                <a:srgbClr val="FF0000"/>
              </a:solidFill>
            </a:endParaRPr>
          </a:p>
          <a:p>
            <a:pPr lvl="0" rtl="0"/>
            <a:endParaRPr lang="en-US" dirty="0" smtClean="0">
              <a:solidFill>
                <a:srgbClr val="FF0000"/>
              </a:solidFill>
            </a:endParaRPr>
          </a:p>
          <a:p>
            <a:pPr lvl="0" rtl="0"/>
            <a:endParaRPr lang="en-US" dirty="0">
              <a:solidFill>
                <a:srgbClr val="FF0000"/>
              </a:solidFill>
            </a:endParaRPr>
          </a:p>
          <a:p>
            <a:pPr lvl="0" rtl="0"/>
            <a:endParaRPr lang="en-US" dirty="0" smtClean="0">
              <a:solidFill>
                <a:srgbClr val="FF0000"/>
              </a:solidFill>
            </a:endParaRPr>
          </a:p>
          <a:p>
            <a:pPr lvl="0" rtl="0"/>
            <a:r>
              <a:rPr lang="ru-RU" dirty="0">
                <a:solidFill>
                  <a:srgbClr val="FF0000"/>
                </a:solidFill>
              </a:rPr>
              <a:t>	</a:t>
            </a:r>
            <a:endParaRPr lang="en-US" dirty="0" smtClean="0">
              <a:solidFill>
                <a:srgbClr val="FF0000"/>
              </a:solidFill>
            </a:endParaRPr>
          </a:p>
          <a:p>
            <a:pPr rtl="0"/>
            <a:endParaRPr lang="en-US" dirty="0" smtClean="0"/>
          </a:p>
          <a:p>
            <a:pPr rtl="0"/>
            <a:endParaRPr lang="en-US" dirty="0"/>
          </a:p>
          <a:p>
            <a:pPr rtl="0"/>
            <a:endParaRPr lang="en-US" dirty="0" smtClean="0"/>
          </a:p>
          <a:p>
            <a:pPr rtl="0"/>
            <a:endParaRPr lang="en-US" dirty="0"/>
          </a:p>
          <a:p>
            <a:pPr lvl="0" rtl="0"/>
            <a:endParaRPr lang="en-US" sz="2000" b="1" dirty="0" smtClean="0"/>
          </a:p>
          <a:p>
            <a:pPr lvl="0" rtl="0"/>
            <a:r>
              <a:rPr lang="ru-RU" sz="2000" b="1" dirty="0"/>
              <a:t>Распределение бюджетных средств </a:t>
            </a:r>
            <a:endParaRPr lang="en-US" sz="2000" b="1" dirty="0" smtClean="0"/>
          </a:p>
          <a:p>
            <a:pPr lvl="0" rtl="0"/>
            <a:endParaRPr lang="en-US" dirty="0"/>
          </a:p>
          <a:p>
            <a:pPr lvl="0" rtl="0"/>
            <a:r>
              <a:rPr lang="ru-RU" dirty="0" smtClean="0"/>
              <a:t>операционный </a:t>
            </a:r>
            <a:r>
              <a:rPr lang="ru-RU" dirty="0"/>
              <a:t>бюджет      </a:t>
            </a:r>
            <a:r>
              <a:rPr lang="en-US" dirty="0" smtClean="0"/>
              <a:t>             </a:t>
            </a:r>
            <a:r>
              <a:rPr lang="ru-RU" dirty="0" smtClean="0"/>
              <a:t>инвестиционный </a:t>
            </a:r>
            <a:r>
              <a:rPr lang="ru-RU" dirty="0"/>
              <a:t>бюджет </a:t>
            </a:r>
            <a:endParaRPr lang="en-US" dirty="0" smtClean="0"/>
          </a:p>
          <a:p>
            <a:pPr lvl="0" rtl="0"/>
            <a:endParaRPr lang="en-US" dirty="0"/>
          </a:p>
          <a:p>
            <a:pPr lvl="0" rtl="0"/>
            <a:r>
              <a:rPr lang="ru-RU" dirty="0"/>
              <a:t>	</a:t>
            </a:r>
          </a:p>
          <a:p>
            <a:pPr rtl="0"/>
            <a:endParaRPr lang="en-US" dirty="0" smtClean="0"/>
          </a:p>
          <a:p>
            <a:pPr rtl="0"/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010976"/>
              </p:ext>
            </p:extLst>
          </p:nvPr>
        </p:nvGraphicFramePr>
        <p:xfrm>
          <a:off x="3581400" y="5410200"/>
          <a:ext cx="3505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295400"/>
                <a:gridCol w="1066800"/>
              </a:tblGrid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2017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1 778 571 евро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3 290 150  </a:t>
                      </a: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евро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2 558 514 евро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117439"/>
              </p:ext>
            </p:extLst>
          </p:nvPr>
        </p:nvGraphicFramePr>
        <p:xfrm>
          <a:off x="228600" y="5410200"/>
          <a:ext cx="1981200" cy="81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990600"/>
              </a:tblGrid>
              <a:tr h="406400"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2016</a:t>
                      </a:r>
                      <a:endParaRPr lang="en-US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311 817 евро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330 506 евро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721563"/>
              </p:ext>
            </p:extLst>
          </p:nvPr>
        </p:nvGraphicFramePr>
        <p:xfrm>
          <a:off x="381000" y="990600"/>
          <a:ext cx="4648200" cy="2993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1600200"/>
              </a:tblGrid>
              <a:tr h="289560">
                <a:tc>
                  <a:txBody>
                    <a:bodyPr/>
                    <a:lstStyle/>
                    <a:p>
                      <a:pPr rtl="0"/>
                      <a:r>
                        <a:rPr lang="ru-RU" sz="1200"/>
                        <a:t>Ключевая функция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200"/>
                        <a:t>ИТ-персонал</a:t>
                      </a:r>
                      <a:endParaRPr lang="en-US" sz="1200" dirty="0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pPr rtl="0"/>
                      <a:r>
                        <a:rPr lang="ru-RU" sz="1200">
                          <a:solidFill>
                            <a:schemeClr val="tx1"/>
                          </a:solidFill>
                        </a:rPr>
                        <a:t>Компьютерное аппаратное обеспечение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200"/>
                        <a:t>3</a:t>
                      </a:r>
                      <a:endParaRPr lang="en-US" sz="12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</a:rPr>
                        <a:t>Компьютерное программное обеспечение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200"/>
                        <a:t>3</a:t>
                      </a:r>
                      <a:endParaRPr lang="en-US" sz="12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</a:rPr>
                        <a:t>Телекоммуникации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200"/>
                        <a:t>3</a:t>
                      </a:r>
                      <a:endParaRPr lang="en-US" sz="1200" dirty="0"/>
                    </a:p>
                  </a:txBody>
                  <a:tcPr/>
                </a:tc>
              </a:tr>
              <a:tr h="256032">
                <a:tc>
                  <a:txBody>
                    <a:bodyPr/>
                    <a:lstStyle/>
                    <a:p>
                      <a:pPr rtl="0"/>
                      <a:r>
                        <a:rPr lang="ru-RU" sz="1200">
                          <a:solidFill>
                            <a:schemeClr val="tx1"/>
                          </a:solidFill>
                        </a:rPr>
                        <a:t>Базы данных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200"/>
                        <a:t>4</a:t>
                      </a:r>
                      <a:endParaRPr lang="en-US" sz="1200" dirty="0"/>
                    </a:p>
                  </a:txBody>
                  <a:tcPr/>
                </a:tc>
              </a:tr>
              <a:tr h="259080">
                <a:tc>
                  <a:txBody>
                    <a:bodyPr/>
                    <a:lstStyle/>
                    <a:p>
                      <a:pPr rtl="0"/>
                      <a:r>
                        <a:rPr lang="ru-RU" sz="1200">
                          <a:solidFill>
                            <a:schemeClr val="tx1"/>
                          </a:solidFill>
                        </a:rPr>
                        <a:t>Управление системой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200"/>
                        <a:t>4</a:t>
                      </a:r>
                      <a:endParaRPr lang="en-US" sz="1200" dirty="0"/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</a:rPr>
                        <a:t>Безопасность/защита информации 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200"/>
                        <a:t>3</a:t>
                      </a:r>
                      <a:endParaRPr lang="en-US" sz="1200" dirty="0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pPr rtl="0"/>
                      <a:r>
                        <a:rPr lang="ru-RU" sz="1200">
                          <a:solidFill>
                            <a:schemeClr val="tx1"/>
                          </a:solidFill>
                        </a:rPr>
                        <a:t>Служба технической поддержки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200"/>
                        <a:t>3</a:t>
                      </a:r>
                      <a:endParaRPr lang="en-US" sz="1200" dirty="0"/>
                    </a:p>
                  </a:txBody>
                  <a:tcPr/>
                </a:tc>
              </a:tr>
              <a:tr h="3078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</a:rPr>
                        <a:t>Обучение и компетенции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200"/>
                        <a:t>все</a:t>
                      </a:r>
                      <a:endParaRPr lang="en-US" sz="1200" dirty="0"/>
                    </a:p>
                  </a:txBody>
                  <a:tcPr/>
                </a:tc>
              </a:tr>
              <a:tr h="3078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</a:rPr>
                        <a:t>Планирование и осуществление проектов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200"/>
                        <a:t>4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26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04800"/>
            <a:ext cx="8382000" cy="535531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rtl="0"/>
            <a:r>
              <a:rPr lang="ru-RU" b="1" dirty="0" smtClean="0"/>
              <a:t>Дальнейшие планы </a:t>
            </a:r>
            <a:endParaRPr lang="en-US" b="1" dirty="0" smtClean="0"/>
          </a:p>
          <a:p>
            <a:pPr rtl="0"/>
            <a:endParaRPr lang="en-US" b="1" dirty="0"/>
          </a:p>
          <a:p>
            <a:pPr rtl="0"/>
            <a:r>
              <a:rPr lang="ru-RU" b="1" dirty="0"/>
              <a:t>Технические (запуск и выполнение проектов)</a:t>
            </a:r>
          </a:p>
          <a:p>
            <a:pPr rtl="0"/>
            <a:endParaRPr lang="en-US" dirty="0" smtClean="0"/>
          </a:p>
          <a:p>
            <a:pPr marL="457200" indent="-457200" rtl="0">
              <a:buFont typeface="Arial" pitchFamily="34" charset="0"/>
              <a:buChar char="•"/>
            </a:pPr>
            <a:r>
              <a:rPr lang="ru-RU" dirty="0"/>
              <a:t>Новый центр обработки данных</a:t>
            </a:r>
          </a:p>
          <a:p>
            <a:pPr marL="457200" indent="-457200" rtl="0">
              <a:buFont typeface="Arial" pitchFamily="34" charset="0"/>
              <a:buChar char="•"/>
            </a:pPr>
            <a:r>
              <a:rPr lang="ru-RU" dirty="0"/>
              <a:t>Модернизация инфраструктуры казначейства</a:t>
            </a:r>
          </a:p>
          <a:p>
            <a:pPr marL="457200" indent="-457200" rtl="0">
              <a:buFont typeface="Arial" pitchFamily="34" charset="0"/>
              <a:buChar char="•"/>
            </a:pPr>
            <a:r>
              <a:rPr lang="ru-RU" dirty="0"/>
              <a:t>Инфраструктура BCC</a:t>
            </a:r>
            <a:endParaRPr lang="en-US" dirty="0"/>
          </a:p>
          <a:p>
            <a:pPr rtl="0"/>
            <a:endParaRPr lang="en-US" dirty="0"/>
          </a:p>
          <a:p>
            <a:pPr lvl="0" rtl="0"/>
            <a:r>
              <a:rPr lang="ru-RU" b="1" dirty="0"/>
              <a:t>Нетехнические</a:t>
            </a:r>
            <a:endParaRPr lang="en-US" b="1" dirty="0" smtClean="0"/>
          </a:p>
          <a:p>
            <a:pPr lvl="0" rtl="0"/>
            <a:endParaRPr lang="en-US" dirty="0"/>
          </a:p>
          <a:p>
            <a:pPr lvl="0" rtl="0"/>
            <a:r>
              <a:rPr lang="ru-RU" dirty="0"/>
              <a:t>Усовершенствование ИТ-процедур на основе рекомендаций ИТ-оценки.</a:t>
            </a:r>
          </a:p>
          <a:p>
            <a:pPr lvl="0" rtl="0"/>
            <a:endParaRPr lang="en-US" dirty="0"/>
          </a:p>
          <a:p>
            <a:pPr lvl="0" rtl="0"/>
            <a:endParaRPr lang="en-US" dirty="0" smtClean="0"/>
          </a:p>
          <a:p>
            <a:pPr lvl="0" rtl="0"/>
            <a:endParaRPr lang="en-US" dirty="0"/>
          </a:p>
          <a:p>
            <a:pPr lvl="0" rtl="0"/>
            <a:endParaRPr lang="en-US" dirty="0" smtClean="0"/>
          </a:p>
          <a:p>
            <a:pPr lvl="0" rtl="0"/>
            <a:endParaRPr lang="en-US" dirty="0"/>
          </a:p>
          <a:p>
            <a:pPr lvl="0" algn="ctr" rtl="0"/>
            <a:r>
              <a:rPr lang="ru-RU" sz="3600" b="1" dirty="0"/>
              <a:t>Спасибо!</a:t>
            </a:r>
          </a:p>
          <a:p>
            <a:pPr lvl="0" rtl="0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7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</TotalTime>
  <Words>480</Words>
  <Application>Microsoft Office PowerPoint</Application>
  <PresentationFormat>Экран (4:3)</PresentationFormat>
  <Paragraphs>165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AMoFTS System Overview</dc:title>
  <dc:creator/>
  <dc:description>Translated by TechInput, LLC</dc:description>
  <cp:lastModifiedBy>Daria Voronina</cp:lastModifiedBy>
  <cp:revision>73</cp:revision>
  <dcterms:created xsi:type="dcterms:W3CDTF">2006-08-16T00:00:00Z</dcterms:created>
  <dcterms:modified xsi:type="dcterms:W3CDTF">2015-10-14T11:45:53Z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