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0" r:id="rId3"/>
    <p:sldId id="258" r:id="rId4"/>
    <p:sldId id="257" r:id="rId5"/>
    <p:sldId id="259" r:id="rId6"/>
    <p:sldId id="261" r:id="rId7"/>
    <p:sldId id="263" r:id="rId8"/>
  </p:sldIdLst>
  <p:sldSz cx="9144000" cy="6858000" type="screen4x3"/>
  <p:notesSz cx="6807200" cy="9939338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5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1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1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1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3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0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7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7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8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0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12.10.2015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701E183-AD30-4810-9FB2-2EB5A08F8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rtleo.com-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:\лого\КК-лого(png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9680" y="1887537"/>
            <a:ext cx="1541463" cy="1541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1782" y="3567945"/>
            <a:ext cx="389725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0"/>
            <a:r>
              <a:rPr lang="en-US" sz="2000"/>
              <a:t>Information System</a:t>
            </a:r>
            <a:endParaRPr lang="en-US" sz="2000" dirty="0" smtClean="0"/>
          </a:p>
          <a:p>
            <a:pPr algn="ctr" rtl="0"/>
            <a:r>
              <a:rPr lang="en-US" sz="2700" b="1"/>
              <a:t>‘Treasury-Client’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270375" y="5516563"/>
            <a:ext cx="85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0"/>
            <a:r>
              <a:rPr lang="en-US" sz="2000" b="1"/>
              <a:t>2015</a:t>
            </a:r>
            <a:endParaRPr lang="ru-RU" sz="200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260649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000"/>
              <a:t>Treasury Committee, Ministry of Finance of the Republic of Kazakhstan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58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artleo.com-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124744"/>
            <a:ext cx="8352929" cy="5256584"/>
          </a:xfrm>
        </p:spPr>
        <p:txBody>
          <a:bodyPr rtlCol="0">
            <a:noAutofit/>
          </a:bodyPr>
          <a:lstStyle/>
          <a:p>
            <a:pPr rtl="0">
              <a:spcAft>
                <a:spcPts val="1200"/>
              </a:spcAft>
            </a:pPr>
            <a:r>
              <a:rPr lang="en-US" sz="1600"/>
              <a:t>TCIS is an e-document flow system of the Treasury Committee of the Ministry of Finance of the Republic of Kazakhstan and territorial divisions of the Treasury with public institutions, budget programs administrators, quasi-public sector entities, authorized public bodies, providing automation of functions for receiving and processing documents, checking and sending thereof to TCIS, issuing output reporting forms;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Within the framework of self-service public institutions fill in electronic forms of the documents. After checking, coordination and approval these documents become automatically available in TCIS;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It is used a commercial software package based on Oracle Applications, adapted to local needs;</a:t>
            </a:r>
          </a:p>
          <a:p>
            <a:pPr rtl="0">
              <a:spcAft>
                <a:spcPts val="1200"/>
              </a:spcAft>
            </a:pPr>
            <a:r>
              <a:rPr lang="en-US" sz="1600"/>
              <a:t>The system operates in real time mode (24/7) except for the time to conduct ‘cold backup’ procedure (once per week from Saturday to Sunday, no more than 4 hours).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32656"/>
            <a:ext cx="8208912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rtl="0"/>
            <a:r>
              <a:rPr lang="en-US"/>
              <a:t>‘Treasury-Client’ Information System (TCIS)</a:t>
            </a:r>
          </a:p>
        </p:txBody>
      </p:sp>
      <p:pic>
        <p:nvPicPr>
          <p:cNvPr id="7" name="Picture 2" descr="K:\лого\КК-лого(png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rtleo.com-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2" y="1166018"/>
            <a:ext cx="8229600" cy="5359326"/>
          </a:xfrm>
        </p:spPr>
        <p:txBody>
          <a:bodyPr rtlCol="0">
            <a:noAutofit/>
          </a:bodyPr>
          <a:lstStyle/>
          <a:p>
            <a:pPr marL="0" lvl="0" indent="0" rtl="0">
              <a:spcAft>
                <a:spcPts val="1200"/>
              </a:spcAft>
              <a:buNone/>
            </a:pPr>
            <a:r>
              <a:rPr lang="en-US" sz="1600"/>
              <a:t>It is used a hybrid model of IT management and training of specialists to support ‘Treasury-Client’ Information System: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Information Technology Directorate of the Treasury Committee of the Ministry of Finance of the Republic of Kazakhstan (ITD TC);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The national operator in the field of software support of the Ministry of Finance - E-Commerce Center, LLP (ECC);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JSC ‘New Information Technologies’ (NIT).</a:t>
            </a:r>
          </a:p>
          <a:p>
            <a:pPr marL="0" lvl="0" indent="0" rtl="0">
              <a:spcAft>
                <a:spcPts val="1200"/>
              </a:spcAft>
              <a:buNone/>
            </a:pPr>
            <a:r>
              <a:rPr lang="en-US" sz="1600" b="1"/>
              <a:t>Delineation of responsibilities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ITD TC - analysis of DG needs, setting goals to finalize the software, changing the laws and regulations, control and testing modifications, notification of users on the system changes;</a:t>
            </a:r>
            <a:endParaRPr lang="ru-RU" sz="1600" dirty="0"/>
          </a:p>
          <a:p>
            <a:pPr lvl="0" rtl="0">
              <a:spcAft>
                <a:spcPts val="1200"/>
              </a:spcAft>
            </a:pPr>
            <a:r>
              <a:rPr lang="en-US" sz="1600"/>
              <a:t>ECC - providing TCIS maintenance and technical support, optimization and modernization services;</a:t>
            </a:r>
            <a:endParaRPr lang="ru-RU" sz="1600" dirty="0"/>
          </a:p>
          <a:p>
            <a:pPr lvl="0" rtl="0">
              <a:spcAft>
                <a:spcPts val="1200"/>
              </a:spcAft>
            </a:pPr>
            <a:r>
              <a:rPr lang="en-US" sz="1600"/>
              <a:t>NIT - administration of the hardware and software package, basic software servers and network equipment.</a:t>
            </a:r>
          </a:p>
          <a:p>
            <a:pPr lvl="0" rtl="0">
              <a:spcAft>
                <a:spcPts val="1200"/>
              </a:spcAft>
            </a:pPr>
            <a:endParaRPr lang="ru-RU" sz="16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8208912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rtl="0"/>
            <a:r>
              <a:rPr lang="en-US"/>
              <a:t>Organization of IT support service within the Treasury</a:t>
            </a:r>
          </a:p>
        </p:txBody>
      </p:sp>
      <p:pic>
        <p:nvPicPr>
          <p:cNvPr id="6" name="Picture 2" descr="K:\лого\КК-лого(png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rtleo.com-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5256584"/>
          </a:xfrm>
        </p:spPr>
        <p:txBody>
          <a:bodyPr rtlCol="0">
            <a:normAutofit/>
          </a:bodyPr>
          <a:lstStyle/>
          <a:p>
            <a:pPr marL="0" lvl="0" indent="0" rtl="0">
              <a:spcAft>
                <a:spcPts val="1200"/>
              </a:spcAft>
              <a:buNone/>
            </a:pPr>
            <a:r>
              <a:rPr lang="en-US" sz="1600"/>
              <a:t>The main functions and responsibilities of E-Commerce Center, LLP: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Providing the System maintenance and technical support;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Software update;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Accepting and analyzing errors received, providing solution options, software correction, improvement and modification;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Enhancing functionality of the System;</a:t>
            </a:r>
          </a:p>
          <a:p>
            <a:pPr lvl="0" rtl="0">
              <a:spcAft>
                <a:spcPts val="1200"/>
              </a:spcAft>
            </a:pPr>
            <a:r>
              <a:rPr lang="en-US" sz="1600"/>
              <a:t>Optimization and modernization of the System;</a:t>
            </a:r>
          </a:p>
          <a:p>
            <a:pPr marL="0" lvl="0" indent="0" rtl="0">
              <a:spcAft>
                <a:spcPts val="1200"/>
              </a:spcAft>
              <a:buNone/>
            </a:pPr>
            <a:r>
              <a:rPr lang="en-US" sz="1600"/>
              <a:t>The aim of the services is ensuring smooth functioning of the ‘Treasury-Client’ IS.</a:t>
            </a:r>
          </a:p>
          <a:p>
            <a:pPr marL="0" indent="0" rtl="0">
              <a:spcAft>
                <a:spcPts val="1200"/>
              </a:spcAft>
              <a:buNone/>
            </a:pP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8208912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rtl="0"/>
            <a:r>
              <a:rPr lang="en-US"/>
              <a:t>Organization of IT support service within the Treasury</a:t>
            </a:r>
          </a:p>
        </p:txBody>
      </p:sp>
      <p:pic>
        <p:nvPicPr>
          <p:cNvPr id="6" name="Picture 2" descr="K:\лого\КК-лого(png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rtleo.com-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238" y="980728"/>
            <a:ext cx="8712969" cy="5733256"/>
          </a:xfrm>
        </p:spPr>
        <p:txBody>
          <a:bodyPr rtlCol="0">
            <a:noAutofit/>
          </a:bodyPr>
          <a:lstStyle/>
          <a:p>
            <a:pPr marL="301943" lvl="1" indent="0" rtl="0">
              <a:spcAft>
                <a:spcPts val="600"/>
              </a:spcAft>
              <a:buNone/>
            </a:pPr>
            <a:r>
              <a:rPr lang="en-US" sz="1500"/>
              <a:t>IT Unit structure is centralized, the number of IT personnel is at least 45 persons.</a:t>
            </a:r>
            <a:endParaRPr lang="ru-RU" sz="1500" dirty="0"/>
          </a:p>
          <a:p>
            <a:pPr rtl="0">
              <a:spcAft>
                <a:spcPts val="600"/>
              </a:spcAft>
            </a:pPr>
            <a:r>
              <a:rPr lang="en-US" sz="1500"/>
              <a:t>Computer equipment - 90 units;	</a:t>
            </a:r>
            <a:endParaRPr lang="ru-RU" sz="1500" dirty="0"/>
          </a:p>
          <a:p>
            <a:pPr rtl="0">
              <a:spcAft>
                <a:spcPts val="600"/>
              </a:spcAft>
            </a:pPr>
            <a:r>
              <a:rPr lang="en-US" sz="1500"/>
              <a:t>Computer software - operating system: at least Microsoft Windows XP. Sun JDK/JRE -1.6 Version 6 Update 29 or higher; Internet Explorer 6 (SP1) or higher; Microsoft Office 2003 or higher;  Adobe Acrobat Reader 7 or higher;</a:t>
            </a:r>
            <a:endParaRPr lang="ru-RU" sz="1500" dirty="0"/>
          </a:p>
          <a:p>
            <a:pPr rtl="0">
              <a:spcAft>
                <a:spcPts val="600"/>
              </a:spcAft>
            </a:pPr>
            <a:r>
              <a:rPr lang="en-US" sz="1500"/>
              <a:t>Telecommunications - UTS PB, UIAG, VPN;</a:t>
            </a:r>
            <a:endParaRPr lang="ru-RU" sz="1500" dirty="0"/>
          </a:p>
          <a:p>
            <a:pPr rtl="0">
              <a:spcAft>
                <a:spcPts val="600"/>
              </a:spcAft>
            </a:pPr>
            <a:r>
              <a:rPr lang="en-US" sz="1500"/>
              <a:t>Databases and data storage centers - 5 units;</a:t>
            </a:r>
            <a:endParaRPr lang="ru-RU" sz="1500" dirty="0"/>
          </a:p>
          <a:p>
            <a:pPr rtl="0">
              <a:spcAft>
                <a:spcPts val="600"/>
              </a:spcAft>
            </a:pPr>
            <a:r>
              <a:rPr lang="en-US" sz="1500"/>
              <a:t>ITD TC conducts the system management, software update, changing the laws and regulations;	</a:t>
            </a:r>
            <a:endParaRPr lang="ru-RU" sz="1500" dirty="0"/>
          </a:p>
          <a:p>
            <a:pPr rtl="0">
              <a:spcAft>
                <a:spcPts val="600"/>
              </a:spcAft>
            </a:pPr>
            <a:r>
              <a:rPr lang="en-US" sz="1500"/>
              <a:t>Information protection and security - Firewall, VPN, UTS PB, UIAG, NGINX, CISCO equipment;</a:t>
            </a:r>
            <a:endParaRPr lang="ru-RU" sz="1500" dirty="0"/>
          </a:p>
          <a:p>
            <a:pPr rtl="0">
              <a:spcAft>
                <a:spcPts val="600"/>
              </a:spcAft>
            </a:pPr>
            <a:r>
              <a:rPr lang="en-US" sz="1500"/>
              <a:t>User support is carried out by means of the call-center, the departments have the Treasury technical support units;		</a:t>
            </a:r>
            <a:endParaRPr lang="ru-RU" sz="1500" dirty="0"/>
          </a:p>
          <a:p>
            <a:pPr rtl="0">
              <a:spcAft>
                <a:spcPts val="600"/>
              </a:spcAft>
            </a:pPr>
            <a:r>
              <a:rPr lang="en-US" sz="1500"/>
              <a:t>Staff Training Center of the Ministry of Finance of the Republic of Kazakhstan conducts training and knowledge management, seminars and trainings, the Center web-site provides user manuals and frequently asked questions.</a:t>
            </a:r>
          </a:p>
          <a:p>
            <a:pPr rtl="0"/>
            <a:r>
              <a:rPr lang="en-US" sz="1500"/>
              <a:t>The amount of the annual IT units’ budget financing (2014)</a:t>
            </a:r>
            <a:endParaRPr lang="ru-RU" sz="1500" dirty="0"/>
          </a:p>
          <a:p>
            <a:pPr lvl="1" rtl="0"/>
            <a:r>
              <a:rPr lang="en-US" sz="1500"/>
              <a:t>Annual operating budget?	KZT 748,000,000</a:t>
            </a:r>
            <a:endParaRPr lang="ru-RU" sz="1500" dirty="0"/>
          </a:p>
          <a:p>
            <a:pPr lvl="1" rtl="0"/>
            <a:r>
              <a:rPr lang="en-US" sz="1500"/>
              <a:t>Annual investment budget?   KZT 720,000,000</a:t>
            </a:r>
            <a:endParaRPr lang="ru-RU" sz="1500" dirty="0"/>
          </a:p>
          <a:p>
            <a:pPr rtl="0">
              <a:spcAft>
                <a:spcPts val="600"/>
              </a:spcAft>
            </a:pPr>
            <a:endParaRPr lang="ru-RU" sz="1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8208912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rtl="0"/>
            <a:r>
              <a:rPr lang="en-US"/>
              <a:t>Organization of IT support service within the Treasury</a:t>
            </a:r>
          </a:p>
        </p:txBody>
      </p:sp>
      <p:pic>
        <p:nvPicPr>
          <p:cNvPr id="6" name="Picture 2" descr="K:\лого\КК-лого(png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rtleo.com-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2" y="1166018"/>
            <a:ext cx="8229600" cy="4525963"/>
          </a:xfrm>
        </p:spPr>
        <p:txBody>
          <a:bodyPr rtlCol="0">
            <a:noAutofit/>
          </a:bodyPr>
          <a:lstStyle/>
          <a:p>
            <a:pPr lvl="0" algn="just" rtl="0">
              <a:spcAft>
                <a:spcPts val="1200"/>
              </a:spcAft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Technical problems (and solutions)</a:t>
            </a:r>
          </a:p>
          <a:p>
            <a:pPr lvl="0" algn="just" rtl="0">
              <a:spcAft>
                <a:spcPts val="1200"/>
              </a:spcAft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1. Technical readiness to ensure Internet connectivity of remote settlements, as well as increase in the speed of connection of public institutions to work in the ‘Treasury-Client’ IS.  Solution: letters have been sent to the budgetary programs administrators and local executive bodies on the need to find the funds.</a:t>
            </a:r>
          </a:p>
          <a:p>
            <a:pPr lvl="0" algn="just" rtl="0">
              <a:spcAft>
                <a:spcPts val="1200"/>
              </a:spcAft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2. Performance problems after a gradual increase in the number of ‘Treasury-Client’ IS users.  Solution: additional hardware were purchased, as well as expanded technical support from the software vendor.</a:t>
            </a:r>
          </a:p>
          <a:p>
            <a:pPr lvl="0" algn="just" rtl="0">
              <a:spcAft>
                <a:spcPts val="1200"/>
              </a:spcAft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3. Malfunction of the server infrastructure (air conditioners, UPS, diesel generator). Solution: the main server equipment was transferred to the data center of the state bodies (Collocation).</a:t>
            </a:r>
          </a:p>
          <a:p>
            <a:pPr lvl="0" algn="just" rtl="0">
              <a:spcAft>
                <a:spcPts val="1200"/>
              </a:spcAft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4. Release by the Public Service Center staff of EDS without providing a copy of the ‘Client User Agreement on Use of Electronic Document Flow’ signed between the Treasury and the state institution. Solution: letters on the facts of violation shall be sent to the Public Service Center. </a:t>
            </a:r>
          </a:p>
          <a:p>
            <a:pPr lvl="0" algn="just" rtl="0">
              <a:spcAft>
                <a:spcPts val="1200"/>
              </a:spcAft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Non-technical problems (and solutions)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rtl="0">
              <a:spcAft>
                <a:spcPts val="1200"/>
              </a:spcAft>
            </a:pPr>
            <a:r>
              <a:rPr lang="en-US" sz="1300">
                <a:latin typeface="Times New Roman" pitchFamily="18" charset="0"/>
                <a:cs typeface="Times New Roman" pitchFamily="18" charset="0"/>
              </a:rPr>
              <a:t>1. Staff turnover.  Solution: meetings were held with the management of support service, software and server hardware administration provider about the need to improve staff motivation.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8208912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rtl="0"/>
            <a:r>
              <a:rPr lang="en-US" sz="1500"/>
              <a:t>The main difficulties in the work of the Treasury Committee IT support units</a:t>
            </a:r>
          </a:p>
        </p:txBody>
      </p:sp>
      <p:pic>
        <p:nvPicPr>
          <p:cNvPr id="6" name="Picture 2" descr="K:\лого\КК-лого(png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User\Desktop\artleo.com-7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8208912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rtl="0"/>
            <a:r>
              <a:rPr lang="en-US" sz="1500"/>
              <a:t>The scheme of interaction of the Treasury and ‘Treasury-Client’ IS users</a:t>
            </a:r>
            <a:endParaRPr lang="ru-RU" sz="1500" dirty="0"/>
          </a:p>
        </p:txBody>
      </p:sp>
      <p:pic>
        <p:nvPicPr>
          <p:cNvPr id="6" name="Picture 2" descr="K:\лого\КК-лого(png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2007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7">
            <a:off x="4503859" y="2735680"/>
            <a:ext cx="12049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8" descr="C:\Users\User\Desktop\Personal-story-of-one-us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4022" y="1144612"/>
            <a:ext cx="98749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Блок-схема: магнитный диск 26"/>
          <p:cNvSpPr/>
          <p:nvPr/>
        </p:nvSpPr>
        <p:spPr>
          <a:xfrm>
            <a:off x="625804" y="1388001"/>
            <a:ext cx="1008063" cy="68421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+mj-lt"/>
                <a:cs typeface="Arial" pitchFamily="34" charset="0"/>
              </a:rPr>
              <a:t>NVC RK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802730" y="1741261"/>
            <a:ext cx="14811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1802730" y="1253660"/>
            <a:ext cx="2006589" cy="3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000">
                <a:latin typeface="+mj-lt"/>
                <a:cs typeface="Arial" pitchFamily="34" charset="0"/>
              </a:rPr>
              <a:t>Correctness confirmation</a:t>
            </a:r>
          </a:p>
          <a:p>
            <a:pPr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000">
                <a:latin typeface="+mj-lt"/>
                <a:cs typeface="Arial" pitchFamily="34" charset="0"/>
              </a:rPr>
              <a:t>Applications for EDS</a:t>
            </a:r>
            <a:endParaRPr lang="de-DE" sz="1000" dirty="0">
              <a:latin typeface="+mj-lt"/>
              <a:cs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1802731" y="1949450"/>
            <a:ext cx="14811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26" y="1202058"/>
            <a:ext cx="1078406" cy="1078406"/>
          </a:xfrm>
          <a:prstGeom prst="rect">
            <a:avLst/>
          </a:prstGeom>
        </p:spPr>
      </p:pic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3916521" y="2290691"/>
            <a:ext cx="939429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algn="ctr"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200" b="1">
                <a:latin typeface="+mj-lt"/>
                <a:cs typeface="Arial" pitchFamily="34" charset="0"/>
              </a:rPr>
              <a:t>PSC RK</a:t>
            </a:r>
            <a:endParaRPr lang="de-DE" sz="1200" b="1" dirty="0">
              <a:latin typeface="+mj-lt"/>
              <a:cs typeface="Arial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212165" y="1723716"/>
            <a:ext cx="14811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5212166" y="1931905"/>
            <a:ext cx="14811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5076056" y="1412776"/>
            <a:ext cx="2006589" cy="2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000">
                <a:latin typeface="+mj-lt"/>
                <a:cs typeface="Arial" pitchFamily="34" charset="0"/>
              </a:rPr>
              <a:t>Taking EDS keys</a:t>
            </a:r>
            <a:endParaRPr lang="de-DE" sz="1000" dirty="0">
              <a:latin typeface="+mj-lt"/>
              <a:cs typeface="Arial" pitchFamily="34" charset="0"/>
            </a:endParaRP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6910597" y="2158908"/>
            <a:ext cx="1227461" cy="2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algn="ctr"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200" b="1">
                <a:latin typeface="+mj-lt"/>
                <a:cs typeface="Arial" pitchFamily="34" charset="0"/>
              </a:rPr>
              <a:t>User</a:t>
            </a:r>
            <a:endParaRPr lang="de-DE" sz="1200" b="1" dirty="0">
              <a:latin typeface="+mj-lt"/>
              <a:cs typeface="Arial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7575852" y="2634925"/>
            <a:ext cx="0" cy="866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7350421" y="2621107"/>
            <a:ext cx="0" cy="879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1432734755_technicalsupportrepresentative_female_ligh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22" y="3788864"/>
            <a:ext cx="1121772" cy="112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6804248" y="5000625"/>
            <a:ext cx="1440160" cy="7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algn="ctr"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200" b="1">
                <a:latin typeface="+mj-lt"/>
                <a:cs typeface="Arial" pitchFamily="34" charset="0"/>
              </a:rPr>
              <a:t>State call-center based on the national operator</a:t>
            </a:r>
            <a:endParaRPr lang="de-DE" sz="1200" b="1" dirty="0">
              <a:latin typeface="+mj-lt"/>
              <a:cs typeface="Arial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5868144" y="2642647"/>
            <a:ext cx="864096" cy="456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5724128" y="2423248"/>
            <a:ext cx="901167" cy="438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371451" y="3788864"/>
            <a:ext cx="1440160" cy="2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algn="ctr"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200" b="1">
                <a:latin typeface="+mj-lt"/>
                <a:cs typeface="Arial" pitchFamily="34" charset="0"/>
              </a:rPr>
              <a:t>TSC</a:t>
            </a:r>
            <a:endParaRPr lang="de-DE" sz="1200" b="1" dirty="0">
              <a:latin typeface="+mj-lt"/>
              <a:cs typeface="Arial" pitchFamily="34" charset="0"/>
            </a:endParaRPr>
          </a:p>
        </p:txBody>
      </p:sp>
      <p:sp>
        <p:nvSpPr>
          <p:cNvPr id="74" name="Rectangle 29"/>
          <p:cNvSpPr>
            <a:spLocks noChangeArrowheads="1"/>
          </p:cNvSpPr>
          <p:nvPr/>
        </p:nvSpPr>
        <p:spPr bwMode="auto">
          <a:xfrm>
            <a:off x="7682841" y="2862047"/>
            <a:ext cx="1003294" cy="2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000">
                <a:latin typeface="+mj-lt"/>
                <a:cs typeface="Arial" pitchFamily="34" charset="0"/>
              </a:rPr>
              <a:t>Tier 1 TS</a:t>
            </a:r>
          </a:p>
        </p:txBody>
      </p:sp>
      <p:sp>
        <p:nvSpPr>
          <p:cNvPr id="75" name="Rectangle 29"/>
          <p:cNvSpPr>
            <a:spLocks noChangeArrowheads="1"/>
          </p:cNvSpPr>
          <p:nvPr/>
        </p:nvSpPr>
        <p:spPr bwMode="auto">
          <a:xfrm>
            <a:off x="6300192" y="2949645"/>
            <a:ext cx="1003294" cy="2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000">
                <a:latin typeface="+mj-lt"/>
                <a:cs typeface="Arial" pitchFamily="34" charset="0"/>
              </a:rPr>
              <a:t>Tier 2 TS</a:t>
            </a:r>
          </a:p>
        </p:txBody>
      </p:sp>
      <p:sp>
        <p:nvSpPr>
          <p:cNvPr id="76" name="Rectangle 29"/>
          <p:cNvSpPr>
            <a:spLocks noChangeArrowheads="1"/>
          </p:cNvSpPr>
          <p:nvPr/>
        </p:nvSpPr>
        <p:spPr bwMode="auto">
          <a:xfrm>
            <a:off x="2249785" y="3405093"/>
            <a:ext cx="1579358" cy="3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algn="r"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000">
                <a:latin typeface="+mj-lt"/>
                <a:cs typeface="Arial" pitchFamily="34" charset="0"/>
              </a:rPr>
              <a:t>Problem escalation to Tier 3 TS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3563888" y="3826623"/>
            <a:ext cx="867416" cy="466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3436256" y="3614946"/>
            <a:ext cx="816929" cy="438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2128692" y="4982685"/>
            <a:ext cx="1440160" cy="2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algn="ctr"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200" b="1">
                <a:latin typeface="+mj-lt"/>
                <a:cs typeface="Arial" pitchFamily="34" charset="0"/>
              </a:rPr>
              <a:t>CA TC, MoF RK</a:t>
            </a:r>
            <a:endParaRPr lang="de-DE" sz="1200" b="1" dirty="0">
              <a:latin typeface="+mj-lt"/>
              <a:cs typeface="Arial" pitchFamily="34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3641292" y="5000625"/>
            <a:ext cx="481359" cy="24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H="1" flipV="1">
            <a:off x="3764237" y="4768603"/>
            <a:ext cx="488948" cy="232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User\Desktop\office_build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85" y="4977836"/>
            <a:ext cx="938653" cy="9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government-buildi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57" y="3987810"/>
            <a:ext cx="1171099" cy="9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29"/>
          <p:cNvSpPr>
            <a:spLocks noChangeArrowheads="1"/>
          </p:cNvSpPr>
          <p:nvPr/>
        </p:nvSpPr>
        <p:spPr bwMode="auto">
          <a:xfrm>
            <a:off x="3491880" y="6021288"/>
            <a:ext cx="2593819" cy="5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algn="ctr"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200" b="1">
                <a:latin typeface="+mj-lt"/>
                <a:cs typeface="Arial" pitchFamily="34" charset="0"/>
              </a:rPr>
              <a:t>Provider - National operator of support and administration services</a:t>
            </a:r>
            <a:endParaRPr lang="de-DE" sz="1200" b="1" dirty="0">
              <a:latin typeface="+mj-lt"/>
              <a:cs typeface="Arial" pitchFamily="34" charset="0"/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2543293" y="5453933"/>
            <a:ext cx="1579358" cy="3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algn="r"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000">
                <a:latin typeface="+mj-lt"/>
                <a:cs typeface="Arial" pitchFamily="34" charset="0"/>
              </a:rPr>
              <a:t>Problem escalation to Tier 4 TS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122651" y="4349750"/>
            <a:ext cx="273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069608" y="4509123"/>
            <a:ext cx="27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4719694" y="4647973"/>
            <a:ext cx="2006589" cy="2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91" tIns="48596" rIns="97191" bIns="48596" rtlCol="0">
            <a:spAutoFit/>
          </a:bodyPr>
          <a:lstStyle/>
          <a:p>
            <a:pPr defTabSz="971550" rt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000">
                <a:latin typeface="+mj-lt"/>
                <a:cs typeface="Arial" pitchFamily="34" charset="0"/>
              </a:rPr>
              <a:t>Training and consulting</a:t>
            </a:r>
            <a:endParaRPr lang="de-DE" sz="1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733</Words>
  <Application>Microsoft Office PowerPoint</Application>
  <PresentationFormat>Экран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 «Казначейство-клиент»</dc:title>
  <dc:creator/>
  <dc:description>Translated by TechInput, LLC</dc:description>
  <cp:lastModifiedBy>Daria Voronina</cp:lastModifiedBy>
  <cp:revision>55</cp:revision>
  <cp:lastPrinted>2015-09-17T03:18:04Z</cp:lastPrinted>
  <dcterms:created xsi:type="dcterms:W3CDTF">2015-09-16T09:58:46Z</dcterms:created>
  <dcterms:modified xsi:type="dcterms:W3CDTF">2015-10-15T13:22:54Z</dcterms:modified>
</cp:coreProperties>
</file>