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64" r:id="rId1"/>
  </p:sldMasterIdLst>
  <p:notesMasterIdLst>
    <p:notesMasterId r:id="rId85"/>
  </p:notesMasterIdLst>
  <p:handoutMasterIdLst>
    <p:handoutMasterId r:id="rId86"/>
  </p:handoutMasterIdLst>
  <p:sldIdLst>
    <p:sldId id="630" r:id="rId2"/>
    <p:sldId id="822" r:id="rId3"/>
    <p:sldId id="824" r:id="rId4"/>
    <p:sldId id="823" r:id="rId5"/>
    <p:sldId id="705" r:id="rId6"/>
    <p:sldId id="710" r:id="rId7"/>
    <p:sldId id="711" r:id="rId8"/>
    <p:sldId id="712" r:id="rId9"/>
    <p:sldId id="713" r:id="rId10"/>
    <p:sldId id="736" r:id="rId11"/>
    <p:sldId id="737" r:id="rId12"/>
    <p:sldId id="738" r:id="rId13"/>
    <p:sldId id="739" r:id="rId14"/>
    <p:sldId id="740" r:id="rId15"/>
    <p:sldId id="839" r:id="rId16"/>
    <p:sldId id="801" r:id="rId17"/>
    <p:sldId id="802" r:id="rId18"/>
    <p:sldId id="840" r:id="rId19"/>
    <p:sldId id="807" r:id="rId20"/>
    <p:sldId id="808" r:id="rId21"/>
    <p:sldId id="809" r:id="rId22"/>
    <p:sldId id="844" r:id="rId23"/>
    <p:sldId id="842" r:id="rId24"/>
    <p:sldId id="843" r:id="rId25"/>
    <p:sldId id="812" r:id="rId26"/>
    <p:sldId id="813" r:id="rId27"/>
    <p:sldId id="814" r:id="rId28"/>
    <p:sldId id="815" r:id="rId29"/>
    <p:sldId id="817" r:id="rId30"/>
    <p:sldId id="818" r:id="rId31"/>
    <p:sldId id="819" r:id="rId32"/>
    <p:sldId id="835" r:id="rId33"/>
    <p:sldId id="836" r:id="rId34"/>
    <p:sldId id="837" r:id="rId35"/>
    <p:sldId id="838" r:id="rId36"/>
    <p:sldId id="826" r:id="rId37"/>
    <p:sldId id="828" r:id="rId38"/>
    <p:sldId id="829" r:id="rId39"/>
    <p:sldId id="830" r:id="rId40"/>
    <p:sldId id="831" r:id="rId41"/>
    <p:sldId id="833" r:id="rId42"/>
    <p:sldId id="834" r:id="rId43"/>
    <p:sldId id="742" r:id="rId44"/>
    <p:sldId id="743" r:id="rId45"/>
    <p:sldId id="744" r:id="rId46"/>
    <p:sldId id="746" r:id="rId47"/>
    <p:sldId id="707" r:id="rId48"/>
    <p:sldId id="708" r:id="rId49"/>
    <p:sldId id="709" r:id="rId50"/>
    <p:sldId id="773" r:id="rId51"/>
    <p:sldId id="665" r:id="rId52"/>
    <p:sldId id="668" r:id="rId53"/>
    <p:sldId id="671" r:id="rId54"/>
    <p:sldId id="672" r:id="rId55"/>
    <p:sldId id="676" r:id="rId56"/>
    <p:sldId id="677" r:id="rId57"/>
    <p:sldId id="678" r:id="rId58"/>
    <p:sldId id="679" r:id="rId59"/>
    <p:sldId id="680" r:id="rId60"/>
    <p:sldId id="681" r:id="rId61"/>
    <p:sldId id="689" r:id="rId62"/>
    <p:sldId id="690" r:id="rId63"/>
    <p:sldId id="775" r:id="rId64"/>
    <p:sldId id="776" r:id="rId65"/>
    <p:sldId id="777" r:id="rId66"/>
    <p:sldId id="778" r:id="rId67"/>
    <p:sldId id="779" r:id="rId68"/>
    <p:sldId id="780" r:id="rId69"/>
    <p:sldId id="781" r:id="rId70"/>
    <p:sldId id="782" r:id="rId71"/>
    <p:sldId id="783" r:id="rId72"/>
    <p:sldId id="784" r:id="rId73"/>
    <p:sldId id="785" r:id="rId74"/>
    <p:sldId id="786" r:id="rId75"/>
    <p:sldId id="787" r:id="rId76"/>
    <p:sldId id="788" r:id="rId77"/>
    <p:sldId id="789" r:id="rId78"/>
    <p:sldId id="691" r:id="rId79"/>
    <p:sldId id="790" r:id="rId80"/>
    <p:sldId id="693" r:id="rId81"/>
    <p:sldId id="699" r:id="rId82"/>
    <p:sldId id="702" r:id="rId83"/>
    <p:sldId id="361" r:id="rId84"/>
  </p:sldIdLst>
  <p:sldSz cx="9144000" cy="6858000" type="screen4x3"/>
  <p:notesSz cx="6797675" cy="9928225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66" autoAdjust="0"/>
    <p:restoredTop sz="94660" autoAdjust="0"/>
  </p:normalViewPr>
  <p:slideViewPr>
    <p:cSldViewPr>
      <p:cViewPr>
        <p:scale>
          <a:sx n="70" d="100"/>
          <a:sy n="70" d="100"/>
        </p:scale>
        <p:origin x="-3162" y="-11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972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2EC9843-636B-4EA2-B516-362112807D2B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46230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noProof="0" smtClean="0"/>
              <a:t>Kliknite da biste uredili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r>
              <a:rPr lang="hr-H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120840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1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07323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zervirano mjesto slike slajd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zervirano mjesto slike slajd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zervirano mjesto slike slajd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hr-HR" smtClean="0"/>
              <a:t>1</a:t>
            </a: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3277" indent="-28972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8888" indent="-23177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2443" indent="-23177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5998" indent="-23177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9553" indent="-2317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3108" indent="-2317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6663" indent="-2317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40218" indent="-2317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EBF9B0-45AE-4534-BDEF-41342C2C2E85}" type="slidenum">
              <a:rPr lang="hr-HR" altLang="sr-Latn-RS"/>
              <a:pPr eaLnBrk="1" hangingPunct="1"/>
              <a:t>16</a:t>
            </a:fld>
            <a:endParaRPr lang="hr-HR" altLang="sr-Latn-R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65700" cy="3724275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3277" indent="-28972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8888" indent="-23177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2443" indent="-23177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5998" indent="-23177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9553" indent="-2317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3108" indent="-2317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6663" indent="-2317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40218" indent="-2317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F7D4F15-A809-464F-8688-8E5AF8B38C4C}" type="slidenum">
              <a:rPr lang="hr-HR" altLang="sr-Latn-RS"/>
              <a:pPr eaLnBrk="1" hangingPunct="1"/>
              <a:t>27</a:t>
            </a:fld>
            <a:endParaRPr lang="hr-HR" altLang="sr-Latn-R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altLang="sr-Latn-R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0937" cy="3721100"/>
          </a:xfrm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254" y="4715667"/>
            <a:ext cx="5437168" cy="4467221"/>
          </a:xfrm>
          <a:noFill/>
        </p:spPr>
        <p:txBody>
          <a:bodyPr/>
          <a:lstStyle/>
          <a:p>
            <a:endParaRPr lang="hr-HR" altLang="sr-Latn-R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zervirano mjesto slike slajd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Rezervirano mjesto bilježaka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RS" altLang="sr-Latn-RS" smtClean="0">
              <a:latin typeface="Arial" charset="0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2D14A3-54CD-406E-ACD5-F275B521D35A}" type="slidenum">
              <a:rPr lang="hr-HR" altLang="sr-Latn-RS" smtClean="0"/>
              <a:pPr>
                <a:defRPr/>
              </a:pPr>
              <a:t>47</a:t>
            </a:fld>
            <a:endParaRPr lang="hr-HR" altLang="sr-Latn-R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zervirano mjesto slike slajd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Rezervirano mjesto bilježaka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RS" altLang="sr-Latn-RS" smtClean="0">
              <a:latin typeface="Arial" charset="0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17A1AE-E5CC-4BA2-B12A-A588D40A6E45}" type="slidenum">
              <a:rPr lang="hr-HR" altLang="sr-Latn-RS" smtClean="0"/>
              <a:pPr>
                <a:defRPr/>
              </a:pPr>
              <a:t>48</a:t>
            </a:fld>
            <a:endParaRPr lang="hr-HR" altLang="sr-Latn-R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zervirano mjesto slike slajd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Rezervirano mjesto bilježaka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RS" altLang="sr-Latn-RS" smtClean="0">
              <a:latin typeface="Arial" charset="0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85387B-7F00-406F-B430-4457DBC2D41E}" type="slidenum">
              <a:rPr lang="hr-HR" altLang="sr-Latn-RS" smtClean="0"/>
              <a:pPr>
                <a:defRPr/>
              </a:pPr>
              <a:t>49</a:t>
            </a:fld>
            <a:endParaRPr lang="hr-HR" altLang="sr-Latn-R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82382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zervirano mjesto slike slajd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D5677-79D8-4012-833C-C3B1CBAAF9DA}" type="datetimeFigureOut">
              <a:rPr lang="hr-HR" smtClean="0"/>
              <a:t>1.12.2015.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9937A-ED9C-4457-B7EB-1D84E0985577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264" descr="Background"/>
          <p:cNvPicPr>
            <a:picLocks noChangeAspect="1" noChangeArrowheads="1"/>
          </p:cNvPicPr>
          <p:nvPr userDrawn="1"/>
        </p:nvPicPr>
        <p:blipFill>
          <a:blip r:embed="rId2">
            <a:lum bright="6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7" t="4570" r="14610" b="12378"/>
          <a:stretch>
            <a:fillRect/>
          </a:stretch>
        </p:blipFill>
        <p:spPr bwMode="auto">
          <a:xfrm>
            <a:off x="1" y="0"/>
            <a:ext cx="87205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15"/>
          <p:cNvSpPr>
            <a:spLocks noChangeArrowheads="1"/>
          </p:cNvSpPr>
          <p:nvPr userDrawn="1"/>
        </p:nvSpPr>
        <p:spPr bwMode="auto">
          <a:xfrm>
            <a:off x="7984882" y="3738564"/>
            <a:ext cx="8792" cy="9525"/>
          </a:xfrm>
          <a:prstGeom prst="rect">
            <a:avLst/>
          </a:prstGeom>
          <a:solidFill>
            <a:srgbClr val="FFAE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sr-Latn-RS" altLang="sr-Latn-RS" smtClean="0">
              <a:solidFill>
                <a:srgbClr val="000066"/>
              </a:solidFill>
            </a:endParaRPr>
          </a:p>
        </p:txBody>
      </p:sp>
      <p:sp>
        <p:nvSpPr>
          <p:cNvPr id="9" name="Rectangle 142"/>
          <p:cNvSpPr>
            <a:spLocks noChangeArrowheads="1"/>
          </p:cNvSpPr>
          <p:nvPr userDrawn="1"/>
        </p:nvSpPr>
        <p:spPr bwMode="auto">
          <a:xfrm>
            <a:off x="7939454" y="3729039"/>
            <a:ext cx="10258" cy="9525"/>
          </a:xfrm>
          <a:prstGeom prst="rect">
            <a:avLst/>
          </a:prstGeom>
          <a:solidFill>
            <a:srgbClr val="FFAE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sr-Latn-RS" altLang="sr-Latn-RS" smtClean="0">
              <a:solidFill>
                <a:srgbClr val="000066"/>
              </a:solidFill>
            </a:endParaRPr>
          </a:p>
        </p:txBody>
      </p:sp>
      <p:sp>
        <p:nvSpPr>
          <p:cNvPr id="10" name="Rectangle 156"/>
          <p:cNvSpPr>
            <a:spLocks noChangeArrowheads="1"/>
          </p:cNvSpPr>
          <p:nvPr userDrawn="1"/>
        </p:nvSpPr>
        <p:spPr bwMode="auto">
          <a:xfrm>
            <a:off x="7779728" y="3738564"/>
            <a:ext cx="8792" cy="9525"/>
          </a:xfrm>
          <a:prstGeom prst="rect">
            <a:avLst/>
          </a:prstGeom>
          <a:solidFill>
            <a:srgbClr val="FFAE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sr-Latn-RS" altLang="sr-Latn-RS" smtClean="0">
              <a:solidFill>
                <a:srgbClr val="000066"/>
              </a:solidFill>
            </a:endParaRPr>
          </a:p>
        </p:txBody>
      </p:sp>
      <p:sp>
        <p:nvSpPr>
          <p:cNvPr id="11" name="Freeform 190"/>
          <p:cNvSpPr>
            <a:spLocks/>
          </p:cNvSpPr>
          <p:nvPr userDrawn="1"/>
        </p:nvSpPr>
        <p:spPr bwMode="auto">
          <a:xfrm>
            <a:off x="7886701" y="3941764"/>
            <a:ext cx="10258" cy="9525"/>
          </a:xfrm>
          <a:custGeom>
            <a:avLst/>
            <a:gdLst>
              <a:gd name="T0" fmla="*/ 0 w 19"/>
              <a:gd name="T1" fmla="*/ 2147483647 h 18"/>
              <a:gd name="T2" fmla="*/ 2147483647 w 19"/>
              <a:gd name="T3" fmla="*/ 0 h 18"/>
              <a:gd name="T4" fmla="*/ 2147483647 w 19"/>
              <a:gd name="T5" fmla="*/ 2147483647 h 18"/>
              <a:gd name="T6" fmla="*/ 0 w 19"/>
              <a:gd name="T7" fmla="*/ 2147483647 h 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" h="18">
                <a:moveTo>
                  <a:pt x="0" y="18"/>
                </a:moveTo>
                <a:lnTo>
                  <a:pt x="19" y="0"/>
                </a:lnTo>
                <a:lnTo>
                  <a:pt x="19" y="18"/>
                </a:lnTo>
                <a:lnTo>
                  <a:pt x="0" y="1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hr-HR" sz="2400" smtClean="0">
              <a:solidFill>
                <a:srgbClr val="000066"/>
              </a:solidFill>
              <a:latin typeface="Trebuchet MS" pitchFamily="34" charset="0"/>
            </a:endParaRPr>
          </a:p>
        </p:txBody>
      </p:sp>
      <p:sp>
        <p:nvSpPr>
          <p:cNvPr id="12" name="Rectangle 194"/>
          <p:cNvSpPr>
            <a:spLocks noChangeArrowheads="1"/>
          </p:cNvSpPr>
          <p:nvPr userDrawn="1"/>
        </p:nvSpPr>
        <p:spPr bwMode="auto">
          <a:xfrm>
            <a:off x="7913078" y="3911601"/>
            <a:ext cx="8792" cy="9525"/>
          </a:xfrm>
          <a:prstGeom prst="rect">
            <a:avLst/>
          </a:prstGeom>
          <a:solidFill>
            <a:srgbClr val="FFAE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sr-Latn-RS" altLang="sr-Latn-RS" smtClean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94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D5677-79D8-4012-833C-C3B1CBAAF9DA}" type="datetimeFigureOut">
              <a:rPr lang="hr-HR" smtClean="0"/>
              <a:t>1.12.2015.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D73106-2BC1-49ED-9417-2F760747AFC8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529771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D5677-79D8-4012-833C-C3B1CBAAF9DA}" type="datetimeFigureOut">
              <a:rPr lang="hr-HR" smtClean="0"/>
              <a:t>1.12.2015.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7BE8AA-728D-407F-A7BD-B7F9638163C3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215292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2"/>
          <p:cNvSpPr txBox="1">
            <a:spLocks/>
          </p:cNvSpPr>
          <p:nvPr userDrawn="1"/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anchor="ctr"/>
          <a:lstStyle>
            <a:defPPr>
              <a:defRPr lang="sr-Latn-RS"/>
            </a:defPPr>
            <a:lvl1pPr marL="0" algn="l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 smtClean="0"/>
              <a:t>TIM4PIN</a:t>
            </a: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quarter" idx="13"/>
          </p:nvPr>
        </p:nvSpPr>
        <p:spPr>
          <a:xfrm>
            <a:off x="467544" y="1628800"/>
            <a:ext cx="8208912" cy="4824536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baseline="0"/>
            </a:lvl1pPr>
            <a:lvl2pPr>
              <a:defRPr baseline="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EF736-815D-4411-B5F1-336E3437210E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D5677-79D8-4012-833C-C3B1CBAAF9DA}" type="datetimeFigureOut">
              <a:rPr lang="hr-HR" smtClean="0"/>
              <a:t>1.12.2015.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3EB5C7-8892-4B7D-86DA-FE62873F2915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950366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D5677-79D8-4012-833C-C3B1CBAAF9DA}" type="datetimeFigureOut">
              <a:rPr lang="hr-HR" smtClean="0"/>
              <a:t>1.12.2015.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B434A9-75A7-475F-A5D1-F662044C4195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142986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D5677-79D8-4012-833C-C3B1CBAAF9DA}" type="datetimeFigureOut">
              <a:rPr lang="hr-HR" smtClean="0"/>
              <a:t>1.12.2015.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4A93F0-A989-41E5-9084-9C6F21BACD72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091602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D5677-79D8-4012-833C-C3B1CBAAF9DA}" type="datetimeFigureOut">
              <a:rPr lang="hr-HR" smtClean="0"/>
              <a:t>1.12.2015.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0F1DFD-274B-43EB-ABDE-4AFD9EC737CC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738781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D5677-79D8-4012-833C-C3B1CBAAF9DA}" type="datetimeFigureOut">
              <a:rPr lang="hr-HR" smtClean="0"/>
              <a:t>1.12.2015.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457B8-4A2F-4917-808E-96A8941BF0D6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944559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D5677-79D8-4012-833C-C3B1CBAAF9DA}" type="datetimeFigureOut">
              <a:rPr lang="hr-HR" smtClean="0"/>
              <a:t>1.12.2015.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C247D1-0492-4D2D-9695-E007B00FB507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532126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D5677-79D8-4012-833C-C3B1CBAAF9DA}" type="datetimeFigureOut">
              <a:rPr lang="hr-HR" smtClean="0"/>
              <a:t>1.12.2015.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56498C-EBAD-4297-8A91-38FB0A1DD87E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286631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D5677-79D8-4012-833C-C3B1CBAAF9DA}" type="datetimeFigureOut">
              <a:rPr lang="hr-HR" smtClean="0"/>
              <a:t>1.12.2015.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18AA3C-9507-43FD-99AF-9CA888D64AB5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889688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D5677-79D8-4012-833C-C3B1CBAAF9DA}" type="datetimeFigureOut">
              <a:rPr lang="hr-HR" smtClean="0"/>
              <a:t>1.12.2015.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E05B5E1-FE7E-472A-845B-33D1CB90A2DF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  <p:pic>
        <p:nvPicPr>
          <p:cNvPr id="7" name="Picture 59" descr="Background"/>
          <p:cNvPicPr>
            <a:picLocks noChangeAspect="1" noChangeArrowheads="1"/>
          </p:cNvPicPr>
          <p:nvPr userDrawn="1"/>
        </p:nvPicPr>
        <p:blipFill>
          <a:blip r:embed="rId14">
            <a:lum bright="70000" contrast="-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7" t="4570" r="14610" b="1237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weiler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292" y="5773738"/>
            <a:ext cx="644769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38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  <p:sldLayoutId id="2147483976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hr-HR" sz="4400" b="1" dirty="0"/>
              <a:t>SUSTAV </a:t>
            </a:r>
            <a:r>
              <a:rPr lang="hr-HR" sz="4400" b="1" dirty="0" smtClean="0"/>
              <a:t>P</a:t>
            </a:r>
            <a:r>
              <a:rPr lang="hr-HR" sz="4400" b="1" cap="none" dirty="0" smtClean="0"/>
              <a:t>RORAČUNA</a:t>
            </a:r>
            <a:br>
              <a:rPr lang="hr-HR" sz="4400" b="1" cap="none" dirty="0" smtClean="0"/>
            </a:br>
            <a:r>
              <a:rPr lang="hr-HR" sz="4400" b="1" dirty="0" smtClean="0"/>
              <a:t>U REPUBLICI HRVATSKOJ</a:t>
            </a:r>
            <a:br>
              <a:rPr lang="hr-HR" sz="4400" b="1" dirty="0" smtClean="0"/>
            </a:br>
            <a:r>
              <a:rPr lang="hr-HR" b="1" dirty="0" smtClean="0"/>
              <a:t>- pregled -</a:t>
            </a:r>
            <a:endParaRPr lang="hr-HR" sz="4400" b="1" cap="none" dirty="0" smtClean="0"/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171" y="3861048"/>
            <a:ext cx="5544616" cy="1656184"/>
          </a:xfrm>
        </p:spPr>
        <p:txBody>
          <a:bodyPr>
            <a:normAutofit lnSpcReduction="10000"/>
          </a:bodyPr>
          <a:lstStyle/>
          <a:p>
            <a:pPr algn="ctr" eaLnBrk="1" hangingPunct="1"/>
            <a:endParaRPr lang="hr-HR" i="1" dirty="0" smtClean="0">
              <a:solidFill>
                <a:srgbClr val="404040"/>
              </a:solidFill>
            </a:endParaRPr>
          </a:p>
          <a:p>
            <a:pPr algn="ctr" eaLnBrk="1" hangingPunct="1"/>
            <a:r>
              <a:rPr lang="hr-HR" i="1" dirty="0" smtClean="0">
                <a:solidFill>
                  <a:srgbClr val="404040"/>
                </a:solidFill>
              </a:rPr>
              <a:t>Ana Zorić </a:t>
            </a:r>
          </a:p>
          <a:p>
            <a:pPr algn="ctr" eaLnBrk="1" hangingPunct="1"/>
            <a:r>
              <a:rPr lang="hr-HR" i="1" dirty="0" smtClean="0">
                <a:solidFill>
                  <a:srgbClr val="404040"/>
                </a:solidFill>
              </a:rPr>
              <a:t>Hana Zoričić</a:t>
            </a:r>
          </a:p>
          <a:p>
            <a:pPr algn="ctr" eaLnBrk="1" hangingPunct="1"/>
            <a:endParaRPr lang="hr-HR" i="1" dirty="0" smtClean="0">
              <a:solidFill>
                <a:srgbClr val="404040"/>
              </a:solidFill>
            </a:endParaRPr>
          </a:p>
          <a:p>
            <a:pPr algn="ctr" eaLnBrk="1" hangingPunct="1"/>
            <a:endParaRPr lang="hr-HR" i="1" dirty="0" smtClean="0">
              <a:solidFill>
                <a:srgbClr val="404040"/>
              </a:solidFill>
            </a:endParaRPr>
          </a:p>
          <a:p>
            <a:pPr algn="ctr" eaLnBrk="1" hangingPunct="1"/>
            <a:endParaRPr lang="hr-HR" i="1" dirty="0" smtClean="0">
              <a:solidFill>
                <a:srgbClr val="404040"/>
              </a:solidFill>
            </a:endParaRPr>
          </a:p>
          <a:p>
            <a:pPr algn="ctr" eaLnBrk="1" hangingPunct="1"/>
            <a:endParaRPr lang="hr-HR" i="1" dirty="0" smtClean="0">
              <a:solidFill>
                <a:srgbClr val="404040"/>
              </a:solidFill>
            </a:endParaRPr>
          </a:p>
          <a:p>
            <a:pPr algn="ctr" eaLnBrk="1" hangingPunct="1"/>
            <a:endParaRPr lang="hr-HR" i="1" dirty="0" smtClean="0">
              <a:solidFill>
                <a:srgbClr val="404040"/>
              </a:solidFill>
            </a:endParaRPr>
          </a:p>
          <a:p>
            <a:pPr algn="ctr" eaLnBrk="1" hangingPunct="1"/>
            <a:endParaRPr lang="hr-HR" i="1" dirty="0" smtClean="0">
              <a:solidFill>
                <a:srgbClr val="404040"/>
              </a:solidFill>
            </a:endParaRPr>
          </a:p>
          <a:p>
            <a:pPr algn="ctr" eaLnBrk="1" hangingPunct="1"/>
            <a:endParaRPr lang="hr-HR" i="1" dirty="0" smtClean="0">
              <a:solidFill>
                <a:srgbClr val="404040"/>
              </a:solidFill>
            </a:endParaRPr>
          </a:p>
          <a:p>
            <a:pPr algn="ctr" eaLnBrk="1" hangingPunct="1"/>
            <a:endParaRPr lang="hr-HR" i="1" dirty="0" smtClean="0">
              <a:solidFill>
                <a:srgbClr val="404040"/>
              </a:solidFill>
            </a:endParaRPr>
          </a:p>
          <a:p>
            <a:pPr algn="ctr" eaLnBrk="1" hangingPunct="1"/>
            <a:endParaRPr lang="hr-HR" dirty="0" smtClean="0"/>
          </a:p>
          <a:p>
            <a:pPr algn="ctr" eaLnBrk="1" hangingPunct="1"/>
            <a:endParaRPr lang="hr-HR" i="1" dirty="0" smtClean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39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90CCFBF-48DB-4587-9B9A-C9EC6337215B}" type="slidenum">
              <a:rPr lang="hr-HR" smtClean="0"/>
              <a:t>10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9144000" cy="9366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hr-HR" altLang="sr-Latn-RS" sz="4000" dirty="0" smtClean="0"/>
              <a:t>SREDNJOROČNI PRORAČUNSKI OKVIR</a:t>
            </a:r>
            <a:endParaRPr lang="hr-HR" sz="4000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quarter" idx="4294967295"/>
          </p:nvPr>
        </p:nvSpPr>
        <p:spPr>
          <a:xfrm>
            <a:off x="863600" y="1268413"/>
            <a:ext cx="8280400" cy="4824412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hr-HR" altLang="sr-Latn-RS" sz="3400" dirty="0">
                <a:latin typeface="Arial" charset="0"/>
                <a:cs typeface="Arial" charset="0"/>
              </a:rPr>
              <a:t>Srednjoročni proračunski okvir koji proizlazi iz odredbi Zakona o proračunu sastoji se od sljedećih elemenata</a:t>
            </a:r>
            <a:r>
              <a:rPr lang="hr-HR" altLang="sr-Latn-RS" sz="3400" dirty="0" smtClean="0">
                <a:latin typeface="Arial" charset="0"/>
                <a:cs typeface="Arial" charset="0"/>
              </a:rPr>
              <a:t>:</a:t>
            </a:r>
          </a:p>
          <a:p>
            <a:pPr marL="0" indent="0" algn="just">
              <a:buNone/>
            </a:pPr>
            <a:endParaRPr lang="hr-HR" altLang="sr-Latn-RS" sz="2800" dirty="0">
              <a:latin typeface="Arial" charset="0"/>
              <a:cs typeface="Arial" charset="0"/>
            </a:endParaRPr>
          </a:p>
          <a:p>
            <a:pPr algn="just"/>
            <a:r>
              <a:rPr lang="hr-HR" altLang="sr-Latn-RS" sz="3100" dirty="0">
                <a:latin typeface="Arial" charset="0"/>
                <a:cs typeface="Arial" charset="0"/>
              </a:rPr>
              <a:t>makroekonomskih projekcija, projekcija prihoda, rashoda, manjka/viška i javnog duga za srednjoročno razdoblje</a:t>
            </a:r>
          </a:p>
          <a:p>
            <a:pPr algn="just"/>
            <a:r>
              <a:rPr lang="hr-HR" altLang="sr-Latn-RS" dirty="0" smtClean="0">
                <a:latin typeface="Arial" charset="0"/>
                <a:cs typeface="Arial" charset="0"/>
              </a:rPr>
              <a:t>strateških </a:t>
            </a:r>
            <a:r>
              <a:rPr lang="hr-HR" altLang="sr-Latn-RS" dirty="0">
                <a:latin typeface="Arial" charset="0"/>
                <a:cs typeface="Arial" charset="0"/>
              </a:rPr>
              <a:t>planova koji postavljaju vladine politike i prioritete za srednjoročno </a:t>
            </a:r>
            <a:r>
              <a:rPr lang="hr-HR" altLang="sr-Latn-RS" dirty="0" smtClean="0">
                <a:latin typeface="Arial" charset="0"/>
                <a:cs typeface="Arial" charset="0"/>
              </a:rPr>
              <a:t>razdoblje,</a:t>
            </a:r>
          </a:p>
          <a:p>
            <a:pPr algn="just"/>
            <a:r>
              <a:rPr lang="hr-HR" altLang="sr-Latn-RS" dirty="0" smtClean="0">
                <a:latin typeface="Arial" charset="0"/>
                <a:cs typeface="Arial" charset="0"/>
              </a:rPr>
              <a:t>pristupa </a:t>
            </a:r>
            <a:r>
              <a:rPr lang="hr-HR" altLang="sr-Latn-RS" dirty="0">
                <a:latin typeface="Arial" charset="0"/>
                <a:cs typeface="Arial" charset="0"/>
              </a:rPr>
              <a:t>planiranju «od vrha prema dnu</a:t>
            </a:r>
            <a:r>
              <a:rPr lang="hr-HR" altLang="sr-Latn-RS" dirty="0" smtClean="0">
                <a:latin typeface="Arial" charset="0"/>
                <a:cs typeface="Arial" charset="0"/>
              </a:rPr>
              <a:t>»,</a:t>
            </a:r>
          </a:p>
          <a:p>
            <a:pPr algn="just"/>
            <a:r>
              <a:rPr lang="hr-HR" altLang="sr-Latn-RS" dirty="0" smtClean="0">
                <a:latin typeface="Arial" charset="0"/>
                <a:cs typeface="Arial" charset="0"/>
              </a:rPr>
              <a:t>sustava </a:t>
            </a:r>
            <a:r>
              <a:rPr lang="hr-HR" altLang="sr-Latn-RS" dirty="0">
                <a:latin typeface="Arial" charset="0"/>
                <a:cs typeface="Arial" charset="0"/>
              </a:rPr>
              <a:t>mjerenja učinaka koji utvrđuje ciljeve i izvještava o očekivanim i postignutim rezultatima, informira o alokaciji resursa i odlukama ministarstava i </a:t>
            </a:r>
            <a:endParaRPr lang="hr-HR" altLang="sr-Latn-RS" dirty="0" smtClean="0">
              <a:latin typeface="Arial" charset="0"/>
              <a:cs typeface="Arial" charset="0"/>
            </a:endParaRPr>
          </a:p>
          <a:p>
            <a:pPr algn="just"/>
            <a:r>
              <a:rPr lang="hr-HR" altLang="sr-Latn-RS" dirty="0" smtClean="0">
                <a:latin typeface="Arial" charset="0"/>
                <a:cs typeface="Arial" charset="0"/>
              </a:rPr>
              <a:t>proračuna </a:t>
            </a:r>
            <a:r>
              <a:rPr lang="hr-HR" altLang="sr-Latn-RS" dirty="0">
                <a:latin typeface="Arial" charset="0"/>
                <a:cs typeface="Arial" charset="0"/>
              </a:rPr>
              <a:t>koji daje pregled vladinih planova potrošnje za sljedeću godinu i predstavlja prvu godinu srednjoročnog okvira.</a:t>
            </a:r>
          </a:p>
          <a:p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58733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90CCFBF-48DB-4587-9B9A-C9EC6337215B}" type="slidenum">
              <a:rPr lang="hr-HR" smtClean="0"/>
              <a:t>11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366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hr-HR" sz="4000" dirty="0" smtClean="0"/>
              <a:t>JAČANJE ULOGE PROJEKCIJA </a:t>
            </a:r>
            <a:endParaRPr lang="hr-HR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0" y="1268413"/>
            <a:ext cx="9036050" cy="518477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r>
              <a:rPr lang="hr-HR" sz="2400" dirty="0" smtClean="0">
                <a:latin typeface="Arial" charset="0"/>
                <a:cs typeface="Arial" charset="0"/>
              </a:rPr>
              <a:t>Posljednjim Izmjenama </a:t>
            </a:r>
            <a:r>
              <a:rPr lang="hr-HR" sz="2400" dirty="0">
                <a:latin typeface="Arial" charset="0"/>
                <a:cs typeface="Arial" charset="0"/>
              </a:rPr>
              <a:t>i dopunama Zakona o proračunu jačaju se uloge projekcija koje je donio Hrvatski sabor, odnosno predstavničko tijelo jedinica lokalne i područne (regionalne) samouprave uz </a:t>
            </a:r>
            <a:r>
              <a:rPr lang="hr-HR" sz="2400" dirty="0" smtClean="0">
                <a:latin typeface="Arial" charset="0"/>
                <a:cs typeface="Arial" charset="0"/>
              </a:rPr>
              <a:t>proračun</a:t>
            </a:r>
          </a:p>
          <a:p>
            <a:pPr algn="just"/>
            <a:endParaRPr lang="hr-HR" sz="2400" dirty="0" smtClean="0"/>
          </a:p>
          <a:p>
            <a:pPr lvl="1" algn="just"/>
            <a:r>
              <a:rPr lang="hr-HR" sz="2400" dirty="0">
                <a:latin typeface="Arial" charset="0"/>
                <a:ea typeface="+mn-ea"/>
                <a:cs typeface="Arial" charset="0"/>
              </a:rPr>
              <a:t>manjak utvrđen proračunom za iduću proračunsku godinu ne smije biti veći od manjka utvrđenog projekcijom koju je Hrvatski sabor, odnosno predstavničko tijelo donijelo prethodne godine za tu proračunsku godinu</a:t>
            </a:r>
          </a:p>
          <a:p>
            <a:pPr lvl="1"/>
            <a:endParaRPr lang="hr-HR" sz="24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60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90CCFBF-48DB-4587-9B9A-C9EC6337215B}" type="slidenum">
              <a:rPr lang="hr-HR" smtClean="0"/>
              <a:t>12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9144000" cy="143986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hr-HR" altLang="sr-Latn-RS" sz="4000" dirty="0" smtClean="0">
                <a:latin typeface="+mn-lt"/>
                <a:cs typeface="Arial" charset="0"/>
              </a:rPr>
              <a:t>KLJUČNI DOKUMENTI </a:t>
            </a:r>
            <a:br>
              <a:rPr lang="hr-HR" altLang="sr-Latn-RS" sz="4000" dirty="0" smtClean="0">
                <a:latin typeface="+mn-lt"/>
                <a:cs typeface="Arial" charset="0"/>
              </a:rPr>
            </a:br>
            <a:r>
              <a:rPr lang="hr-HR" altLang="sr-Latn-RS" sz="4000" dirty="0" smtClean="0">
                <a:latin typeface="+mn-lt"/>
                <a:cs typeface="Arial" charset="0"/>
              </a:rPr>
              <a:t>PRORAČUNSKOG PROCESA</a:t>
            </a:r>
            <a:r>
              <a:rPr lang="hr-HR" altLang="sr-Latn-RS" sz="4000" dirty="0" smtClean="0">
                <a:latin typeface="+mn-lt"/>
              </a:rPr>
              <a:t> </a:t>
            </a:r>
            <a:endParaRPr lang="hr-HR" sz="4000" dirty="0">
              <a:latin typeface="+mn-lt"/>
            </a:endParaRP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quarter" idx="4294967295"/>
          </p:nvPr>
        </p:nvSpPr>
        <p:spPr>
          <a:xfrm>
            <a:off x="0" y="1773238"/>
            <a:ext cx="9036050" cy="482441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r>
              <a:rPr lang="hr-HR" altLang="sr-Latn-RS" sz="2000" dirty="0">
                <a:latin typeface="Arial" charset="0"/>
                <a:cs typeface="Arial" charset="0"/>
              </a:rPr>
              <a:t>Strategija Vladinih programa za trogodišnje </a:t>
            </a:r>
            <a:r>
              <a:rPr lang="hr-HR" altLang="sr-Latn-RS" sz="2000" dirty="0" smtClean="0">
                <a:latin typeface="Arial" charset="0"/>
                <a:cs typeface="Arial" charset="0"/>
              </a:rPr>
              <a:t>razdoblje</a:t>
            </a:r>
          </a:p>
          <a:p>
            <a:pPr marL="617220" lvl="3" indent="-342900" algn="just">
              <a:buSzPct val="85000"/>
            </a:pPr>
            <a:r>
              <a:rPr lang="hr-HR" altLang="sr-Latn-RS" sz="2000" dirty="0">
                <a:latin typeface="Arial" charset="0"/>
                <a:cs typeface="Arial" charset="0"/>
              </a:rPr>
              <a:t>novim Izmjenama i dopunama Zakona o proračun, Strategiju Vladinih programa za trogodišnje razdoblje </a:t>
            </a:r>
            <a:r>
              <a:rPr lang="hr-HR" altLang="sr-Latn-RS" sz="2000" dirty="0" smtClean="0">
                <a:latin typeface="Arial" charset="0"/>
                <a:cs typeface="Arial" charset="0"/>
              </a:rPr>
              <a:t>zamijenio je </a:t>
            </a:r>
            <a:r>
              <a:rPr lang="vi-VN" altLang="sr-Latn-RS" sz="2000" b="1" dirty="0">
                <a:latin typeface="Arial" charset="0"/>
                <a:cs typeface="Arial" charset="0"/>
              </a:rPr>
              <a:t>Nacionalni program reformi </a:t>
            </a:r>
            <a:r>
              <a:rPr lang="hr-HR" altLang="sr-Latn-RS" sz="2000" b="1" dirty="0">
                <a:latin typeface="Arial" charset="0"/>
                <a:cs typeface="Arial" charset="0"/>
              </a:rPr>
              <a:t>i </a:t>
            </a:r>
            <a:r>
              <a:rPr lang="hr-HR" altLang="sr-Latn-RS" sz="2000" b="1" dirty="0" smtClean="0">
                <a:latin typeface="Arial" charset="0"/>
                <a:cs typeface="Arial" charset="0"/>
              </a:rPr>
              <a:t>Program </a:t>
            </a:r>
            <a:r>
              <a:rPr lang="hr-HR" altLang="sr-Latn-RS" sz="2000" b="1" dirty="0">
                <a:latin typeface="Arial" charset="0"/>
                <a:cs typeface="Arial" charset="0"/>
              </a:rPr>
              <a:t>konvergencije </a:t>
            </a:r>
            <a:endParaRPr lang="hr-HR" altLang="sr-Latn-RS" sz="2000" b="1" dirty="0" smtClean="0">
              <a:latin typeface="Arial" charset="0"/>
              <a:cs typeface="Arial" charset="0"/>
            </a:endParaRPr>
          </a:p>
          <a:p>
            <a:pPr marL="617220" lvl="3" indent="-342900" algn="just">
              <a:buSzPct val="85000"/>
            </a:pPr>
            <a:endParaRPr lang="hr-HR" altLang="sr-Latn-RS" sz="2000" dirty="0">
              <a:latin typeface="Arial" charset="0"/>
              <a:cs typeface="Arial" charset="0"/>
            </a:endParaRPr>
          </a:p>
          <a:p>
            <a:pPr algn="just"/>
            <a:r>
              <a:rPr lang="hr-HR" altLang="sr-Latn-RS" sz="2000" dirty="0">
                <a:latin typeface="Arial" charset="0"/>
                <a:cs typeface="Arial" charset="0"/>
              </a:rPr>
              <a:t>Smjernice ekonomske i fiskalne politike za razdoblje 2015</a:t>
            </a:r>
            <a:r>
              <a:rPr lang="hr-HR" altLang="sr-Latn-RS" sz="2000" dirty="0" smtClean="0">
                <a:latin typeface="Arial" charset="0"/>
                <a:cs typeface="Arial" charset="0"/>
              </a:rPr>
              <a:t>.-2017</a:t>
            </a:r>
            <a:r>
              <a:rPr lang="hr-HR" altLang="sr-Latn-RS" sz="2000" dirty="0">
                <a:latin typeface="Arial" charset="0"/>
                <a:cs typeface="Arial" charset="0"/>
              </a:rPr>
              <a:t>.</a:t>
            </a:r>
          </a:p>
          <a:p>
            <a:pPr algn="just"/>
            <a:r>
              <a:rPr lang="hr-HR" altLang="sr-Latn-RS" sz="2000" dirty="0">
                <a:latin typeface="Arial" charset="0"/>
                <a:cs typeface="Arial" charset="0"/>
              </a:rPr>
              <a:t>Upute za izradu prijedloga državnog proračuna Republike Hrvatske za razdoblje 2015.-2017. </a:t>
            </a:r>
          </a:p>
          <a:p>
            <a:pPr algn="just"/>
            <a:r>
              <a:rPr lang="hr-HR" altLang="sr-Latn-RS" sz="2000" dirty="0">
                <a:latin typeface="Arial" charset="0"/>
                <a:cs typeface="Arial" charset="0"/>
              </a:rPr>
              <a:t>Upute za izradu proračuna jedinice lokalne i područne (regionalne) samouprave za razdoblje 2015.-2017.</a:t>
            </a:r>
          </a:p>
          <a:p>
            <a:endParaRPr lang="hr-HR" altLang="sr-Latn-RS" sz="2000" dirty="0"/>
          </a:p>
        </p:txBody>
      </p:sp>
    </p:spTree>
    <p:extLst>
      <p:ext uri="{BB962C8B-B14F-4D97-AF65-F5344CB8AC3E}">
        <p14:creationId xmlns:p14="http://schemas.microsoft.com/office/powerpoint/2010/main" val="78491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90CCFBF-48DB-4587-9B9A-C9EC6337215B}" type="slidenum">
              <a:rPr lang="hr-HR" smtClean="0"/>
              <a:t>13</a:t>
            </a:fld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quarter" idx="4294967295"/>
          </p:nvPr>
        </p:nvSpPr>
        <p:spPr>
          <a:xfrm>
            <a:off x="107950" y="908050"/>
            <a:ext cx="9036050" cy="58340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r>
              <a:rPr lang="hr-HR" altLang="sr-Latn-RS" sz="2000" dirty="0" smtClean="0">
                <a:latin typeface="Arial" charset="0"/>
                <a:cs typeface="Arial" charset="0"/>
              </a:rPr>
              <a:t>Proračunski </a:t>
            </a:r>
            <a:r>
              <a:rPr lang="hr-HR" altLang="sr-Latn-RS" sz="2000" dirty="0">
                <a:latin typeface="Arial" charset="0"/>
                <a:cs typeface="Arial" charset="0"/>
              </a:rPr>
              <a:t>proces se usklađuje sa zahtjevima Europske unije uključivanjem </a:t>
            </a:r>
            <a:r>
              <a:rPr lang="hr-HR" altLang="sr-Latn-RS" sz="2000" u="sng" dirty="0">
                <a:latin typeface="Arial" charset="0"/>
                <a:cs typeface="Arial" charset="0"/>
              </a:rPr>
              <a:t>dva ključna dokumenta Europskog semestra </a:t>
            </a:r>
            <a:r>
              <a:rPr lang="hr-HR" altLang="sr-Latn-RS" sz="2000" dirty="0">
                <a:latin typeface="Arial" charset="0"/>
                <a:cs typeface="Arial" charset="0"/>
              </a:rPr>
              <a:t>- </a:t>
            </a:r>
            <a:r>
              <a:rPr lang="hr-HR" altLang="sr-Latn-RS" sz="2000" b="1" dirty="0">
                <a:latin typeface="Arial" charset="0"/>
                <a:cs typeface="Arial" charset="0"/>
              </a:rPr>
              <a:t>nacionalni program reformi </a:t>
            </a:r>
            <a:r>
              <a:rPr lang="hr-HR" altLang="sr-Latn-RS" sz="2000" dirty="0">
                <a:latin typeface="Arial" charset="0"/>
                <a:cs typeface="Arial" charset="0"/>
              </a:rPr>
              <a:t>i </a:t>
            </a:r>
            <a:r>
              <a:rPr lang="hr-HR" altLang="sr-Latn-RS" sz="2000" b="1" dirty="0">
                <a:latin typeface="Arial" charset="0"/>
                <a:cs typeface="Arial" charset="0"/>
              </a:rPr>
              <a:t>program konvergencije Republike Hrvatske u proces planiranja proračuna</a:t>
            </a:r>
          </a:p>
          <a:p>
            <a:pPr algn="just"/>
            <a:r>
              <a:rPr lang="hr-HR" altLang="sr-Latn-RS" sz="2000" b="1" dirty="0" smtClean="0">
                <a:latin typeface="Arial" charset="0"/>
                <a:cs typeface="Arial" charset="0"/>
              </a:rPr>
              <a:t>Program </a:t>
            </a:r>
            <a:r>
              <a:rPr lang="hr-HR" altLang="sr-Latn-RS" sz="2000" b="1" dirty="0">
                <a:latin typeface="Arial" charset="0"/>
                <a:cs typeface="Arial" charset="0"/>
              </a:rPr>
              <a:t>konvergencije </a:t>
            </a:r>
            <a:r>
              <a:rPr lang="hr-HR" altLang="sr-Latn-RS" sz="2000" dirty="0" smtClean="0">
                <a:latin typeface="Arial" charset="0"/>
                <a:cs typeface="Arial" charset="0"/>
              </a:rPr>
              <a:t>izrađuje Ministarstvo financija i njime se </a:t>
            </a:r>
            <a:r>
              <a:rPr lang="hr-HR" altLang="sr-Latn-RS" sz="2000" dirty="0">
                <a:latin typeface="Arial" charset="0"/>
                <a:cs typeface="Arial" charset="0"/>
              </a:rPr>
              <a:t>definira </a:t>
            </a:r>
            <a:r>
              <a:rPr lang="hr-HR" altLang="sr-Latn-RS" sz="2000" dirty="0" smtClean="0">
                <a:latin typeface="Arial" charset="0"/>
                <a:cs typeface="Arial" charset="0"/>
              </a:rPr>
              <a:t>makroekonomski </a:t>
            </a:r>
            <a:r>
              <a:rPr lang="hr-HR" altLang="sr-Latn-RS" sz="2000" dirty="0">
                <a:latin typeface="Arial" charset="0"/>
                <a:cs typeface="Arial" charset="0"/>
              </a:rPr>
              <a:t>i fiskalni okvir Republike Hrvatske u tekućoj godini i sljedeće tri godine, a sadrži</a:t>
            </a:r>
            <a:r>
              <a:rPr lang="hr-HR" altLang="sr-Latn-RS" sz="2000" dirty="0" smtClean="0">
                <a:latin typeface="Arial" charset="0"/>
                <a:cs typeface="Arial" charset="0"/>
              </a:rPr>
              <a:t>:</a:t>
            </a:r>
            <a:endParaRPr lang="hr-HR" altLang="sr-Latn-RS" sz="2000" dirty="0"/>
          </a:p>
          <a:p>
            <a:pPr lvl="1" algn="just"/>
            <a:r>
              <a:rPr lang="hr-HR" altLang="sr-Latn-RS" sz="2000" dirty="0">
                <a:latin typeface="Arial" charset="0"/>
                <a:ea typeface="+mn-ea"/>
                <a:cs typeface="Arial" charset="0"/>
              </a:rPr>
              <a:t>prikaz makroekonomskih kretanja, </a:t>
            </a:r>
          </a:p>
          <a:p>
            <a:pPr lvl="1" algn="just"/>
            <a:r>
              <a:rPr lang="hr-HR" altLang="sr-Latn-RS" sz="2000" dirty="0">
                <a:latin typeface="Arial" charset="0"/>
                <a:ea typeface="+mn-ea"/>
                <a:cs typeface="Arial" charset="0"/>
              </a:rPr>
              <a:t>prikaz srednjoročnog proračunskog okvira koji sadrži projekcije općeg proračuna i javnog duga, </a:t>
            </a:r>
          </a:p>
          <a:p>
            <a:pPr lvl="1" algn="just"/>
            <a:r>
              <a:rPr lang="hr-HR" altLang="sr-Latn-RS" sz="2000" dirty="0">
                <a:latin typeface="Arial" charset="0"/>
                <a:ea typeface="+mn-ea"/>
                <a:cs typeface="Arial" charset="0"/>
              </a:rPr>
              <a:t>fiskalne rizike i analizu osjetljivosti kretanja manjka odnosno viška općeg proračuna i javnog duga,</a:t>
            </a:r>
          </a:p>
          <a:p>
            <a:pPr lvl="1" algn="just"/>
            <a:r>
              <a:rPr lang="hr-HR" altLang="sr-Latn-RS" sz="2000" dirty="0">
                <a:latin typeface="Arial" charset="0"/>
                <a:ea typeface="+mn-ea"/>
                <a:cs typeface="Arial" charset="0"/>
              </a:rPr>
              <a:t>kvalitativna i institucionalna obilježja javnih financija.</a:t>
            </a:r>
          </a:p>
          <a:p>
            <a:pPr marL="274320" lvl="1" indent="0">
              <a:buNone/>
            </a:pPr>
            <a:endParaRPr lang="hr-HR" altLang="sr-Latn-R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38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90CCFBF-48DB-4587-9B9A-C9EC6337215B}" type="slidenum">
              <a:rPr lang="hr-HR" smtClean="0"/>
              <a:t>14</a:t>
            </a:fld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quarter" idx="4294967295"/>
          </p:nvPr>
        </p:nvSpPr>
        <p:spPr>
          <a:xfrm>
            <a:off x="107950" y="1125538"/>
            <a:ext cx="9036050" cy="4967287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vi-VN" altLang="sr-Latn-RS" sz="2000" b="1" dirty="0">
                <a:latin typeface="Arial" charset="0"/>
                <a:cs typeface="Arial" charset="0"/>
              </a:rPr>
              <a:t>Nacionalnim programom reformi </a:t>
            </a:r>
            <a:r>
              <a:rPr lang="vi-VN" altLang="sr-Latn-RS" sz="2000" dirty="0" smtClean="0">
                <a:latin typeface="Arial" charset="0"/>
                <a:cs typeface="Arial" charset="0"/>
              </a:rPr>
              <a:t>koj</a:t>
            </a:r>
            <a:r>
              <a:rPr lang="hr-HR" altLang="sr-Latn-RS" sz="2000" dirty="0" smtClean="0">
                <a:latin typeface="Arial" charset="0"/>
                <a:cs typeface="Arial" charset="0"/>
              </a:rPr>
              <a:t>i izrađuje</a:t>
            </a:r>
            <a:r>
              <a:rPr lang="vi-VN" altLang="sr-Latn-RS" sz="2000" dirty="0" smtClean="0">
                <a:latin typeface="Arial" charset="0"/>
                <a:cs typeface="Arial" charset="0"/>
              </a:rPr>
              <a:t> ministarstvo </a:t>
            </a:r>
            <a:r>
              <a:rPr lang="vi-VN" altLang="sr-Latn-RS" sz="2000" dirty="0">
                <a:latin typeface="Arial" charset="0"/>
                <a:cs typeface="Arial" charset="0"/>
              </a:rPr>
              <a:t>nadležno za strukturne reforme i koordinaciju fondova Europske unije u suradnji s ministarstvima nadležnim za pojedinačne strukturne reforme, </a:t>
            </a:r>
            <a:r>
              <a:rPr lang="vi-VN" altLang="sr-Latn-RS" sz="2000" b="1" dirty="0">
                <a:latin typeface="Arial" charset="0"/>
                <a:cs typeface="Arial" charset="0"/>
              </a:rPr>
              <a:t>definira se strateški okvir za provođenje strukturnih reformi </a:t>
            </a:r>
            <a:r>
              <a:rPr lang="vi-VN" altLang="sr-Latn-RS" sz="2000" dirty="0">
                <a:latin typeface="Arial" charset="0"/>
                <a:cs typeface="Arial" charset="0"/>
              </a:rPr>
              <a:t>u tekućoj godini i sljedeće tri </a:t>
            </a:r>
            <a:r>
              <a:rPr lang="vi-VN" altLang="sr-Latn-RS" sz="2000" dirty="0" smtClean="0">
                <a:latin typeface="Arial" charset="0"/>
                <a:cs typeface="Arial" charset="0"/>
              </a:rPr>
              <a:t>godine</a:t>
            </a:r>
            <a:endParaRPr lang="vi-VN" altLang="sr-Latn-RS" sz="2000" dirty="0">
              <a:latin typeface="Arial" charset="0"/>
              <a:cs typeface="Arial" charset="0"/>
            </a:endParaRPr>
          </a:p>
          <a:p>
            <a:pPr algn="just"/>
            <a:r>
              <a:rPr lang="vi-VN" altLang="sr-Latn-RS" sz="2000" dirty="0">
                <a:latin typeface="Arial" charset="0"/>
                <a:cs typeface="Arial" charset="0"/>
              </a:rPr>
              <a:t>Nacionalni program reformi sadrži glavne elemente makroekonomskog scenarija te ključne </a:t>
            </a:r>
            <a:r>
              <a:rPr lang="vi-VN" altLang="sr-Latn-RS" sz="2000" b="1" dirty="0">
                <a:latin typeface="Arial" charset="0"/>
                <a:cs typeface="Arial" charset="0"/>
              </a:rPr>
              <a:t>reformske mjere proizašle iz strateških ciljeva utvrđenih u strateškim planovima</a:t>
            </a:r>
            <a:r>
              <a:rPr lang="vi-VN" altLang="sr-Latn-RS" sz="2000" dirty="0">
                <a:latin typeface="Arial" charset="0"/>
                <a:cs typeface="Arial" charset="0"/>
              </a:rPr>
              <a:t>, a koje država poduzima i čiju provedbu planira u srednjoročnom razdoblju, a sve u skladu s fiskalnim okvirom definiranim programom </a:t>
            </a:r>
            <a:r>
              <a:rPr lang="vi-VN" altLang="sr-Latn-RS" sz="2000" dirty="0" smtClean="0">
                <a:latin typeface="Arial" charset="0"/>
                <a:cs typeface="Arial" charset="0"/>
              </a:rPr>
              <a:t>konvergencije</a:t>
            </a:r>
            <a:endParaRPr lang="vi-VN" altLang="sr-Latn-RS" sz="2000" dirty="0">
              <a:latin typeface="Arial" charset="0"/>
              <a:cs typeface="Arial" charset="0"/>
            </a:endParaRPr>
          </a:p>
          <a:p>
            <a:pPr algn="just"/>
            <a:r>
              <a:rPr lang="hr-HR" altLang="sr-Latn-RS" sz="2000" dirty="0">
                <a:latin typeface="Arial" charset="0"/>
                <a:cs typeface="Arial" charset="0"/>
              </a:rPr>
              <a:t>Ova dva ključna strateška dokumenta će zamijeniti dosadašnju strategiju vladinih programa za trogodišnje </a:t>
            </a:r>
            <a:r>
              <a:rPr lang="hr-HR" altLang="sr-Latn-RS" sz="2000" dirty="0" smtClean="0">
                <a:latin typeface="Arial" charset="0"/>
                <a:cs typeface="Arial" charset="0"/>
              </a:rPr>
              <a:t>razdoblje</a:t>
            </a:r>
            <a:endParaRPr lang="hr-HR" altLang="sr-Latn-RS" sz="2000" dirty="0">
              <a:latin typeface="Arial" charset="0"/>
              <a:cs typeface="Arial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29063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4416"/>
            <a:ext cx="9705256" cy="707886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algn="ctr">
              <a:buClr>
                <a:srgbClr val="1E4ABD"/>
              </a:buClr>
              <a:buSzPct val="80000"/>
              <a:buFont typeface="Wingdings" pitchFamily="2" charset="2"/>
              <a:buNone/>
            </a:pPr>
            <a:r>
              <a:rPr lang="hr-HR" altLang="sr-Latn-RS" sz="4000" dirty="0" smtClean="0">
                <a:solidFill>
                  <a:schemeClr val="tx1"/>
                </a:solidFill>
              </a:rPr>
              <a:t>STRATEŠKO PLANIRANJE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762000"/>
            <a:ext cx="8884096" cy="6432530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914400" indent="-457200">
              <a:spcBef>
                <a:spcPct val="0"/>
              </a:spcBef>
              <a:buClr>
                <a:srgbClr val="1E4ABD"/>
              </a:buClr>
              <a:buSzPct val="80000"/>
              <a:buFont typeface="Wingdings" pitchFamily="2" charset="2"/>
              <a:buChar char="Ø"/>
            </a:pPr>
            <a:r>
              <a:rPr lang="hr-HR" altLang="sr-Latn-RS" dirty="0" smtClean="0"/>
              <a:t>proces koji usmjerava ministarstva i druga tijela državne uprave u jasan smjer prema naprijed</a:t>
            </a:r>
          </a:p>
          <a:p>
            <a:pPr marL="914400" indent="-457200">
              <a:spcBef>
                <a:spcPct val="0"/>
              </a:spcBef>
              <a:buClr>
                <a:srgbClr val="1E4ABD"/>
              </a:buClr>
              <a:buSzPct val="80000"/>
              <a:buFont typeface="Wingdings" pitchFamily="2" charset="2"/>
              <a:buChar char="Ø"/>
            </a:pPr>
            <a:r>
              <a:rPr lang="hr-HR" altLang="sr-Latn-RS" dirty="0" smtClean="0"/>
              <a:t>pomaže institucijama u odlučivanju i komunikaciji:</a:t>
            </a:r>
          </a:p>
          <a:p>
            <a:pPr marL="1257300" lvl="2" indent="-342900">
              <a:spcBef>
                <a:spcPct val="0"/>
              </a:spcBef>
              <a:buClr>
                <a:srgbClr val="1E4ABD"/>
              </a:buClr>
              <a:buSzPct val="80000"/>
              <a:buFont typeface="Wingdings" pitchFamily="2" charset="2"/>
              <a:buChar char="Ø"/>
            </a:pPr>
            <a:r>
              <a:rPr lang="hr-HR" altLang="sr-Latn-RS" sz="2000" dirty="0" smtClean="0"/>
              <a:t>o tome što žele postići i </a:t>
            </a:r>
          </a:p>
          <a:p>
            <a:pPr marL="1257300" lvl="2" indent="-342900">
              <a:spcBef>
                <a:spcPct val="0"/>
              </a:spcBef>
              <a:buClr>
                <a:srgbClr val="1E4ABD"/>
              </a:buClr>
              <a:buSzPct val="80000"/>
              <a:buFont typeface="Wingdings" pitchFamily="2" charset="2"/>
              <a:buChar char="Ø"/>
            </a:pPr>
            <a:r>
              <a:rPr lang="hr-HR" altLang="sr-Latn-RS" sz="2000" dirty="0" smtClean="0"/>
              <a:t>o glavnim aktivnostima koje treba poduzeti u budućnosti kako bi se isto ostvarilo</a:t>
            </a:r>
          </a:p>
          <a:p>
            <a:pPr marL="914400" indent="-457200">
              <a:spcBef>
                <a:spcPct val="0"/>
              </a:spcBef>
              <a:buClr>
                <a:srgbClr val="1E4ABD"/>
              </a:buClr>
              <a:buSzPct val="80000"/>
              <a:buFont typeface="Wingdings" pitchFamily="2" charset="2"/>
              <a:buChar char="Ø"/>
            </a:pPr>
            <a:r>
              <a:rPr lang="hr-HR" altLang="sr-Latn-RS" dirty="0" smtClean="0"/>
              <a:t>strateško planiranje pomaže Vladi da:</a:t>
            </a:r>
          </a:p>
          <a:p>
            <a:pPr marL="1257300" lvl="2" indent="-342900">
              <a:spcBef>
                <a:spcPct val="0"/>
              </a:spcBef>
              <a:buClr>
                <a:srgbClr val="1E4ABD"/>
              </a:buClr>
              <a:buSzPct val="80000"/>
              <a:buFont typeface="Wingdings" pitchFamily="2" charset="2"/>
              <a:buChar char="Ø"/>
            </a:pPr>
            <a:r>
              <a:rPr lang="hr-HR" altLang="sr-Latn-RS" sz="2000" dirty="0" smtClean="0"/>
              <a:t>identificira ciljeve koje smatra najvažnijima, odnosno utvrdi prioritete</a:t>
            </a:r>
          </a:p>
          <a:p>
            <a:pPr marL="1257300" lvl="2" indent="-342900">
              <a:spcBef>
                <a:spcPct val="0"/>
              </a:spcBef>
              <a:buClr>
                <a:srgbClr val="1E4ABD"/>
              </a:buClr>
              <a:buSzPct val="80000"/>
              <a:buFont typeface="Wingdings" pitchFamily="2" charset="2"/>
              <a:buChar char="Ø"/>
            </a:pPr>
            <a:r>
              <a:rPr lang="hr-HR" altLang="sr-Latn-RS" sz="2000" dirty="0" smtClean="0"/>
              <a:t>usmjeri odgovarajuća sredstva za prioritete kroz budžetski proces</a:t>
            </a:r>
          </a:p>
          <a:p>
            <a:pPr marL="914400" indent="-457200">
              <a:spcBef>
                <a:spcPct val="0"/>
              </a:spcBef>
              <a:buClr>
                <a:srgbClr val="1E4ABD"/>
              </a:buClr>
              <a:buSzPct val="80000"/>
              <a:buFont typeface="Wingdings" pitchFamily="2" charset="2"/>
              <a:buChar char="Ø"/>
            </a:pPr>
            <a:r>
              <a:rPr lang="hr-HR" altLang="sr-Latn-RS" dirty="0" smtClean="0"/>
              <a:t>strateški plan ima dvostruku ulogu</a:t>
            </a:r>
          </a:p>
          <a:p>
            <a:pPr marL="1257300" lvl="2" indent="-342900">
              <a:spcBef>
                <a:spcPct val="0"/>
              </a:spcBef>
              <a:buClr>
                <a:srgbClr val="1E4ABD"/>
              </a:buClr>
              <a:buSzPct val="80000"/>
              <a:buFontTx/>
              <a:buAutoNum type="arabicPeriod"/>
            </a:pPr>
            <a:r>
              <a:rPr lang="hr-HR" altLang="sr-Latn-RS" sz="2000" dirty="0" smtClean="0"/>
              <a:t>usmjerava rad ministarstva ili tijela državne uprave prema postizanju najznačajnijih ciljeva koji imaju najveći utjecaj na društvo</a:t>
            </a:r>
          </a:p>
          <a:p>
            <a:pPr marL="1257300" lvl="2" indent="-342900">
              <a:spcBef>
                <a:spcPct val="0"/>
              </a:spcBef>
              <a:buClr>
                <a:srgbClr val="1E4ABD"/>
              </a:buClr>
              <a:buSzPct val="80000"/>
              <a:buFontTx/>
              <a:buAutoNum type="arabicPeriod"/>
            </a:pPr>
            <a:r>
              <a:rPr lang="hr-HR" altLang="sr-Latn-RS" sz="2000" b="1" dirty="0" smtClean="0">
                <a:solidFill>
                  <a:srgbClr val="FF0000"/>
                </a:solidFill>
              </a:rPr>
              <a:t>predstavljanje institucije građanima i javnosti (pruža široj javnosti odgovore na pitanja što jedno ministarstvo želi biti i raditi u budućnosti i zašto)</a:t>
            </a:r>
          </a:p>
          <a:p>
            <a:pPr marL="1257300" lvl="2" indent="-342900">
              <a:spcBef>
                <a:spcPct val="0"/>
              </a:spcBef>
              <a:buClr>
                <a:srgbClr val="1E4ABD"/>
              </a:buClr>
              <a:buSzPct val="80000"/>
              <a:buFontTx/>
              <a:buAutoNum type="arabicPeriod"/>
            </a:pPr>
            <a:endParaRPr lang="hr-HR" altLang="sr-Latn-RS" sz="2000" dirty="0" smtClean="0"/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F0D58C80-3B9A-449E-A97E-9A3865CDD68C}" type="slidenum">
              <a:rPr lang="en-US" altLang="sr-Latn-RS" sz="1200" smtClean="0"/>
              <a:pPr algn="r">
                <a:spcBef>
                  <a:spcPct val="0"/>
                </a:spcBef>
                <a:buFontTx/>
                <a:buNone/>
              </a:pPr>
              <a:t>15</a:t>
            </a:fld>
            <a:endParaRPr lang="en-US" altLang="sr-Latn-RS" sz="1200" dirty="0" smtClean="0"/>
          </a:p>
        </p:txBody>
      </p:sp>
    </p:spTree>
    <p:extLst>
      <p:ext uri="{BB962C8B-B14F-4D97-AF65-F5344CB8AC3E}">
        <p14:creationId xmlns:p14="http://schemas.microsoft.com/office/powerpoint/2010/main" val="16241910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10262022" cy="909935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0" rIns="0" bIns="0" anchor="b">
            <a:noAutofit/>
          </a:bodyPr>
          <a:lstStyle/>
          <a:p>
            <a:pPr eaLnBrk="1" hangingPunct="1"/>
            <a:r>
              <a:rPr lang="hr-HR" altLang="sr-Latn-RS" sz="4000" dirty="0" smtClean="0">
                <a:latin typeface="+mn-lt"/>
              </a:rPr>
              <a:t>TEMELJNA PITANJA </a:t>
            </a:r>
            <a:br>
              <a:rPr lang="hr-HR" altLang="sr-Latn-RS" sz="4000" dirty="0" smtClean="0">
                <a:latin typeface="+mn-lt"/>
              </a:rPr>
            </a:br>
            <a:r>
              <a:rPr lang="hr-HR" altLang="sr-Latn-RS" sz="4000" dirty="0" smtClean="0">
                <a:latin typeface="+mn-lt"/>
              </a:rPr>
              <a:t>STRATEŠKOG PLANIRANJA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98463" y="1484313"/>
            <a:ext cx="46243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 b="1" dirty="0">
                <a:solidFill>
                  <a:srgbClr val="0066FF"/>
                </a:solidFill>
                <a:latin typeface="Verdana" pitchFamily="34" charset="0"/>
              </a:rPr>
              <a:t>Tko smo? </a:t>
            </a:r>
          </a:p>
          <a:p>
            <a:pPr algn="ctr" eaLnBrk="1" hangingPunct="1"/>
            <a:r>
              <a:rPr lang="hr-HR" altLang="sr-Latn-RS" b="1" dirty="0">
                <a:solidFill>
                  <a:srgbClr val="0066FF"/>
                </a:solidFill>
                <a:latin typeface="Verdana" pitchFamily="34" charset="0"/>
              </a:rPr>
              <a:t>Što sada radimo i zašto?</a:t>
            </a: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2655888" y="2254250"/>
            <a:ext cx="0" cy="382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219200" y="2997200"/>
            <a:ext cx="28575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 b="1">
                <a:solidFill>
                  <a:srgbClr val="0066FF"/>
                </a:solidFill>
                <a:latin typeface="Verdana" pitchFamily="34" charset="0"/>
              </a:rPr>
              <a:t>Što želimo biti i raditi u budućnosti?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787400" y="4437063"/>
            <a:ext cx="3733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 b="1">
                <a:solidFill>
                  <a:srgbClr val="0066FF"/>
                </a:solidFill>
                <a:latin typeface="Verdana" pitchFamily="34" charset="0"/>
              </a:rPr>
              <a:t>Kako ćemo to postići?</a:t>
            </a:r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2655888" y="3789363"/>
            <a:ext cx="0" cy="481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5795963" y="1557338"/>
            <a:ext cx="2881312" cy="1008062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 b="1">
                <a:solidFill>
                  <a:schemeClr val="accent2"/>
                </a:solidFill>
                <a:latin typeface="Verdana" pitchFamily="34" charset="0"/>
              </a:rPr>
              <a:t>Koga uključiti i kako?</a:t>
            </a: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5795963" y="2852738"/>
            <a:ext cx="2881312" cy="2016125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 b="1">
                <a:solidFill>
                  <a:schemeClr val="accent2"/>
                </a:solidFill>
                <a:latin typeface="Verdana" pitchFamily="34" charset="0"/>
              </a:rPr>
              <a:t>Koja sredstva </a:t>
            </a:r>
          </a:p>
          <a:p>
            <a:pPr algn="ctr" eaLnBrk="1" hangingPunct="1"/>
            <a:r>
              <a:rPr lang="hr-HR" altLang="sr-Latn-RS" b="1">
                <a:solidFill>
                  <a:schemeClr val="accent2"/>
                </a:solidFill>
                <a:latin typeface="Verdana" pitchFamily="34" charset="0"/>
              </a:rPr>
              <a:t>i tehnike </a:t>
            </a:r>
          </a:p>
          <a:p>
            <a:pPr algn="ctr" eaLnBrk="1" hangingPunct="1"/>
            <a:r>
              <a:rPr lang="hr-HR" altLang="sr-Latn-RS" b="1">
                <a:solidFill>
                  <a:schemeClr val="accent2"/>
                </a:solidFill>
                <a:latin typeface="Verdana" pitchFamily="34" charset="0"/>
              </a:rPr>
              <a:t>trebamo primijeniti?</a:t>
            </a:r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4932363" y="1484313"/>
            <a:ext cx="0" cy="3673475"/>
          </a:xfrm>
          <a:prstGeom prst="line">
            <a:avLst/>
          </a:prstGeom>
          <a:noFill/>
          <a:ln w="1809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539750" y="5229225"/>
            <a:ext cx="4176713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 b="1">
                <a:solidFill>
                  <a:srgbClr val="FF0066"/>
                </a:solidFill>
                <a:latin typeface="Verdana" pitchFamily="34" charset="0"/>
              </a:rPr>
              <a:t>Razumijevanje sadašnjeg stanja i određivanje budućeg, željenog stanja 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5148263" y="5191125"/>
            <a:ext cx="40322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 b="1">
                <a:solidFill>
                  <a:srgbClr val="FF0066"/>
                </a:solidFill>
                <a:latin typeface="Verdana" pitchFamily="34" charset="0"/>
              </a:rPr>
              <a:t>Učinkovita strategija nastaje uz participativni pristup i korištenje transparentnih metoda</a:t>
            </a:r>
          </a:p>
        </p:txBody>
      </p:sp>
    </p:spTree>
    <p:extLst>
      <p:ext uri="{BB962C8B-B14F-4D97-AF65-F5344CB8AC3E}">
        <p14:creationId xmlns:p14="http://schemas.microsoft.com/office/powerpoint/2010/main" val="273631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8229600" cy="9366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altLang="sr-Latn-RS" dirty="0" smtClean="0"/>
              <a:t>PREGLED PROCESA STRATEŠKOG PLANIRANJA</a:t>
            </a:r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7704" y="1159567"/>
            <a:ext cx="5217461" cy="573278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Pravokutnik 1"/>
          <p:cNvSpPr/>
          <p:nvPr/>
        </p:nvSpPr>
        <p:spPr>
          <a:xfrm>
            <a:off x="1043608" y="4653136"/>
            <a:ext cx="2520280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>
                <a:solidFill>
                  <a:schemeClr val="tx1"/>
                </a:solidFill>
              </a:rPr>
              <a:t>NACIONALNI PROGRAM REFORMI </a:t>
            </a:r>
            <a:endParaRPr lang="hr-H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41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2245" y="1340768"/>
            <a:ext cx="8816280" cy="5663089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>
              <a:spcBef>
                <a:spcPct val="0"/>
              </a:spcBef>
              <a:buClr>
                <a:srgbClr val="1E4ABD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hr-HR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Definiranje vizije</a:t>
            </a:r>
            <a:endParaRPr lang="en-US" altLang="sr-Latn-R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spcBef>
                <a:spcPct val="0"/>
              </a:spcBef>
              <a:buClr>
                <a:srgbClr val="1E4ABD"/>
              </a:buClr>
              <a:buSzPct val="80000"/>
              <a:buNone/>
              <a:defRPr/>
            </a:pPr>
            <a:r>
              <a:rPr lang="hr-HR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slika idealne budućnosti</a:t>
            </a:r>
            <a:endParaRPr lang="en-US" altLang="sr-Latn-R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ct val="0"/>
              </a:spcBef>
              <a:buClr>
                <a:srgbClr val="1E4ABD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hr-HR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Definiranje misije</a:t>
            </a:r>
            <a:endParaRPr lang="en-US" altLang="sr-Latn-R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spcBef>
                <a:spcPct val="0"/>
              </a:spcBef>
              <a:buClr>
                <a:srgbClr val="1E4ABD"/>
              </a:buClr>
              <a:buSzPct val="80000"/>
              <a:buNone/>
              <a:defRPr/>
            </a:pPr>
            <a:r>
              <a:rPr lang="hr-HR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način na koji obveznik namjerava pridonijeti ostvarivanju vizije</a:t>
            </a:r>
            <a:r>
              <a:rPr lang="hr-HR" altLang="sr-Latn-R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spcBef>
                <a:spcPct val="0"/>
              </a:spcBef>
              <a:buClr>
                <a:srgbClr val="1E4ABD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hr-HR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Opći ciljevi</a:t>
            </a:r>
            <a:endParaRPr lang="en-US" altLang="sr-Latn-R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spcBef>
                <a:spcPct val="0"/>
              </a:spcBef>
              <a:buClr>
                <a:srgbClr val="1E4ABD"/>
              </a:buClr>
              <a:buSzPct val="80000"/>
              <a:buNone/>
              <a:defRPr/>
            </a:pPr>
            <a:r>
              <a:rPr lang="hr-HR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glavni ciljevi koji se žele ostvariti u dugoročnom periodu </a:t>
            </a:r>
            <a:endParaRPr lang="en-US" altLang="sr-Latn-R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ct val="0"/>
              </a:spcBef>
              <a:buClr>
                <a:srgbClr val="1E4ABD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hr-HR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Posebni ciljevi</a:t>
            </a:r>
            <a:r>
              <a:rPr lang="en-US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914400" lvl="2" indent="0">
              <a:spcBef>
                <a:spcPct val="0"/>
              </a:spcBef>
              <a:buClr>
                <a:srgbClr val="1E4ABD"/>
              </a:buClr>
              <a:buSzPct val="80000"/>
              <a:buNone/>
              <a:defRPr/>
            </a:pPr>
            <a:r>
              <a:rPr lang="hr-HR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dostižni ciljevi koji se žele ostvariti u kratkom/srednjoročnom periodu</a:t>
            </a:r>
          </a:p>
          <a:p>
            <a:pPr lvl="1">
              <a:spcBef>
                <a:spcPct val="0"/>
              </a:spcBef>
              <a:buClr>
                <a:srgbClr val="1E4ABD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hr-HR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Načini ostvarenja ciljeva</a:t>
            </a:r>
            <a:endParaRPr lang="en-US" altLang="sr-Latn-R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spcBef>
                <a:spcPct val="0"/>
              </a:spcBef>
              <a:buClr>
                <a:srgbClr val="1E4ABD"/>
              </a:buClr>
              <a:buSzPct val="80000"/>
              <a:buNone/>
              <a:defRPr/>
            </a:pPr>
            <a:r>
              <a:rPr lang="hr-HR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koraci i aktivnosti koji vode ostvarenju ciljeva</a:t>
            </a:r>
            <a:endParaRPr lang="en-US" altLang="sr-Latn-R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ct val="0"/>
              </a:spcBef>
              <a:buClr>
                <a:srgbClr val="1E4ABD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hr-HR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Ključni indikatori uspješnosti</a:t>
            </a:r>
            <a:endParaRPr lang="en-US" altLang="sr-Latn-R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spcBef>
                <a:spcPct val="0"/>
              </a:spcBef>
              <a:buClr>
                <a:srgbClr val="1E4ABD"/>
              </a:buClr>
              <a:buSzPct val="80000"/>
              <a:buNone/>
              <a:defRPr/>
            </a:pPr>
            <a:r>
              <a:rPr lang="hr-HR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mjerljivi znakovi za ocjenjivanje napretka i rezultata</a:t>
            </a:r>
            <a:endParaRPr lang="en-US" altLang="sr-Latn-R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457200">
              <a:spcBef>
                <a:spcPct val="0"/>
              </a:spcBef>
              <a:buClr>
                <a:srgbClr val="1E4ABD"/>
              </a:buClr>
              <a:buSzPct val="80000"/>
              <a:buFont typeface="Arial" panose="020B0604020202020204" pitchFamily="34" charset="0"/>
              <a:buChar char="•"/>
              <a:defRPr/>
            </a:pPr>
            <a:endParaRPr lang="en-US" altLang="sr-Latn-RS" sz="2600" dirty="0" smtClean="0"/>
          </a:p>
        </p:txBody>
      </p:sp>
      <p:sp>
        <p:nvSpPr>
          <p:cNvPr id="2867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592801F7-0045-4CA8-A29A-369FE136DD17}" type="slidenum">
              <a:rPr lang="en-US" altLang="sr-Latn-RS" sz="1200" smtClean="0"/>
              <a:pPr algn="r">
                <a:spcBef>
                  <a:spcPct val="0"/>
                </a:spcBef>
                <a:buFontTx/>
                <a:buNone/>
              </a:pPr>
              <a:t>18</a:t>
            </a:fld>
            <a:endParaRPr lang="en-US" altLang="sr-Latn-RS" sz="1200" smtClean="0"/>
          </a:p>
        </p:txBody>
      </p:sp>
      <p:sp>
        <p:nvSpPr>
          <p:cNvPr id="28677" name="Rectangle 4"/>
          <p:cNvSpPr>
            <a:spLocks noChangeArrowheads="1"/>
          </p:cNvSpPr>
          <p:nvPr/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buClr>
                <a:schemeClr val="tx1"/>
              </a:buClr>
              <a:buFontTx/>
              <a:buNone/>
            </a:pPr>
            <a:endParaRPr lang="hr-HR" altLang="sr-Latn-RS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91264" cy="14176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altLang="sr-Latn-RS" dirty="0" smtClean="0"/>
              <a:t>PREGLED PROCESA STRATEŠKOG PLANIRANJA</a:t>
            </a:r>
          </a:p>
        </p:txBody>
      </p:sp>
    </p:spTree>
    <p:extLst>
      <p:ext uri="{BB962C8B-B14F-4D97-AF65-F5344CB8AC3E}">
        <p14:creationId xmlns:p14="http://schemas.microsoft.com/office/powerpoint/2010/main" val="33491932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r-HR" altLang="sr-Latn-RS" dirty="0" smtClean="0"/>
              <a:t>PREGLED PROCESA STRATEŠKOG PLANIRANJA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hr-HR" altLang="sr-Latn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Posebni ciljevi</a:t>
            </a:r>
          </a:p>
          <a:p>
            <a:pPr eaLnBrk="1" hangingPunct="1"/>
            <a:r>
              <a:rPr lang="hr-HR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Očekivani rezultati koji se ostvaruju provedbom niza specifičnih aktivnosti</a:t>
            </a:r>
          </a:p>
          <a:p>
            <a:pPr eaLnBrk="1" hangingPunct="1"/>
            <a:r>
              <a:rPr lang="hr-HR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Daje jasnu sliku o tome u kojem smjeru obveznik ide, koja su mu najvažnija područja kojima će se baviti u naredne tri godine i koje konkretne promjene očekuje. </a:t>
            </a:r>
          </a:p>
          <a:p>
            <a:pPr eaLnBrk="1" hangingPunct="1"/>
            <a:r>
              <a:rPr lang="hr-HR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Detaljniji od općeg cilja </a:t>
            </a:r>
          </a:p>
          <a:p>
            <a:pPr eaLnBrk="1" hangingPunct="1"/>
            <a:r>
              <a:rPr lang="hr-HR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Vremenski okvir provedbe im je kraći</a:t>
            </a:r>
          </a:p>
          <a:p>
            <a:pPr eaLnBrk="1" hangingPunct="1"/>
            <a:r>
              <a:rPr lang="hr-HR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Doprinose ostvarenju općeg cilja</a:t>
            </a:r>
          </a:p>
          <a:p>
            <a:pPr eaLnBrk="1" hangingPunct="1"/>
            <a:r>
              <a:rPr lang="hr-HR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Ukazuju na prioritete pri alokaciji resursa</a:t>
            </a:r>
          </a:p>
          <a:p>
            <a:pPr eaLnBrk="1" hangingPunct="1"/>
            <a:r>
              <a:rPr lang="hr-HR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Ministarstva i TDU definiraju najviše 7 posebnih ciljeva po jednom općem cilju!</a:t>
            </a:r>
          </a:p>
          <a:p>
            <a:pPr eaLnBrk="1" hangingPunct="1"/>
            <a:r>
              <a:rPr lang="hr-HR" altLang="sr-Latn-R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Primjer: “</a:t>
            </a:r>
            <a:r>
              <a:rPr lang="hr-HR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Dostupnija zdravstvena zaštita”</a:t>
            </a:r>
          </a:p>
          <a:p>
            <a:pPr eaLnBrk="1" hangingPunct="1">
              <a:buFont typeface="Wingdings" pitchFamily="2" charset="2"/>
              <a:buNone/>
            </a:pPr>
            <a:endParaRPr lang="hr-HR" altLang="sr-Latn-RS" sz="1800" dirty="0" smtClean="0"/>
          </a:p>
          <a:p>
            <a:pPr eaLnBrk="1" hangingPunct="1"/>
            <a:endParaRPr lang="hr-HR" altLang="sr-Latn-RS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145229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PRAVNI OKVIR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r-HR" altLang="sr-Latn-RS" dirty="0" smtClean="0"/>
              <a:t>Strategija unapređenja i modernizacije procesa u sustavu državne riznice 2007.-2011. godine </a:t>
            </a:r>
            <a:r>
              <a:rPr lang="hr-HR" altLang="sr-Latn-RS" b="1" dirty="0" smtClean="0"/>
              <a:t>koja predviđa mjere modernizacije proračunskih procesa</a:t>
            </a:r>
          </a:p>
          <a:p>
            <a:pPr algn="just"/>
            <a:r>
              <a:rPr lang="hr-HR" altLang="sr-Latn-RS" dirty="0" smtClean="0"/>
              <a:t>Strategiju reforme državne uprave za razdoblje 2008.-2011. godine kojom se </a:t>
            </a:r>
            <a:r>
              <a:rPr lang="hr-HR" altLang="sr-Latn-RS" b="1" dirty="0" smtClean="0"/>
              <a:t>predviđa uvođenje metoda strateškog planiranja i definiranje strateških prioriteta Vlade</a:t>
            </a:r>
            <a:endParaRPr lang="hr-HR" altLang="sr-Latn-RS" sz="2800" b="1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2117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r-HR" altLang="sr-Latn-RS" dirty="0" smtClean="0"/>
              <a:t>PREGLED PROCESA STRATEŠKOG PLANIRANJA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hr-HR" altLang="sr-Latn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Načini ostvarenja postavljenih ciljeva</a:t>
            </a:r>
          </a:p>
          <a:p>
            <a:pPr eaLnBrk="1" hangingPunct="1"/>
            <a:r>
              <a:rPr lang="hr-HR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Obuhvaćaju skupine aktivnosti koje vode ostvarenju istog posebnog cilja</a:t>
            </a:r>
          </a:p>
          <a:p>
            <a:pPr eaLnBrk="1" hangingPunct="1"/>
            <a:r>
              <a:rPr lang="hr-HR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Ukazuju kako će se ostvariti posebni ciljevi koje obveznici žele postići</a:t>
            </a:r>
          </a:p>
          <a:p>
            <a:pPr eaLnBrk="1" hangingPunct="1"/>
            <a:r>
              <a:rPr lang="hr-HR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 opisu posebnog cilja neophodno je pojasniti zašto je upravo taj cilj prioritet i do kada se isti planira ostvariti</a:t>
            </a:r>
          </a:p>
          <a:p>
            <a:pPr eaLnBrk="1" hangingPunct="1"/>
            <a:r>
              <a:rPr lang="hr-HR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Mora biti jasno vidljiva veza s pokazateljima uspješnosti</a:t>
            </a:r>
          </a:p>
          <a:p>
            <a:pPr eaLnBrk="1" hangingPunct="1"/>
            <a:r>
              <a:rPr lang="hr-HR" altLang="sr-Latn-R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Primjer:</a:t>
            </a:r>
            <a:r>
              <a:rPr lang="hr-HR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“Izgradnja prve faze integriranog sustava zemljišne administracije (ZIS)”</a:t>
            </a:r>
          </a:p>
          <a:p>
            <a:pPr eaLnBrk="1" hangingPunct="1">
              <a:buFont typeface="Wingdings" pitchFamily="2" charset="2"/>
              <a:buNone/>
            </a:pPr>
            <a:endParaRPr lang="hr-HR" altLang="sr-Latn-RS" sz="1800" dirty="0" smtClean="0"/>
          </a:p>
          <a:p>
            <a:pPr eaLnBrk="1" hangingPunct="1"/>
            <a:endParaRPr lang="hr-HR" altLang="sr-Latn-RS" sz="1800" dirty="0" smtClean="0"/>
          </a:p>
          <a:p>
            <a:pPr eaLnBrk="1" hangingPunct="1"/>
            <a:endParaRPr lang="hr-HR" altLang="sr-Latn-RS" sz="1800" dirty="0" smtClean="0"/>
          </a:p>
        </p:txBody>
      </p:sp>
    </p:spTree>
    <p:extLst>
      <p:ext uri="{BB962C8B-B14F-4D97-AF65-F5344CB8AC3E}">
        <p14:creationId xmlns:p14="http://schemas.microsoft.com/office/powerpoint/2010/main" val="151975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124744"/>
            <a:ext cx="9036496" cy="5433467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hr-HR" altLang="sr-Latn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Pokazatelji uspješnosti</a:t>
            </a:r>
          </a:p>
          <a:p>
            <a:pPr eaLnBrk="1" hangingPunct="1"/>
            <a:r>
              <a:rPr lang="hr-HR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Pokazatelji uspješnosti su objektno mjerljivi ili konkretni znakovi da je nešto učinjeno</a:t>
            </a:r>
          </a:p>
          <a:p>
            <a:pPr eaLnBrk="1" hangingPunct="1"/>
            <a:r>
              <a:rPr lang="hr-HR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Trebaju se definirati na način da omogućuju ocjenu učinaka provedenih aktivnosti </a:t>
            </a:r>
          </a:p>
          <a:p>
            <a:pPr eaLnBrk="1" hangingPunct="1"/>
            <a:r>
              <a:rPr lang="hr-HR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Dobri pokazatelji uspješnosti trebaju biti: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hr-HR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specifični – da zaista mjere ono što treba mjeriti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hr-HR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mjerljivi – u pogledu kvalitete i/ili količine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hr-HR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dostupni – u okviru prihvatljivih troškova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hr-HR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relevantni – u odnosu na definirani cilj i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hr-HR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vremenski određeni – da se definirani posebni ciljevi izvrše u zadanom vremenskom roku</a:t>
            </a:r>
          </a:p>
          <a:p>
            <a:pPr eaLnBrk="1" hangingPunct="1"/>
            <a:r>
              <a:rPr lang="hr-HR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glavna karakteristika pokazatelja uspješnosti je mjerljivost: potrebno ih je kvantificirati ili jasno i nedvosmisleno izraziti. </a:t>
            </a:r>
          </a:p>
          <a:p>
            <a:pPr eaLnBrk="1" hangingPunct="1">
              <a:buFont typeface="Wingdings" pitchFamily="2" charset="2"/>
              <a:buNone/>
            </a:pPr>
            <a:endParaRPr lang="hr-HR" altLang="sr-Latn-R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altLang="sr-Latn-RS" dirty="0" smtClean="0"/>
              <a:t>PREGLED PROCESA STRATEŠKOG PLANIRANJA</a:t>
            </a:r>
          </a:p>
        </p:txBody>
      </p:sp>
    </p:spTree>
    <p:extLst>
      <p:ext uri="{BB962C8B-B14F-4D97-AF65-F5344CB8AC3E}">
        <p14:creationId xmlns:p14="http://schemas.microsoft.com/office/powerpoint/2010/main" val="12931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CEFADF66-63B5-4B85-8565-CFDAEE90F699}" type="slidenum">
              <a:rPr lang="en-US" altLang="sr-Latn-RS" sz="1200" smtClean="0"/>
              <a:pPr algn="r">
                <a:spcBef>
                  <a:spcPct val="0"/>
                </a:spcBef>
                <a:buFontTx/>
                <a:buNone/>
              </a:pPr>
              <a:t>22</a:t>
            </a:fld>
            <a:endParaRPr lang="en-US" altLang="sr-Latn-RS" sz="1200" smtClean="0"/>
          </a:p>
        </p:txBody>
      </p:sp>
      <p:sp>
        <p:nvSpPr>
          <p:cNvPr id="29700" name="Rectangle 2"/>
          <p:cNvSpPr>
            <a:spLocks noChangeArrowheads="1"/>
          </p:cNvSpPr>
          <p:nvPr/>
        </p:nvSpPr>
        <p:spPr bwMode="auto">
          <a:xfrm>
            <a:off x="-91752" y="27296"/>
            <a:ext cx="915955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457200" indent="-228600" algn="l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457200" indent="-228600" algn="l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457200" indent="-228600" algn="l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914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371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E4ABD"/>
              </a:buClr>
              <a:buSzPct val="80000"/>
              <a:buFont typeface="Wingdings" pitchFamily="2" charset="2"/>
              <a:buNone/>
            </a:pPr>
            <a:r>
              <a:rPr lang="hr-HR" altLang="sr-Latn-RS" sz="4000" dirty="0" smtClean="0">
                <a:latin typeface="+mn-lt"/>
              </a:rPr>
              <a:t>ISJEČAK </a:t>
            </a:r>
            <a:r>
              <a:rPr lang="hr-HR" altLang="sr-Latn-RS" sz="4000" dirty="0">
                <a:latin typeface="+mn-lt"/>
              </a:rPr>
              <a:t>IZ STRATEŠKOG PLANA MINISTARSTVA </a:t>
            </a:r>
            <a:r>
              <a:rPr lang="hr-HR" altLang="sr-Latn-RS" sz="4000" dirty="0" smtClean="0">
                <a:latin typeface="+mn-lt"/>
              </a:rPr>
              <a:t>UNUTARNJIH POSLOVA</a:t>
            </a:r>
          </a:p>
          <a:p>
            <a:pPr algn="ctr">
              <a:spcBef>
                <a:spcPct val="0"/>
              </a:spcBef>
              <a:buClr>
                <a:srgbClr val="1E4ABD"/>
              </a:buClr>
              <a:buSzPct val="80000"/>
              <a:buFont typeface="Wingdings" pitchFamily="2" charset="2"/>
              <a:buNone/>
            </a:pPr>
            <a:endParaRPr lang="hr-HR" altLang="sr-Latn-RS" sz="3200" b="1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3386"/>
            <a:ext cx="9252520" cy="5652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466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40769"/>
            <a:ext cx="8229600" cy="400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489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2816"/>
            <a:ext cx="8229600" cy="3175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993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632" y="0"/>
            <a:ext cx="9124367" cy="936625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sr-Latn-RS" sz="4000" dirty="0" smtClean="0"/>
              <a:t>UPRAVLJANJE RIZICIMA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908720"/>
            <a:ext cx="8229600" cy="5400675"/>
          </a:xfrm>
        </p:spPr>
        <p:txBody>
          <a:bodyPr>
            <a:noAutofit/>
          </a:bodyPr>
          <a:lstStyle/>
          <a:p>
            <a:pPr eaLnBrk="1" hangingPunct="1"/>
            <a:r>
              <a:rPr lang="hr-HR" altLang="sr-Latn-R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Provedbom definiranih ciljeva i njihovih načina ostvarenja prepoznati su rizici koji mogu utjecati na njihovo ostvarenje</a:t>
            </a:r>
          </a:p>
          <a:p>
            <a:pPr eaLnBrk="1" hangingPunct="1"/>
            <a:endParaRPr lang="hr-HR" altLang="sr-Latn-R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hr-HR" altLang="sr-Latn-R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Svrha upravljanja rizicima jest smanjiti opseg neizvjesnosti koja bi mogla biti prijetnja poslovnoj uspješnosti obveznika, predvidjeti izmijenjene okolnosti i pravovremeno reagirati na njih</a:t>
            </a:r>
          </a:p>
          <a:p>
            <a:pPr eaLnBrk="1" hangingPunct="1"/>
            <a:endParaRPr lang="hr-HR" altLang="sr-Latn-R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hr-HR" altLang="sr-Latn-R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Proces upravljanja rizicima sadrži sljedeće korake: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hr-HR" altLang="sr-Latn-R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Utvrđivanje i procjena rizika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hr-HR" altLang="sr-Latn-R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Postupanje po rizicima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hr-HR" altLang="sr-Latn-R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Praćenje i izvještavanje o upravljanju rizicima</a:t>
            </a:r>
          </a:p>
          <a:p>
            <a:pPr lvl="1" eaLnBrk="1" hangingPunct="1">
              <a:buFont typeface="Wingdings" pitchFamily="2" charset="2"/>
              <a:buNone/>
            </a:pPr>
            <a:endParaRPr lang="hr-HR" altLang="sr-Latn-R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hr-HR" altLang="sr-Latn-R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Zbog složenosti procesa upravljanja rizicima još oduvijek smo usmjereni na njihovo utvrđivanje i procjenu</a:t>
            </a:r>
          </a:p>
          <a:p>
            <a:pPr eaLnBrk="1" hangingPunct="1"/>
            <a:endParaRPr lang="hr-HR" altLang="sr-Latn-R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hr-HR" altLang="sr-Latn-R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Više informacija: Smjernice za provedbu procesa upravljanja rizicima kod korisnika proračuna</a:t>
            </a:r>
          </a:p>
        </p:txBody>
      </p:sp>
    </p:spTree>
    <p:extLst>
      <p:ext uri="{BB962C8B-B14F-4D97-AF65-F5344CB8AC3E}">
        <p14:creationId xmlns:p14="http://schemas.microsoft.com/office/powerpoint/2010/main" val="342103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4867"/>
            <a:ext cx="10425336" cy="1143000"/>
          </a:xfrm>
        </p:spPr>
        <p:txBody>
          <a:bodyPr>
            <a:noAutofit/>
          </a:bodyPr>
          <a:lstStyle/>
          <a:p>
            <a:pPr eaLnBrk="1" hangingPunct="1"/>
            <a:r>
              <a:rPr lang="hr-HR" altLang="sr-Latn-RS" sz="4000" dirty="0" smtClean="0"/>
              <a:t>POVEZIVANJE STRATEŠKOG PLANA S PRORAČUNOM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268760"/>
            <a:ext cx="8784976" cy="5589240"/>
          </a:xfrm>
        </p:spPr>
        <p:txBody>
          <a:bodyPr>
            <a:noAutofit/>
          </a:bodyPr>
          <a:lstStyle/>
          <a:p>
            <a:pPr algn="just" eaLnBrk="1" hangingPunct="1"/>
            <a:r>
              <a:rPr lang="hr-HR" altLang="sr-Latn-R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Strateškim planom definiraju se pravci djelovanja obveznika</a:t>
            </a:r>
          </a:p>
          <a:p>
            <a:pPr algn="just" eaLnBrk="1" hangingPunct="1">
              <a:buFont typeface="Wingdings" pitchFamily="2" charset="2"/>
              <a:buNone/>
            </a:pPr>
            <a:endParaRPr lang="hr-HR" altLang="sr-Latn-R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hr-HR" altLang="sr-Latn-R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Proračunom se definiraju programi, aktivnosti i projekti te osiguravaju sredstva potrebna za provedbu istih, a time posredno i strateškog plana</a:t>
            </a:r>
          </a:p>
          <a:p>
            <a:pPr algn="just" eaLnBrk="1" hangingPunct="1">
              <a:buFont typeface="Wingdings" pitchFamily="2" charset="2"/>
              <a:buNone/>
            </a:pPr>
            <a:endParaRPr lang="hr-HR" altLang="sr-Latn-R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hr-HR" altLang="sr-Latn-R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Budući da je strateški plan nemoguće provesti bez sredstava, logičan je zaključak da je jedino moguće ako su programi u proračunu povezani s ciljevima iz strateških planova</a:t>
            </a:r>
          </a:p>
          <a:p>
            <a:pPr algn="just" eaLnBrk="1" hangingPunct="1"/>
            <a:endParaRPr lang="hr-HR" altLang="sr-Latn-R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hr-HR" altLang="sr-Latn-R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Upravo zbog toga strateško planiranje je prvi korak u procesu proračunskog planiranja</a:t>
            </a:r>
          </a:p>
          <a:p>
            <a:pPr algn="just" eaLnBrk="1" hangingPunct="1"/>
            <a:endParaRPr lang="hr-HR" altLang="sr-Latn-R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hr-HR" altLang="sr-Latn-R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Povezivanjem posebnih ciljeva iz strateškog plana s programima u proračunu i njihovih načina ostvarenja s aktivnostima i projektima stvara se jednoznačna veza koja omogućuje praćenje uspješnosti provedbe i ostvarenja ciljeva</a:t>
            </a:r>
          </a:p>
        </p:txBody>
      </p:sp>
    </p:spTree>
    <p:extLst>
      <p:ext uri="{BB962C8B-B14F-4D97-AF65-F5344CB8AC3E}">
        <p14:creationId xmlns:p14="http://schemas.microsoft.com/office/powerpoint/2010/main" val="177112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900113" y="4292600"/>
            <a:ext cx="1366837" cy="503238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1905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r-Latn-RS" altLang="sr-Latn-R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177736" y="260648"/>
            <a:ext cx="8713787" cy="576262"/>
          </a:xfrm>
          <a:noFill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eaLnBrk="1" hangingPunct="1"/>
            <a:r>
              <a:rPr lang="hr-HR" altLang="sr-Latn-RS" sz="4000" dirty="0" smtClean="0"/>
              <a:t>POVEZIVANJE STRATEŠKOG PLANIRANJA I PRORAČUNA</a:t>
            </a:r>
          </a:p>
        </p:txBody>
      </p:sp>
      <p:sp>
        <p:nvSpPr>
          <p:cNvPr id="21516" name="AutoShape 12"/>
          <p:cNvSpPr>
            <a:spLocks noChangeArrowheads="1"/>
          </p:cNvSpPr>
          <p:nvPr/>
        </p:nvSpPr>
        <p:spPr bwMode="auto">
          <a:xfrm>
            <a:off x="900113" y="5084763"/>
            <a:ext cx="1366837" cy="503237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1905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r-Latn-RS" altLang="sr-Latn-RS"/>
          </a:p>
        </p:txBody>
      </p:sp>
      <p:grpSp>
        <p:nvGrpSpPr>
          <p:cNvPr id="2" name="Grupa 1"/>
          <p:cNvGrpSpPr/>
          <p:nvPr/>
        </p:nvGrpSpPr>
        <p:grpSpPr>
          <a:xfrm>
            <a:off x="304800" y="1342394"/>
            <a:ext cx="8605838" cy="5318125"/>
            <a:chOff x="304800" y="1143000"/>
            <a:chExt cx="8605838" cy="5318125"/>
          </a:xfrm>
        </p:grpSpPr>
        <p:sp>
          <p:nvSpPr>
            <p:cNvPr id="21508" name="Rounded Rectangle 16"/>
            <p:cNvSpPr>
              <a:spLocks noChangeArrowheads="1"/>
            </p:cNvSpPr>
            <p:nvPr/>
          </p:nvSpPr>
          <p:spPr bwMode="auto">
            <a:xfrm>
              <a:off x="304800" y="1143000"/>
              <a:ext cx="3429000" cy="457200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25400" algn="ctr">
              <a:solidFill>
                <a:srgbClr val="08509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Ø"/>
                <a:defRPr sz="2800">
                  <a:solidFill>
                    <a:srgbClr val="0000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600">
                  <a:solidFill>
                    <a:srgbClr val="000099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rgbClr val="000099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•"/>
                <a:defRPr>
                  <a:solidFill>
                    <a:srgbClr val="000099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rgbClr val="000099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000099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000099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000099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000099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r-HR" altLang="sr-Latn-RS" sz="1800" b="1" dirty="0">
                  <a:solidFill>
                    <a:schemeClr val="tx1"/>
                  </a:solidFill>
                  <a:ea typeface="ＭＳ Ｐゴシック" pitchFamily="34" charset="-128"/>
                </a:rPr>
                <a:t>Državni proračun</a:t>
              </a:r>
            </a:p>
          </p:txBody>
        </p:sp>
        <p:sp>
          <p:nvSpPr>
            <p:cNvPr id="21510" name="Rounded Rectangle 14"/>
            <p:cNvSpPr>
              <a:spLocks noChangeArrowheads="1"/>
            </p:cNvSpPr>
            <p:nvPr/>
          </p:nvSpPr>
          <p:spPr bwMode="auto">
            <a:xfrm>
              <a:off x="304800" y="2057400"/>
              <a:ext cx="3429000" cy="457200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25400" algn="ctr">
              <a:solidFill>
                <a:srgbClr val="085091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Ø"/>
                <a:defRPr sz="2800">
                  <a:solidFill>
                    <a:srgbClr val="0000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600">
                  <a:solidFill>
                    <a:srgbClr val="000099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rgbClr val="000099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•"/>
                <a:defRPr>
                  <a:solidFill>
                    <a:srgbClr val="000099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rgbClr val="000099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000099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000099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000099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000099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r-HR" altLang="sr-Latn-RS" sz="1800" b="1" dirty="0">
                  <a:solidFill>
                    <a:schemeClr val="tx1"/>
                  </a:solidFill>
                  <a:ea typeface="ＭＳ Ｐゴシック" pitchFamily="34" charset="-128"/>
                </a:rPr>
                <a:t>Financijski plan</a:t>
              </a:r>
            </a:p>
          </p:txBody>
        </p:sp>
        <p:sp>
          <p:nvSpPr>
            <p:cNvPr id="21511" name="Rounded Rectangle 13"/>
            <p:cNvSpPr>
              <a:spLocks noChangeArrowheads="1"/>
            </p:cNvSpPr>
            <p:nvPr/>
          </p:nvSpPr>
          <p:spPr bwMode="auto">
            <a:xfrm>
              <a:off x="5003800" y="2060575"/>
              <a:ext cx="3429000" cy="457200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25400" algn="ctr">
              <a:solidFill>
                <a:srgbClr val="08509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Ø"/>
                <a:defRPr sz="2800">
                  <a:solidFill>
                    <a:srgbClr val="0000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600">
                  <a:solidFill>
                    <a:srgbClr val="000099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rgbClr val="000099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•"/>
                <a:defRPr>
                  <a:solidFill>
                    <a:srgbClr val="000099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rgbClr val="000099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000099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000099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000099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000099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r-HR" altLang="sr-Latn-RS" sz="1800" b="1">
                  <a:solidFill>
                    <a:schemeClr val="tx1"/>
                  </a:solidFill>
                  <a:ea typeface="ＭＳ Ｐゴシック" pitchFamily="34" charset="-128"/>
                </a:rPr>
                <a:t>Strateški plan</a:t>
              </a:r>
            </a:p>
          </p:txBody>
        </p:sp>
        <p:sp>
          <p:nvSpPr>
            <p:cNvPr id="16" name="Down Arrow 15"/>
            <p:cNvSpPr/>
            <p:nvPr/>
          </p:nvSpPr>
          <p:spPr>
            <a:xfrm>
              <a:off x="1299647" y="2585893"/>
              <a:ext cx="935699" cy="1668158"/>
            </a:xfrm>
            <a:prstGeom prst="down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z="1000" dirty="0">
                  <a:solidFill>
                    <a:schemeClr val="accent1">
                      <a:lumMod val="75000"/>
                    </a:schemeClr>
                  </a:solidFill>
                </a:rPr>
                <a:t>Sredstva raspoređena prema</a:t>
              </a:r>
            </a:p>
          </p:txBody>
        </p:sp>
        <p:pic>
          <p:nvPicPr>
            <p:cNvPr id="21513" name="Content Placeholder 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575" y="2492375"/>
              <a:ext cx="5707063" cy="396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4" name="AutoShape 10"/>
            <p:cNvSpPr>
              <a:spLocks noChangeArrowheads="1"/>
            </p:cNvSpPr>
            <p:nvPr/>
          </p:nvSpPr>
          <p:spPr bwMode="auto">
            <a:xfrm>
              <a:off x="2555875" y="4437063"/>
              <a:ext cx="576263" cy="360362"/>
            </a:xfrm>
            <a:prstGeom prst="rightArrow">
              <a:avLst>
                <a:gd name="adj1" fmla="val 50000"/>
                <a:gd name="adj2" fmla="val 39978"/>
              </a:avLst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sr-Latn-RS" altLang="sr-Latn-RS"/>
            </a:p>
          </p:txBody>
        </p:sp>
        <p:sp>
          <p:nvSpPr>
            <p:cNvPr id="21515" name="AutoShape 11"/>
            <p:cNvSpPr>
              <a:spLocks noChangeArrowheads="1"/>
            </p:cNvSpPr>
            <p:nvPr/>
          </p:nvSpPr>
          <p:spPr bwMode="auto">
            <a:xfrm>
              <a:off x="1042988" y="4365625"/>
              <a:ext cx="1366837" cy="50323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 algn="ctr">
              <a:solidFill>
                <a:srgbClr val="33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hr-HR" altLang="sr-Latn-RS" sz="1300" dirty="0">
                  <a:solidFill>
                    <a:srgbClr val="000000"/>
                  </a:solidFill>
                  <a:latin typeface="Times New Roman" pitchFamily="18" charset="0"/>
                </a:rPr>
                <a:t>Programi</a:t>
              </a:r>
            </a:p>
          </p:txBody>
        </p:sp>
        <p:sp>
          <p:nvSpPr>
            <p:cNvPr id="21517" name="AutoShape 13"/>
            <p:cNvSpPr>
              <a:spLocks noChangeArrowheads="1"/>
            </p:cNvSpPr>
            <p:nvPr/>
          </p:nvSpPr>
          <p:spPr bwMode="auto">
            <a:xfrm>
              <a:off x="1042988" y="5157788"/>
              <a:ext cx="1366837" cy="50323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rgbClr val="33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hr-HR" altLang="sr-Latn-RS" sz="1300">
                  <a:solidFill>
                    <a:srgbClr val="000000"/>
                  </a:solidFill>
                  <a:latin typeface="Times New Roman" pitchFamily="18" charset="0"/>
                </a:rPr>
                <a:t>Aktivnosti/projekti</a:t>
              </a:r>
            </a:p>
          </p:txBody>
        </p:sp>
        <p:sp>
          <p:nvSpPr>
            <p:cNvPr id="21518" name="AutoShape 14"/>
            <p:cNvSpPr>
              <a:spLocks noChangeArrowheads="1"/>
            </p:cNvSpPr>
            <p:nvPr/>
          </p:nvSpPr>
          <p:spPr bwMode="auto">
            <a:xfrm>
              <a:off x="2555875" y="5157788"/>
              <a:ext cx="576263" cy="360362"/>
            </a:xfrm>
            <a:prstGeom prst="rightArrow">
              <a:avLst>
                <a:gd name="adj1" fmla="val 50000"/>
                <a:gd name="adj2" fmla="val 39978"/>
              </a:avLst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sr-Latn-RS" altLang="sr-Latn-RS"/>
            </a:p>
          </p:txBody>
        </p:sp>
      </p:grpSp>
    </p:spTree>
    <p:extLst>
      <p:ext uri="{BB962C8B-B14F-4D97-AF65-F5344CB8AC3E}">
        <p14:creationId xmlns:p14="http://schemas.microsoft.com/office/powerpoint/2010/main" val="13635728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8229600" cy="561975"/>
          </a:xfrm>
        </p:spPr>
        <p:txBody>
          <a:bodyPr>
            <a:noAutofit/>
          </a:bodyPr>
          <a:lstStyle/>
          <a:p>
            <a:pPr eaLnBrk="1" hangingPunct="1"/>
            <a:r>
              <a:rPr lang="hr-HR" altLang="sr-Latn-RS" sz="4000" dirty="0" smtClean="0">
                <a:latin typeface="+mn-lt"/>
              </a:rPr>
              <a:t>PRIMJER POVEZIVANJA STRATEŠKOG I FINANCIJSKOG PLANA</a:t>
            </a:r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412875"/>
            <a:ext cx="8713787" cy="4248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930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4988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hr-HR" altLang="sr-Latn-RS" sz="4000" dirty="0" smtClean="0">
                <a:latin typeface="+mn-lt"/>
                <a:cs typeface="Arial" panose="020B0604020202020204" pitchFamily="34" charset="0"/>
              </a:rPr>
              <a:t>SUSTAV PRAĆENJA I IZVJEŠTAVANJA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908720"/>
            <a:ext cx="9036496" cy="5616624"/>
          </a:xfrm>
        </p:spPr>
        <p:txBody>
          <a:bodyPr>
            <a:noAutofit/>
          </a:bodyPr>
          <a:lstStyle/>
          <a:p>
            <a:pPr eaLnBrk="1" hangingPunct="1"/>
            <a:r>
              <a:rPr lang="hr-HR" altLang="sr-Latn-R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Svrha praćenja je pravovremeno uočavanje odstupanja od plana, te ocjena hoće li planirane aktivnosti imati željeni učinak zbog kojeg su i uspostavljeni ciljevi</a:t>
            </a:r>
          </a:p>
          <a:p>
            <a:pPr eaLnBrk="1" hangingPunct="1">
              <a:buFont typeface="Wingdings" pitchFamily="2" charset="2"/>
              <a:buNone/>
            </a:pPr>
            <a:r>
              <a:rPr lang="hr-HR" altLang="sr-Latn-R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Interno praćenje i izvještavanje</a:t>
            </a:r>
          </a:p>
          <a:p>
            <a:pPr eaLnBrk="1" hangingPunct="1"/>
            <a:r>
              <a:rPr lang="hr-HR" altLang="sr-Latn-R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Svaki obveznik treba uspostaviti sustav praćenja sukladno svojim posebnostima kako bi se osigurale informacije o postizanju postavljenih ciljeva </a:t>
            </a:r>
          </a:p>
          <a:p>
            <a:pPr eaLnBrk="1" hangingPunct="1"/>
            <a:r>
              <a:rPr lang="hr-HR" altLang="sr-Latn-R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 izradi strateškog plana obveznik je dužan imenovati odgovorne osobe za praćenje provedbe strateškog plana za pojedino trogodišnje razdoblje, te donijeti odluku o imenovanju istih i dostaviti je Ministarstvu financija na znanje</a:t>
            </a:r>
          </a:p>
          <a:p>
            <a:pPr eaLnBrk="1" hangingPunct="1"/>
            <a:r>
              <a:rPr lang="hr-HR" altLang="sr-Latn-R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Osim navedene odluke čelnici su obvezni donijeti i odluku o prijenosu ovlasti i odgovornosti za upravljanje proračunskim sredstvima osiguranim u financijskom planu za određenu godinu kako bi se povezali ciljevi, programi i proračunska sredstva</a:t>
            </a:r>
          </a:p>
          <a:p>
            <a:pPr eaLnBrk="1" hangingPunct="1"/>
            <a:endParaRPr lang="hr-HR" altLang="sr-Latn-RS" sz="1600" dirty="0" smtClean="0"/>
          </a:p>
          <a:p>
            <a:pPr eaLnBrk="1" hangingPunct="1"/>
            <a:endParaRPr lang="hr-HR" altLang="sr-Latn-RS" sz="1600" dirty="0" smtClean="0"/>
          </a:p>
        </p:txBody>
      </p:sp>
    </p:spTree>
    <p:extLst>
      <p:ext uri="{BB962C8B-B14F-4D97-AF65-F5344CB8AC3E}">
        <p14:creationId xmlns:p14="http://schemas.microsoft.com/office/powerpoint/2010/main" val="191482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PRAVNI OKVIR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5257800"/>
          </a:xfrm>
        </p:spPr>
        <p:txBody>
          <a:bodyPr>
            <a:normAutofit/>
          </a:bodyPr>
          <a:lstStyle/>
          <a:p>
            <a:r>
              <a:rPr lang="vi-VN" dirty="0" smtClean="0"/>
              <a:t>unapređenje se planiralo provesti na više nivoa:</a:t>
            </a:r>
          </a:p>
          <a:p>
            <a:pPr marL="971550" lvl="1" indent="-514350">
              <a:buFont typeface="+mj-lt"/>
              <a:buAutoNum type="arabicPeriod"/>
            </a:pPr>
            <a:r>
              <a:rPr lang="vi-VN" dirty="0" smtClean="0"/>
              <a:t>na državnoj razini  - osigurati ukupnu fiskalnu disciplinu koja je temelj makroekonomske stabilnosti</a:t>
            </a:r>
            <a:endParaRPr lang="hr-HR" dirty="0" smtClean="0"/>
          </a:p>
          <a:p>
            <a:pPr marL="1371600" lvl="2" indent="-514350"/>
            <a:r>
              <a:rPr lang="vi-VN" dirty="0" smtClean="0"/>
              <a:t>zaht</a:t>
            </a:r>
            <a:r>
              <a:rPr lang="hr-HR" dirty="0"/>
              <a:t>j</a:t>
            </a:r>
            <a:r>
              <a:rPr lang="vi-VN" dirty="0"/>
              <a:t>eva pripremu višegodišnjeg </a:t>
            </a:r>
            <a:r>
              <a:rPr lang="hr-HR" dirty="0"/>
              <a:t>proračunskog </a:t>
            </a:r>
            <a:r>
              <a:rPr lang="vi-VN" dirty="0"/>
              <a:t>okvira kako bi se postigla održivost postojećih programa i politike javnog </a:t>
            </a:r>
            <a:r>
              <a:rPr lang="vi-VN" dirty="0" smtClean="0"/>
              <a:t>duga</a:t>
            </a:r>
            <a:endParaRPr lang="hr-HR" dirty="0" smtClean="0"/>
          </a:p>
          <a:p>
            <a:pPr marL="971550" lvl="1" indent="-514350">
              <a:buFont typeface="+mj-lt"/>
              <a:buAutoNum type="arabicPeriod"/>
            </a:pPr>
            <a:endParaRPr lang="hr-HR" sz="2000" dirty="0" smtClean="0"/>
          </a:p>
          <a:p>
            <a:pPr marL="914400" lvl="1" indent="-457200" algn="just">
              <a:buFont typeface="+mj-lt"/>
              <a:buAutoNum type="arabicPeriod"/>
            </a:pPr>
            <a:endParaRPr lang="vi-VN" sz="2000" dirty="0"/>
          </a:p>
          <a:p>
            <a:pPr marL="514350" indent="-514350" algn="just">
              <a:buFont typeface="+mj-lt"/>
              <a:buAutoNum type="arabicPeriod"/>
            </a:pPr>
            <a:endParaRPr lang="vi-VN" dirty="0" smtClean="0"/>
          </a:p>
          <a:p>
            <a:endParaRPr lang="vi-VN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2673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r-HR" altLang="sr-Latn-RS" dirty="0" smtClean="0"/>
              <a:t>SUSTAV PRAĆENJA I IZVJEŠTAVANJA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hr-HR" altLang="sr-Latn-RS" sz="1800" b="1" dirty="0" smtClean="0"/>
              <a:t>Izvještavanje Ministarstva financija</a:t>
            </a:r>
          </a:p>
          <a:p>
            <a:pPr marL="533400" indent="-533400" eaLnBrk="1" hangingPunct="1"/>
            <a:r>
              <a:rPr lang="hr-HR" altLang="sr-Latn-RS" sz="1800" dirty="0" smtClean="0"/>
              <a:t>Obveznik na temelju prikupljenih podataka izvještava Ministarstvo financija</a:t>
            </a:r>
          </a:p>
          <a:p>
            <a:pPr marL="533400" indent="-533400" eaLnBrk="1" hangingPunct="1"/>
            <a:endParaRPr lang="hr-HR" altLang="sr-Latn-RS" sz="1800" dirty="0" smtClean="0"/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hr-HR" altLang="sr-Latn-RS" sz="1800" b="1" dirty="0" smtClean="0"/>
              <a:t>Izvještaj o provedbi načina ostvarenja strateškog plana</a:t>
            </a:r>
          </a:p>
          <a:p>
            <a:pPr marL="533400" indent="-533400" eaLnBrk="1" hangingPunct="1"/>
            <a:r>
              <a:rPr lang="hr-HR" altLang="sr-Latn-RS" sz="1800" dirty="0" smtClean="0"/>
              <a:t>Dostavlja se Ministarstvu financija polugodišnje i godišnje, ali se na razini obveznika može koristiti za potrebe mjesečnog odnosno kvartalnog izvještavanja</a:t>
            </a:r>
          </a:p>
          <a:p>
            <a:pPr marL="533400" indent="-533400" eaLnBrk="1" hangingPunct="1"/>
            <a:endParaRPr lang="hr-HR" altLang="sr-Latn-RS" sz="1800" dirty="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hr-HR" altLang="sr-Latn-RS" sz="1800" dirty="0" smtClean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463"/>
            <a:ext cx="9036050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900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r-HR" altLang="sr-Latn-RS" sz="4000" dirty="0" smtClean="0"/>
              <a:t>SUSTAV PRAĆENJA I IZVJEŠTAVANJA</a:t>
            </a:r>
          </a:p>
        </p:txBody>
      </p:sp>
      <p:sp>
        <p:nvSpPr>
          <p:cNvPr id="26627" name="Rectangle 190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hr-HR" altLang="sr-Latn-RS" sz="1800" b="1" dirty="0" smtClean="0"/>
              <a:t>Izvještaj o ostvarenju posebnih ciljeva strateškog plana</a:t>
            </a:r>
          </a:p>
          <a:p>
            <a:pPr eaLnBrk="1" hangingPunct="1"/>
            <a:r>
              <a:rPr lang="hr-HR" altLang="sr-Latn-RS" sz="1800" dirty="0" smtClean="0"/>
              <a:t>Sastavlja se isključivo na godišnjoj razini, a sadrži samo one posebne ciljeve koji imaju utvrđenu ciljanu vrijednost za tu godinu</a:t>
            </a:r>
          </a:p>
          <a:p>
            <a:pPr eaLnBrk="1" hangingPunct="1"/>
            <a:endParaRPr lang="hr-HR" altLang="sr-Latn-RS" sz="1800" dirty="0" smtClean="0"/>
          </a:p>
        </p:txBody>
      </p:sp>
      <p:pic>
        <p:nvPicPr>
          <p:cNvPr id="26628" name="Picture 24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48" y="2852936"/>
            <a:ext cx="8964612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709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90CCFBF-48DB-4587-9B9A-C9EC6337215B}" type="slidenum">
              <a:rPr lang="hr-HR" smtClean="0"/>
              <a:t>32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179512" y="260648"/>
            <a:ext cx="8229600" cy="9366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hr-HR" altLang="sr-Latn-RS" sz="4000" dirty="0" smtClean="0"/>
              <a:t>SADRŽAJ PRORAČUNA</a:t>
            </a:r>
            <a:endParaRPr lang="hr-HR" sz="4000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quarter" idx="4294967295"/>
          </p:nvPr>
        </p:nvSpPr>
        <p:spPr>
          <a:xfrm>
            <a:off x="0" y="1628775"/>
            <a:ext cx="8064500" cy="482441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r>
              <a:rPr lang="hr-HR" altLang="sr-Latn-RS" sz="2000" dirty="0">
                <a:latin typeface="Arial" charset="0"/>
                <a:cs typeface="Arial" charset="0"/>
              </a:rPr>
              <a:t>Državni proračun sastoji se, sukladno članku 16. Zakona o proračunu, od </a:t>
            </a:r>
            <a:r>
              <a:rPr lang="hr-HR" altLang="sr-Latn-RS" sz="2000" b="1" dirty="0">
                <a:latin typeface="Arial" charset="0"/>
                <a:cs typeface="Arial" charset="0"/>
              </a:rPr>
              <a:t>općeg i posebnog dijela</a:t>
            </a:r>
            <a:r>
              <a:rPr lang="hr-HR" altLang="sr-Latn-RS" sz="2000" dirty="0">
                <a:latin typeface="Arial" charset="0"/>
                <a:cs typeface="Arial" charset="0"/>
              </a:rPr>
              <a:t>, a na razini jedinica lokalne i područne (regionalne) samouprave i od </a:t>
            </a:r>
            <a:r>
              <a:rPr lang="hr-HR" altLang="sr-Latn-RS" sz="2000" b="1" dirty="0">
                <a:latin typeface="Arial" charset="0"/>
                <a:cs typeface="Arial" charset="0"/>
              </a:rPr>
              <a:t>plana razvojnih </a:t>
            </a:r>
            <a:r>
              <a:rPr lang="hr-HR" altLang="sr-Latn-RS" sz="2000" b="1" dirty="0" smtClean="0">
                <a:latin typeface="Arial" charset="0"/>
                <a:cs typeface="Arial" charset="0"/>
              </a:rPr>
              <a:t>programa</a:t>
            </a:r>
            <a:endParaRPr lang="hr-HR" altLang="sr-Latn-RS" sz="2000" dirty="0"/>
          </a:p>
          <a:p>
            <a:pPr lvl="1" algn="just"/>
            <a:r>
              <a:rPr lang="hr-HR" altLang="sr-Latn-RS" sz="2000" dirty="0">
                <a:latin typeface="Arial" charset="0"/>
                <a:ea typeface="+mn-ea"/>
                <a:cs typeface="Arial" charset="0"/>
              </a:rPr>
              <a:t>Opći dio proračuna čini Račun prihoda i rashoda i Račun financiranja</a:t>
            </a:r>
          </a:p>
          <a:p>
            <a:pPr lvl="1" algn="just"/>
            <a:r>
              <a:rPr lang="hr-HR" altLang="sr-Latn-RS" sz="2000" dirty="0">
                <a:latin typeface="Arial" charset="0"/>
                <a:ea typeface="+mn-ea"/>
                <a:cs typeface="Arial" charset="0"/>
              </a:rPr>
              <a:t>Posebni dio proračuna sastoji se od plana rashoda i izdataka proračunskih korisnika iskazanih po vrstama, raspoređenih u programe koji se sastoje od aktivnosti i projekata.</a:t>
            </a:r>
          </a:p>
          <a:p>
            <a:pPr lvl="1" algn="just"/>
            <a:r>
              <a:rPr lang="hr-HR" altLang="sr-Latn-RS" sz="2000" dirty="0">
                <a:latin typeface="Arial" charset="0"/>
                <a:ea typeface="+mn-ea"/>
                <a:cs typeface="Arial" charset="0"/>
              </a:rPr>
              <a:t>Plan razvojnih programa je dokument jedinice lokalne i područne (regionalne) samouprave sastavljen za trogodišnje razdoblje, koji sadrži ciljeve i prioritete razvoja jedinice lokalne i područne (regionalne) samouprave povezane s programskom i organizacijskom klasifikacijom proračuna.</a:t>
            </a:r>
          </a:p>
          <a:p>
            <a:pPr lvl="1"/>
            <a:endParaRPr lang="hr-HR" altLang="sr-Latn-RS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94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90CCFBF-48DB-4587-9B9A-C9EC6337215B}" type="slidenum">
              <a:rPr lang="hr-HR" smtClean="0"/>
              <a:t>33</a:t>
            </a:fld>
            <a:endParaRPr lang="hr-HR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0940" y="332656"/>
            <a:ext cx="8229600" cy="57626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hr-HR" sz="4000" dirty="0" smtClean="0"/>
              <a:t>PLAN RAZVOJNIH PROGRAMA</a:t>
            </a:r>
            <a:endParaRPr lang="hr-HR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792163" y="4437063"/>
            <a:ext cx="8351837" cy="1954212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hr-HR" sz="2000" dirty="0">
                <a:solidFill>
                  <a:schemeClr val="tx2"/>
                </a:solidFill>
                <a:latin typeface="Arial" charset="0"/>
                <a:cs typeface="Arial" charset="0"/>
              </a:rPr>
              <a:t>Plan razvojnih programa sadrži ciljeve i prioritete razvoja jedinice lokalne i područne (regionalne) samouprave koji su povezani s programskom i organizacijskom klasifikacijom proračuna </a:t>
            </a:r>
          </a:p>
          <a:p>
            <a:endParaRPr lang="hr-HR" dirty="0"/>
          </a:p>
        </p:txBody>
      </p:sp>
      <p:pic>
        <p:nvPicPr>
          <p:cNvPr id="8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628775"/>
            <a:ext cx="9036050" cy="2663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03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90CCFBF-48DB-4587-9B9A-C9EC6337215B}" type="slidenum">
              <a:rPr lang="hr-HR" smtClean="0"/>
              <a:t>34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71600" y="188640"/>
            <a:ext cx="7618413" cy="9366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hr-HR" altLang="sr-Latn-RS" sz="4000" dirty="0" smtClean="0">
                <a:latin typeface="+mn-lt"/>
              </a:rPr>
              <a:t>SADRŽAJ FINANCIJSKOG PLANA</a:t>
            </a:r>
            <a:endParaRPr lang="hr-HR" sz="4000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0" y="1628775"/>
            <a:ext cx="9144000" cy="482441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r>
              <a:rPr lang="hr-HR" altLang="sr-Latn-RS" sz="2000" dirty="0">
                <a:latin typeface="Arial" charset="0"/>
                <a:cs typeface="Arial" charset="0"/>
              </a:rPr>
              <a:t>Financijske planove sastavljaju proračunski i izvanproračunski korisnici državnog proračuna i proračuna jedinica lokalne i područne (regionalne) </a:t>
            </a:r>
            <a:r>
              <a:rPr lang="hr-HR" altLang="sr-Latn-RS" sz="2000" dirty="0" smtClean="0">
                <a:latin typeface="Arial" charset="0"/>
                <a:cs typeface="Arial" charset="0"/>
              </a:rPr>
              <a:t>samouprave</a:t>
            </a:r>
          </a:p>
          <a:p>
            <a:pPr algn="just"/>
            <a:endParaRPr lang="hr-HR" altLang="sr-Latn-RS" sz="2000" dirty="0">
              <a:latin typeface="Arial" charset="0"/>
              <a:cs typeface="Arial" charset="0"/>
            </a:endParaRPr>
          </a:p>
          <a:p>
            <a:pPr algn="just"/>
            <a:r>
              <a:rPr lang="hr-HR" altLang="sr-Latn-RS" sz="2000" dirty="0">
                <a:latin typeface="Arial" charset="0"/>
                <a:cs typeface="Arial" charset="0"/>
              </a:rPr>
              <a:t>S</a:t>
            </a:r>
            <a:r>
              <a:rPr lang="hr-HR" altLang="sr-Latn-RS" sz="2000" dirty="0" smtClean="0">
                <a:latin typeface="Arial" charset="0"/>
                <a:cs typeface="Arial" charset="0"/>
              </a:rPr>
              <a:t>astoje </a:t>
            </a:r>
            <a:r>
              <a:rPr lang="hr-HR" altLang="sr-Latn-RS" sz="2000" dirty="0">
                <a:latin typeface="Arial" charset="0"/>
                <a:cs typeface="Arial" charset="0"/>
              </a:rPr>
              <a:t>se od:</a:t>
            </a:r>
          </a:p>
          <a:p>
            <a:pPr lvl="1" algn="just"/>
            <a:r>
              <a:rPr lang="hr-HR" altLang="sr-Latn-RS" sz="2000" dirty="0">
                <a:latin typeface="Arial" charset="0"/>
                <a:cs typeface="Arial" charset="0"/>
              </a:rPr>
              <a:t>prihoda i primitaka iskazanih po vrstama</a:t>
            </a:r>
          </a:p>
          <a:p>
            <a:pPr lvl="1" algn="just"/>
            <a:r>
              <a:rPr lang="hr-HR" altLang="sr-Latn-RS" sz="2000" dirty="0">
                <a:latin typeface="Arial" charset="0"/>
                <a:cs typeface="Arial" charset="0"/>
              </a:rPr>
              <a:t>rashoda i izdataka za trogodišnje razdoblje prema proračunskim klasifikacijama</a:t>
            </a:r>
          </a:p>
          <a:p>
            <a:pPr lvl="1" algn="just"/>
            <a:r>
              <a:rPr lang="hr-HR" altLang="sr-Latn-RS" sz="2000" dirty="0">
                <a:solidFill>
                  <a:srgbClr val="FF0000"/>
                </a:solidFill>
                <a:latin typeface="Arial" charset="0"/>
                <a:cs typeface="Arial" charset="0"/>
              </a:rPr>
              <a:t>o</a:t>
            </a:r>
            <a:r>
              <a:rPr lang="hr-HR" altLang="sr-Latn-RS" sz="2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brazloženja</a:t>
            </a:r>
          </a:p>
          <a:p>
            <a:pPr lvl="1" algn="just"/>
            <a:endParaRPr lang="hr-H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25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90CCFBF-48DB-4587-9B9A-C9EC6337215B}" type="slidenum">
              <a:rPr lang="hr-HR" smtClean="0"/>
              <a:t>35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29670" y="476672"/>
            <a:ext cx="9145588" cy="69269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hr-HR" altLang="sr-Latn-RS" sz="4000" dirty="0" smtClean="0">
                <a:latin typeface="+mn-lt"/>
                <a:cs typeface="Arial" charset="0"/>
              </a:rPr>
              <a:t>OBRAZLOŽENJE FINANCIJSKOG PLANA</a:t>
            </a:r>
            <a:r>
              <a:rPr lang="hr-HR" altLang="sr-Latn-RS" sz="2900" dirty="0" smtClean="0">
                <a:latin typeface="Arial" charset="0"/>
                <a:cs typeface="Arial" charset="0"/>
              </a:rPr>
              <a:t/>
            </a:r>
            <a:br>
              <a:rPr lang="hr-HR" altLang="sr-Latn-RS" sz="2900" dirty="0" smtClean="0">
                <a:latin typeface="Arial" charset="0"/>
                <a:cs typeface="Arial" charset="0"/>
              </a:rPr>
            </a:br>
            <a:r>
              <a:rPr lang="hr-HR" altLang="sr-Latn-RS" sz="2900" dirty="0" smtClean="0">
                <a:latin typeface="Arial" charset="0"/>
                <a:cs typeface="Arial" charset="0"/>
              </a:rPr>
              <a:t> </a:t>
            </a:r>
            <a:br>
              <a:rPr lang="hr-HR" altLang="sr-Latn-RS" sz="2900" dirty="0" smtClean="0">
                <a:latin typeface="Arial" charset="0"/>
                <a:cs typeface="Arial" charset="0"/>
              </a:rPr>
            </a:br>
            <a:endParaRPr lang="hr-HR" sz="29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3005" y="908720"/>
            <a:ext cx="8964613" cy="525621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hr-HR" sz="2000" b="1" dirty="0">
                <a:latin typeface="+mj-lt"/>
                <a:cs typeface="Arial" pitchFamily="34" charset="0"/>
              </a:rPr>
              <a:t>Sažetak djelokruga rada</a:t>
            </a:r>
          </a:p>
          <a:p>
            <a:pPr lvl="1"/>
            <a:r>
              <a:rPr lang="hr-HR" sz="2000" dirty="0">
                <a:latin typeface="+mj-lt"/>
              </a:rPr>
              <a:t>Naziv korisnika</a:t>
            </a:r>
          </a:p>
          <a:p>
            <a:pPr lvl="1"/>
            <a:r>
              <a:rPr lang="hr-HR" sz="2000" dirty="0">
                <a:latin typeface="+mj-lt"/>
              </a:rPr>
              <a:t>Naziv korisnika</a:t>
            </a:r>
          </a:p>
          <a:p>
            <a:pPr lvl="1"/>
            <a:r>
              <a:rPr lang="hr-HR" sz="2000" dirty="0">
                <a:latin typeface="+mj-lt"/>
              </a:rPr>
              <a:t>Zakonsku </a:t>
            </a:r>
            <a:r>
              <a:rPr lang="hr-HR" sz="2000" dirty="0" smtClean="0">
                <a:latin typeface="+mj-lt"/>
              </a:rPr>
              <a:t>osnovu</a:t>
            </a:r>
          </a:p>
          <a:p>
            <a:pPr marL="1588" lvl="1" indent="0">
              <a:buNone/>
            </a:pPr>
            <a:r>
              <a:rPr lang="hr-HR" sz="2000" b="1" dirty="0" smtClean="0">
                <a:latin typeface="+mj-lt"/>
                <a:cs typeface="Arial" pitchFamily="34" charset="0"/>
              </a:rPr>
              <a:t>Sažetak </a:t>
            </a:r>
            <a:r>
              <a:rPr lang="hr-HR" sz="2000" b="1" dirty="0">
                <a:latin typeface="+mj-lt"/>
                <a:cs typeface="Arial" pitchFamily="34" charset="0"/>
              </a:rPr>
              <a:t>programa</a:t>
            </a:r>
          </a:p>
          <a:p>
            <a:pPr lvl="1"/>
            <a:r>
              <a:rPr lang="hr-HR" sz="2000" dirty="0">
                <a:latin typeface="+mj-lt"/>
              </a:rPr>
              <a:t>Zakonsku i drugu programa</a:t>
            </a:r>
          </a:p>
          <a:p>
            <a:pPr lvl="1"/>
            <a:r>
              <a:rPr lang="hr-HR" sz="2000" dirty="0">
                <a:latin typeface="+mj-lt"/>
              </a:rPr>
              <a:t>Procjenu potrebnih sredstva za provođenje </a:t>
            </a:r>
          </a:p>
          <a:p>
            <a:pPr lvl="1"/>
            <a:r>
              <a:rPr lang="hr-HR" sz="2000" dirty="0">
                <a:latin typeface="+mj-lt"/>
              </a:rPr>
              <a:t>Obrazloženje značajne aktivnosti i projekte unutar programa</a:t>
            </a:r>
          </a:p>
          <a:p>
            <a:pPr lvl="1"/>
            <a:r>
              <a:rPr lang="hr-HR" sz="2000" dirty="0">
                <a:latin typeface="+mj-lt"/>
              </a:rPr>
              <a:t>Ishodište i pokazatelje na kojima se zasnivaju izračuni i ocjene potrebnih sredstava za provođenje programa</a:t>
            </a:r>
          </a:p>
          <a:p>
            <a:pPr lvl="1"/>
            <a:r>
              <a:rPr lang="hr-HR" sz="2000" dirty="0">
                <a:latin typeface="+mj-lt"/>
              </a:rPr>
              <a:t>Dostignutim ciljevima i rezultatima programa u prethodnoj godini</a:t>
            </a:r>
          </a:p>
          <a:p>
            <a:pPr marL="1588" lvl="1" indent="0">
              <a:buNone/>
            </a:pPr>
            <a:r>
              <a:rPr lang="hr-HR" sz="2000" b="1" dirty="0" smtClean="0">
                <a:latin typeface="+mj-lt"/>
                <a:cs typeface="Arial" pitchFamily="34" charset="0"/>
              </a:rPr>
              <a:t>Organizacijska </a:t>
            </a:r>
            <a:r>
              <a:rPr lang="hr-HR" sz="2000" b="1" dirty="0">
                <a:latin typeface="+mj-lt"/>
                <a:cs typeface="Arial" pitchFamily="34" charset="0"/>
              </a:rPr>
              <a:t>struktura</a:t>
            </a:r>
          </a:p>
          <a:p>
            <a:pPr lvl="1"/>
            <a:r>
              <a:rPr lang="hr-HR" sz="2000" dirty="0">
                <a:latin typeface="+mj-lt"/>
              </a:rPr>
              <a:t>Organizacijska shema</a:t>
            </a:r>
          </a:p>
          <a:p>
            <a:pPr lvl="1"/>
            <a:r>
              <a:rPr lang="hr-HR" sz="2000" dirty="0">
                <a:latin typeface="+mj-lt"/>
              </a:rPr>
              <a:t>Organizacijska shema</a:t>
            </a:r>
          </a:p>
          <a:p>
            <a:endParaRPr lang="hr-HR" sz="1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833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BB958DAC-DF0F-4ED8-9313-44363D19EB74}" type="slidenum">
              <a:rPr lang="en-US" altLang="sr-Latn-RS" sz="1200" smtClean="0"/>
              <a:pPr algn="r">
                <a:spcBef>
                  <a:spcPct val="0"/>
                </a:spcBef>
                <a:buFontTx/>
                <a:buNone/>
              </a:pPr>
              <a:t>36</a:t>
            </a:fld>
            <a:endParaRPr lang="en-US" altLang="sr-Latn-RS" sz="1200" smtClean="0"/>
          </a:p>
        </p:txBody>
      </p:sp>
      <p:sp>
        <p:nvSpPr>
          <p:cNvPr id="56323" name="Title 4"/>
          <p:cNvSpPr>
            <a:spLocks noGrp="1"/>
          </p:cNvSpPr>
          <p:nvPr>
            <p:ph type="title" idx="4294967295"/>
          </p:nvPr>
        </p:nvSpPr>
        <p:spPr>
          <a:xfrm>
            <a:off x="-1116632" y="1484784"/>
            <a:ext cx="7700963" cy="536575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/>
          <a:p>
            <a:r>
              <a:rPr lang="hr-HR" altLang="sr-Latn-RS" sz="1800" dirty="0" smtClean="0"/>
              <a:t>PROGRAMSKA KLASIFIKACIJA</a:t>
            </a:r>
          </a:p>
        </p:txBody>
      </p:sp>
      <p:sp>
        <p:nvSpPr>
          <p:cNvPr id="56324" name="Text Placeholder 5"/>
          <p:cNvSpPr>
            <a:spLocks noGrp="1"/>
          </p:cNvSpPr>
          <p:nvPr>
            <p:ph type="body" idx="4294967295"/>
          </p:nvPr>
        </p:nvSpPr>
        <p:spPr>
          <a:xfrm>
            <a:off x="0" y="1643063"/>
            <a:ext cx="4891088" cy="4929187"/>
          </a:xfrm>
          <a:prstGeom prst="rect">
            <a:avLst/>
          </a:prstGeom>
          <a:ln w="50800" cap="sq" cmpd="dbl" algn="ctr">
            <a:solidFill>
              <a:schemeClr val="accent2"/>
            </a:solidFill>
            <a:miter lim="800000"/>
            <a:headEnd/>
            <a:tailEnd/>
          </a:ln>
        </p:spPr>
        <p:txBody>
          <a:bodyPr lIns="137160" tIns="182880" rIns="137160" bIns="91440"/>
          <a:lstStyle/>
          <a:p>
            <a:pPr marL="0" indent="0">
              <a:buFontTx/>
              <a:buNone/>
            </a:pPr>
            <a:r>
              <a:rPr lang="hr-HR" altLang="sr-Latn-RS" sz="1700" b="1" i="1" u="sng" dirty="0" smtClean="0"/>
              <a:t>Glavni program</a:t>
            </a:r>
            <a:r>
              <a:rPr lang="hr-HR" altLang="sr-Latn-RS" sz="1700" i="1" u="sng" dirty="0" smtClean="0"/>
              <a:t> </a:t>
            </a:r>
            <a:r>
              <a:rPr lang="hr-HR" altLang="sr-Latn-RS" sz="1700" dirty="0" smtClean="0"/>
              <a:t>sastoji se od programa </a:t>
            </a:r>
            <a:r>
              <a:rPr lang="hr-HR" altLang="sr-Latn-RS" sz="1700" dirty="0" err="1" smtClean="0"/>
              <a:t>usmerenih</a:t>
            </a:r>
            <a:r>
              <a:rPr lang="hr-HR" altLang="sr-Latn-RS" sz="1700" dirty="0" smtClean="0"/>
              <a:t> ispunjenju ciljeva iz Strategije Vladinih programa za trogodišnje razdoblje odnosno strateških dokumenata jedinica lokalne i područne (regionalne) samouprave. </a:t>
            </a:r>
          </a:p>
          <a:p>
            <a:pPr marL="0" indent="0">
              <a:buFontTx/>
              <a:buNone/>
            </a:pPr>
            <a:r>
              <a:rPr lang="hr-HR" altLang="sr-Latn-RS" sz="1700" b="1" i="1" u="sng" dirty="0" smtClean="0"/>
              <a:t>Program</a:t>
            </a:r>
            <a:r>
              <a:rPr lang="hr-HR" altLang="sr-Latn-RS" sz="1700" b="1" dirty="0" smtClean="0"/>
              <a:t> </a:t>
            </a:r>
            <a:r>
              <a:rPr lang="hr-HR" altLang="sr-Latn-RS" sz="1700" dirty="0" smtClean="0"/>
              <a:t>- skup neovisnih, usko povezanih aktivnosti i projekata usmjerenih ispunjenju zajedničkog cilja.</a:t>
            </a:r>
          </a:p>
          <a:p>
            <a:pPr marL="0" indent="0">
              <a:buFontTx/>
              <a:buNone/>
            </a:pPr>
            <a:r>
              <a:rPr lang="hr-HR" altLang="sr-Latn-RS" sz="1700" b="1" i="1" u="sng" dirty="0" smtClean="0"/>
              <a:t>Aktivnost</a:t>
            </a:r>
            <a:r>
              <a:rPr lang="hr-HR" altLang="sr-Latn-RS" sz="1700" b="1" dirty="0" smtClean="0"/>
              <a:t> </a:t>
            </a:r>
            <a:r>
              <a:rPr lang="hr-HR" altLang="sr-Latn-RS" sz="1700" dirty="0" smtClean="0"/>
              <a:t>- nije unaprijed definirano vrijeme trajanja</a:t>
            </a:r>
          </a:p>
          <a:p>
            <a:pPr marL="0" indent="0">
              <a:buFontTx/>
              <a:buNone/>
            </a:pPr>
            <a:r>
              <a:rPr lang="hr-HR" altLang="sr-Latn-RS" sz="1700" b="1" i="1" u="sng" dirty="0" smtClean="0"/>
              <a:t>Projekt</a:t>
            </a:r>
            <a:r>
              <a:rPr lang="hr-HR" altLang="sr-Latn-RS" sz="1700" b="1" i="1" dirty="0" smtClean="0"/>
              <a:t> </a:t>
            </a:r>
            <a:r>
              <a:rPr lang="hr-HR" altLang="sr-Latn-RS" sz="1700" dirty="0" smtClean="0"/>
              <a:t> - unaprijed definirano vrijeme trajanja</a:t>
            </a:r>
          </a:p>
          <a:p>
            <a:pPr marL="0" indent="0">
              <a:buFontTx/>
              <a:buNone/>
            </a:pPr>
            <a:r>
              <a:rPr lang="hr-HR" altLang="sr-Latn-RS" sz="1700" dirty="0" smtClean="0"/>
              <a:t> </a:t>
            </a:r>
          </a:p>
          <a:p>
            <a:pPr marL="0" indent="0">
              <a:buFontTx/>
              <a:buNone/>
            </a:pPr>
            <a:r>
              <a:rPr lang="hr-HR" altLang="sr-Latn-RS" sz="1700" b="1" i="1" u="sng" dirty="0" smtClean="0"/>
              <a:t>Tekući</a:t>
            </a:r>
            <a:r>
              <a:rPr lang="hr-HR" altLang="sr-Latn-RS" sz="1700" b="1" i="1" dirty="0" smtClean="0"/>
              <a:t> </a:t>
            </a:r>
            <a:r>
              <a:rPr lang="hr-HR" altLang="sr-Latn-RS" sz="1700" dirty="0" smtClean="0"/>
              <a:t>projekt ne povećava, a </a:t>
            </a:r>
            <a:r>
              <a:rPr lang="hr-HR" altLang="sr-Latn-RS" sz="1700" b="1" i="1" u="sng" dirty="0" smtClean="0"/>
              <a:t>kapitalni</a:t>
            </a:r>
            <a:r>
              <a:rPr lang="hr-HR" altLang="sr-Latn-RS" sz="1700" b="1" dirty="0" smtClean="0"/>
              <a:t> </a:t>
            </a:r>
            <a:r>
              <a:rPr lang="hr-HR" altLang="sr-Latn-RS" sz="1700" dirty="0" smtClean="0"/>
              <a:t>povećava vrijednost imovine u bilanci</a:t>
            </a:r>
          </a:p>
          <a:p>
            <a:pPr marL="0" indent="0">
              <a:buFontTx/>
              <a:buNone/>
            </a:pPr>
            <a:endParaRPr lang="hr-HR" altLang="sr-Latn-RS" sz="1700" dirty="0" smtClean="0"/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38100" y="152400"/>
            <a:ext cx="8229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E4ABD"/>
              </a:buClr>
              <a:buSzPct val="80000"/>
              <a:buFont typeface="Wingdings" pitchFamily="2" charset="2"/>
              <a:buNone/>
            </a:pPr>
            <a:r>
              <a:rPr lang="hr-HR" altLang="sr-Latn-RS" sz="4000">
                <a:latin typeface="+mn-lt"/>
              </a:rPr>
              <a:t>PROGRAMSKA KLASIFIKACIJA</a:t>
            </a:r>
            <a:endParaRPr lang="en-GB" altLang="sr-Latn-RS" sz="4000">
              <a:latin typeface="+mn-lt"/>
            </a:endParaRPr>
          </a:p>
        </p:txBody>
      </p:sp>
      <p:pic>
        <p:nvPicPr>
          <p:cNvPr id="56326" name="Content Placeholder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613" y="1620838"/>
            <a:ext cx="3327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388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64224"/>
            <a:ext cx="7772400" cy="707886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>
            <a:spAutoFit/>
          </a:bodyPr>
          <a:lstStyle/>
          <a:p>
            <a:pPr marL="457200" algn="ctr">
              <a:buClr>
                <a:srgbClr val="1E4ABD"/>
              </a:buClr>
              <a:buSzPct val="80000"/>
              <a:buFont typeface="Wingdings" pitchFamily="2" charset="2"/>
              <a:buNone/>
            </a:pPr>
            <a:r>
              <a:rPr lang="hr-HR" altLang="sr-Latn-RS" sz="4000" dirty="0" smtClean="0">
                <a:solidFill>
                  <a:schemeClr val="tx1"/>
                </a:solidFill>
              </a:rPr>
              <a:t>GLAVNI PROGRAMI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14400"/>
            <a:ext cx="5383213" cy="3886200"/>
          </a:xfrm>
        </p:spPr>
        <p:txBody>
          <a:bodyPr>
            <a:normAutofit fontScale="92500" lnSpcReduction="10000"/>
          </a:bodyPr>
          <a:lstStyle/>
          <a:p>
            <a:pPr marL="381000" indent="-381000">
              <a:lnSpc>
                <a:spcPct val="80000"/>
              </a:lnSpc>
              <a:buFontTx/>
              <a:buAutoNum type="arabicPeriod"/>
            </a:pPr>
            <a:r>
              <a:rPr lang="hr-HR" altLang="sr-Latn-RS" sz="1800" smtClean="0"/>
              <a:t>Politički sustav</a:t>
            </a:r>
          </a:p>
          <a:p>
            <a:pPr marL="381000" indent="-381000">
              <a:lnSpc>
                <a:spcPct val="80000"/>
              </a:lnSpc>
              <a:buFontTx/>
              <a:buAutoNum type="arabicPeriod"/>
            </a:pPr>
            <a:r>
              <a:rPr lang="hr-HR" altLang="sr-Latn-RS" sz="1800" smtClean="0"/>
              <a:t>Financijski i fiskalni sustav</a:t>
            </a:r>
          </a:p>
          <a:p>
            <a:pPr marL="381000" indent="-381000">
              <a:lnSpc>
                <a:spcPct val="80000"/>
              </a:lnSpc>
              <a:buFontTx/>
              <a:buAutoNum type="arabicPeriod"/>
            </a:pPr>
            <a:r>
              <a:rPr lang="hr-HR" altLang="sr-Latn-RS" sz="1800" smtClean="0"/>
              <a:t>Vanjska politika i međunarodna 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hr-HR" altLang="sr-Latn-RS" sz="1800" smtClean="0"/>
              <a:t>       pomoć</a:t>
            </a:r>
          </a:p>
          <a:p>
            <a:pPr marL="381000" indent="-381000">
              <a:lnSpc>
                <a:spcPct val="80000"/>
              </a:lnSpc>
              <a:buFontTx/>
              <a:buAutoNum type="arabicPeriod" startAt="4"/>
            </a:pPr>
            <a:r>
              <a:rPr lang="hr-HR" altLang="sr-Latn-RS" sz="1800" smtClean="0"/>
              <a:t>Administrativni poslovi i opće 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hr-HR" altLang="sr-Latn-RS" sz="1800" smtClean="0"/>
              <a:t>      usluge javne uprave</a:t>
            </a:r>
          </a:p>
          <a:p>
            <a:pPr marL="381000" indent="-381000">
              <a:lnSpc>
                <a:spcPct val="80000"/>
              </a:lnSpc>
              <a:buFontTx/>
              <a:buAutoNum type="arabicPeriod" startAt="5"/>
            </a:pPr>
            <a:r>
              <a:rPr lang="hr-HR" altLang="sr-Latn-RS" sz="1800" smtClean="0"/>
              <a:t>Obrana</a:t>
            </a:r>
          </a:p>
          <a:p>
            <a:pPr marL="381000" indent="-381000">
              <a:lnSpc>
                <a:spcPct val="80000"/>
              </a:lnSpc>
              <a:buFontTx/>
              <a:buAutoNum type="arabicPeriod" startAt="5"/>
            </a:pPr>
            <a:r>
              <a:rPr lang="hr-HR" altLang="sr-Latn-RS" sz="1800" smtClean="0"/>
              <a:t>Javna sigurnost</a:t>
            </a:r>
          </a:p>
          <a:p>
            <a:pPr marL="381000" indent="-381000">
              <a:lnSpc>
                <a:spcPct val="80000"/>
              </a:lnSpc>
              <a:buFontTx/>
              <a:buAutoNum type="arabicPeriod" startAt="5"/>
            </a:pPr>
            <a:r>
              <a:rPr lang="hr-HR" altLang="sr-Latn-RS" sz="1800" smtClean="0"/>
              <a:t>Sigurnosno-obavještajni sustav</a:t>
            </a:r>
          </a:p>
          <a:p>
            <a:pPr marL="381000" indent="-381000">
              <a:lnSpc>
                <a:spcPct val="80000"/>
              </a:lnSpc>
              <a:buFontTx/>
              <a:buAutoNum type="arabicPeriod" startAt="5"/>
            </a:pPr>
            <a:r>
              <a:rPr lang="hr-HR" altLang="sr-Latn-RS" sz="1800" smtClean="0"/>
              <a:t>Pravosuđe</a:t>
            </a:r>
          </a:p>
          <a:p>
            <a:pPr marL="381000" indent="-381000">
              <a:lnSpc>
                <a:spcPct val="80000"/>
              </a:lnSpc>
              <a:buFontTx/>
              <a:buAutoNum type="arabicPeriod" startAt="5"/>
            </a:pPr>
            <a:r>
              <a:rPr lang="hr-HR" altLang="sr-Latn-RS" sz="1800" smtClean="0"/>
              <a:t>Poljoprivreda, šumarstvo, ribarstvo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hr-HR" altLang="sr-Latn-RS" sz="1800" smtClean="0"/>
              <a:t>       i lov</a:t>
            </a:r>
          </a:p>
          <a:p>
            <a:pPr marL="381000" indent="-381000">
              <a:lnSpc>
                <a:spcPct val="80000"/>
              </a:lnSpc>
              <a:buFontTx/>
              <a:buAutoNum type="arabicPeriod" startAt="10"/>
            </a:pPr>
            <a:r>
              <a:rPr lang="hr-HR" altLang="sr-Latn-RS" sz="1800" smtClean="0"/>
              <a:t>Regionalni razvoj</a:t>
            </a:r>
          </a:p>
          <a:p>
            <a:pPr marL="381000" indent="-381000">
              <a:lnSpc>
                <a:spcPct val="80000"/>
              </a:lnSpc>
              <a:buFontTx/>
              <a:buAutoNum type="arabicPeriod" startAt="10"/>
            </a:pPr>
            <a:r>
              <a:rPr lang="hr-HR" altLang="sr-Latn-RS" sz="1800" smtClean="0"/>
              <a:t>Promet, prometna infrastruktura i 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hr-HR" altLang="sr-Latn-RS" sz="1800" smtClean="0"/>
              <a:t>       komunikacije</a:t>
            </a:r>
          </a:p>
          <a:p>
            <a:pPr marL="381000" indent="-381000">
              <a:lnSpc>
                <a:spcPct val="80000"/>
              </a:lnSpc>
              <a:buFontTx/>
              <a:buAutoNum type="arabicPeriod" startAt="12"/>
            </a:pPr>
            <a:r>
              <a:rPr lang="hr-HR" altLang="sr-Latn-RS" sz="1800" smtClean="0"/>
              <a:t>Gospodarstvo</a:t>
            </a:r>
          </a:p>
        </p:txBody>
      </p:sp>
      <p:sp>
        <p:nvSpPr>
          <p:cNvPr id="5837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0CA7040A-CA5C-40A7-A8B1-B94E5018DB2D}" type="slidenum">
              <a:rPr lang="en-US" altLang="sr-Latn-RS" sz="1200" smtClean="0"/>
              <a:pPr algn="r">
                <a:spcBef>
                  <a:spcPct val="0"/>
                </a:spcBef>
                <a:buFontTx/>
                <a:buNone/>
              </a:pPr>
              <a:t>37</a:t>
            </a:fld>
            <a:endParaRPr lang="en-US" altLang="sr-Latn-RS" sz="1200" smtClean="0"/>
          </a:p>
        </p:txBody>
      </p:sp>
      <p:sp>
        <p:nvSpPr>
          <p:cNvPr id="58373" name="Rectangle 4"/>
          <p:cNvSpPr>
            <a:spLocks noChangeArrowheads="1"/>
          </p:cNvSpPr>
          <p:nvPr/>
        </p:nvSpPr>
        <p:spPr bwMode="auto">
          <a:xfrm>
            <a:off x="4800600" y="914400"/>
            <a:ext cx="56991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buFontTx/>
              <a:buAutoNum type="arabicPeriod" startAt="13"/>
            </a:pPr>
            <a:r>
              <a:rPr lang="hr-HR" altLang="sr-Latn-RS" sz="1800"/>
              <a:t>Tržište rada i radni uvjeti</a:t>
            </a:r>
          </a:p>
          <a:p>
            <a:pPr>
              <a:lnSpc>
                <a:spcPct val="80000"/>
              </a:lnSpc>
              <a:buFontTx/>
              <a:buAutoNum type="arabicPeriod" startAt="13"/>
            </a:pPr>
            <a:r>
              <a:rPr lang="hr-HR" altLang="sr-Latn-RS" sz="1800"/>
              <a:t>Zaštita i očuvanje prirode i okoliša</a:t>
            </a:r>
          </a:p>
          <a:p>
            <a:pPr>
              <a:lnSpc>
                <a:spcPct val="80000"/>
              </a:lnSpc>
              <a:buFontTx/>
              <a:buAutoNum type="arabicPeriod" startAt="13"/>
            </a:pPr>
            <a:r>
              <a:rPr lang="hr-HR" altLang="sr-Latn-RS" sz="1800"/>
              <a:t>Prostorno uređenje i unapređenje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r-HR" altLang="sr-Latn-RS" sz="1800"/>
              <a:t>          stanovanja</a:t>
            </a:r>
          </a:p>
          <a:p>
            <a:pPr>
              <a:lnSpc>
                <a:spcPct val="80000"/>
              </a:lnSpc>
              <a:buFontTx/>
              <a:buAutoNum type="arabicPeriod" startAt="16"/>
            </a:pPr>
            <a:r>
              <a:rPr lang="hr-HR" altLang="sr-Latn-RS" sz="1800"/>
              <a:t>Zaštita zdravlja</a:t>
            </a:r>
          </a:p>
          <a:p>
            <a:pPr>
              <a:lnSpc>
                <a:spcPct val="80000"/>
              </a:lnSpc>
              <a:buFontTx/>
              <a:buAutoNum type="arabicPeriod" startAt="16"/>
            </a:pPr>
            <a:r>
              <a:rPr lang="hr-HR" altLang="sr-Latn-RS" sz="1800"/>
              <a:t>Kultura, religija i šport</a:t>
            </a:r>
          </a:p>
          <a:p>
            <a:pPr>
              <a:lnSpc>
                <a:spcPct val="80000"/>
              </a:lnSpc>
              <a:buFontTx/>
              <a:buAutoNum type="arabicPeriod" startAt="16"/>
            </a:pPr>
            <a:r>
              <a:rPr lang="hr-HR" altLang="sr-Latn-RS" sz="1800"/>
              <a:t>Obrazovanje</a:t>
            </a:r>
          </a:p>
          <a:p>
            <a:pPr>
              <a:lnSpc>
                <a:spcPct val="80000"/>
              </a:lnSpc>
              <a:buFontTx/>
              <a:buAutoNum type="arabicPeriod" startAt="16"/>
            </a:pPr>
            <a:r>
              <a:rPr lang="hr-HR" altLang="sr-Latn-RS" sz="1800"/>
              <a:t>Znanosti i tehnološki razvoj</a:t>
            </a:r>
          </a:p>
          <a:p>
            <a:pPr>
              <a:lnSpc>
                <a:spcPct val="80000"/>
              </a:lnSpc>
              <a:buFontTx/>
              <a:buAutoNum type="arabicPeriod" startAt="16"/>
            </a:pPr>
            <a:r>
              <a:rPr lang="hr-HR" altLang="sr-Latn-RS" sz="1800"/>
              <a:t>Socijalna skrb</a:t>
            </a:r>
          </a:p>
          <a:p>
            <a:pPr>
              <a:lnSpc>
                <a:spcPct val="80000"/>
              </a:lnSpc>
              <a:buFontTx/>
              <a:buAutoNum type="arabicPeriod" startAt="16"/>
            </a:pPr>
            <a:r>
              <a:rPr lang="hr-HR" altLang="sr-Latn-RS" sz="1800"/>
              <a:t>Mirovinska sigurnost</a:t>
            </a:r>
          </a:p>
          <a:p>
            <a:pPr>
              <a:lnSpc>
                <a:spcPct val="80000"/>
              </a:lnSpc>
              <a:buFontTx/>
              <a:buAutoNum type="arabicPeriod" startAt="16"/>
            </a:pPr>
            <a:r>
              <a:rPr lang="hr-HR" altLang="sr-Latn-RS" sz="1800"/>
              <a:t>Servisiranje javnog duga </a:t>
            </a:r>
          </a:p>
          <a:p>
            <a:pPr>
              <a:lnSpc>
                <a:spcPct val="80000"/>
              </a:lnSpc>
              <a:buFontTx/>
              <a:buAutoNum type="arabicPeriod" startAt="16"/>
            </a:pPr>
            <a:r>
              <a:rPr lang="hr-HR" altLang="sr-Latn-RS" sz="1800"/>
              <a:t>Intervencijski programi i pričuve</a:t>
            </a:r>
          </a:p>
        </p:txBody>
      </p:sp>
    </p:spTree>
    <p:extLst>
      <p:ext uri="{BB962C8B-B14F-4D97-AF65-F5344CB8AC3E}">
        <p14:creationId xmlns:p14="http://schemas.microsoft.com/office/powerpoint/2010/main" val="289838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"/>
          <p:cNvSpPr>
            <a:spLocks noGrp="1" noChangeArrowheads="1"/>
          </p:cNvSpPr>
          <p:nvPr>
            <p:ph type="title"/>
          </p:nvPr>
        </p:nvSpPr>
        <p:spPr>
          <a:xfrm>
            <a:off x="571500" y="252681"/>
            <a:ext cx="8153400" cy="1323439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>
            <a:spAutoFit/>
          </a:bodyPr>
          <a:lstStyle/>
          <a:p>
            <a:pPr marL="457200" algn="ctr">
              <a:buClr>
                <a:srgbClr val="1E4ABD"/>
              </a:buClr>
              <a:buSzPct val="80000"/>
              <a:buFont typeface="Wingdings" pitchFamily="2" charset="2"/>
              <a:buNone/>
            </a:pPr>
            <a:r>
              <a:rPr lang="hr-HR" altLang="sr-Latn-RS" sz="4000" dirty="0" smtClean="0">
                <a:solidFill>
                  <a:schemeClr val="tx1"/>
                </a:solidFill>
              </a:rPr>
              <a:t>ISJEČAK</a:t>
            </a:r>
            <a:r>
              <a:rPr lang="hr-HR" altLang="sr-Latn-RS" sz="3200" dirty="0" smtClean="0">
                <a:solidFill>
                  <a:schemeClr val="tx1"/>
                </a:solidFill>
              </a:rPr>
              <a:t> </a:t>
            </a:r>
            <a:r>
              <a:rPr lang="hr-HR" altLang="sr-Latn-RS" sz="4000" dirty="0" smtClean="0">
                <a:solidFill>
                  <a:schemeClr val="tx1"/>
                </a:solidFill>
                <a:latin typeface="+mn-lt"/>
              </a:rPr>
              <a:t>IZ PRAVILNIKA O PRORAČUNSKIM KLASIFIKACIJAMA</a:t>
            </a:r>
          </a:p>
        </p:txBody>
      </p:sp>
      <p:sp>
        <p:nvSpPr>
          <p:cNvPr id="5939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9B22D2DB-74A7-47D5-9393-B4029F276913}" type="slidenum">
              <a:rPr lang="en-US" altLang="sr-Latn-RS" sz="1200" smtClean="0"/>
              <a:pPr algn="r">
                <a:spcBef>
                  <a:spcPct val="0"/>
                </a:spcBef>
                <a:buFontTx/>
                <a:buNone/>
              </a:pPr>
              <a:t>38</a:t>
            </a:fld>
            <a:endParaRPr lang="en-US" altLang="sr-Latn-RS" sz="1200" smtClean="0"/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152400" y="1676400"/>
            <a:ext cx="8991600" cy="421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8382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buFontTx/>
              <a:buNone/>
            </a:pPr>
            <a:r>
              <a:rPr lang="hr-HR" altLang="sr-Latn-RS" sz="1800"/>
              <a:t>(1) Nadležno ministarstvo utvrđuje programe i zajedničke aktivnosti i projekte za proračunske korisnike iz svoje nadležnosti.</a:t>
            </a:r>
          </a:p>
          <a:p>
            <a:pPr lvl="1">
              <a:buFontTx/>
              <a:buNone/>
            </a:pPr>
            <a:r>
              <a:rPr lang="hr-HR" altLang="sr-Latn-RS" sz="1800"/>
              <a:t>(2) Sve aktivnosti i projekte grupira u programe, a zatim programe, aktivnosti i projekte prijavljuje Ministarstvu financija odnosno upravnom tijelu za financije jedinice lokalne i područne (regionalne) samouprave.</a:t>
            </a:r>
          </a:p>
          <a:p>
            <a:pPr lvl="1">
              <a:buFontTx/>
              <a:buNone/>
            </a:pPr>
            <a:r>
              <a:rPr lang="hr-HR" altLang="sr-Latn-RS" sz="1800"/>
              <a:t>(3) O utvrđenoj programskoj klasifikaciji ministarstvo obavještavaju proračunske korisnike iz svoje nadležnosti.</a:t>
            </a:r>
          </a:p>
          <a:p>
            <a:pPr lvl="1">
              <a:buFontTx/>
              <a:buNone/>
            </a:pPr>
            <a:r>
              <a:rPr lang="hr-HR" altLang="sr-Latn-RS" sz="1800"/>
              <a:t>(4) Proračunski korisnik može aktivnosti i projekte dodatno razraditi za svoje potrebe. </a:t>
            </a:r>
          </a:p>
          <a:p>
            <a:pPr lvl="1">
              <a:buFontTx/>
              <a:buNone/>
            </a:pPr>
            <a:r>
              <a:rPr lang="hr-HR" altLang="sr-Latn-RS" sz="1800"/>
              <a:t>(5) Glavne programe utvrđuje Ministarstvo financija odnosno upravno tijelo za financije jedinice lokalne i područne (regionalne) samouprave.</a:t>
            </a:r>
          </a:p>
          <a:p>
            <a:pPr lvl="1">
              <a:buFontTx/>
              <a:buNone/>
            </a:pPr>
            <a:r>
              <a:rPr lang="hr-HR" altLang="sr-Latn-RS" sz="1800"/>
              <a:t>(6) Pripadnost programa glavnom programu određuju razdjeli uz odobrenje Ministarstva financija odnosno upravnog tijela za financije jedinice lokalne i područne (regionalne) samouprave.</a:t>
            </a:r>
            <a:endParaRPr lang="en-GB" altLang="sr-Latn-RS" sz="1800"/>
          </a:p>
        </p:txBody>
      </p:sp>
    </p:spTree>
    <p:extLst>
      <p:ext uri="{BB962C8B-B14F-4D97-AF65-F5344CB8AC3E}">
        <p14:creationId xmlns:p14="http://schemas.microsoft.com/office/powerpoint/2010/main" val="261144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53E9761D-62BC-43A5-9C92-7C7DF5C73643}" type="slidenum">
              <a:rPr lang="en-US" altLang="sr-Latn-RS" sz="1200" smtClean="0"/>
              <a:pPr algn="r">
                <a:spcBef>
                  <a:spcPct val="0"/>
                </a:spcBef>
                <a:buFontTx/>
                <a:buNone/>
              </a:pPr>
              <a:t>39</a:t>
            </a:fld>
            <a:endParaRPr lang="en-US" altLang="sr-Latn-RS" sz="1200" smtClean="0"/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381000" y="1295400"/>
            <a:ext cx="876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8382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buFontTx/>
              <a:buNone/>
            </a:pPr>
            <a:endParaRPr lang="en-GB" altLang="sr-Latn-RS" sz="1800"/>
          </a:p>
        </p:txBody>
      </p:sp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-228600" y="1219200"/>
            <a:ext cx="9220200" cy="484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8382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buFontTx/>
              <a:buNone/>
            </a:pPr>
            <a:r>
              <a:rPr lang="hr-HR" altLang="sr-Latn-RS" sz="1800"/>
              <a:t>    Oznake i nazivi programske klasifikacije sastoje se od oznaka i naziva programa i njihovih sastavnih dijelova: aktivnosti i projekata, a kod državnog proračuna i proračuna jedinica lokalne i područne (regionalne) samouprave i od oznaka i naziva glavnih programa.</a:t>
            </a:r>
          </a:p>
          <a:p>
            <a:pPr lvl="1">
              <a:buFontTx/>
              <a:buNone/>
            </a:pPr>
            <a:endParaRPr lang="hr-HR" altLang="sr-Latn-RS" sz="1800"/>
          </a:p>
          <a:p>
            <a:pPr lvl="1">
              <a:buFontTx/>
              <a:buNone/>
            </a:pPr>
            <a:r>
              <a:rPr lang="hr-HR" altLang="sr-Latn-RS" sz="1800"/>
              <a:t>(1)Oznaka glavnog programa sastoji se od tri znamenke od kojih je prva znamenka slovo od A do Z, a druge dvije znamenke su brojke u rasponu od 01 do 99.</a:t>
            </a:r>
          </a:p>
          <a:p>
            <a:pPr lvl="1">
              <a:buFontTx/>
              <a:buNone/>
            </a:pPr>
            <a:r>
              <a:rPr lang="hr-HR" altLang="sr-Latn-RS" sz="1800"/>
              <a:t>(2)Oznaka programa sastoji se od četveroznamenkaste brojke u rasponu od 1000 do 9999.</a:t>
            </a:r>
          </a:p>
          <a:p>
            <a:pPr lvl="1">
              <a:buFontTx/>
              <a:buNone/>
            </a:pPr>
            <a:r>
              <a:rPr lang="hr-HR" altLang="sr-Latn-RS" sz="1800"/>
              <a:t>(3) Oznaka aktivnosti, tekućeg ili kapitalnog projekta je sedmeroznamenkasta oznaka koja se sastoji od slova A, T ili K i šesteroznamenkastog broja u rasponu od 100001 do 999999.</a:t>
            </a:r>
          </a:p>
          <a:p>
            <a:pPr lvl="1">
              <a:buFontTx/>
              <a:buNone/>
            </a:pPr>
            <a:endParaRPr lang="hr-HR" altLang="sr-Latn-RS" sz="1800"/>
          </a:p>
          <a:p>
            <a:pPr lvl="1">
              <a:buFontTx/>
              <a:buNone/>
            </a:pPr>
            <a:r>
              <a:rPr lang="hr-HR" altLang="sr-Latn-RS" sz="1800"/>
              <a:t>     Ministarstvo financija odnosno upravna tijela za financije jedinica lokalne i područne (regionalne) samouprave dodjeljuju oznake glavnih programa, programa, aktivnosti i projekata.</a:t>
            </a:r>
            <a:r>
              <a:rPr lang="hr-HR" altLang="sr-Latn-RS"/>
              <a:t> </a:t>
            </a:r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54006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-18417"/>
            <a:ext cx="8229600" cy="1143000"/>
          </a:xfrm>
        </p:spPr>
        <p:txBody>
          <a:bodyPr>
            <a:normAutofit/>
          </a:bodyPr>
          <a:lstStyle/>
          <a:p>
            <a:r>
              <a:rPr lang="hr-HR" sz="4000" dirty="0" smtClean="0"/>
              <a:t>PRAVNI OKVIR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vi-VN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na međusektorskoj </a:t>
            </a:r>
            <a:r>
              <a:rPr lang="vi-VN" sz="3400" dirty="0" smtClean="0"/>
              <a:t>razini (razini ministarstava) – osiguranje učinkovite međusektorske alokacije sredstava</a:t>
            </a:r>
          </a:p>
          <a:p>
            <a:endParaRPr lang="vi-VN" sz="3400" dirty="0" smtClean="0"/>
          </a:p>
          <a:p>
            <a:r>
              <a:rPr lang="vi-VN" sz="3400" dirty="0" smtClean="0"/>
              <a:t>alokacije resursa u skladu sa strateškim prioritetima države </a:t>
            </a:r>
          </a:p>
          <a:p>
            <a:r>
              <a:rPr lang="vi-VN" sz="3400" dirty="0" smtClean="0"/>
              <a:t>planiranje </a:t>
            </a:r>
            <a:r>
              <a:rPr lang="hr-HR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proračuna</a:t>
            </a:r>
            <a:r>
              <a:rPr lang="vi-VN" sz="3400" dirty="0" smtClean="0"/>
              <a:t> „od vrha prema dnu“ i razvoj višegodišnjega </a:t>
            </a:r>
            <a:r>
              <a:rPr lang="hr-HR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proračunskog</a:t>
            </a:r>
            <a:r>
              <a:rPr lang="vi-VN" sz="3400" dirty="0" smtClean="0"/>
              <a:t> okvira osnovna su institucionalna rešenja i alati za jačanje strateške alokacije resursa</a:t>
            </a:r>
          </a:p>
          <a:p>
            <a:pPr marL="0" indent="0">
              <a:buNone/>
            </a:pPr>
            <a:endParaRPr lang="hr-HR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vi-VN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na programskoj/upravljačkoj razini – usklađivanje </a:t>
            </a:r>
            <a:r>
              <a:rPr lang="hr-HR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proračunskih</a:t>
            </a:r>
            <a:r>
              <a:rPr lang="vi-VN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alokacija</a:t>
            </a:r>
            <a:r>
              <a:rPr lang="vi-VN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400" dirty="0" smtClean="0"/>
              <a:t>i provedbene učinkovitosti</a:t>
            </a:r>
          </a:p>
          <a:p>
            <a:endParaRPr lang="vi-VN" sz="3400" dirty="0" smtClean="0"/>
          </a:p>
          <a:p>
            <a:r>
              <a:rPr lang="vi-VN" sz="3400" dirty="0" smtClean="0"/>
              <a:t>potrebno je uspostaviti ravnotežu između fleksibilnosti kod izvršavanja </a:t>
            </a:r>
            <a:r>
              <a:rPr lang="hr-HR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proračuna</a:t>
            </a:r>
            <a:r>
              <a:rPr lang="vi-VN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hr-HR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proračunskih</a:t>
            </a:r>
            <a:r>
              <a:rPr lang="vi-VN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ograničenja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8092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69C6F540-1CF9-4D53-A728-3655044E755D}" type="slidenum">
              <a:rPr lang="en-US" altLang="sr-Latn-RS" sz="1200" smtClean="0"/>
              <a:pPr algn="r">
                <a:spcBef>
                  <a:spcPct val="0"/>
                </a:spcBef>
                <a:buFontTx/>
                <a:buNone/>
              </a:pPr>
              <a:t>40</a:t>
            </a:fld>
            <a:endParaRPr lang="en-US" altLang="sr-Latn-RS" sz="1200" smtClean="0"/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8229600" cy="561975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algn="ctr"/>
            <a:r>
              <a:rPr lang="hr-HR" altLang="sr-Latn-RS" sz="3200" dirty="0" smtClean="0"/>
              <a:t>IZVORI FINANCIRANJA</a:t>
            </a:r>
          </a:p>
        </p:txBody>
      </p:sp>
      <p:sp>
        <p:nvSpPr>
          <p:cNvPr id="61444" name="Text Box 3"/>
          <p:cNvSpPr txBox="1">
            <a:spLocks noChangeArrowheads="1"/>
          </p:cNvSpPr>
          <p:nvPr/>
        </p:nvSpPr>
        <p:spPr bwMode="auto">
          <a:xfrm>
            <a:off x="1023938" y="1431925"/>
            <a:ext cx="1698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800"/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533400" y="1797050"/>
            <a:ext cx="6096000" cy="506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lain"/>
            </a:pPr>
            <a:r>
              <a:rPr lang="hr-HR" altLang="sr-Latn-RS" sz="2000" dirty="0">
                <a:solidFill>
                  <a:srgbClr val="000066"/>
                </a:solidFill>
                <a:ea typeface="ＭＳ Ｐゴシック" pitchFamily="34" charset="-128"/>
                <a:cs typeface="Arial" charset="0"/>
              </a:rPr>
              <a:t>Opći prihodi i primici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2000" dirty="0">
              <a:solidFill>
                <a:srgbClr val="000066"/>
              </a:solidFill>
              <a:ea typeface="ＭＳ Ｐゴシック" pitchFamily="34" charset="-128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lain" startAt="2"/>
            </a:pPr>
            <a:r>
              <a:rPr lang="hr-HR" altLang="sr-Latn-RS" sz="2000" dirty="0">
                <a:solidFill>
                  <a:srgbClr val="000066"/>
                </a:solidFill>
                <a:ea typeface="ＭＳ Ｐゴシック" pitchFamily="34" charset="-128"/>
                <a:cs typeface="Arial" charset="0"/>
              </a:rPr>
              <a:t>Doprinosi</a:t>
            </a:r>
          </a:p>
          <a:p>
            <a:pPr eaLnBrk="1" hangingPunct="1">
              <a:spcBef>
                <a:spcPct val="0"/>
              </a:spcBef>
              <a:buFontTx/>
              <a:buAutoNum type="arabicPlain" startAt="2"/>
            </a:pPr>
            <a:endParaRPr lang="hr-HR" altLang="sr-Latn-RS" sz="2000" dirty="0">
              <a:solidFill>
                <a:srgbClr val="000066"/>
              </a:solidFill>
              <a:ea typeface="ＭＳ Ｐゴシック" pitchFamily="34" charset="-128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lain" startAt="3"/>
            </a:pPr>
            <a:r>
              <a:rPr lang="hr-HR" altLang="sr-Latn-RS" sz="2000" dirty="0">
                <a:solidFill>
                  <a:srgbClr val="000066"/>
                </a:solidFill>
                <a:ea typeface="ＭＳ Ｐゴシック" pitchFamily="34" charset="-128"/>
              </a:rPr>
              <a:t>Vlastiti prihodi</a:t>
            </a:r>
            <a:endParaRPr lang="hr-HR" altLang="sr-Latn-RS" sz="2000" dirty="0">
              <a:solidFill>
                <a:srgbClr val="000066"/>
              </a:solidFill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lain" startAt="3"/>
            </a:pPr>
            <a:endParaRPr lang="hr-HR" altLang="sr-Latn-RS" sz="2000" dirty="0">
              <a:solidFill>
                <a:srgbClr val="000066"/>
              </a:solidFill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lain" startAt="4"/>
            </a:pPr>
            <a:r>
              <a:rPr lang="hr-HR" altLang="sr-Latn-RS" sz="2000" dirty="0">
                <a:solidFill>
                  <a:srgbClr val="000066"/>
                </a:solidFill>
                <a:ea typeface="ＭＳ Ｐゴシック" pitchFamily="34" charset="-128"/>
              </a:rPr>
              <a:t>Prihodi za posebne </a:t>
            </a:r>
            <a:r>
              <a:rPr lang="hr-HR" altLang="sr-Latn-RS" sz="2000" dirty="0" smtClean="0">
                <a:solidFill>
                  <a:srgbClr val="000066"/>
                </a:solidFill>
                <a:ea typeface="ＭＳ Ｐゴシック" pitchFamily="34" charset="-128"/>
              </a:rPr>
              <a:t>namjene</a:t>
            </a:r>
            <a:endParaRPr lang="hr-HR" altLang="sr-Latn-RS" sz="2000" dirty="0">
              <a:solidFill>
                <a:srgbClr val="000066"/>
              </a:solidFill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lain" startAt="4"/>
            </a:pPr>
            <a:endParaRPr lang="hr-HR" altLang="sr-Latn-RS" sz="2000" dirty="0">
              <a:solidFill>
                <a:srgbClr val="000066"/>
              </a:solidFill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lain" startAt="5"/>
            </a:pPr>
            <a:r>
              <a:rPr lang="hr-HR" altLang="sr-Latn-RS" sz="2000" dirty="0">
                <a:solidFill>
                  <a:srgbClr val="000066"/>
                </a:solidFill>
                <a:ea typeface="ＭＳ Ｐゴシック" pitchFamily="34" charset="-128"/>
              </a:rPr>
              <a:t>Pomo</a:t>
            </a:r>
            <a:r>
              <a:rPr lang="hr-HR" altLang="sr-Latn-RS" sz="2000" dirty="0">
                <a:solidFill>
                  <a:srgbClr val="000066"/>
                </a:solidFill>
                <a:cs typeface="Arial" charset="0"/>
              </a:rPr>
              <a:t>ć</a:t>
            </a:r>
            <a:r>
              <a:rPr lang="hr-HR" altLang="sr-Latn-RS" sz="2000" dirty="0">
                <a:solidFill>
                  <a:srgbClr val="000066"/>
                </a:solidFill>
                <a:ea typeface="ＭＳ Ｐゴシック" pitchFamily="34" charset="-128"/>
              </a:rPr>
              <a:t>i</a:t>
            </a:r>
            <a:endParaRPr lang="hr-HR" altLang="sr-Latn-RS" sz="2000" dirty="0">
              <a:solidFill>
                <a:srgbClr val="000066"/>
              </a:solidFill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lain" startAt="5"/>
            </a:pPr>
            <a:endParaRPr lang="hr-HR" altLang="sr-Latn-RS" sz="2000" dirty="0">
              <a:solidFill>
                <a:srgbClr val="000066"/>
              </a:solidFill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lain" startAt="6"/>
            </a:pPr>
            <a:r>
              <a:rPr lang="hr-HR" altLang="sr-Latn-RS" sz="2000" dirty="0">
                <a:solidFill>
                  <a:srgbClr val="000066"/>
                </a:solidFill>
                <a:ea typeface="ＭＳ Ｐゴシック" pitchFamily="34" charset="-128"/>
              </a:rPr>
              <a:t>Donacije </a:t>
            </a:r>
            <a:endParaRPr lang="hr-HR" altLang="sr-Latn-RS" sz="2000" dirty="0">
              <a:solidFill>
                <a:srgbClr val="000066"/>
              </a:solidFill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lain" startAt="6"/>
            </a:pPr>
            <a:endParaRPr lang="hr-HR" altLang="sr-Latn-RS" sz="2000" dirty="0">
              <a:solidFill>
                <a:srgbClr val="000066"/>
              </a:solidFill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lain" startAt="7"/>
            </a:pPr>
            <a:r>
              <a:rPr lang="hr-HR" altLang="sr-Latn-RS" sz="2000" dirty="0">
                <a:solidFill>
                  <a:srgbClr val="000066"/>
                </a:solidFill>
                <a:ea typeface="ＭＳ Ｐゴシック" pitchFamily="34" charset="-128"/>
              </a:rPr>
              <a:t>Prihodi od nefinancijske imovine </a:t>
            </a:r>
            <a:endParaRPr lang="hr-HR" altLang="sr-Latn-RS" sz="2000" dirty="0">
              <a:solidFill>
                <a:srgbClr val="000066"/>
              </a:solidFill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2000" dirty="0">
              <a:solidFill>
                <a:srgbClr val="000066"/>
              </a:solidFill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solidFill>
                  <a:srgbClr val="000066"/>
                </a:solidFill>
                <a:ea typeface="ＭＳ Ｐゴシック" pitchFamily="34" charset="-128"/>
              </a:rPr>
              <a:t>8    </a:t>
            </a:r>
            <a:r>
              <a:rPr lang="hr-HR" altLang="sr-Latn-RS" sz="2000" dirty="0" smtClean="0">
                <a:solidFill>
                  <a:srgbClr val="000066"/>
                </a:solidFill>
                <a:ea typeface="ＭＳ Ｐゴシック" pitchFamily="34" charset="-128"/>
              </a:rPr>
              <a:t>Namjenski </a:t>
            </a:r>
            <a:r>
              <a:rPr lang="hr-HR" altLang="sr-Latn-RS" sz="2000" dirty="0">
                <a:solidFill>
                  <a:srgbClr val="000066"/>
                </a:solidFill>
                <a:ea typeface="ＭＳ Ｐゴシック" pitchFamily="34" charset="-128"/>
              </a:rPr>
              <a:t>primici od zadu</a:t>
            </a:r>
            <a:r>
              <a:rPr lang="hr-HR" altLang="sr-Latn-RS" sz="2000" dirty="0">
                <a:solidFill>
                  <a:srgbClr val="000066"/>
                </a:solidFill>
                <a:cs typeface="Arial" charset="0"/>
              </a:rPr>
              <a:t>ž</a:t>
            </a:r>
            <a:r>
              <a:rPr lang="hr-HR" altLang="sr-Latn-RS" sz="2000" dirty="0">
                <a:solidFill>
                  <a:srgbClr val="000066"/>
                </a:solidFill>
                <a:ea typeface="ＭＳ Ｐゴシック" pitchFamily="34" charset="-128"/>
              </a:rPr>
              <a:t>ivanja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endParaRPr lang="hr-HR" altLang="sr-Latn-RS" sz="2000" b="1" dirty="0">
              <a:solidFill>
                <a:schemeClr val="accent2"/>
              </a:solidFill>
            </a:endParaRPr>
          </a:p>
        </p:txBody>
      </p:sp>
      <p:sp>
        <p:nvSpPr>
          <p:cNvPr id="61446" name="AutoShape 6"/>
          <p:cNvSpPr>
            <a:spLocks/>
          </p:cNvSpPr>
          <p:nvPr/>
        </p:nvSpPr>
        <p:spPr bwMode="auto">
          <a:xfrm>
            <a:off x="4716463" y="2852738"/>
            <a:ext cx="304800" cy="2016125"/>
          </a:xfrm>
          <a:prstGeom prst="rightBrace">
            <a:avLst>
              <a:gd name="adj1" fmla="val 5512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E4ABD"/>
              </a:buClr>
              <a:buSzPct val="80000"/>
              <a:buFont typeface="Wingdings" pitchFamily="2" charset="2"/>
              <a:buChar char="Ø"/>
            </a:pPr>
            <a:endParaRPr lang="hr-HR" altLang="sr-Latn-RS" sz="1400" b="1"/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5148263" y="3716338"/>
            <a:ext cx="36671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>
                <a:solidFill>
                  <a:srgbClr val="000066"/>
                </a:solidFill>
                <a:ea typeface="ＭＳ Ｐゴシック" pitchFamily="34" charset="-128"/>
                <a:cs typeface="Arial" charset="0"/>
              </a:rPr>
              <a:t>FLEKSIBILNOST</a:t>
            </a:r>
            <a:r>
              <a:rPr lang="hr-HR" altLang="sr-Latn-RS" sz="1600" b="1">
                <a:solidFill>
                  <a:schemeClr val="accent2"/>
                </a:solidFill>
                <a:ea typeface="ＭＳ Ｐゴシック" pitchFamily="34" charset="-128"/>
                <a:cs typeface="Arial" charset="0"/>
              </a:rPr>
              <a:t> </a:t>
            </a:r>
            <a:r>
              <a:rPr lang="hr-HR" altLang="sr-Latn-RS" sz="1600">
                <a:solidFill>
                  <a:srgbClr val="000066"/>
                </a:solidFill>
                <a:ea typeface="ＭＳ Ｐゴシック" pitchFamily="34" charset="-128"/>
                <a:cs typeface="Arial" charset="0"/>
              </a:rPr>
              <a:t>U POTROŠNJI</a:t>
            </a:r>
          </a:p>
        </p:txBody>
      </p:sp>
    </p:spTree>
    <p:extLst>
      <p:ext uri="{BB962C8B-B14F-4D97-AF65-F5344CB8AC3E}">
        <p14:creationId xmlns:p14="http://schemas.microsoft.com/office/powerpoint/2010/main" val="210998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72129B22-078C-467A-AD8F-0D9A8AAEB4CD}" type="slidenum">
              <a:rPr lang="en-US" altLang="sr-Latn-RS" sz="1200" smtClean="0"/>
              <a:pPr algn="r">
                <a:spcBef>
                  <a:spcPct val="0"/>
                </a:spcBef>
                <a:buFontTx/>
                <a:buNone/>
              </a:pPr>
              <a:t>41</a:t>
            </a:fld>
            <a:endParaRPr lang="en-US" altLang="sr-Latn-RS" sz="1200" smtClean="0"/>
          </a:p>
        </p:txBody>
      </p:sp>
      <p:pic>
        <p:nvPicPr>
          <p:cNvPr id="6349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74676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228600" y="1295400"/>
            <a:ext cx="159370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400" b="1" dirty="0" smtClean="0">
                <a:solidFill>
                  <a:srgbClr val="000099"/>
                </a:solidFill>
              </a:rPr>
              <a:t>PRORAČUNSKE</a:t>
            </a:r>
            <a:endParaRPr lang="hr-HR" altLang="sr-Latn-RS" sz="1400" b="1" dirty="0">
              <a:solidFill>
                <a:srgbClr val="000099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400" b="1" dirty="0">
                <a:solidFill>
                  <a:srgbClr val="000099"/>
                </a:solidFill>
              </a:rPr>
              <a:t>KLASIFIKACIJE</a:t>
            </a:r>
          </a:p>
        </p:txBody>
      </p:sp>
      <p:sp>
        <p:nvSpPr>
          <p:cNvPr id="63493" name="AutoShape 5"/>
          <p:cNvSpPr>
            <a:spLocks noChangeArrowheads="1"/>
          </p:cNvSpPr>
          <p:nvPr/>
        </p:nvSpPr>
        <p:spPr bwMode="auto">
          <a:xfrm>
            <a:off x="152400" y="1828800"/>
            <a:ext cx="1584325" cy="503238"/>
          </a:xfrm>
          <a:prstGeom prst="wedgeRoundRectCallout">
            <a:avLst>
              <a:gd name="adj1" fmla="val 72644"/>
              <a:gd name="adj2" fmla="val 111829"/>
              <a:gd name="adj3" fmla="val 16667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100" b="1" dirty="0" smtClean="0">
                <a:solidFill>
                  <a:schemeClr val="bg1"/>
                </a:solidFill>
              </a:rPr>
              <a:t>ORGANIZACIJSKA</a:t>
            </a:r>
            <a:endParaRPr lang="hr-HR" altLang="sr-Latn-RS" sz="1100" b="1" dirty="0">
              <a:solidFill>
                <a:schemeClr val="bg1"/>
              </a:solidFill>
            </a:endParaRPr>
          </a:p>
        </p:txBody>
      </p:sp>
      <p:sp>
        <p:nvSpPr>
          <p:cNvPr id="63494" name="AutoShape 6"/>
          <p:cNvSpPr>
            <a:spLocks noChangeArrowheads="1"/>
          </p:cNvSpPr>
          <p:nvPr/>
        </p:nvSpPr>
        <p:spPr bwMode="auto">
          <a:xfrm>
            <a:off x="152400" y="2895600"/>
            <a:ext cx="1516063" cy="547688"/>
          </a:xfrm>
          <a:prstGeom prst="wedgeRoundRectCallout">
            <a:avLst>
              <a:gd name="adj1" fmla="val 80264"/>
              <a:gd name="adj2" fmla="val -48843"/>
              <a:gd name="adj3" fmla="val 16667"/>
            </a:avLst>
          </a:prstGeom>
          <a:solidFill>
            <a:srgbClr val="0000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100" b="1">
                <a:solidFill>
                  <a:schemeClr val="bg1"/>
                </a:solidFill>
              </a:rPr>
              <a:t>PROGRAMSKA</a:t>
            </a:r>
          </a:p>
        </p:txBody>
      </p:sp>
      <p:sp>
        <p:nvSpPr>
          <p:cNvPr id="63495" name="AutoShape 7"/>
          <p:cNvSpPr>
            <a:spLocks noChangeArrowheads="1"/>
          </p:cNvSpPr>
          <p:nvPr/>
        </p:nvSpPr>
        <p:spPr bwMode="auto">
          <a:xfrm>
            <a:off x="152400" y="3810000"/>
            <a:ext cx="1592263" cy="647700"/>
          </a:xfrm>
          <a:prstGeom prst="wedgeRoundRectCallout">
            <a:avLst>
              <a:gd name="adj1" fmla="val 84597"/>
              <a:gd name="adj2" fmla="val -165931"/>
              <a:gd name="adj3" fmla="val 16667"/>
            </a:avLst>
          </a:prstGeom>
          <a:solidFill>
            <a:srgbClr val="0000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100" b="1">
                <a:solidFill>
                  <a:schemeClr val="bg1"/>
                </a:solidFill>
              </a:rPr>
              <a:t>IZVORI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100" b="1">
                <a:solidFill>
                  <a:schemeClr val="bg1"/>
                </a:solidFill>
              </a:rPr>
              <a:t>FINANCIRANJA</a:t>
            </a:r>
          </a:p>
        </p:txBody>
      </p:sp>
      <p:sp>
        <p:nvSpPr>
          <p:cNvPr id="63496" name="AutoShape 8"/>
          <p:cNvSpPr>
            <a:spLocks noChangeArrowheads="1"/>
          </p:cNvSpPr>
          <p:nvPr/>
        </p:nvSpPr>
        <p:spPr bwMode="auto">
          <a:xfrm>
            <a:off x="107950" y="5661025"/>
            <a:ext cx="1368425" cy="576263"/>
          </a:xfrm>
          <a:prstGeom prst="wedgeRoundRectCallout">
            <a:avLst>
              <a:gd name="adj1" fmla="val 89907"/>
              <a:gd name="adj2" fmla="val -139255"/>
              <a:gd name="adj3" fmla="val 16667"/>
            </a:avLst>
          </a:prstGeom>
          <a:solidFill>
            <a:srgbClr val="0000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100" b="1">
                <a:solidFill>
                  <a:schemeClr val="bg1"/>
                </a:solidFill>
              </a:rPr>
              <a:t>EKONOMSKA</a:t>
            </a:r>
          </a:p>
        </p:txBody>
      </p:sp>
    </p:spTree>
    <p:extLst>
      <p:ext uri="{BB962C8B-B14F-4D97-AF65-F5344CB8AC3E}">
        <p14:creationId xmlns:p14="http://schemas.microsoft.com/office/powerpoint/2010/main" val="34951505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90CCFBF-48DB-4587-9B9A-C9EC6337215B}" type="slidenum">
              <a:rPr lang="hr-HR" smtClean="0"/>
              <a:t>42</a:t>
            </a:fld>
            <a:endParaRPr lang="hr-H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787900" y="115888"/>
            <a:ext cx="4356100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hr-HR" sz="4000" b="1" dirty="0" smtClean="0">
                <a:latin typeface="+mn-lt"/>
                <a:cs typeface="Arial" charset="0"/>
              </a:rPr>
              <a:t>LIMITI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68" y="980554"/>
            <a:ext cx="8587804" cy="5760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861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90CCFBF-48DB-4587-9B9A-C9EC6337215B}" type="slidenum">
              <a:rPr lang="hr-HR" smtClean="0"/>
              <a:t>43</a:t>
            </a:fld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quarter" idx="4294967295"/>
          </p:nvPr>
        </p:nvSpPr>
        <p:spPr>
          <a:xfrm>
            <a:off x="0" y="1628775"/>
            <a:ext cx="7667625" cy="4824413"/>
          </a:xfrm>
          <a:prstGeom prst="rect">
            <a:avLst/>
          </a:prstGeom>
        </p:spPr>
        <p:txBody>
          <a:bodyPr/>
          <a:lstStyle/>
          <a:p>
            <a:pPr marL="0" lvl="1" indent="0" algn="ctr">
              <a:buFontTx/>
              <a:buNone/>
              <a:defRPr/>
            </a:pPr>
            <a:r>
              <a:rPr lang="hr-HR" sz="2000" b="1" dirty="0"/>
              <a:t>Fiskalna disciplina:</a:t>
            </a:r>
          </a:p>
          <a:p>
            <a:pPr marL="0" lvl="1" indent="0" algn="ctr">
              <a:buFontTx/>
              <a:buNone/>
              <a:defRPr/>
            </a:pPr>
            <a:r>
              <a:rPr lang="hr-HR" sz="2000" dirty="0"/>
              <a:t>Dosljedna primjena fiskalnih pravila </a:t>
            </a:r>
          </a:p>
          <a:p>
            <a:pPr marL="0" lvl="1" indent="0" algn="ctr">
              <a:buFontTx/>
              <a:buNone/>
              <a:defRPr/>
            </a:pPr>
            <a:r>
              <a:rPr lang="hr-HR" sz="2000" dirty="0"/>
              <a:t>Osigurati srednjoročni proračunski okvir</a:t>
            </a:r>
          </a:p>
          <a:p>
            <a:pPr marL="0" lvl="1" indent="0" algn="ctr">
              <a:buFontTx/>
              <a:buNone/>
              <a:defRPr/>
            </a:pPr>
            <a:endParaRPr lang="hr-HR" sz="2000" dirty="0"/>
          </a:p>
          <a:p>
            <a:pPr marL="0" lvl="1" indent="0" algn="ctr">
              <a:buFontTx/>
              <a:buNone/>
              <a:defRPr/>
            </a:pPr>
            <a:endParaRPr lang="hr-HR" sz="1800" dirty="0"/>
          </a:p>
          <a:p>
            <a:pPr marL="274320" lvl="1" indent="0" algn="ctr">
              <a:buFontTx/>
              <a:buNone/>
              <a:defRPr/>
            </a:pPr>
            <a:endParaRPr lang="hr-HR" sz="2000" b="1" dirty="0" smtClean="0"/>
          </a:p>
          <a:p>
            <a:pPr marL="274320" lvl="1" indent="0" algn="ctr">
              <a:buFontTx/>
              <a:buNone/>
              <a:defRPr/>
            </a:pPr>
            <a:r>
              <a:rPr lang="hr-HR" sz="2000" b="1" dirty="0" smtClean="0"/>
              <a:t>Održivost </a:t>
            </a:r>
            <a:r>
              <a:rPr lang="hr-HR" sz="2000" b="1" dirty="0"/>
              <a:t>postojećih programa i politike javnog duga</a:t>
            </a:r>
          </a:p>
          <a:p>
            <a:pPr marL="274320" lvl="1" indent="0" algn="ctr">
              <a:buFontTx/>
              <a:buNone/>
              <a:defRPr/>
            </a:pPr>
            <a:endParaRPr lang="hr-HR" sz="2000" b="1" dirty="0"/>
          </a:p>
          <a:p>
            <a:pPr marL="274320" lvl="1" indent="0" algn="ctr">
              <a:buFontTx/>
              <a:buNone/>
              <a:defRPr/>
            </a:pPr>
            <a:r>
              <a:rPr lang="hr-HR" sz="2000" dirty="0"/>
              <a:t>Izmjenama i dopunama ZOP-a:</a:t>
            </a:r>
          </a:p>
          <a:p>
            <a:pPr lvl="1" algn="ctr">
              <a:buFontTx/>
              <a:buChar char="-"/>
              <a:defRPr/>
            </a:pPr>
            <a:r>
              <a:rPr lang="hr-HR" sz="2000" dirty="0"/>
              <a:t>jača značaj projekcija</a:t>
            </a:r>
          </a:p>
          <a:p>
            <a:pPr lvl="1" algn="ctr">
              <a:buFontTx/>
              <a:buChar char="-"/>
              <a:defRPr/>
            </a:pPr>
            <a:r>
              <a:rPr lang="hr-HR" sz="2000" dirty="0"/>
              <a:t>uvode se </a:t>
            </a:r>
            <a:r>
              <a:rPr lang="hr-HR" sz="2000" b="1" dirty="0"/>
              <a:t>dvojni limiti</a:t>
            </a:r>
          </a:p>
          <a:p>
            <a:pPr lvl="2" algn="ctr">
              <a:buFont typeface="Courier New" pitchFamily="49" charset="0"/>
              <a:buChar char="o"/>
              <a:defRPr/>
            </a:pPr>
            <a:endParaRPr lang="hr-HR" sz="1800" dirty="0"/>
          </a:p>
          <a:p>
            <a:pPr lvl="1">
              <a:defRPr/>
            </a:pPr>
            <a:endParaRPr lang="hr-HR" sz="2400" dirty="0"/>
          </a:p>
          <a:p>
            <a:pPr lvl="1">
              <a:defRPr/>
            </a:pPr>
            <a:endParaRPr lang="hr-HR" sz="2400" dirty="0"/>
          </a:p>
          <a:p>
            <a:endParaRPr lang="hr-HR" dirty="0"/>
          </a:p>
        </p:txBody>
      </p:sp>
      <p:sp>
        <p:nvSpPr>
          <p:cNvPr id="5" name="Strelica dolje 4"/>
          <p:cNvSpPr/>
          <p:nvPr/>
        </p:nvSpPr>
        <p:spPr>
          <a:xfrm>
            <a:off x="2771800" y="2852936"/>
            <a:ext cx="3454400" cy="7582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dirty="0"/>
              <a:t>omogućuje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11560" y="978834"/>
            <a:ext cx="8229600" cy="63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dirty="0" smtClean="0">
                <a:latin typeface="Arial" charset="0"/>
                <a:cs typeface="Arial" charset="0"/>
              </a:rPr>
              <a:t>Dvojni limiti za korisnike</a:t>
            </a:r>
          </a:p>
        </p:txBody>
      </p:sp>
    </p:spTree>
    <p:extLst>
      <p:ext uri="{BB962C8B-B14F-4D97-AF65-F5344CB8AC3E}">
        <p14:creationId xmlns:p14="http://schemas.microsoft.com/office/powerpoint/2010/main" val="173633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90CCFBF-48DB-4587-9B9A-C9EC6337215B}" type="slidenum">
              <a:rPr lang="hr-HR" smtClean="0"/>
              <a:t>44</a:t>
            </a:fld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quarter" idx="4294967295"/>
          </p:nvPr>
        </p:nvSpPr>
        <p:spPr>
          <a:xfrm>
            <a:off x="0" y="1052737"/>
            <a:ext cx="8892480" cy="54004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2" indent="-342900" algn="just">
              <a:defRPr/>
            </a:pPr>
            <a:r>
              <a:rPr lang="hr-HR" sz="2000" b="1" spc="-100" dirty="0"/>
              <a:t>1. limit </a:t>
            </a:r>
            <a:r>
              <a:rPr lang="hr-HR" sz="2000" dirty="0"/>
              <a:t>se utvrđuje ovisno o sredstvima potrebnim za provedbu </a:t>
            </a:r>
            <a:r>
              <a:rPr lang="hr-HR" sz="2000" b="1" dirty="0"/>
              <a:t>postojećih</a:t>
            </a:r>
            <a:r>
              <a:rPr lang="hr-HR" sz="2000" dirty="0"/>
              <a:t> programa, odnosno aktivnosti (koje proizlaze iz trenutno važećih propisa)</a:t>
            </a:r>
            <a:r>
              <a:rPr lang="hr-HR" sz="2000" b="1" dirty="0"/>
              <a:t> </a:t>
            </a:r>
          </a:p>
          <a:p>
            <a:pPr marL="274320" lvl="1" indent="0" algn="just">
              <a:buNone/>
              <a:defRPr/>
            </a:pPr>
            <a:r>
              <a:rPr lang="hr-HR" sz="2000" b="1" dirty="0" smtClean="0"/>
              <a:t>- Troškovi </a:t>
            </a:r>
            <a:r>
              <a:rPr lang="hr-HR" sz="2000" b="1" dirty="0"/>
              <a:t>provođenja postojećih programa (aktivnosti) = </a:t>
            </a:r>
            <a:r>
              <a:rPr lang="hr-HR" sz="2000" dirty="0"/>
              <a:t>troškovi održavanja postojeće razine usluga (uzimajući u obzir očekivane promjene u broju korisnika i primjerice tekuće troškove kapitalnih projekata, koji će se završiti tijekom planiranog razdoblja</a:t>
            </a:r>
            <a:r>
              <a:rPr lang="hr-HR" sz="2000" dirty="0" smtClean="0"/>
              <a:t>)</a:t>
            </a:r>
          </a:p>
          <a:p>
            <a:pPr marL="274320" lvl="1" indent="0" algn="just">
              <a:buNone/>
              <a:defRPr/>
            </a:pPr>
            <a:endParaRPr lang="hr-HR" sz="2000" dirty="0"/>
          </a:p>
          <a:p>
            <a:pPr marL="342900" lvl="2" indent="-342900" algn="just">
              <a:defRPr/>
            </a:pPr>
            <a:r>
              <a:rPr lang="hr-HR" sz="2000" b="1" spc="-100" dirty="0"/>
              <a:t>2. limit </a:t>
            </a:r>
            <a:r>
              <a:rPr lang="hr-HR" sz="2000" dirty="0"/>
              <a:t>se utvrđuje ovisno o sredstvima potrebnim za provedbu </a:t>
            </a:r>
            <a:r>
              <a:rPr lang="hr-HR" sz="2000" b="1" dirty="0"/>
              <a:t>novih ili promjenu postojećih </a:t>
            </a:r>
            <a:r>
              <a:rPr lang="hr-HR" sz="2000" dirty="0"/>
              <a:t>programa, odnosno aktivnosti</a:t>
            </a:r>
          </a:p>
          <a:p>
            <a:pPr marL="274320" lvl="1" indent="0" algn="just">
              <a:buNone/>
              <a:defRPr/>
            </a:pPr>
            <a:r>
              <a:rPr lang="hr-HR" sz="2000" b="1" dirty="0" smtClean="0"/>
              <a:t>- Troškovi </a:t>
            </a:r>
            <a:r>
              <a:rPr lang="hr-HR" sz="2000" b="1" dirty="0"/>
              <a:t>novih programa</a:t>
            </a:r>
            <a:r>
              <a:rPr lang="hr-HR" sz="2000" dirty="0"/>
              <a:t> uključuju i troškove promjene razine i vrste usluge, primjerice u školama uvođenje boravka za djecu.</a:t>
            </a:r>
          </a:p>
          <a:p>
            <a:pPr marL="388620" lvl="2" indent="0" algn="just">
              <a:buFontTx/>
              <a:buNone/>
              <a:defRPr/>
            </a:pPr>
            <a:endParaRPr lang="hr-HR" sz="2000" dirty="0"/>
          </a:p>
          <a:p>
            <a:pPr algn="just"/>
            <a:endParaRPr lang="hr-HR" sz="20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349" y="198036"/>
            <a:ext cx="8229600" cy="64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dirty="0" smtClean="0">
                <a:solidFill>
                  <a:schemeClr val="tx1"/>
                </a:solidFill>
                <a:latin typeface="+mn-lt"/>
                <a:cs typeface="Arial" charset="0"/>
              </a:rPr>
              <a:t>DVOJNI LIMITI ZA KORISNIKE</a:t>
            </a:r>
            <a:endParaRPr lang="hr-HR" sz="400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25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90CCFBF-48DB-4587-9B9A-C9EC6337215B}" type="slidenum">
              <a:rPr lang="hr-HR" smtClean="0"/>
              <a:t>45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539552" y="332656"/>
            <a:ext cx="8280400" cy="93662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hr-HR" altLang="sr-Latn-RS" sz="4000" dirty="0" smtClean="0">
                <a:latin typeface="+mn-lt"/>
                <a:cs typeface="Arial" charset="0"/>
              </a:rPr>
              <a:t>UPUTE ZA IZRADU PRIJEDLOGA DRŽAVNOG PRORAČUNA</a:t>
            </a:r>
            <a:endParaRPr lang="hr-HR" sz="4000" dirty="0">
              <a:latin typeface="+mn-lt"/>
            </a:endParaRP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quarter" idx="4294967295"/>
          </p:nvPr>
        </p:nvSpPr>
        <p:spPr>
          <a:xfrm>
            <a:off x="251520" y="1772816"/>
            <a:ext cx="8712968" cy="482483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vi-VN" altLang="sr-Latn-RS" sz="2000" dirty="0">
                <a:latin typeface="Arial" charset="0"/>
                <a:cs typeface="Arial" charset="0"/>
              </a:rPr>
              <a:t>Sadrže</a:t>
            </a:r>
            <a:r>
              <a:rPr lang="vi-VN" altLang="sr-Latn-RS" sz="2000" dirty="0" smtClean="0">
                <a:latin typeface="Arial" charset="0"/>
                <a:cs typeface="Arial" charset="0"/>
              </a:rPr>
              <a:t>:</a:t>
            </a:r>
            <a:endParaRPr lang="hr-HR" altLang="sr-Latn-RS" sz="2000" dirty="0" smtClean="0">
              <a:latin typeface="Arial" charset="0"/>
              <a:cs typeface="Arial" charset="0"/>
            </a:endParaRPr>
          </a:p>
          <a:p>
            <a:pPr marL="0" indent="0" algn="just">
              <a:buNone/>
            </a:pPr>
            <a:endParaRPr lang="vi-VN" altLang="sr-Latn-RS" sz="2000" dirty="0">
              <a:latin typeface="Arial" charset="0"/>
              <a:cs typeface="Arial" charset="0"/>
            </a:endParaRPr>
          </a:p>
          <a:p>
            <a:pPr algn="just"/>
            <a:r>
              <a:rPr lang="vi-VN" altLang="sr-Latn-RS" sz="2000" dirty="0">
                <a:latin typeface="Arial" charset="0"/>
                <a:cs typeface="Arial" charset="0"/>
              </a:rPr>
              <a:t>osnovne ekonomske pokazatelje iz Smjernica </a:t>
            </a:r>
          </a:p>
          <a:p>
            <a:pPr algn="just"/>
            <a:r>
              <a:rPr lang="vi-VN" altLang="sr-Latn-RS" sz="2000" dirty="0">
                <a:latin typeface="Arial" charset="0"/>
                <a:cs typeface="Arial" charset="0"/>
              </a:rPr>
              <a:t>metodologiju izrade financijskih planova za proračunske i izvanproračunske korisnike državnog proračuna</a:t>
            </a:r>
          </a:p>
          <a:p>
            <a:pPr algn="just"/>
            <a:r>
              <a:rPr lang="vi-VN" altLang="sr-Latn-RS" sz="2000" dirty="0">
                <a:latin typeface="Arial" charset="0"/>
                <a:cs typeface="Arial" charset="0"/>
              </a:rPr>
              <a:t>rokove u kojima korisnici (npr. sudovi) dostavljaju financijske planove nadležnim ministarstvima (npr. Ministarstvu pravosuđa), odnosno drugim državnim tijelima, a oni objedinjeni financijski plan Ministarstvu financija</a:t>
            </a:r>
          </a:p>
          <a:p>
            <a:pPr algn="just"/>
            <a:r>
              <a:rPr lang="vi-VN" altLang="sr-Latn-RS" sz="2000" dirty="0">
                <a:latin typeface="Arial" charset="0"/>
                <a:cs typeface="Arial" charset="0"/>
              </a:rPr>
              <a:t>objava na Internet stranicama Ministarstva financija (www.mfin.hr)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47615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90CCFBF-48DB-4587-9B9A-C9EC6337215B}" type="slidenum">
              <a:rPr lang="hr-HR" smtClean="0"/>
              <a:t>46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251520" y="116632"/>
            <a:ext cx="8892480" cy="120734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hr-HR" altLang="sr-Latn-RS" sz="4000" dirty="0" smtClean="0">
                <a:latin typeface="+mn-lt"/>
              </a:rPr>
              <a:t>PRORAČUNSKI KALENDAR</a:t>
            </a:r>
            <a:endParaRPr lang="hr-HR" sz="4000" dirty="0">
              <a:latin typeface="+mn-lt"/>
            </a:endParaRPr>
          </a:p>
        </p:txBody>
      </p:sp>
      <p:pic>
        <p:nvPicPr>
          <p:cNvPr id="11" name="Picture 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341438"/>
            <a:ext cx="8978900" cy="524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498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772400" cy="612328"/>
          </a:xfrm>
        </p:spPr>
        <p:txBody>
          <a:bodyPr>
            <a:normAutofit fontScale="90000"/>
          </a:bodyPr>
          <a:lstStyle/>
          <a:p>
            <a:r>
              <a:rPr lang="hr-HR" altLang="sr-Latn-RS" dirty="0" smtClean="0"/>
              <a:t>POVIJESNI RAZVOJ NAČELA TRANSPARENTNOSTI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288" y="1556792"/>
            <a:ext cx="8208962" cy="4824958"/>
          </a:xfrm>
        </p:spPr>
        <p:txBody>
          <a:bodyPr/>
          <a:lstStyle/>
          <a:p>
            <a:pPr algn="just">
              <a:defRPr/>
            </a:pPr>
            <a:r>
              <a:rPr lang="hr-H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Načelo transparentnosti na proračunskoj razini uvedeno je Zakonom o proračunu iz 2003. godine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r-H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Narodne novine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r-H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u daljnjem tekstu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r-H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hr-H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96/03) </a:t>
            </a:r>
            <a:endParaRPr lang="hr-H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defRPr/>
            </a:pP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članak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4. 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stavak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„Izrada 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i izvršavanje proračuna temelji se na načelu zakonitosti, učinkovitosti, ekonomičnosti i transparentnosti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lang="hr-H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hr-H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Preciznija definicija propisana je Zakonom o proračunu iz 2008. godine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r-H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87/08, 136/12 </a:t>
            </a:r>
            <a:r>
              <a:rPr lang="hr-H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15/15) </a:t>
            </a:r>
            <a:endParaRPr lang="hr-H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defRPr/>
            </a:pP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članak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„Proračun 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se donosi i izvršava u skladu s načelima jedinstva i točnosti proračuna, jedne godine, uravnoteženosti, obračunske jedinice, univerzalnosti, specifikacije, dobrog financijskog upravljanja i 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transparentnosti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lang="hr-H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defRPr/>
            </a:pP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članak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„Proračun 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se donosi i izvršava u skladu s načelom transparentnosti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”</a:t>
            </a:r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FontTx/>
              <a:buNone/>
              <a:defRPr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Symbol" pitchFamily="18" charset="2"/>
              <a:buNone/>
              <a:defRPr/>
            </a:pP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hr-HR" dirty="0"/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581131-D1FF-4C1C-942F-574A78757350}" type="slidenum">
              <a:rPr lang="en-US" altLang="sr-Latn-RS" smtClean="0"/>
              <a:pPr>
                <a:defRPr/>
              </a:pPr>
              <a:t>47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85628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/>
          <p:cNvSpPr>
            <a:spLocks noGrp="1"/>
          </p:cNvSpPr>
          <p:nvPr>
            <p:ph type="title"/>
          </p:nvPr>
        </p:nvSpPr>
        <p:spPr>
          <a:xfrm>
            <a:off x="251521" y="116633"/>
            <a:ext cx="8712968" cy="1080119"/>
          </a:xfrm>
        </p:spPr>
        <p:txBody>
          <a:bodyPr>
            <a:normAutofit fontScale="90000"/>
          </a:bodyPr>
          <a:lstStyle/>
          <a:p>
            <a:r>
              <a:rPr lang="hr-HR" altLang="sr-Latn-RS" dirty="0" smtClean="0"/>
              <a:t>POVIJESNI RAZVOJ NAČELA TRANSPARENTNOSTI</a:t>
            </a:r>
          </a:p>
        </p:txBody>
      </p:sp>
      <p:sp>
        <p:nvSpPr>
          <p:cNvPr id="10243" name="Rezervirano mjesto sadržaja 2"/>
          <p:cNvSpPr>
            <a:spLocks noGrp="1"/>
          </p:cNvSpPr>
          <p:nvPr>
            <p:ph idx="1"/>
          </p:nvPr>
        </p:nvSpPr>
        <p:spPr>
          <a:xfrm>
            <a:off x="0" y="1268760"/>
            <a:ext cx="8964290" cy="5256212"/>
          </a:xfrm>
        </p:spPr>
        <p:txBody>
          <a:bodyPr>
            <a:normAutofit lnSpcReduction="10000"/>
          </a:bodyPr>
          <a:lstStyle/>
          <a:p>
            <a:pPr algn="just">
              <a:spcBef>
                <a:spcPct val="0"/>
              </a:spcBef>
            </a:pPr>
            <a:r>
              <a:rPr lang="hr-HR" altLang="sr-Latn-RS" sz="2400" dirty="0" smtClean="0"/>
              <a:t>Proračun, proračunske projekcije i izmjene i dopune proračuna te odluka o privremenom financiranju objavljuju se u »Narodnim novinama« – službenom listu Republike Hrvatske, odnosno u službenom glasilu jedinice lokalne i područne (regionalne) samouprave.</a:t>
            </a:r>
          </a:p>
          <a:p>
            <a:pPr algn="just">
              <a:spcBef>
                <a:spcPct val="0"/>
              </a:spcBef>
            </a:pPr>
            <a:r>
              <a:rPr lang="hr-HR" altLang="sr-Latn-RS" sz="2400" dirty="0" smtClean="0"/>
              <a:t>Polugodišnji i godišnji izvještaj o izvršenju proračuna i polugodišnji i godišnji izvještaj o izvršenju financijskog plana izvanproračunskog korisnika objavljuju se na internetskim stranicama Vlade Republike Hrvatske, odnosno internetskim stranicama jedinice lokalne i područne (regionalne) samouprave.</a:t>
            </a:r>
          </a:p>
          <a:p>
            <a:pPr algn="just">
              <a:spcBef>
                <a:spcPct val="0"/>
              </a:spcBef>
            </a:pPr>
            <a:r>
              <a:rPr lang="hr-HR" altLang="sr-Latn-RS" sz="2400" dirty="0" smtClean="0"/>
              <a:t>Opći i posebni dio polugodišnjeg i godišnjeg izvještaja o izvršenju proračuna i opći i posebni dio polugodišnjeg i godišnjeg izvještaja o izvršenju financijskog plana izvanproračunskog korisnika objavljuju se u »Narodnim novinama«, odnosno službenom glasilu jedinice lokalne i područne (regionalne) samouprave.</a:t>
            </a:r>
            <a:endParaRPr lang="en-US" altLang="sr-Latn-RS" sz="2400" dirty="0" smtClean="0">
              <a:latin typeface="Arial" charset="0"/>
              <a:cs typeface="Arial" charset="0"/>
            </a:endParaRP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71EC6D-780E-4AE7-9866-E1E909F6ED18}" type="slidenum">
              <a:rPr lang="en-US" altLang="sr-Latn-RS" smtClean="0"/>
              <a:pPr>
                <a:defRPr/>
              </a:pPr>
              <a:t>48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47187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/>
          <p:cNvSpPr>
            <a:spLocks noGrp="1"/>
          </p:cNvSpPr>
          <p:nvPr>
            <p:ph type="title"/>
          </p:nvPr>
        </p:nvSpPr>
        <p:spPr>
          <a:xfrm>
            <a:off x="395536" y="188912"/>
            <a:ext cx="8208714" cy="1511895"/>
          </a:xfrm>
        </p:spPr>
        <p:txBody>
          <a:bodyPr>
            <a:noAutofit/>
          </a:bodyPr>
          <a:lstStyle/>
          <a:p>
            <a:r>
              <a:rPr lang="hr-HR" altLang="sr-Latn-RS" sz="4000" dirty="0" smtClean="0"/>
              <a:t>POSLJEDNJE DOPUNE ZAKONA O PRORAČUNU IZ 2015. GODINE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11188" y="1988840"/>
            <a:ext cx="7993062" cy="4248448"/>
          </a:xfrm>
        </p:spPr>
        <p:txBody>
          <a:bodyPr/>
          <a:lstStyle/>
          <a:p>
            <a:pPr algn="just">
              <a:spcBef>
                <a:spcPts val="0"/>
              </a:spcBef>
              <a:defRPr/>
            </a:pPr>
            <a:r>
              <a:rPr lang="hr-H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Uvedene su sljedeće obveze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hr-H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spcBef>
                <a:spcPts val="0"/>
              </a:spcBef>
              <a:defRPr/>
            </a:pPr>
            <a:r>
              <a:rPr lang="hr-HR" sz="2000" dirty="0" smtClean="0"/>
              <a:t>Jedinice </a:t>
            </a:r>
            <a:r>
              <a:rPr lang="hr-HR" sz="2000" dirty="0"/>
              <a:t>lokalne i područne (regionalne) samouprave, proračunski i izvanproračunski korisnici objavljuju </a:t>
            </a:r>
            <a:r>
              <a:rPr lang="hr-HR" sz="2000" b="1" dirty="0"/>
              <a:t>godišnje financijske izvještaje na svojim internetskim stranicama</a:t>
            </a:r>
            <a:r>
              <a:rPr lang="hr-HR" sz="2000" dirty="0"/>
              <a:t> najkasnije u roku od osam dana od dana njihove </a:t>
            </a:r>
            <a:r>
              <a:rPr lang="hr-HR" sz="2000" dirty="0" smtClean="0"/>
              <a:t>predaje.</a:t>
            </a:r>
          </a:p>
          <a:p>
            <a:pPr lvl="1" algn="just">
              <a:spcBef>
                <a:spcPts val="0"/>
              </a:spcBef>
              <a:defRPr/>
            </a:pPr>
            <a:r>
              <a:rPr lang="hr-HR" sz="2000" dirty="0"/>
              <a:t>Proračunski i izvanproračunski korisnici koji nemaju vlastite internetske stranice objavljuju godišnje financijske izvještaje na internetskim stranicama nadležnog razdjela organizacijske klasifikacije državnog proračuna, odnosno nadležne jedinice lokalne i područne (regionalne) samouprave, u roku od osam dana od dana njihove predaje.</a:t>
            </a: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F22874-2993-4EA9-B997-56F80F6633DF}" type="slidenum">
              <a:rPr lang="en-US" altLang="sr-Latn-RS" smtClean="0"/>
              <a:pPr>
                <a:defRPr/>
              </a:pPr>
              <a:t>49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99836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hr-HR" sz="4000" dirty="0" smtClean="0"/>
              <a:t>PRAVNI OKVIR</a:t>
            </a:r>
            <a:endParaRPr lang="hr-HR" sz="4000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980728"/>
            <a:ext cx="8507288" cy="5145435"/>
          </a:xfrm>
        </p:spPr>
        <p:txBody>
          <a:bodyPr anchor="ctr">
            <a:normAutofit/>
          </a:bodyPr>
          <a:lstStyle/>
          <a:p>
            <a:pPr algn="just"/>
            <a:r>
              <a:rPr lang="hr-HR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Zakon iz 2003. ostvario prvotno postavljene ciljeve - uspostavljanje fiskalne discipline</a:t>
            </a:r>
          </a:p>
          <a:p>
            <a:pPr algn="just" eaLnBrk="1" hangingPunct="1"/>
            <a:r>
              <a:rPr lang="hr-HR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Status zemlje kandidata EU – razlog za zakonodavno - institucionalne promjene</a:t>
            </a:r>
          </a:p>
          <a:p>
            <a:pPr algn="just" eaLnBrk="1" hangingPunct="1"/>
            <a:r>
              <a:rPr lang="hr-HR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Usklađivanja nacionalnog zakonodavstva s pravnom stečevinom EU poglavlje 22 Regionalna politika i koordinacija strukturnih instrumenata </a:t>
            </a:r>
          </a:p>
          <a:p>
            <a:pPr lvl="1" algn="just" eaLnBrk="1" hangingPunct="1"/>
            <a:r>
              <a:rPr lang="hr-HR" altLang="sr-Latn-R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mogućnost višegodišnjeg planiranja</a:t>
            </a:r>
          </a:p>
          <a:p>
            <a:pPr lvl="1" algn="just" eaLnBrk="1" hangingPunct="1"/>
            <a:r>
              <a:rPr lang="hr-HR" altLang="sr-Latn-R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prijenos neizvršenih projekata u sljedeću godinu</a:t>
            </a:r>
          </a:p>
          <a:p>
            <a:pPr lvl="1" algn="just" eaLnBrk="1" hangingPunct="1"/>
            <a:r>
              <a:rPr lang="hr-HR" altLang="sr-Latn-R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veću fleksibilnost u izvršavanju proračuna </a:t>
            </a:r>
          </a:p>
          <a:p>
            <a:pPr lvl="1" algn="just" eaLnBrk="1" hangingPunct="1"/>
            <a:r>
              <a:rPr lang="hr-HR" altLang="sr-Latn-R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mogućnost da se ograničenja za zaduživanje jedinica lokalne i područne (regionalne) samouprave ne odnose na projekte koji se sufinanciraju iz fondova Europske unije </a:t>
            </a:r>
          </a:p>
        </p:txBody>
      </p:sp>
    </p:spTree>
    <p:extLst>
      <p:ext uri="{BB962C8B-B14F-4D97-AF65-F5344CB8AC3E}">
        <p14:creationId xmlns:p14="http://schemas.microsoft.com/office/powerpoint/2010/main" val="194510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zervirano mjesto broja slajda 7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90CCFBF-48DB-4587-9B9A-C9EC6337215B}" type="slidenum">
              <a:rPr lang="hr-HR" smtClean="0"/>
              <a:t>50</a:t>
            </a:fld>
            <a:endParaRPr lang="hr-HR"/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179512" y="260648"/>
            <a:ext cx="8820150" cy="57626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hr-HR" altLang="sr-Latn-RS" sz="4000" dirty="0" smtClean="0">
                <a:latin typeface="+mn-lt"/>
                <a:cs typeface="Arial" charset="0"/>
              </a:rPr>
              <a:t>POLUGODIŠNJI I GODIŠNJI IZVJEŠTAJ O IZVRŠENJU PRORAČUNA</a:t>
            </a:r>
            <a:endParaRPr lang="hr-HR" sz="4000" dirty="0">
              <a:latin typeface="+mn-lt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0" y="1341438"/>
            <a:ext cx="9144000" cy="532765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algn="just"/>
            <a:r>
              <a:rPr lang="hr-HR" altLang="sr-Latn-RS" sz="2200" dirty="0">
                <a:latin typeface="Arial" charset="0"/>
                <a:cs typeface="Arial" charset="0"/>
              </a:rPr>
              <a:t>Polugodišnji i godišnji izvještaj o izvršenju proračuna sadrže</a:t>
            </a:r>
            <a:r>
              <a:rPr lang="hr-HR" altLang="sr-Latn-RS" sz="2200" dirty="0" smtClean="0">
                <a:latin typeface="Arial" charset="0"/>
                <a:cs typeface="Arial" charset="0"/>
              </a:rPr>
              <a:t>:</a:t>
            </a:r>
          </a:p>
          <a:p>
            <a:pPr marL="400050" lvl="1" indent="0">
              <a:buFontTx/>
              <a:buNone/>
              <a:defRPr/>
            </a:pPr>
            <a:r>
              <a:rPr lang="hr-HR" altLang="sr-Latn-RS" sz="2200" dirty="0">
                <a:solidFill>
                  <a:srgbClr val="F7941F"/>
                </a:solidFill>
                <a:latin typeface="Arial" charset="0"/>
                <a:cs typeface="Arial" charset="0"/>
              </a:rPr>
              <a:t>1. </a:t>
            </a:r>
            <a:r>
              <a:rPr lang="hr-HR" altLang="sr-Latn-RS" sz="2200" dirty="0">
                <a:latin typeface="Arial" charset="0"/>
                <a:cs typeface="Arial" charset="0"/>
              </a:rPr>
              <a:t>opći dio proračuna koji čini Račun prihoda i rashoda i Račun financiranja na razini odjeljka ekonomske klasifikacije,</a:t>
            </a:r>
          </a:p>
          <a:p>
            <a:pPr marL="400050" lvl="1" indent="0">
              <a:buFontTx/>
              <a:buNone/>
              <a:defRPr/>
            </a:pPr>
            <a:r>
              <a:rPr lang="hr-HR" altLang="sr-Latn-RS" sz="2200" dirty="0">
                <a:solidFill>
                  <a:srgbClr val="F7941F"/>
                </a:solidFill>
                <a:latin typeface="Arial" charset="0"/>
                <a:cs typeface="Arial" charset="0"/>
              </a:rPr>
              <a:t>2. </a:t>
            </a:r>
            <a:r>
              <a:rPr lang="hr-HR" altLang="sr-Latn-RS" sz="2200" dirty="0">
                <a:latin typeface="Arial" charset="0"/>
                <a:cs typeface="Arial" charset="0"/>
              </a:rPr>
              <a:t>posebni dio proračuna po organizacijskoj i programskoj klasifikaciji te razini odjeljka ekonomske klasifikacije,</a:t>
            </a:r>
          </a:p>
          <a:p>
            <a:pPr marL="400050" lvl="1" indent="0">
              <a:buFontTx/>
              <a:buNone/>
              <a:defRPr/>
            </a:pPr>
            <a:r>
              <a:rPr lang="hr-HR" altLang="sr-Latn-RS" sz="2200" dirty="0">
                <a:solidFill>
                  <a:srgbClr val="F7941F"/>
                </a:solidFill>
                <a:latin typeface="Arial" charset="0"/>
                <a:cs typeface="Arial" charset="0"/>
              </a:rPr>
              <a:t>3. </a:t>
            </a:r>
            <a:r>
              <a:rPr lang="hr-HR" altLang="sr-Latn-RS" sz="2200" dirty="0">
                <a:latin typeface="Arial" charset="0"/>
                <a:cs typeface="Arial" charset="0"/>
              </a:rPr>
              <a:t>izvještaj o zaduživanju na domaćem i stranom tržištu novca i kapitala,</a:t>
            </a:r>
          </a:p>
          <a:p>
            <a:pPr marL="400050" lvl="1" indent="0">
              <a:buFontTx/>
              <a:buNone/>
              <a:defRPr/>
            </a:pPr>
            <a:r>
              <a:rPr lang="hr-HR" altLang="sr-Latn-RS" sz="2200" dirty="0">
                <a:solidFill>
                  <a:srgbClr val="F7941F"/>
                </a:solidFill>
                <a:latin typeface="Arial" charset="0"/>
                <a:cs typeface="Arial" charset="0"/>
              </a:rPr>
              <a:t>4. </a:t>
            </a:r>
            <a:r>
              <a:rPr lang="hr-HR" altLang="sr-Latn-RS" sz="2200" dirty="0">
                <a:latin typeface="Arial" charset="0"/>
                <a:cs typeface="Arial" charset="0"/>
              </a:rPr>
              <a:t>izvještaj o korištenju proračunske zalihe,</a:t>
            </a:r>
          </a:p>
          <a:p>
            <a:pPr marL="400050" lvl="1" indent="0">
              <a:buFontTx/>
              <a:buNone/>
              <a:defRPr/>
            </a:pPr>
            <a:r>
              <a:rPr lang="hr-HR" altLang="sr-Latn-RS" sz="2200" dirty="0">
                <a:solidFill>
                  <a:srgbClr val="F7941F"/>
                </a:solidFill>
                <a:latin typeface="Arial" charset="0"/>
                <a:cs typeface="Arial" charset="0"/>
              </a:rPr>
              <a:t>5. </a:t>
            </a:r>
            <a:r>
              <a:rPr lang="hr-HR" altLang="sr-Latn-RS" sz="2200" dirty="0">
                <a:latin typeface="Arial" charset="0"/>
                <a:cs typeface="Arial" charset="0"/>
              </a:rPr>
              <a:t>izvještaj o danim državnim jamstvima i izdacima po državnim jamstvima,</a:t>
            </a:r>
          </a:p>
          <a:p>
            <a:pPr marL="400050" lvl="1" indent="0">
              <a:buFontTx/>
              <a:buNone/>
              <a:defRPr/>
            </a:pPr>
            <a:r>
              <a:rPr lang="hr-HR" altLang="sr-Latn-RS" sz="2200" dirty="0">
                <a:solidFill>
                  <a:srgbClr val="F7941F"/>
                </a:solidFill>
                <a:latin typeface="Arial" charset="0"/>
                <a:cs typeface="Arial" charset="0"/>
              </a:rPr>
              <a:t>6. </a:t>
            </a:r>
            <a:r>
              <a:rPr lang="hr-HR" altLang="sr-Latn-RS" sz="2200" dirty="0">
                <a:latin typeface="Arial" charset="0"/>
                <a:cs typeface="Arial" charset="0"/>
              </a:rPr>
              <a:t>obrazloženje makroekonomskih pokazatelja,</a:t>
            </a:r>
          </a:p>
          <a:p>
            <a:pPr marL="400050" lvl="1" indent="0">
              <a:buFontTx/>
              <a:buNone/>
              <a:defRPr/>
            </a:pPr>
            <a:r>
              <a:rPr lang="hr-HR" altLang="sr-Latn-RS" sz="2200" dirty="0">
                <a:solidFill>
                  <a:srgbClr val="F7941F"/>
                </a:solidFill>
                <a:latin typeface="Arial" charset="0"/>
                <a:cs typeface="Arial" charset="0"/>
              </a:rPr>
              <a:t>7. </a:t>
            </a:r>
            <a:r>
              <a:rPr lang="hr-HR" altLang="sr-Latn-RS" sz="2200" dirty="0">
                <a:latin typeface="Arial" charset="0"/>
                <a:cs typeface="Arial" charset="0"/>
              </a:rPr>
              <a:t>obrazloženje ostvarenja prihoda i primitaka, rashoda i izdataka,</a:t>
            </a:r>
          </a:p>
          <a:p>
            <a:pPr marL="400050" lvl="1" indent="0" algn="just">
              <a:buFontTx/>
              <a:buNone/>
              <a:defRPr/>
            </a:pPr>
            <a:r>
              <a:rPr lang="hr-HR" altLang="sr-Latn-RS" sz="2200" dirty="0">
                <a:solidFill>
                  <a:srgbClr val="F7941F"/>
                </a:solidFill>
                <a:latin typeface="Arial" charset="0"/>
                <a:cs typeface="Arial" charset="0"/>
              </a:rPr>
              <a:t>8. </a:t>
            </a:r>
            <a:r>
              <a:rPr lang="hr-HR" altLang="sr-Latn-RS" sz="2200" dirty="0">
                <a:latin typeface="Arial" charset="0"/>
                <a:cs typeface="Arial" charset="0"/>
              </a:rPr>
              <a:t>deficit općeg </a:t>
            </a:r>
            <a:r>
              <a:rPr lang="hr-HR" altLang="sr-Latn-RS" sz="2200" dirty="0" smtClean="0">
                <a:latin typeface="Arial" charset="0"/>
                <a:cs typeface="Arial" charset="0"/>
              </a:rPr>
              <a:t>proračuna</a:t>
            </a:r>
            <a:endParaRPr lang="hr-HR" altLang="sr-Latn-RS" sz="2200" dirty="0">
              <a:latin typeface="Arial" charset="0"/>
              <a:cs typeface="Arial" charset="0"/>
            </a:endParaRP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hr-HR" altLang="sr-Latn-RS" sz="2200" dirty="0" smtClean="0">
                <a:latin typeface="Arial" charset="0"/>
                <a:cs typeface="Arial" charset="0"/>
              </a:rPr>
              <a:t>Posljednjim Izmjenama </a:t>
            </a:r>
            <a:r>
              <a:rPr lang="hr-HR" altLang="sr-Latn-RS" sz="2200" dirty="0">
                <a:latin typeface="Arial" charset="0"/>
                <a:cs typeface="Arial" charset="0"/>
              </a:rPr>
              <a:t>i dopunama Zakona o proračunu propisano je da će </a:t>
            </a:r>
            <a:r>
              <a:rPr lang="hr-HR" sz="2200" dirty="0">
                <a:latin typeface="Arial" charset="0"/>
                <a:cs typeface="Arial" charset="0"/>
              </a:rPr>
              <a:t>godišnji izvještaj o izvršenju državnog proračuna sadržavati i izvještaj o provedbi strategije upravljanja javnim </a:t>
            </a:r>
            <a:r>
              <a:rPr lang="hr-HR" sz="2200" dirty="0" smtClean="0">
                <a:latin typeface="Arial" charset="0"/>
                <a:cs typeface="Arial" charset="0"/>
              </a:rPr>
              <a:t>dugom</a:t>
            </a:r>
            <a:endParaRPr lang="hr-HR" altLang="sr-Latn-RS" sz="22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91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0256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hr-HR" altLang="x-none" sz="4000" dirty="0" smtClean="0">
                <a:latin typeface="+mn-lt"/>
                <a:cs typeface="Arial" charset="0"/>
              </a:rPr>
              <a:t>IZVRŠAVANJE PRORAČUNA - KONTROLE</a:t>
            </a:r>
            <a:endParaRPr lang="hr-HR" sz="4000" dirty="0">
              <a:latin typeface="+mn-lt"/>
            </a:endParaRPr>
          </a:p>
        </p:txBody>
      </p:sp>
      <p:sp>
        <p:nvSpPr>
          <p:cNvPr id="6758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7544" y="1340768"/>
            <a:ext cx="8207375" cy="4824413"/>
          </a:xfrm>
        </p:spPr>
        <p:txBody>
          <a:bodyPr/>
          <a:lstStyle/>
          <a:p>
            <a:pPr algn="just">
              <a:buFont typeface="Arial" charset="0"/>
              <a:buChar char="•"/>
            </a:pPr>
            <a:r>
              <a:rPr lang="hr-HR" sz="2200" dirty="0" smtClean="0">
                <a:latin typeface="Arial" charset="0"/>
                <a:cs typeface="Arial" charset="0"/>
              </a:rPr>
              <a:t>Svaki rashod i izdatak iz proračuna mora se temeljiti na vjerodostojnoj knjigovodstvenoj ispravi kojom se dokazuje obveza plaćanja.</a:t>
            </a:r>
          </a:p>
          <a:p>
            <a:pPr algn="just">
              <a:buFont typeface="Arial" charset="0"/>
              <a:buChar char="•"/>
            </a:pPr>
            <a:r>
              <a:rPr lang="hr-HR" sz="2200" dirty="0" smtClean="0">
                <a:latin typeface="Arial" charset="0"/>
                <a:cs typeface="Arial" charset="0"/>
              </a:rPr>
              <a:t>Proračun se izvršava u skladu s raspoloživim sredstvima i dospjelim obvezama.</a:t>
            </a:r>
          </a:p>
          <a:p>
            <a:pPr algn="just">
              <a:buFont typeface="Arial" charset="0"/>
              <a:buChar char="•"/>
            </a:pPr>
            <a:r>
              <a:rPr lang="hr-HR" sz="2200" b="1" dirty="0" smtClean="0">
                <a:latin typeface="Arial" charset="0"/>
                <a:cs typeface="Arial" charset="0"/>
              </a:rPr>
              <a:t>Posljednjim Izmjenama i dopunama Zakona o proračunu Jača se sustav kontrola zakonitog i namjenskog korištenja proračunskih sredstva:</a:t>
            </a:r>
          </a:p>
          <a:p>
            <a:pPr lvl="1" algn="just"/>
            <a:r>
              <a:rPr lang="hr-HR" sz="2200" dirty="0" smtClean="0">
                <a:latin typeface="Arial" charset="0"/>
                <a:cs typeface="Arial" charset="0"/>
              </a:rPr>
              <a:t>propisivanjem odredbe koja traži od proračunskih i izvanproračunskih korisnika te jedinica lokalne i područne (regionalne) samouprave provođenje provjera namjenskog i zakonitog korištenja sredstava isplaćenih temeljem posebnih propisa </a:t>
            </a:r>
          </a:p>
          <a:p>
            <a:pPr lvl="1"/>
            <a:endParaRPr lang="hr-HR" dirty="0" smtClean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4"/>
          </p:nvPr>
        </p:nvSpPr>
        <p:spPr>
          <a:xfrm>
            <a:off x="7620000" y="19050"/>
            <a:ext cx="1066800" cy="328613"/>
          </a:xfrm>
        </p:spPr>
        <p:txBody>
          <a:bodyPr/>
          <a:lstStyle/>
          <a:p>
            <a:pPr>
              <a:defRPr/>
            </a:pPr>
            <a:fld id="{A9BD2FDA-C3F4-493C-B312-B1FBF931224B}" type="slidenum">
              <a:rPr lang="hr-HR" smtClean="0"/>
              <a:pPr>
                <a:defRPr/>
              </a:pPr>
              <a:t>51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092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23850" y="836711"/>
            <a:ext cx="8445500" cy="86409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hr-HR" altLang="x-none" sz="2800" dirty="0" smtClean="0">
                <a:latin typeface="Arial" charset="0"/>
                <a:cs typeface="Arial" charset="0"/>
              </a:rPr>
              <a:t>Izvršavanje proračuna – </a:t>
            </a:r>
            <a:r>
              <a:rPr lang="x-none" altLang="x-none" sz="2800" smtClean="0">
                <a:latin typeface="Arial" charset="0"/>
                <a:cs typeface="Arial" charset="0"/>
              </a:rPr>
              <a:t>prethodne financijske </a:t>
            </a:r>
            <a:r>
              <a:rPr lang="hr-HR" altLang="x-none" sz="2800" dirty="0" smtClean="0">
                <a:latin typeface="Arial" charset="0"/>
                <a:cs typeface="Arial" charset="0"/>
              </a:rPr>
              <a:t>kontrole</a:t>
            </a:r>
            <a:endParaRPr lang="hr-HR" sz="2800" dirty="0"/>
          </a:p>
        </p:txBody>
      </p:sp>
      <p:sp>
        <p:nvSpPr>
          <p:cNvPr id="68611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lvl="1" indent="-342900" algn="just"/>
            <a:r>
              <a:rPr lang="hr-HR" sz="2200" dirty="0" smtClean="0">
                <a:latin typeface="Arial" charset="0"/>
                <a:cs typeface="Arial" charset="0"/>
              </a:rPr>
              <a:t>Propisane Zakonom o fiskalnoj odgovornosti</a:t>
            </a:r>
          </a:p>
          <a:p>
            <a:pPr marL="342900" lvl="1" indent="-342900" algn="just"/>
            <a:r>
              <a:rPr lang="hr-HR" sz="2200" dirty="0" smtClean="0">
                <a:latin typeface="Arial" charset="0"/>
                <a:cs typeface="Arial" charset="0"/>
              </a:rPr>
              <a:t>Ministarstvo financija može, tijekom izvršavanja državnog proračuna obavljati financijsku kontrolu zakonitog i namjenskog korištenja proračunskih sredstava kod proračunskog korisnika državnog proračuna i krajnjih korisnika</a:t>
            </a:r>
          </a:p>
          <a:p>
            <a:pPr marL="342900" lvl="1" indent="-342900" algn="just"/>
            <a:r>
              <a:rPr lang="hr-HR" sz="2200" dirty="0" smtClean="0">
                <a:latin typeface="Arial" charset="0"/>
                <a:cs typeface="Arial" charset="0"/>
              </a:rPr>
              <a:t>Osobe ovlaštene od ministra financija koje rade provjere dužne su o uočenoj sumnji na nepravilnost obavijestiti ustrojstvenu jedinicu Ministarstva financija koja obavlja proračunski nadzor </a:t>
            </a:r>
          </a:p>
          <a:p>
            <a:pPr marL="342900" lvl="1" indent="-342900" algn="just"/>
            <a:r>
              <a:rPr lang="hr-HR" sz="2200" dirty="0" smtClean="0">
                <a:latin typeface="Arial" charset="0"/>
                <a:cs typeface="Arial" charset="0"/>
              </a:rPr>
              <a:t>Važno je naglasiti da se ove odredbe na odgovarajući način primjenjuju i na jedinice lokalne i područne (regionalne) samouprave</a:t>
            </a:r>
          </a:p>
          <a:p>
            <a:pPr marL="0" indent="0">
              <a:buFont typeface="Arial" charset="0"/>
              <a:buNone/>
            </a:pPr>
            <a:endParaRPr lang="hr-HR" dirty="0" smtClean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4"/>
          </p:nvPr>
        </p:nvSpPr>
        <p:spPr>
          <a:xfrm>
            <a:off x="7620000" y="19050"/>
            <a:ext cx="1066800" cy="328613"/>
          </a:xfrm>
        </p:spPr>
        <p:txBody>
          <a:bodyPr/>
          <a:lstStyle/>
          <a:p>
            <a:pPr>
              <a:defRPr/>
            </a:pPr>
            <a:fld id="{5DC7748E-3BED-4B80-9457-022811D44C0C}" type="slidenum">
              <a:rPr lang="hr-HR" smtClean="0"/>
              <a:pPr>
                <a:defRPr/>
              </a:pPr>
              <a:t>52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607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hr-HR" altLang="x-none" sz="4000" dirty="0" smtClean="0">
                <a:latin typeface="+mn-lt"/>
                <a:cs typeface="Arial" charset="0"/>
              </a:rPr>
              <a:t>IZVRŠAVANJE PRORAČUNA – </a:t>
            </a:r>
            <a:r>
              <a:rPr lang="x-none" altLang="x-none" sz="4000" smtClean="0">
                <a:latin typeface="+mn-lt"/>
                <a:cs typeface="Arial" charset="0"/>
              </a:rPr>
              <a:t>PRERASPODJELE</a:t>
            </a:r>
            <a:endParaRPr lang="hr-HR" sz="4000" dirty="0">
              <a:latin typeface="+mn-lt"/>
            </a:endParaRPr>
          </a:p>
        </p:txBody>
      </p:sp>
      <p:sp>
        <p:nvSpPr>
          <p:cNvPr id="71683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just">
              <a:buFont typeface="Arial" charset="0"/>
              <a:buChar char="•"/>
            </a:pPr>
            <a:r>
              <a:rPr lang="hr-HR" sz="2400" dirty="0" smtClean="0">
                <a:latin typeface="Arial" charset="0"/>
                <a:cs typeface="Arial" charset="0"/>
              </a:rPr>
              <a:t>Preraspodjela sredstava na proračunskim stavkama kod proračunskih korisnika ili između proračunskih korisnika i kod izvanproračunskih korisnika može se izvršiti najviše do 5 % rashoda i izdataka na proračunskoj stavci donesenoj od strane Sabora, odnosno predstavničkog tijela koja se umanjuje, ako to odobri ministar financija, odnosno načelnik, gradonačelnik, župan.</a:t>
            </a:r>
          </a:p>
          <a:p>
            <a:pPr algn="just">
              <a:buFont typeface="Arial" charset="0"/>
              <a:buChar char="•"/>
            </a:pPr>
            <a:r>
              <a:rPr lang="hr-HR" sz="2400" dirty="0" smtClean="0">
                <a:latin typeface="Arial" charset="0"/>
                <a:cs typeface="Arial" charset="0"/>
              </a:rPr>
              <a:t>Proračunska sredstva ne mogu se preraspodijeliti između Računa prihoda i rashoda i Računa financiranja.</a:t>
            </a:r>
          </a:p>
          <a:p>
            <a:pPr algn="just">
              <a:buFont typeface="Arial" charset="0"/>
              <a:buChar char="•"/>
            </a:pPr>
            <a:r>
              <a:rPr lang="hr-HR" sz="2400" dirty="0" smtClean="0">
                <a:latin typeface="Arial" charset="0"/>
                <a:cs typeface="Arial" charset="0"/>
              </a:rPr>
              <a:t>Posljednjim Izmjenama i dopunama Zakona o proračunu daje se mogućnost preraspodjele do 15% za dio nacionalnog učešća (umjesto dosadašnjih 5 %).</a:t>
            </a:r>
          </a:p>
          <a:p>
            <a:pPr algn="just">
              <a:buFont typeface="Arial" charset="0"/>
              <a:buChar char="•"/>
            </a:pPr>
            <a:endParaRPr lang="hr-HR" sz="2400" dirty="0" smtClean="0"/>
          </a:p>
        </p:txBody>
      </p:sp>
      <p:sp>
        <p:nvSpPr>
          <p:cNvPr id="8" name="Rezervirano mjesto broja slajda 7"/>
          <p:cNvSpPr>
            <a:spLocks noGrp="1"/>
          </p:cNvSpPr>
          <p:nvPr>
            <p:ph type="sldNum" sz="quarter" idx="14"/>
          </p:nvPr>
        </p:nvSpPr>
        <p:spPr>
          <a:xfrm>
            <a:off x="7620000" y="19050"/>
            <a:ext cx="1066800" cy="328613"/>
          </a:xfrm>
        </p:spPr>
        <p:txBody>
          <a:bodyPr/>
          <a:lstStyle/>
          <a:p>
            <a:pPr>
              <a:defRPr/>
            </a:pPr>
            <a:fld id="{E93E0588-531C-4748-BF21-CF5D9B6D98AE}" type="slidenum">
              <a:rPr lang="hr-HR" smtClean="0"/>
              <a:pPr>
                <a:defRPr/>
              </a:pPr>
              <a:t>53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371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95288" y="493713"/>
            <a:ext cx="822960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r-HR" altLang="x-none" sz="4000" dirty="0" smtClean="0"/>
              <a:t>OVLASTI I ODGOVORNOSTI</a:t>
            </a:r>
            <a:endParaRPr lang="hr-HR" sz="40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8313" y="1484783"/>
            <a:ext cx="8207375" cy="4968405"/>
          </a:xfrm>
        </p:spPr>
        <p:txBody>
          <a:bodyPr>
            <a:normAutofit fontScale="40000" lnSpcReduction="20000"/>
          </a:bodyPr>
          <a:lstStyle/>
          <a:p>
            <a:pPr algn="just">
              <a:defRPr/>
            </a:pPr>
            <a:r>
              <a:rPr lang="vi-VN" altLang="x-none" sz="6000" dirty="0" smtClean="0"/>
              <a:t>Čelnik proračunskog korisnika odgovoran je za:</a:t>
            </a:r>
          </a:p>
          <a:p>
            <a:pPr lvl="1" algn="just">
              <a:defRPr/>
            </a:pPr>
            <a:r>
              <a:rPr lang="vi-VN" altLang="x-none" sz="4000" dirty="0" smtClean="0"/>
              <a:t>planiranje i izvršavanje svog dijela proračuna</a:t>
            </a:r>
          </a:p>
          <a:p>
            <a:pPr lvl="1" algn="just">
              <a:defRPr/>
            </a:pPr>
            <a:r>
              <a:rPr lang="vi-VN" altLang="x-none" sz="4000" dirty="0" smtClean="0"/>
              <a:t>prikupljanje prihoda i primitaka iz svoje nadležnosti i njihovo uplaćivanje u proračun</a:t>
            </a:r>
          </a:p>
          <a:p>
            <a:pPr lvl="1" algn="just">
              <a:defRPr/>
            </a:pPr>
            <a:r>
              <a:rPr lang="vi-VN" altLang="x-none" sz="4000" dirty="0" smtClean="0"/>
              <a:t>preuzimanje obveza, verifikaciju obveza, izdavanje naloga za plaćanje na teret proračunskih sredstava tijela koje vodi i utvrđivanje prava naplate te za izdavanje naloga za naplatu u korist proračunskih sredstava</a:t>
            </a:r>
          </a:p>
          <a:p>
            <a:pPr lvl="1" algn="just">
              <a:defRPr/>
            </a:pPr>
            <a:r>
              <a:rPr lang="vi-VN" altLang="x-none" sz="4000" dirty="0" smtClean="0"/>
              <a:t>preuzimanje obveza, verifikaciju obveza, izdavanje naloga za plaćanje na teret proračunskih sredstava tijela koje vodi i utvrđivanje prava naplate te za izdavanje naloga za naplatu u korist proračunskih sredstava</a:t>
            </a:r>
          </a:p>
          <a:p>
            <a:pPr algn="just">
              <a:defRPr/>
            </a:pPr>
            <a:r>
              <a:rPr lang="hr-HR" altLang="x-none" sz="6000" dirty="0" smtClean="0"/>
              <a:t>Čelnik proračunskog korisnika može za obavljanje poslova ovlastiti druge osobe posebnom odlukom u skladu s aktima o unutarnjem ustrojstvu</a:t>
            </a:r>
          </a:p>
          <a:p>
            <a:pPr algn="just">
              <a:defRPr/>
            </a:pPr>
            <a:r>
              <a:rPr lang="hr-HR" altLang="x-none" sz="6000" dirty="0" smtClean="0"/>
              <a:t>Prenošenjem ovlasti prenosi se i odgovornost čime se ne isključuje odgovornost čelnika</a:t>
            </a:r>
          </a:p>
          <a:p>
            <a:pPr algn="just">
              <a:defRPr/>
            </a:pPr>
            <a:r>
              <a:rPr lang="hr-HR" altLang="x-none" sz="6000" dirty="0" smtClean="0"/>
              <a:t>Prijenos ovlasti čelnik mora obaviti poštujući načelo razdvajanja dužnosti</a:t>
            </a:r>
          </a:p>
          <a:p>
            <a:pPr marL="0" indent="0">
              <a:buNone/>
              <a:defRPr/>
            </a:pPr>
            <a:endParaRPr lang="hr-HR" altLang="x-none" dirty="0" smtClean="0"/>
          </a:p>
          <a:p>
            <a:pPr>
              <a:defRPr/>
            </a:pPr>
            <a:endParaRPr lang="hr-HR" dirty="0"/>
          </a:p>
        </p:txBody>
      </p:sp>
      <p:sp>
        <p:nvSpPr>
          <p:cNvPr id="8" name="Rezervirano mjesto broja slajda 7"/>
          <p:cNvSpPr>
            <a:spLocks noGrp="1"/>
          </p:cNvSpPr>
          <p:nvPr>
            <p:ph type="sldNum" sz="quarter" idx="14"/>
          </p:nvPr>
        </p:nvSpPr>
        <p:spPr>
          <a:xfrm>
            <a:off x="7620000" y="19050"/>
            <a:ext cx="1066800" cy="328613"/>
          </a:xfrm>
        </p:spPr>
        <p:txBody>
          <a:bodyPr/>
          <a:lstStyle/>
          <a:p>
            <a:pPr>
              <a:defRPr/>
            </a:pPr>
            <a:fld id="{2BB10566-AA48-4D2E-96AC-75974DBCA57E}" type="slidenum">
              <a:rPr lang="hr-HR" smtClean="0"/>
              <a:pPr>
                <a:defRPr/>
              </a:pPr>
              <a:t>54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854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1520" y="404664"/>
            <a:ext cx="8733656" cy="115222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hr-HR" altLang="x-none" b="1" dirty="0" smtClean="0">
                <a:latin typeface="Arial" charset="0"/>
                <a:cs typeface="Arial" charset="0"/>
              </a:rPr>
              <a:t/>
            </a:r>
            <a:br>
              <a:rPr lang="hr-HR" altLang="x-none" b="1" dirty="0" smtClean="0">
                <a:latin typeface="Arial" charset="0"/>
                <a:cs typeface="Arial" charset="0"/>
              </a:rPr>
            </a:br>
            <a:r>
              <a:rPr lang="hr-HR" altLang="x-none" dirty="0" smtClean="0">
                <a:latin typeface="Arial" charset="0"/>
                <a:cs typeface="Arial" charset="0"/>
              </a:rPr>
              <a:t>ZAKON O FISKA</a:t>
            </a:r>
            <a:r>
              <a:rPr lang="x-none" altLang="x-none" smtClean="0">
                <a:latin typeface="Arial" charset="0"/>
                <a:cs typeface="Arial" charset="0"/>
              </a:rPr>
              <a:t>LNOJ ODGOVORNOSTI </a:t>
            </a:r>
            <a:r>
              <a:rPr lang="hr-HR" altLang="x-none" dirty="0" smtClean="0">
                <a:latin typeface="Arial" charset="0"/>
                <a:cs typeface="Arial" charset="0"/>
              </a:rPr>
              <a:t>OD 2010. </a:t>
            </a:r>
            <a:r>
              <a:rPr lang="x-none" altLang="x-none" smtClean="0">
                <a:latin typeface="Arial" charset="0"/>
                <a:cs typeface="Arial" charset="0"/>
              </a:rPr>
              <a:t>– </a:t>
            </a:r>
            <a:r>
              <a:rPr lang="hr-HR" altLang="x-none" dirty="0" smtClean="0">
                <a:latin typeface="Arial" charset="0"/>
                <a:cs typeface="Arial" charset="0"/>
              </a:rPr>
              <a:t>I</a:t>
            </a:r>
            <a:r>
              <a:rPr lang="x-none" altLang="x-none" smtClean="0">
                <a:latin typeface="Arial" charset="0"/>
                <a:cs typeface="Arial" charset="0"/>
              </a:rPr>
              <a:t>ZJAVA </a:t>
            </a:r>
            <a:r>
              <a:rPr lang="hr-HR" altLang="x-none" dirty="0" smtClean="0">
                <a:latin typeface="Arial" charset="0"/>
                <a:cs typeface="Arial" charset="0"/>
              </a:rPr>
              <a:t>O FISKALNOJ ODGOVORNOSTI </a:t>
            </a:r>
            <a:r>
              <a:rPr lang="hr-HR" altLang="x-none" b="1" dirty="0" smtClean="0">
                <a:latin typeface="Frutiger 55 Roman" pitchFamily="34" charset="0"/>
              </a:rPr>
              <a:t/>
            </a:r>
            <a:br>
              <a:rPr lang="hr-HR" altLang="x-none" b="1" dirty="0" smtClean="0">
                <a:latin typeface="Frutiger 55 Roman" pitchFamily="34" charset="0"/>
              </a:rPr>
            </a:br>
            <a:endParaRPr lang="hr-H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8313" y="1772816"/>
            <a:ext cx="8207375" cy="4680372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endParaRPr lang="hr-HR" altLang="x-none" sz="2200" dirty="0" smtClean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hr-HR" altLang="x-none" sz="2200" dirty="0" smtClean="0">
                <a:latin typeface="Arial" charset="0"/>
                <a:cs typeface="Arial" charset="0"/>
              </a:rPr>
              <a:t>G</a:t>
            </a:r>
            <a:r>
              <a:rPr lang="vi-VN" altLang="x-none" sz="2200" dirty="0">
                <a:cs typeface="Arial" charset="0"/>
              </a:rPr>
              <a:t>odišnja izjava kojom </a:t>
            </a:r>
            <a:r>
              <a:rPr lang="vi-VN" altLang="x-none" sz="2200" dirty="0" smtClean="0">
                <a:cs typeface="Arial" charset="0"/>
              </a:rPr>
              <a:t>čelnik</a:t>
            </a:r>
            <a:endParaRPr lang="hr-HR" altLang="x-none" sz="2200" dirty="0" smtClean="0">
              <a:latin typeface="Arial" charset="0"/>
              <a:cs typeface="Arial" charset="0"/>
            </a:endParaRPr>
          </a:p>
          <a:p>
            <a:pPr lvl="1">
              <a:defRPr/>
            </a:pPr>
            <a:r>
              <a:rPr lang="vi-VN" altLang="x-none" sz="2200" dirty="0">
                <a:cs typeface="Arial" charset="0"/>
              </a:rPr>
              <a:t>proračunskog i izvanproračunskog korisnika državnog proračuna i proračuna jedinica lokalne i područne (regionalne) samouprave</a:t>
            </a:r>
            <a:endParaRPr lang="hr-HR" altLang="x-none" sz="2200" dirty="0">
              <a:latin typeface="Arial" charset="0"/>
              <a:cs typeface="Arial" charset="0"/>
            </a:endParaRPr>
          </a:p>
          <a:p>
            <a:pPr lvl="1">
              <a:defRPr/>
            </a:pPr>
            <a:r>
              <a:rPr lang="vi-VN" altLang="x-none" sz="2200" dirty="0">
                <a:cs typeface="Arial" charset="0"/>
              </a:rPr>
              <a:t>čelnik jedinice lokalne i područne (regionalne) samouprave </a:t>
            </a:r>
            <a:endParaRPr lang="hr-HR" altLang="x-none" sz="2200" dirty="0">
              <a:latin typeface="Arial" charset="0"/>
              <a:cs typeface="Arial" charset="0"/>
            </a:endParaRPr>
          </a:p>
          <a:p>
            <a:pPr lvl="1">
              <a:defRPr/>
            </a:pPr>
            <a:r>
              <a:rPr lang="vi-VN" altLang="x-none" sz="2200" dirty="0">
                <a:cs typeface="Arial" charset="0"/>
              </a:rPr>
              <a:t>predsjednik uprave trgovačkog društva u vlasništvu Republike Hrvatske, odnosno jedne ili više jedinica lokalne i područne (regionalne) samouprave</a:t>
            </a:r>
            <a:endParaRPr lang="hr-HR" altLang="x-none" sz="2200" dirty="0">
              <a:latin typeface="Arial" charset="0"/>
              <a:cs typeface="Arial" charset="0"/>
            </a:endParaRPr>
          </a:p>
          <a:p>
            <a:pPr lvl="1">
              <a:defRPr/>
            </a:pPr>
            <a:r>
              <a:rPr lang="vi-VN" altLang="x-none" sz="2200" dirty="0">
                <a:cs typeface="Arial" charset="0"/>
              </a:rPr>
              <a:t>čelnik druge pravne osobe kojoj je osnivač Republika Hrvatska, odnosno jedna ili više jedinica lokalne i područne (regionalne) samouprave </a:t>
            </a:r>
            <a:endParaRPr lang="hr-HR" altLang="x-none" sz="2200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vi-VN" altLang="x-none" sz="2200" dirty="0">
                <a:cs typeface="Arial" charset="0"/>
              </a:rPr>
              <a:t>potvrđuje da je u radu osigurao zakonito, namjensko i svrhovito korištenje sredstava te učinkovito i djelotvorno funkcioniranje sustava financijskog upravljanja i kontrola</a:t>
            </a:r>
            <a:endParaRPr lang="hr-HR" altLang="x-none" sz="2200" dirty="0">
              <a:latin typeface="Arial" charset="0"/>
              <a:cs typeface="Arial" charset="0"/>
            </a:endParaRPr>
          </a:p>
          <a:p>
            <a:pPr>
              <a:defRPr/>
            </a:pPr>
            <a:endParaRPr lang="hr-HR" dirty="0"/>
          </a:p>
        </p:txBody>
      </p:sp>
      <p:sp>
        <p:nvSpPr>
          <p:cNvPr id="8" name="Rezervirano mjesto broja slajda 7"/>
          <p:cNvSpPr>
            <a:spLocks noGrp="1"/>
          </p:cNvSpPr>
          <p:nvPr>
            <p:ph type="sldNum" sz="quarter" idx="14"/>
          </p:nvPr>
        </p:nvSpPr>
        <p:spPr>
          <a:xfrm>
            <a:off x="7620000" y="19050"/>
            <a:ext cx="1066800" cy="328613"/>
          </a:xfrm>
        </p:spPr>
        <p:txBody>
          <a:bodyPr/>
          <a:lstStyle/>
          <a:p>
            <a:pPr>
              <a:defRPr/>
            </a:pPr>
            <a:fld id="{D93CE6E9-5AE2-40DF-A07F-DF4C880E75FA}" type="slidenum">
              <a:rPr lang="hr-HR" smtClean="0"/>
              <a:pPr>
                <a:defRPr/>
              </a:pPr>
              <a:t>55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025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268760"/>
            <a:ext cx="8712968" cy="2520280"/>
          </a:xfrm>
        </p:spPr>
        <p:txBody>
          <a:bodyPr>
            <a:noAutofit/>
          </a:bodyPr>
          <a:lstStyle/>
          <a:p>
            <a:pPr marL="14288" indent="-14288" algn="just" eaLnBrk="1" hangingPunct="1">
              <a:tabLst>
                <a:tab pos="0" algn="l"/>
              </a:tabLst>
              <a:defRPr/>
            </a:pPr>
            <a:r>
              <a:rPr lang="hr-HR" sz="2400" b="1" dirty="0" smtClean="0">
                <a:solidFill>
                  <a:schemeClr val="tx1"/>
                </a:solidFill>
              </a:rPr>
              <a:t>Izjava o  fiskalnoj odgovornosti </a:t>
            </a:r>
            <a:r>
              <a:rPr lang="hr-HR" sz="2400" dirty="0" smtClean="0">
                <a:solidFill>
                  <a:schemeClr val="tx1"/>
                </a:solidFill>
              </a:rPr>
              <a:t>– godišnja Izjava kojom čelnik potvrđuje zakonito, namjensko i svrhovito korištenje sredstava te učinkovito i djelotvorno funkcioniranje sustava financijskog upravljanja i kontrola u okviru proračunom odnosno financijskim planom utvrđenih sredstava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4221088"/>
            <a:ext cx="4038600" cy="2170568"/>
          </a:xfrm>
        </p:spPr>
        <p:txBody>
          <a:bodyPr/>
          <a:lstStyle/>
          <a:p>
            <a:pPr marL="3175" indent="-3175" eaLnBrk="1" hangingPunct="1"/>
            <a:r>
              <a:rPr lang="hr-HR" sz="2400" dirty="0" smtClean="0"/>
              <a:t> Obrazac iz Priloga 1.a = kada nisu uočene slabosti i nepravilnosti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4221088"/>
            <a:ext cx="4038600" cy="2170568"/>
          </a:xfrm>
        </p:spPr>
        <p:txBody>
          <a:bodyPr/>
          <a:lstStyle/>
          <a:p>
            <a:pPr marL="7938" indent="-7938"/>
            <a:r>
              <a:rPr lang="hr-HR" sz="2400" dirty="0" smtClean="0"/>
              <a:t> Obrazac iz Priloga 1.b = kada su uočene slabosti i nepravilnosti 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26817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1" y="404813"/>
            <a:ext cx="4824537" cy="50390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hr-HR" sz="2400" b="1" dirty="0" smtClean="0">
                <a:solidFill>
                  <a:schemeClr val="tx1"/>
                </a:solidFill>
              </a:rPr>
              <a:t>Obrazac Izjave – Prilog 1.a</a:t>
            </a:r>
            <a:endParaRPr lang="hr-HR" sz="2400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7944" t="29144" r="28007" b="8829"/>
          <a:stretch>
            <a:fillRect/>
          </a:stretch>
        </p:blipFill>
        <p:spPr bwMode="auto">
          <a:xfrm>
            <a:off x="179512" y="836712"/>
            <a:ext cx="8712968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786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5936" y="404664"/>
            <a:ext cx="4968551" cy="57606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hr-HR" sz="2400" b="1" dirty="0" smtClean="0">
                <a:solidFill>
                  <a:schemeClr val="tx1"/>
                </a:solidFill>
              </a:rPr>
              <a:t>Obrazac Izjave – Prilog 1.b</a:t>
            </a:r>
            <a:endParaRPr lang="hr-HR" sz="2400" b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30158" t="22266" r="29722" b="9813"/>
          <a:stretch>
            <a:fillRect/>
          </a:stretch>
        </p:blipFill>
        <p:spPr bwMode="auto">
          <a:xfrm>
            <a:off x="179512" y="1052736"/>
            <a:ext cx="8712968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161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sz="4000" b="1" dirty="0" smtClean="0"/>
              <a:t>DAVANJE IZJAVE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3238"/>
            <a:ext cx="8229600" cy="4703762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hr-HR" sz="2800" dirty="0" smtClean="0"/>
              <a:t>Izjava se daje na temelju: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hr-HR" sz="2400" dirty="0" smtClean="0"/>
              <a:t>Upitnika o fiskalnoj odgovornosti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hr-HR" sz="2400" dirty="0" smtClean="0"/>
              <a:t>na temelju raspoloživih informacija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hr-HR" sz="2400" dirty="0" smtClean="0"/>
              <a:t>rezultata rada unutarnje i vanjske revizije i 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hr-HR" sz="2400" dirty="0" smtClean="0"/>
              <a:t>vlastite procjene </a:t>
            </a:r>
          </a:p>
        </p:txBody>
      </p:sp>
    </p:spTree>
    <p:extLst>
      <p:ext uri="{BB962C8B-B14F-4D97-AF65-F5344CB8AC3E}">
        <p14:creationId xmlns:p14="http://schemas.microsoft.com/office/powerpoint/2010/main" val="330050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90CCFBF-48DB-4587-9B9A-C9EC6337215B}" type="slidenum">
              <a:rPr lang="hr-HR" smtClean="0"/>
              <a:pPr/>
              <a:t>6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1547664" y="116632"/>
            <a:ext cx="6984776" cy="12065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hr-HR" altLang="sr-Latn-RS" dirty="0" smtClean="0"/>
              <a:t>ZAKONSKI I PODZAKONSKI PROPIS</a:t>
            </a:r>
            <a:r>
              <a:rPr lang="sr-Latn-RS" altLang="sr-Latn-RS" dirty="0" smtClean="0"/>
              <a:t>I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quarter" idx="4294967295"/>
          </p:nvPr>
        </p:nvSpPr>
        <p:spPr>
          <a:xfrm>
            <a:off x="179513" y="1628800"/>
            <a:ext cx="8964488" cy="4608488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hr-HR" altLang="sr-Latn-RS" sz="2400" dirty="0" smtClean="0"/>
              <a:t>Zakon o proračunu (NN, 87/08, 136/12 i 15/15)</a:t>
            </a:r>
          </a:p>
          <a:p>
            <a:pPr algn="just"/>
            <a:r>
              <a:rPr lang="hr-HR" altLang="sr-Latn-RS" sz="2400" dirty="0" smtClean="0"/>
              <a:t>Zakon o fiskalnoj odgovornosti (NN, br. 139/10 i 19/12)</a:t>
            </a:r>
          </a:p>
          <a:p>
            <a:pPr algn="just"/>
            <a:r>
              <a:rPr lang="hr-HR" altLang="sr-Latn-RS" sz="2400" dirty="0" smtClean="0"/>
              <a:t>Zakon o izvršavanju Državnog proračuna Republike Hrvatske za 2015. godinu (NN, 148/14  i 103A/15)</a:t>
            </a:r>
          </a:p>
          <a:p>
            <a:pPr algn="just"/>
            <a:r>
              <a:rPr lang="hr-HR" altLang="sr-Latn-RS" sz="2400" dirty="0" smtClean="0"/>
              <a:t>Uredba o sastavljanju i predaji Izjave o fiskalnoj odgovornosti i izvještaja o primjeni fiskalnih pravila (NN, br. 78/11, 106/12 i 130/13, 19/15, 119/15)</a:t>
            </a:r>
          </a:p>
          <a:p>
            <a:pPr algn="just"/>
            <a:r>
              <a:rPr lang="hr-HR" altLang="sr-Latn-RS" sz="2400" dirty="0" smtClean="0"/>
              <a:t>Naputak o otkrivanju, postupanju i izvješćivanju</a:t>
            </a:r>
            <a:br>
              <a:rPr lang="hr-HR" altLang="sr-Latn-RS" sz="2400" dirty="0" smtClean="0"/>
            </a:br>
            <a:r>
              <a:rPr lang="hr-HR" altLang="sr-Latn-RS" sz="2400" dirty="0" smtClean="0"/>
              <a:t>o nepravilnostima u upravljanju sredstvima proračuna, proračunskih i izvanproračunskih korisnika (NN, br. 70/12)</a:t>
            </a:r>
          </a:p>
          <a:p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85645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hr-HR" sz="4000" b="1" dirty="0" smtClean="0"/>
              <a:t>DOKUMENTI KOJI SE PRILAŽU UZ IZJAVU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663575" y="1700809"/>
            <a:ext cx="8229600" cy="4453930"/>
          </a:xfrm>
        </p:spPr>
        <p:txBody>
          <a:bodyPr/>
          <a:lstStyle/>
          <a:p>
            <a:pPr marL="533400" indent="-533400" algn="just" eaLnBrk="1" hangingPunct="1"/>
            <a:r>
              <a:rPr lang="hr-HR" sz="2400" dirty="0" smtClean="0"/>
              <a:t>čelnik uz Izjavu prilaže:</a:t>
            </a:r>
          </a:p>
          <a:p>
            <a:pPr marL="533400" indent="-533400" algn="just" eaLnBrk="1" hangingPunct="1">
              <a:buFont typeface="Wingdings" pitchFamily="2" charset="2"/>
              <a:buAutoNum type="arabicPeriod"/>
            </a:pPr>
            <a:r>
              <a:rPr lang="hr-HR" sz="2400" dirty="0" smtClean="0"/>
              <a:t>popunjeni Upitnik o fiskalnoj odgovornosti</a:t>
            </a:r>
          </a:p>
          <a:p>
            <a:pPr marL="533400" indent="-533400" algn="just" eaLnBrk="1" hangingPunct="1">
              <a:buFont typeface="Wingdings" pitchFamily="2" charset="2"/>
              <a:buAutoNum type="arabicPeriod"/>
            </a:pPr>
            <a:r>
              <a:rPr lang="hr-HR" sz="2400" dirty="0" smtClean="0"/>
              <a:t>Plan otklanjanja slabosti i nepravilnosti</a:t>
            </a:r>
          </a:p>
          <a:p>
            <a:pPr marL="533400" indent="-533400" algn="just" eaLnBrk="1" hangingPunct="1">
              <a:buFont typeface="Wingdings" pitchFamily="2" charset="2"/>
              <a:buAutoNum type="arabicPeriod"/>
            </a:pPr>
            <a:r>
              <a:rPr lang="hr-HR" sz="2400" dirty="0" smtClean="0"/>
              <a:t>Izvješće o otklonjenim slabostima i nepravilnostima utvrđenima prethodne godine</a:t>
            </a:r>
          </a:p>
          <a:p>
            <a:pPr marL="533400" indent="-533400" algn="just" eaLnBrk="1" hangingPunct="1">
              <a:buFont typeface="Wingdings" pitchFamily="2" charset="2"/>
              <a:buAutoNum type="arabicPeriod"/>
            </a:pPr>
            <a:r>
              <a:rPr lang="hr-HR" sz="2400" dirty="0" smtClean="0"/>
              <a:t>Mišljenje unutarnjih revizora o sustavu financijskog upravljanja i kontrola za područja koja su bila revidirana u prethodnoj godini – sada </a:t>
            </a:r>
            <a:r>
              <a:rPr lang="hr-HR" sz="2400" b="1" kern="12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Mišljenje unutarnje revizije o sustavu unutarnjih kontrola </a:t>
            </a:r>
            <a:endParaRPr lang="hr-HR" sz="2800" b="1" kern="1200" dirty="0" smtClean="0">
              <a:solidFill>
                <a:schemeClr val="accent2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3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20688"/>
            <a:ext cx="8028383" cy="86409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hr-HR" sz="4000" b="1" dirty="0" smtClean="0">
                <a:solidFill>
                  <a:schemeClr val="tx1"/>
                </a:solidFill>
                <a:latin typeface="+mn-lt"/>
              </a:rPr>
              <a:t>UPITNIK O FISKALNOJ ODGOVORNOSTI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663575" y="1772815"/>
            <a:ext cx="8229600" cy="4381923"/>
          </a:xfrm>
        </p:spPr>
        <p:txBody>
          <a:bodyPr/>
          <a:lstStyle/>
          <a:p>
            <a:pPr algn="just" eaLnBrk="1" hangingPunct="1">
              <a:buFont typeface="Arial" pitchFamily="34" charset="0"/>
              <a:buChar char="•"/>
            </a:pPr>
            <a:r>
              <a:rPr lang="hr-HR" sz="2400" dirty="0" smtClean="0"/>
              <a:t>Kako bi se davanje Izjave temeljilo na objektivnim činjenicama, koje su kasnije podložne provjeri, prije davanje Izjave popunjava se Upitnik o fiskalnoj odgovornosti</a:t>
            </a:r>
          </a:p>
          <a:p>
            <a:pPr algn="just" eaLnBrk="1" hangingPunct="1">
              <a:buNone/>
            </a:pPr>
            <a:endParaRPr lang="hr-HR" sz="2400" dirty="0" smtClean="0"/>
          </a:p>
          <a:p>
            <a:pPr algn="just" eaLnBrk="1" hangingPunct="1">
              <a:buFont typeface="Arial" pitchFamily="34" charset="0"/>
              <a:buChar char="•"/>
            </a:pPr>
            <a:r>
              <a:rPr lang="hr-HR" sz="2400" dirty="0" smtClean="0"/>
              <a:t>Upitnik se sastavlja na obrascu iz priloga Uredbe i sadrži </a:t>
            </a:r>
            <a:r>
              <a:rPr lang="hr-HR" sz="2400" b="1" dirty="0" smtClean="0"/>
              <a:t>75 pitanja </a:t>
            </a:r>
            <a:r>
              <a:rPr lang="hr-HR" sz="2400" dirty="0" smtClean="0"/>
              <a:t>iz</a:t>
            </a:r>
            <a:r>
              <a:rPr lang="hr-HR" sz="2400" dirty="0" smtClean="0">
                <a:solidFill>
                  <a:srgbClr val="A84D24"/>
                </a:solidFill>
              </a:rPr>
              <a:t> </a:t>
            </a:r>
            <a:r>
              <a:rPr lang="hr-HR" sz="2400" dirty="0" smtClean="0"/>
              <a:t>područja planiranja i izvršavanja proračuna i financijskog plana te područja javne nabave, računovodstva i izvještavanja</a:t>
            </a:r>
          </a:p>
        </p:txBody>
      </p:sp>
    </p:spTree>
    <p:extLst>
      <p:ext uri="{BB962C8B-B14F-4D97-AF65-F5344CB8AC3E}">
        <p14:creationId xmlns:p14="http://schemas.microsoft.com/office/powerpoint/2010/main" val="278631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7"/>
            <a:ext cx="8676456" cy="10801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hr-HR" sz="4000" dirty="0" smtClean="0">
                <a:solidFill>
                  <a:schemeClr val="tx1"/>
                </a:solidFill>
              </a:rPr>
              <a:t>UPITNIK O FISKALNOJ ODGOVORNOSTI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algn="just" eaLnBrk="1" hangingPunct="1">
              <a:buFont typeface="Arial" pitchFamily="34" charset="0"/>
              <a:buChar char="•"/>
            </a:pPr>
            <a:r>
              <a:rPr lang="hr-HR" sz="2400" b="1" dirty="0" smtClean="0"/>
              <a:t>Prilog 2.a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hr-HR" sz="2400" b="1" dirty="0" smtClean="0"/>
              <a:t>Za obveznike utvrđene u Registru proračunskih i izvanproračunskih korisnika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hr-HR" sz="2400" dirty="0" smtClean="0"/>
              <a:t>Prilog 2.b </a:t>
            </a:r>
          </a:p>
          <a:p>
            <a:pPr algn="just">
              <a:buFont typeface="Arial" pitchFamily="34" charset="0"/>
              <a:buChar char="•"/>
            </a:pPr>
            <a:r>
              <a:rPr lang="hr-HR" sz="2400" dirty="0" smtClean="0"/>
              <a:t>Za trgovačka društva i druge pravne osobe utvrđene u Registru trgovačkih društava i drugih pravnih osoba obveznika davanja izjave o fiskalnoj odgovornosti</a:t>
            </a:r>
          </a:p>
          <a:p>
            <a:pPr algn="just">
              <a:buFont typeface="Arial" pitchFamily="34" charset="0"/>
              <a:buChar char="•"/>
            </a:pPr>
            <a:r>
              <a:rPr lang="hr-HR" sz="2400" dirty="0" smtClean="0"/>
              <a:t>Nije bilo promjena </a:t>
            </a:r>
          </a:p>
          <a:p>
            <a:pPr algn="just">
              <a:buNone/>
            </a:pP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166601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0" t="30886" r="18110" b="14667"/>
          <a:stretch/>
        </p:blipFill>
        <p:spPr bwMode="auto">
          <a:xfrm>
            <a:off x="107485" y="908720"/>
            <a:ext cx="9048465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57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4" t="19900" r="20198" b="17692"/>
          <a:stretch/>
        </p:blipFill>
        <p:spPr bwMode="auto">
          <a:xfrm>
            <a:off x="323528" y="1124744"/>
            <a:ext cx="8584442" cy="534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3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7" t="25694" r="20978" b="11778"/>
          <a:stretch/>
        </p:blipFill>
        <p:spPr bwMode="auto">
          <a:xfrm>
            <a:off x="70422" y="908720"/>
            <a:ext cx="8966074" cy="5440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17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4" t="27065" r="21294" b="13552"/>
          <a:stretch/>
        </p:blipFill>
        <p:spPr bwMode="auto">
          <a:xfrm>
            <a:off x="179512" y="836712"/>
            <a:ext cx="8663989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073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5" t="23084" r="21293" b="41095"/>
          <a:stretch/>
        </p:blipFill>
        <p:spPr bwMode="auto">
          <a:xfrm>
            <a:off x="395536" y="1124744"/>
            <a:ext cx="8461613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32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4" t="19743" r="20796" b="18805"/>
          <a:stretch/>
        </p:blipFill>
        <p:spPr bwMode="auto">
          <a:xfrm>
            <a:off x="251520" y="1131925"/>
            <a:ext cx="8712968" cy="5268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711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3" t="20538" r="21095" b="22149"/>
          <a:stretch/>
        </p:blipFill>
        <p:spPr bwMode="auto">
          <a:xfrm>
            <a:off x="179512" y="908720"/>
            <a:ext cx="8794357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37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90CCFBF-48DB-4587-9B9A-C9EC6337215B}" type="slidenum">
              <a:rPr lang="hr-HR" smtClean="0"/>
              <a:pPr/>
              <a:t>7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107504" y="24867"/>
            <a:ext cx="8568952" cy="10795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hr-HR" altLang="sr-Latn-RS" sz="4000" dirty="0" smtClean="0"/>
              <a:t>ZAKONSKI I PODZAKONSKI PROPIS</a:t>
            </a:r>
            <a:r>
              <a:rPr lang="sr-Latn-RS" altLang="sr-Latn-RS" sz="4000" dirty="0" smtClean="0"/>
              <a:t>I </a:t>
            </a:r>
            <a:endParaRPr lang="hr-HR" sz="4000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quarter" idx="4294967295"/>
          </p:nvPr>
        </p:nvSpPr>
        <p:spPr>
          <a:xfrm>
            <a:off x="0" y="1196975"/>
            <a:ext cx="8497888" cy="5111750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en-GB" altLang="sr-Latn-RS" sz="2000" dirty="0" err="1"/>
              <a:t>Pravilnik</a:t>
            </a:r>
            <a:r>
              <a:rPr lang="en-GB" altLang="sr-Latn-RS" sz="2000" dirty="0"/>
              <a:t> o </a:t>
            </a:r>
            <a:r>
              <a:rPr lang="en-GB" altLang="sr-Latn-RS" sz="2000" dirty="0" err="1"/>
              <a:t>utvr</a:t>
            </a:r>
            <a:r>
              <a:rPr lang="hr-HR" altLang="sr-Latn-RS" sz="2000" dirty="0"/>
              <a:t>đ</a:t>
            </a:r>
            <a:r>
              <a:rPr lang="en-GB" altLang="sr-Latn-RS" sz="2000" dirty="0" err="1"/>
              <a:t>ivanju</a:t>
            </a:r>
            <a:r>
              <a:rPr lang="en-GB" altLang="sr-Latn-RS" sz="2000" dirty="0"/>
              <a:t> </a:t>
            </a:r>
            <a:r>
              <a:rPr lang="en-GB" altLang="sr-Latn-RS" sz="2000" dirty="0" err="1"/>
              <a:t>prora</a:t>
            </a:r>
            <a:r>
              <a:rPr lang="hr-HR" altLang="sr-Latn-RS" sz="2000" dirty="0"/>
              <a:t>č</a:t>
            </a:r>
            <a:r>
              <a:rPr lang="en-GB" altLang="sr-Latn-RS" sz="2000" dirty="0" err="1"/>
              <a:t>unskih</a:t>
            </a:r>
            <a:r>
              <a:rPr lang="en-GB" altLang="sr-Latn-RS" sz="2000" dirty="0"/>
              <a:t> </a:t>
            </a:r>
            <a:r>
              <a:rPr lang="en-GB" altLang="sr-Latn-RS" sz="2000" dirty="0" err="1"/>
              <a:t>i</a:t>
            </a:r>
            <a:r>
              <a:rPr lang="en-GB" altLang="sr-Latn-RS" sz="2000" dirty="0"/>
              <a:t> </a:t>
            </a:r>
            <a:r>
              <a:rPr lang="en-GB" altLang="sr-Latn-RS" sz="2000" dirty="0" err="1"/>
              <a:t>izvanprora</a:t>
            </a:r>
            <a:r>
              <a:rPr lang="hr-HR" altLang="sr-Latn-RS" sz="2000" dirty="0"/>
              <a:t>č</a:t>
            </a:r>
            <a:r>
              <a:rPr lang="en-GB" altLang="sr-Latn-RS" sz="2000" dirty="0" err="1"/>
              <a:t>unskih</a:t>
            </a:r>
            <a:r>
              <a:rPr lang="en-GB" altLang="sr-Latn-RS" sz="2000" dirty="0"/>
              <a:t> </a:t>
            </a:r>
            <a:r>
              <a:rPr lang="en-GB" altLang="sr-Latn-RS" sz="2000" dirty="0" err="1"/>
              <a:t>korisnika</a:t>
            </a:r>
            <a:r>
              <a:rPr lang="en-GB" altLang="sr-Latn-RS" sz="2000" dirty="0"/>
              <a:t> </a:t>
            </a:r>
            <a:r>
              <a:rPr lang="en-GB" altLang="sr-Latn-RS" sz="2000" dirty="0" err="1"/>
              <a:t>dr</a:t>
            </a:r>
            <a:r>
              <a:rPr lang="hr-HR" altLang="sr-Latn-RS" sz="2000" dirty="0"/>
              <a:t>ž</a:t>
            </a:r>
            <a:r>
              <a:rPr lang="en-GB" altLang="sr-Latn-RS" sz="2000" dirty="0" err="1"/>
              <a:t>avnog</a:t>
            </a:r>
            <a:r>
              <a:rPr lang="en-GB" altLang="sr-Latn-RS" sz="2000" dirty="0"/>
              <a:t> </a:t>
            </a:r>
            <a:r>
              <a:rPr lang="en-GB" altLang="sr-Latn-RS" sz="2000" dirty="0" err="1"/>
              <a:t>prora</a:t>
            </a:r>
            <a:r>
              <a:rPr lang="hr-HR" altLang="sr-Latn-RS" sz="2000" dirty="0"/>
              <a:t>č</a:t>
            </a:r>
            <a:r>
              <a:rPr lang="en-GB" altLang="sr-Latn-RS" sz="2000" dirty="0" err="1"/>
              <a:t>una</a:t>
            </a:r>
            <a:r>
              <a:rPr lang="en-GB" altLang="sr-Latn-RS" sz="2000" dirty="0"/>
              <a:t> </a:t>
            </a:r>
            <a:r>
              <a:rPr lang="en-GB" altLang="sr-Latn-RS" sz="2000" dirty="0" err="1"/>
              <a:t>i</a:t>
            </a:r>
            <a:r>
              <a:rPr lang="en-GB" altLang="sr-Latn-RS" sz="2000" dirty="0"/>
              <a:t> </a:t>
            </a:r>
            <a:r>
              <a:rPr lang="en-GB" altLang="sr-Latn-RS" sz="2000" dirty="0" err="1"/>
              <a:t>prora</a:t>
            </a:r>
            <a:r>
              <a:rPr lang="hr-HR" altLang="sr-Latn-RS" sz="2000" dirty="0"/>
              <a:t>č</a:t>
            </a:r>
            <a:r>
              <a:rPr lang="en-GB" altLang="sr-Latn-RS" sz="2000" dirty="0" err="1"/>
              <a:t>unskih</a:t>
            </a:r>
            <a:r>
              <a:rPr lang="en-GB" altLang="sr-Latn-RS" sz="2000" dirty="0"/>
              <a:t> </a:t>
            </a:r>
            <a:r>
              <a:rPr lang="en-GB" altLang="sr-Latn-RS" sz="2000" dirty="0" err="1"/>
              <a:t>i</a:t>
            </a:r>
            <a:r>
              <a:rPr lang="en-GB" altLang="sr-Latn-RS" sz="2000" dirty="0"/>
              <a:t> </a:t>
            </a:r>
            <a:r>
              <a:rPr lang="en-GB" altLang="sr-Latn-RS" sz="2000" dirty="0" err="1"/>
              <a:t>izvanprora</a:t>
            </a:r>
            <a:r>
              <a:rPr lang="hr-HR" altLang="sr-Latn-RS" sz="2000" dirty="0"/>
              <a:t>č</a:t>
            </a:r>
            <a:r>
              <a:rPr lang="en-GB" altLang="sr-Latn-RS" sz="2000" dirty="0" err="1"/>
              <a:t>unskih</a:t>
            </a:r>
            <a:r>
              <a:rPr lang="en-GB" altLang="sr-Latn-RS" sz="2000" dirty="0"/>
              <a:t> </a:t>
            </a:r>
            <a:r>
              <a:rPr lang="en-GB" altLang="sr-Latn-RS" sz="2000" dirty="0" err="1"/>
              <a:t>korisnika</a:t>
            </a:r>
            <a:r>
              <a:rPr lang="en-GB" altLang="sr-Latn-RS" sz="2000" dirty="0"/>
              <a:t> </a:t>
            </a:r>
            <a:r>
              <a:rPr lang="en-GB" altLang="sr-Latn-RS" sz="2000" dirty="0" err="1"/>
              <a:t>prora</a:t>
            </a:r>
            <a:r>
              <a:rPr lang="hr-HR" altLang="sr-Latn-RS" sz="2000" dirty="0"/>
              <a:t>č</a:t>
            </a:r>
            <a:r>
              <a:rPr lang="en-GB" altLang="sr-Latn-RS" sz="2000" dirty="0" err="1"/>
              <a:t>una</a:t>
            </a:r>
            <a:r>
              <a:rPr lang="en-GB" altLang="sr-Latn-RS" sz="2000" dirty="0"/>
              <a:t> </a:t>
            </a:r>
            <a:r>
              <a:rPr lang="en-GB" altLang="sr-Latn-RS" sz="2000" dirty="0" err="1"/>
              <a:t>jedinica</a:t>
            </a:r>
            <a:r>
              <a:rPr lang="en-GB" altLang="sr-Latn-RS" sz="2000" dirty="0"/>
              <a:t> </a:t>
            </a:r>
            <a:r>
              <a:rPr lang="en-GB" altLang="sr-Latn-RS" sz="2000" dirty="0" err="1"/>
              <a:t>lokalne</a:t>
            </a:r>
            <a:r>
              <a:rPr lang="en-GB" altLang="sr-Latn-RS" sz="2000" dirty="0"/>
              <a:t> </a:t>
            </a:r>
            <a:r>
              <a:rPr lang="en-GB" altLang="sr-Latn-RS" sz="2000" dirty="0" err="1"/>
              <a:t>i</a:t>
            </a:r>
            <a:r>
              <a:rPr lang="en-GB" altLang="sr-Latn-RS" sz="2000" dirty="0"/>
              <a:t> </a:t>
            </a:r>
            <a:r>
              <a:rPr lang="en-GB" altLang="sr-Latn-RS" sz="2000" dirty="0" err="1"/>
              <a:t>podru</a:t>
            </a:r>
            <a:r>
              <a:rPr lang="hr-HR" altLang="sr-Latn-RS" sz="2000" dirty="0"/>
              <a:t>č</a:t>
            </a:r>
            <a:r>
              <a:rPr lang="en-GB" altLang="sr-Latn-RS" sz="2000" dirty="0"/>
              <a:t>ne</a:t>
            </a:r>
            <a:r>
              <a:rPr lang="hr-HR" altLang="sr-Latn-RS" sz="2000" dirty="0"/>
              <a:t> (</a:t>
            </a:r>
            <a:r>
              <a:rPr lang="en-GB" altLang="sr-Latn-RS" sz="2000" dirty="0" err="1"/>
              <a:t>regionalne</a:t>
            </a:r>
            <a:r>
              <a:rPr lang="hr-HR" altLang="sr-Latn-RS" sz="2000" dirty="0"/>
              <a:t>) </a:t>
            </a:r>
            <a:r>
              <a:rPr lang="en-GB" altLang="sr-Latn-RS" sz="2000" dirty="0" err="1"/>
              <a:t>samouprave</a:t>
            </a:r>
            <a:r>
              <a:rPr lang="en-GB" altLang="sr-Latn-RS" sz="2000" dirty="0"/>
              <a:t> </a:t>
            </a:r>
            <a:r>
              <a:rPr lang="en-GB" altLang="sr-Latn-RS" sz="2000" dirty="0" err="1"/>
              <a:t>te</a:t>
            </a:r>
            <a:r>
              <a:rPr lang="en-GB" altLang="sr-Latn-RS" sz="2000" dirty="0"/>
              <a:t> o </a:t>
            </a:r>
            <a:r>
              <a:rPr lang="en-GB" altLang="sr-Latn-RS" sz="2000" dirty="0" err="1"/>
              <a:t>na</a:t>
            </a:r>
            <a:r>
              <a:rPr lang="hr-HR" altLang="sr-Latn-RS" sz="2000" dirty="0"/>
              <a:t>č</a:t>
            </a:r>
            <a:r>
              <a:rPr lang="en-GB" altLang="sr-Latn-RS" sz="2000" dirty="0" err="1"/>
              <a:t>inu</a:t>
            </a:r>
            <a:r>
              <a:rPr lang="en-GB" altLang="sr-Latn-RS" sz="2000" dirty="0"/>
              <a:t> </a:t>
            </a:r>
            <a:r>
              <a:rPr lang="en-GB" altLang="sr-Latn-RS" sz="2000" dirty="0" err="1"/>
              <a:t>vo</a:t>
            </a:r>
            <a:r>
              <a:rPr lang="hr-HR" altLang="sr-Latn-RS" sz="2000" dirty="0"/>
              <a:t>đ</a:t>
            </a:r>
            <a:r>
              <a:rPr lang="en-GB" altLang="sr-Latn-RS" sz="2000" dirty="0" err="1"/>
              <a:t>enja</a:t>
            </a:r>
            <a:r>
              <a:rPr lang="en-GB" altLang="sr-Latn-RS" sz="2000" dirty="0"/>
              <a:t> </a:t>
            </a:r>
            <a:r>
              <a:rPr lang="en-GB" altLang="sr-Latn-RS" sz="2000" dirty="0" err="1"/>
              <a:t>Registra</a:t>
            </a:r>
            <a:r>
              <a:rPr lang="en-GB" altLang="sr-Latn-RS" sz="2000" dirty="0"/>
              <a:t> </a:t>
            </a:r>
            <a:r>
              <a:rPr lang="en-GB" altLang="sr-Latn-RS" sz="2000" dirty="0" err="1"/>
              <a:t>prora</a:t>
            </a:r>
            <a:r>
              <a:rPr lang="hr-HR" altLang="sr-Latn-RS" sz="2000" dirty="0"/>
              <a:t>č</a:t>
            </a:r>
            <a:r>
              <a:rPr lang="en-GB" altLang="sr-Latn-RS" sz="2000" dirty="0" err="1"/>
              <a:t>unskih</a:t>
            </a:r>
            <a:r>
              <a:rPr lang="en-GB" altLang="sr-Latn-RS" sz="2000" dirty="0"/>
              <a:t> </a:t>
            </a:r>
            <a:r>
              <a:rPr lang="en-GB" altLang="sr-Latn-RS" sz="2000" dirty="0" err="1"/>
              <a:t>i</a:t>
            </a:r>
            <a:r>
              <a:rPr lang="en-GB" altLang="sr-Latn-RS" sz="2000" dirty="0"/>
              <a:t> </a:t>
            </a:r>
            <a:r>
              <a:rPr lang="en-GB" altLang="sr-Latn-RS" sz="2000" dirty="0" err="1"/>
              <a:t>izvanprora</a:t>
            </a:r>
            <a:r>
              <a:rPr lang="hr-HR" altLang="sr-Latn-RS" sz="2000" dirty="0"/>
              <a:t>č</a:t>
            </a:r>
            <a:r>
              <a:rPr lang="en-GB" altLang="sr-Latn-RS" sz="2000" dirty="0" err="1"/>
              <a:t>unskih</a:t>
            </a:r>
            <a:r>
              <a:rPr lang="en-GB" altLang="sr-Latn-RS" sz="2000" dirty="0"/>
              <a:t> </a:t>
            </a:r>
            <a:r>
              <a:rPr lang="en-GB" altLang="sr-Latn-RS" sz="2000" dirty="0" err="1"/>
              <a:t>korisnika</a:t>
            </a:r>
            <a:r>
              <a:rPr lang="en-GB" altLang="sr-Latn-RS" sz="2000" dirty="0"/>
              <a:t> </a:t>
            </a:r>
            <a:r>
              <a:rPr lang="hr-HR" altLang="sr-Latn-RS" sz="2000" dirty="0"/>
              <a:t>(NN, </a:t>
            </a:r>
            <a:r>
              <a:rPr lang="en-GB" altLang="sr-Latn-RS" sz="2000" dirty="0" err="1"/>
              <a:t>br</a:t>
            </a:r>
            <a:r>
              <a:rPr lang="hr-HR" altLang="sr-Latn-RS" sz="2000" dirty="0"/>
              <a:t>. 128/09 i 142/14) </a:t>
            </a:r>
            <a:endParaRPr lang="hr-HR" altLang="sr-Latn-RS" sz="2000" dirty="0" smtClean="0"/>
          </a:p>
          <a:p>
            <a:pPr algn="just"/>
            <a:r>
              <a:rPr lang="hr-HR" altLang="sr-Latn-RS" sz="2000" dirty="0" smtClean="0"/>
              <a:t>Pravilnik o financijskom izvještavanju u proračunskom računovodstvu (NN, br. 3/15)</a:t>
            </a:r>
          </a:p>
          <a:p>
            <a:pPr algn="just"/>
            <a:r>
              <a:rPr lang="hr-HR" altLang="sr-Latn-RS" sz="2000" dirty="0" smtClean="0"/>
              <a:t>Pravilnik o proračunskom računovodstvu i računskom planu (NN, br. 124/</a:t>
            </a:r>
            <a:r>
              <a:rPr lang="sr-Latn-RS" altLang="sr-Latn-RS" sz="2000" dirty="0" smtClean="0"/>
              <a:t>14</a:t>
            </a:r>
            <a:r>
              <a:rPr lang="hr-HR" altLang="sr-Latn-RS" sz="2000" dirty="0" smtClean="0"/>
              <a:t>)</a:t>
            </a:r>
          </a:p>
          <a:p>
            <a:pPr algn="just"/>
            <a:r>
              <a:rPr lang="hr-HR" altLang="sr-Latn-RS" sz="2000" dirty="0" smtClean="0"/>
              <a:t>Pravilnik o postupku zaduživanja te davanja jamstava i suglasnosti jedinica lokalne i područne (regionalne) samouprave (NN, br. 55/09 i 139/10)</a:t>
            </a:r>
          </a:p>
          <a:p>
            <a:pPr algn="just"/>
            <a:r>
              <a:rPr lang="hr-HR" altLang="sr-Latn-RS" sz="2000" dirty="0" smtClean="0"/>
              <a:t>Pravilnik o polugodišnjem i godišnjem izvještaju o izvršenju proračuna (NN, br. 24/13)</a:t>
            </a:r>
          </a:p>
          <a:p>
            <a:pPr algn="just"/>
            <a:r>
              <a:rPr lang="hr-HR" altLang="sr-Latn-RS" sz="2000" dirty="0" smtClean="0"/>
              <a:t>Pravilnik o načinu i uvjetima izvršavanja državnog proračuna te o načinu povrata sredstava u državni proračun i vođenja evidencija o povratu sredstava (NN, br. 48/11)</a:t>
            </a:r>
          </a:p>
          <a:p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16782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3" t="26269" r="21095" b="12119"/>
          <a:stretch/>
        </p:blipFill>
        <p:spPr bwMode="auto">
          <a:xfrm>
            <a:off x="323528" y="836712"/>
            <a:ext cx="8447965" cy="5497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019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1" t="32955" r="21592" b="49851"/>
          <a:stretch/>
        </p:blipFill>
        <p:spPr bwMode="auto">
          <a:xfrm>
            <a:off x="204714" y="908720"/>
            <a:ext cx="8615757" cy="147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0" t="36268" r="21244" b="14856"/>
          <a:stretch/>
        </p:blipFill>
        <p:spPr bwMode="auto">
          <a:xfrm>
            <a:off x="163772" y="2598703"/>
            <a:ext cx="8728708" cy="418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409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2" t="20901" r="21393" b="39549"/>
          <a:stretch/>
        </p:blipFill>
        <p:spPr bwMode="auto">
          <a:xfrm>
            <a:off x="251520" y="1340768"/>
            <a:ext cx="8654109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842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2" t="19264" r="21492" b="32338"/>
          <a:stretch/>
        </p:blipFill>
        <p:spPr bwMode="auto">
          <a:xfrm>
            <a:off x="251520" y="1052736"/>
            <a:ext cx="8712968" cy="525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611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4" t="32271" r="21293" b="11800"/>
          <a:stretch/>
        </p:blipFill>
        <p:spPr bwMode="auto">
          <a:xfrm>
            <a:off x="179512" y="914400"/>
            <a:ext cx="8650341" cy="568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40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3" t="22925" r="21294" b="48736"/>
          <a:stretch/>
        </p:blipFill>
        <p:spPr bwMode="auto">
          <a:xfrm>
            <a:off x="299484" y="1556792"/>
            <a:ext cx="8407021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232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8" t="26587" r="21095" b="29154"/>
          <a:stretch/>
        </p:blipFill>
        <p:spPr bwMode="auto">
          <a:xfrm>
            <a:off x="179512" y="980728"/>
            <a:ext cx="8800467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589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5" t="24995" r="20896" b="16418"/>
          <a:stretch/>
        </p:blipFill>
        <p:spPr bwMode="auto">
          <a:xfrm>
            <a:off x="251520" y="908720"/>
            <a:ext cx="8712968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935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Autofit/>
          </a:bodyPr>
          <a:lstStyle/>
          <a:p>
            <a:r>
              <a:rPr lang="hr-HR" sz="2400" b="1" dirty="0" smtClean="0">
                <a:solidFill>
                  <a:schemeClr val="tx1"/>
                </a:solidFill>
              </a:rPr>
              <a:t>NAČELO TRANSPARENTNOSTI U PITANJIMA IZ UPITNIKA </a:t>
            </a:r>
            <a:endParaRPr lang="hr-HR" sz="2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435280" cy="5424264"/>
          </a:xfrm>
        </p:spPr>
        <p:txBody>
          <a:bodyPr/>
          <a:lstStyle/>
          <a:p>
            <a:pPr marL="273050" lvl="1" indent="-177800" algn="just">
              <a:buFont typeface="Arial" panose="020B0604020202020204" pitchFamily="34" charset="0"/>
              <a:buChar char="•"/>
              <a:tabLst>
                <a:tab pos="273050" algn="l"/>
              </a:tabLst>
            </a:pPr>
            <a:r>
              <a:rPr lang="pl-PL" sz="1400" dirty="0"/>
              <a:t>Strateški plan je sastavljen i objavljen na web stranicama </a:t>
            </a:r>
            <a:endParaRPr lang="pl-PL" sz="1400" dirty="0" smtClean="0"/>
          </a:p>
          <a:p>
            <a:pPr marL="273050" lvl="1" indent="-177800" algn="just">
              <a:buFont typeface="Arial" panose="020B0604020202020204" pitchFamily="34" charset="0"/>
              <a:buChar char="•"/>
              <a:tabLst>
                <a:tab pos="273050" algn="l"/>
              </a:tabLst>
            </a:pPr>
            <a:r>
              <a:rPr lang="hr-HR" sz="1400" dirty="0"/>
              <a:t>Godišnji plan rada je sastavljen u skladu sa strateškim i financijskim planom i objavljen na web stranicama </a:t>
            </a:r>
            <a:endParaRPr lang="hr-HR" sz="1400" dirty="0" smtClean="0"/>
          </a:p>
          <a:p>
            <a:pPr marL="273050" lvl="1" indent="-177800" algn="just">
              <a:buFont typeface="Arial" panose="020B0604020202020204" pitchFamily="34" charset="0"/>
              <a:buChar char="•"/>
              <a:tabLst>
                <a:tab pos="273050" algn="l"/>
              </a:tabLst>
            </a:pPr>
            <a:r>
              <a:rPr lang="hr-HR" sz="1400" dirty="0"/>
              <a:t>Doneseni proračun objavljen je u službenom glasilu jedinice lokalne i područne (regionalne) samouprave </a:t>
            </a:r>
            <a:endParaRPr lang="hr-HR" sz="1400" dirty="0" smtClean="0"/>
          </a:p>
          <a:p>
            <a:pPr marL="273050" lvl="1" indent="-177800" algn="just">
              <a:buFont typeface="Arial" panose="020B0604020202020204" pitchFamily="34" charset="0"/>
              <a:buChar char="•"/>
              <a:tabLst>
                <a:tab pos="273050" algn="l"/>
              </a:tabLst>
            </a:pPr>
            <a:r>
              <a:rPr lang="hr-HR" sz="1400" dirty="0" smtClean="0"/>
              <a:t>Za provedene postupke javne nabave u Elektroničkom oglasniku javne nabave objavljene su odgovarajuće objave sukladno Zakonu o javnoj nabavi</a:t>
            </a:r>
          </a:p>
          <a:p>
            <a:pPr marL="273050" lvl="1" indent="-177800" algn="just">
              <a:buFont typeface="Arial" panose="020B0604020202020204" pitchFamily="34" charset="0"/>
              <a:buChar char="•"/>
              <a:tabLst>
                <a:tab pos="273050" algn="l"/>
              </a:tabLst>
            </a:pPr>
            <a:r>
              <a:rPr lang="hr-HR" sz="1400" dirty="0"/>
              <a:t>Na internetskim stranicama (ili u službenim glasilu ili na oglasnoj ploči ili na drugi način) dostupan je popis gospodarskih subjekata s kojima je obveznik odnosno predstavnik naručitelja ili s njime povezane osobe u sukobu interesa u smislu propisa o javnoj </a:t>
            </a:r>
            <a:r>
              <a:rPr lang="hr-HR" sz="1400" dirty="0" smtClean="0"/>
              <a:t>nabavi</a:t>
            </a:r>
          </a:p>
          <a:p>
            <a:pPr marL="273050" lvl="1" indent="-177800" algn="just">
              <a:buFont typeface="Arial" panose="020B0604020202020204" pitchFamily="34" charset="0"/>
              <a:buChar char="•"/>
              <a:tabLst>
                <a:tab pos="273050" algn="l"/>
              </a:tabLst>
            </a:pPr>
            <a:r>
              <a:rPr lang="pl-PL" sz="1400" dirty="0"/>
              <a:t>Donesen je plan nabave u skladu s propisima o javnoj </a:t>
            </a:r>
            <a:r>
              <a:rPr lang="pl-PL" sz="1400" dirty="0" smtClean="0"/>
              <a:t>nabavi</a:t>
            </a:r>
          </a:p>
          <a:p>
            <a:pPr marL="273050" lvl="1" indent="-177800" algn="just">
              <a:buFont typeface="Arial" panose="020B0604020202020204" pitchFamily="34" charset="0"/>
              <a:buChar char="•"/>
              <a:tabLst>
                <a:tab pos="273050" algn="l"/>
              </a:tabLst>
            </a:pPr>
            <a:r>
              <a:rPr lang="hr-HR" sz="1400" dirty="0" smtClean="0"/>
              <a:t>Naručitelj </a:t>
            </a:r>
            <a:r>
              <a:rPr lang="hr-HR" sz="1400" dirty="0"/>
              <a:t>vodi registar ugovora o javnoj nabavi i okvirnih sporazuma koji sadrži podatke u skladu s propisima o javnoj </a:t>
            </a:r>
            <a:r>
              <a:rPr lang="hr-HR" sz="1400" dirty="0" smtClean="0"/>
              <a:t>nabavi</a:t>
            </a:r>
          </a:p>
          <a:p>
            <a:pPr marL="273050" lvl="1" indent="-177800" algn="just">
              <a:buFont typeface="Arial" panose="020B0604020202020204" pitchFamily="34" charset="0"/>
              <a:buChar char="•"/>
              <a:tabLst>
                <a:tab pos="273050" algn="l"/>
              </a:tabLst>
            </a:pPr>
            <a:r>
              <a:rPr lang="vi-VN" sz="1400" dirty="0" smtClean="0"/>
              <a:t>Kod </a:t>
            </a:r>
            <a:r>
              <a:rPr lang="vi-VN" sz="1400" dirty="0"/>
              <a:t>predaje financijskih izvještaja poštivali su se rokovi i način predaje utvrđeni Pravilnikom o financijskom izvještavanju u proračunskom </a:t>
            </a:r>
            <a:r>
              <a:rPr lang="vi-VN" sz="1400" dirty="0" smtClean="0"/>
              <a:t>računovodstvu</a:t>
            </a:r>
            <a:endParaRPr lang="hr-HR" sz="1400" dirty="0"/>
          </a:p>
          <a:p>
            <a:pPr marL="273050" lvl="1" indent="-177800" algn="just">
              <a:buFont typeface="Arial" panose="020B0604020202020204" pitchFamily="34" charset="0"/>
              <a:buChar char="•"/>
              <a:tabLst>
                <a:tab pos="273050" algn="l"/>
              </a:tabLst>
            </a:pPr>
            <a:r>
              <a:rPr lang="vi-VN" sz="1400" dirty="0"/>
              <a:t>Kod predaje polugodišnjeg i godišnjeg izvještaja o izvršenju proračuna jedinice lokalne i područne (regionalne) samouprave poštivali su se rokovi i odredbe o sadržaju izvještaja utvrđene Zakonom o </a:t>
            </a:r>
            <a:r>
              <a:rPr lang="vi-VN" sz="1400" dirty="0" smtClean="0"/>
              <a:t>proračunu</a:t>
            </a:r>
            <a:endParaRPr lang="hr-HR" sz="1400" dirty="0" smtClean="0"/>
          </a:p>
          <a:p>
            <a:pPr marL="273050" lvl="1" indent="-177800" algn="just">
              <a:buFont typeface="Arial" panose="020B0604020202020204" pitchFamily="34" charset="0"/>
              <a:buChar char="•"/>
              <a:tabLst>
                <a:tab pos="273050" algn="l"/>
              </a:tabLst>
            </a:pPr>
            <a:r>
              <a:rPr lang="hr-HR" sz="1400" dirty="0"/>
              <a:t>Godišnji izvještaj o izvršenju proračuna jedinice lokalne i područne (regionalne) samouprave dostavljen je Ministarstvu financija i Državnom uredu za reviziju u roku od 15 dana nakon što ga je donijelo predstavničko tijelo odnosno u slučaju da ga predstavničko tijelo nije donijelo, u roku od 60 dana od dana podnošenja navedenog izvještaja predstavničkom tijelu </a:t>
            </a:r>
            <a:endParaRPr lang="hr-HR" sz="1400" dirty="0" smtClean="0"/>
          </a:p>
        </p:txBody>
      </p:sp>
    </p:spTree>
    <p:extLst>
      <p:ext uri="{BB962C8B-B14F-4D97-AF65-F5344CB8AC3E}">
        <p14:creationId xmlns:p14="http://schemas.microsoft.com/office/powerpoint/2010/main" val="43277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812" y="332656"/>
            <a:ext cx="8604448" cy="735360"/>
          </a:xfrm>
        </p:spPr>
        <p:txBody>
          <a:bodyPr>
            <a:noAutofit/>
          </a:bodyPr>
          <a:lstStyle/>
          <a:p>
            <a:r>
              <a:rPr lang="hr-HR" sz="4000" dirty="0" smtClean="0">
                <a:solidFill>
                  <a:schemeClr val="tx1"/>
                </a:solidFill>
              </a:rPr>
              <a:t>POPUNJAVANJE UPITNIKA O FISKALNOJ ODGOVORNOSTI </a:t>
            </a:r>
            <a:endParaRPr lang="hr-HR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64224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hr-HR" sz="2200" dirty="0" smtClean="0"/>
              <a:t>Upitnik ima i stupce DA, NE, i DJELOMIČNO</a:t>
            </a:r>
          </a:p>
          <a:p>
            <a:pPr algn="just">
              <a:buFont typeface="Arial" pitchFamily="34" charset="0"/>
              <a:buChar char="•"/>
            </a:pPr>
            <a:r>
              <a:rPr lang="hr-HR" sz="2200" b="1" dirty="0" smtClean="0"/>
              <a:t>Sva pitanja u Upitniku moraju biti odgovorena upisivanjem oznake "X" u odgovarajući stupac</a:t>
            </a:r>
          </a:p>
          <a:p>
            <a:pPr algn="just">
              <a:buFont typeface="Arial" pitchFamily="34" charset="0"/>
              <a:buChar char="•"/>
            </a:pPr>
            <a:r>
              <a:rPr lang="hr-HR" sz="2200" dirty="0" smtClean="0"/>
              <a:t>Ako neko od pitanja nije primjenjivo na obveznika na pitanje se odgovara »Nije primjenjivo - N/P« </a:t>
            </a:r>
          </a:p>
          <a:p>
            <a:pPr lvl="1" algn="just">
              <a:buFont typeface="Arial" pitchFamily="34" charset="0"/>
              <a:buChar char="•"/>
            </a:pPr>
            <a:r>
              <a:rPr lang="hr-HR" sz="1800" dirty="0" smtClean="0"/>
              <a:t>Primjerice, ako obveznik nije javni naručitelj, odnosno nije obveznik primjene Zakona o javnoj nabavi (Narodne novine, br. 90/11, 83/13, 143/13 i13/14) na pitanja koja se tiču provedbe postupaka javne nabave odgovorit će se „nije primjenjivo“ tj. u stupac N/P stavlja se oznaka "X"</a:t>
            </a:r>
          </a:p>
          <a:p>
            <a:pPr algn="just">
              <a:buFont typeface="Arial" pitchFamily="34" charset="0"/>
              <a:buChar char="•"/>
            </a:pPr>
            <a:r>
              <a:rPr lang="hr-HR" sz="2200" dirty="0" smtClean="0"/>
              <a:t>Svi se odgovori testiraju na uzorku i na način koji su definirani u Upitniku za svako pojedino pitanje u stupcu Referenca </a:t>
            </a:r>
          </a:p>
          <a:p>
            <a:pPr algn="just">
              <a:buFont typeface="Arial" pitchFamily="34" charset="0"/>
              <a:buChar char="•"/>
            </a:pPr>
            <a:r>
              <a:rPr lang="hr-HR" sz="2200" b="1" dirty="0" smtClean="0"/>
              <a:t>Stupac Referenca se ne popunjava, već su u njemu dane upute koja je vrsta dokaza podloga za davanje odgovora na pitanja</a:t>
            </a:r>
            <a:r>
              <a:rPr lang="hr-HR" sz="2200" dirty="0" smtClean="0"/>
              <a:t>. </a:t>
            </a:r>
          </a:p>
          <a:p>
            <a:pPr lvl="1" algn="just"/>
            <a:endParaRPr lang="hr-HR" sz="1800" dirty="0" smtClean="0"/>
          </a:p>
        </p:txBody>
      </p:sp>
    </p:spTree>
    <p:extLst>
      <p:ext uri="{BB962C8B-B14F-4D97-AF65-F5344CB8AC3E}">
        <p14:creationId xmlns:p14="http://schemas.microsoft.com/office/powerpoint/2010/main" val="85308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90CCFBF-48DB-4587-9B9A-C9EC6337215B}" type="slidenum">
              <a:rPr lang="hr-HR" smtClean="0"/>
              <a:pPr/>
              <a:t>8</a:t>
            </a:fld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quarter" idx="4294967295"/>
          </p:nvPr>
        </p:nvSpPr>
        <p:spPr>
          <a:xfrm>
            <a:off x="395536" y="908720"/>
            <a:ext cx="8318500" cy="5616575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vi-VN" sz="2000" b="1" dirty="0" smtClean="0"/>
              <a:t>Zakon o proračunu iz 2009. (</a:t>
            </a:r>
            <a:r>
              <a:rPr lang="hr-HR" sz="2000" b="1" dirty="0" smtClean="0"/>
              <a:t>NN, br. </a:t>
            </a:r>
            <a:r>
              <a:rPr lang="vi-VN" sz="2000" b="1" dirty="0" smtClean="0"/>
              <a:t>87/08) osigurao potreban institucionalni okvir za daljnji razvoj sustava upravljanja javnim financijama uvođenjem</a:t>
            </a:r>
            <a:r>
              <a:rPr lang="hr-HR" sz="2000" b="1" dirty="0" smtClean="0"/>
              <a:t>:</a:t>
            </a:r>
            <a:endParaRPr lang="vi-VN" sz="2000" b="1" dirty="0" smtClean="0"/>
          </a:p>
          <a:p>
            <a:pPr lvl="1" algn="just"/>
            <a:r>
              <a:rPr lang="vi-VN" sz="2000" dirty="0" smtClean="0"/>
              <a:t>strateškog planiranja - izrade strateških planova i trogodišnja strategije vladinih programa</a:t>
            </a:r>
          </a:p>
          <a:p>
            <a:pPr lvl="1" algn="just"/>
            <a:r>
              <a:rPr lang="vi-VN" sz="2000" dirty="0" smtClean="0"/>
              <a:t>višegodišnjeg proračunskog okvira</a:t>
            </a:r>
            <a:r>
              <a:rPr lang="hr-HR" sz="2000" dirty="0" smtClean="0"/>
              <a:t> </a:t>
            </a:r>
            <a:r>
              <a:rPr lang="vi-VN" sz="2000" dirty="0" smtClean="0"/>
              <a:t>– t</a:t>
            </a:r>
            <a:r>
              <a:rPr lang="hr-HR" sz="2000" dirty="0" smtClean="0"/>
              <a:t> </a:t>
            </a:r>
            <a:r>
              <a:rPr lang="vi-VN" sz="2000" dirty="0" smtClean="0"/>
              <a:t>+</a:t>
            </a:r>
            <a:r>
              <a:rPr lang="hr-HR" sz="2000" dirty="0" smtClean="0"/>
              <a:t> </a:t>
            </a:r>
            <a:r>
              <a:rPr lang="vi-VN" sz="2000" dirty="0" smtClean="0"/>
              <a:t>2</a:t>
            </a:r>
          </a:p>
          <a:p>
            <a:pPr lvl="1" algn="just"/>
            <a:r>
              <a:rPr lang="vi-VN" sz="2000" dirty="0" smtClean="0"/>
              <a:t>veće fleksibilnost u izvršavanju proračuna</a:t>
            </a:r>
            <a:endParaRPr lang="hr-HR" sz="2000" dirty="0" smtClean="0"/>
          </a:p>
          <a:p>
            <a:pPr lvl="1" algn="just"/>
            <a:r>
              <a:rPr lang="hr-HR" sz="2000" dirty="0" smtClean="0"/>
              <a:t>veća kontrola nad zaduživanjem pravnih osoba u vlasništvu JLPRS</a:t>
            </a:r>
          </a:p>
          <a:p>
            <a:pPr algn="just"/>
            <a:r>
              <a:rPr lang="hr-HR" sz="2000" b="1" dirty="0" smtClean="0"/>
              <a:t>Izmjene i dopune Zakona</a:t>
            </a:r>
            <a:r>
              <a:rPr lang="vi-VN" sz="2000" b="1" dirty="0" smtClean="0"/>
              <a:t> </a:t>
            </a:r>
            <a:r>
              <a:rPr lang="hr-HR" sz="2000" b="1" dirty="0" smtClean="0"/>
              <a:t>iz 2012. </a:t>
            </a:r>
            <a:r>
              <a:rPr lang="vi-VN" sz="2000" b="1" dirty="0" smtClean="0"/>
              <a:t>(</a:t>
            </a:r>
            <a:r>
              <a:rPr lang="hr-HR" sz="2000" b="1" dirty="0" smtClean="0"/>
              <a:t>NN, br. </a:t>
            </a:r>
            <a:r>
              <a:rPr lang="vi-VN" sz="2000" b="1" dirty="0" smtClean="0"/>
              <a:t>136/12)</a:t>
            </a:r>
            <a:r>
              <a:rPr lang="hr-HR" sz="2000" b="1" dirty="0" smtClean="0"/>
              <a:t> o proračunu potaknute su:</a:t>
            </a:r>
          </a:p>
          <a:p>
            <a:pPr lvl="1" algn="just"/>
            <a:r>
              <a:rPr lang="hr-HR" sz="2000" dirty="0" smtClean="0"/>
              <a:t>potrebom da se jasnije definiraju i dopune pojedine odredbe Zakona koje su u praksi pokazale svoju nedorečenost</a:t>
            </a:r>
          </a:p>
          <a:p>
            <a:pPr lvl="1" algn="just"/>
            <a:r>
              <a:rPr lang="hr-HR" sz="2000" dirty="0" smtClean="0"/>
              <a:t>namjerom da se jedinice lokalne i područne (regionalne) samouprave potaknu na sudjelovanje u projektima iz područja energetske učinkovitosti</a:t>
            </a:r>
          </a:p>
        </p:txBody>
      </p:sp>
    </p:spTree>
    <p:extLst>
      <p:ext uri="{BB962C8B-B14F-4D97-AF65-F5344CB8AC3E}">
        <p14:creationId xmlns:p14="http://schemas.microsoft.com/office/powerpoint/2010/main" val="400475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60648"/>
            <a:ext cx="7652840" cy="64807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hr-HR" sz="4000" b="1" dirty="0" smtClean="0">
                <a:solidFill>
                  <a:schemeClr val="tx1"/>
                </a:solidFill>
              </a:rPr>
              <a:t>PLAN OTKLANJANJA SLABOSTI I NEPRAVILNOSTI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663575" y="1412776"/>
            <a:ext cx="8229600" cy="5112567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hr-HR" sz="2400" dirty="0" smtClean="0"/>
              <a:t>Sastoji se od planova otklanjanja slabosti i nepravilnosti </a:t>
            </a:r>
            <a:r>
              <a:rPr lang="hr-HR" sz="2400" b="1" dirty="0" smtClean="0"/>
              <a:t>za svako područje iz Upitnika u kojem su uočene slabosti i nepravilnosti</a:t>
            </a:r>
            <a:r>
              <a:rPr lang="hr-HR" sz="2400" dirty="0" smtClean="0"/>
              <a:t>, a sadrži:</a:t>
            </a:r>
          </a:p>
          <a:p>
            <a:pPr lvl="1" algn="just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hr-HR" sz="2000" dirty="0" smtClean="0"/>
              <a:t>opis slabosti i nepravilnosti uočenih tijekom postupka popunjavanja Upitnika</a:t>
            </a:r>
          </a:p>
          <a:p>
            <a:pPr lvl="1" algn="just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hr-HR" sz="2000" dirty="0" smtClean="0"/>
              <a:t>akcijski plan s popisom aktivnosti koje je potrebno poduzeti za rješavanje slabosti i nepravilnosti</a:t>
            </a:r>
          </a:p>
          <a:p>
            <a:pPr lvl="1" algn="just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hr-HR" sz="2000" dirty="0" smtClean="0"/>
              <a:t>očekivani datum otklanjanja slabosti i nepravilnosti te podatke o odgovornim osobama za otklanjanje slabosti i nepravilnosti </a:t>
            </a:r>
          </a:p>
          <a:p>
            <a:pPr algn="just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hr-HR" sz="2400" dirty="0" smtClean="0"/>
              <a:t>Plan otklanjanja slabosti i nepravilnosti sastavlja se na posebnom obrascu </a:t>
            </a:r>
          </a:p>
          <a:p>
            <a:pPr algn="just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hr-HR" sz="2400" dirty="0" smtClean="0"/>
              <a:t>Za svako područje iz Upitnika u kojem su uočene slabosti i nepravilnosti popunjava se posebni obrazac</a:t>
            </a:r>
          </a:p>
        </p:txBody>
      </p:sp>
    </p:spTree>
    <p:extLst>
      <p:ext uri="{BB962C8B-B14F-4D97-AF65-F5344CB8AC3E}">
        <p14:creationId xmlns:p14="http://schemas.microsoft.com/office/powerpoint/2010/main" val="363040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9048750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Text Box 5"/>
          <p:cNvSpPr txBox="1">
            <a:spLocks noChangeArrowheads="1"/>
          </p:cNvSpPr>
          <p:nvPr/>
        </p:nvSpPr>
        <p:spPr bwMode="auto">
          <a:xfrm>
            <a:off x="468313" y="4581127"/>
            <a:ext cx="8207375" cy="11052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hr-HR" dirty="0"/>
              <a:t>U Izvješću o otklonjenim slabostima i nepravilnostima utvrđenima prethodne godine navodi se</a:t>
            </a: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hr-HR" dirty="0"/>
              <a:t>jesu li aktivnosti iz Plana otklanjanja slabosti i nepravilnosti realizirane</a:t>
            </a: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hr-HR" dirty="0"/>
              <a:t>daje se obrazloženje nerealiziranih ili djelomično realiziranih aktivnosti i </a:t>
            </a: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hr-HR" dirty="0"/>
              <a:t>utvrđuje se novi očekivani datum otklanjanja slabosti i nepravilnosti </a:t>
            </a:r>
          </a:p>
        </p:txBody>
      </p:sp>
    </p:spTree>
    <p:extLst>
      <p:ext uri="{BB962C8B-B14F-4D97-AF65-F5344CB8AC3E}">
        <p14:creationId xmlns:p14="http://schemas.microsoft.com/office/powerpoint/2010/main" val="375578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95536" y="260648"/>
            <a:ext cx="8568951" cy="9366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hr-HR" altLang="x-none" sz="4000" b="1" dirty="0" smtClean="0">
                <a:latin typeface="+mn-lt"/>
                <a:cs typeface="Arial" charset="0"/>
              </a:rPr>
              <a:t/>
            </a:r>
            <a:br>
              <a:rPr lang="hr-HR" altLang="x-none" sz="4000" b="1" dirty="0" smtClean="0">
                <a:latin typeface="+mn-lt"/>
                <a:cs typeface="Arial" charset="0"/>
              </a:rPr>
            </a:br>
            <a:r>
              <a:rPr lang="hr-HR" altLang="x-none" sz="4000" dirty="0" smtClean="0">
                <a:latin typeface="+mn-lt"/>
                <a:cs typeface="Arial" charset="0"/>
              </a:rPr>
              <a:t>ZAKON O FISKA</a:t>
            </a:r>
            <a:r>
              <a:rPr lang="x-none" altLang="x-none" sz="4000" smtClean="0">
                <a:latin typeface="+mn-lt"/>
                <a:cs typeface="Arial" charset="0"/>
              </a:rPr>
              <a:t>LNOJ ODGOVORNOSTI – PREKRŠAJNE ODREDBE</a:t>
            </a:r>
            <a:r>
              <a:rPr lang="hr-HR" altLang="x-none" sz="4000" b="1" dirty="0" smtClean="0">
                <a:latin typeface="+mn-lt"/>
              </a:rPr>
              <a:t/>
            </a:r>
            <a:br>
              <a:rPr lang="hr-HR" altLang="x-none" sz="4000" b="1" dirty="0" smtClean="0">
                <a:latin typeface="+mn-lt"/>
              </a:rPr>
            </a:br>
            <a:endParaRPr lang="hr-HR" sz="4000" dirty="0">
              <a:latin typeface="+mn-lt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just">
              <a:defRPr/>
            </a:pPr>
            <a:r>
              <a:rPr lang="hr-HR" sz="2200" dirty="0">
                <a:latin typeface="Arial" charset="0"/>
                <a:cs typeface="Arial" charset="0"/>
              </a:rPr>
              <a:t>Novčanom kaznom od 5.000,00 kuna do 25.000,00 kuna kaznit će se za prekršaj čelnik</a:t>
            </a:r>
            <a:r>
              <a:rPr lang="hr-HR" sz="2200" dirty="0" smtClean="0">
                <a:latin typeface="Arial" charset="0"/>
                <a:cs typeface="Arial" charset="0"/>
              </a:rPr>
              <a:t>:</a:t>
            </a:r>
          </a:p>
          <a:p>
            <a:pPr lvl="1" algn="just">
              <a:defRPr/>
            </a:pPr>
            <a:r>
              <a:rPr lang="hr-HR" sz="2200" dirty="0">
                <a:latin typeface="Arial" charset="0"/>
                <a:cs typeface="Arial" charset="0"/>
              </a:rPr>
              <a:t>ako ne sastavi i dostavi Izjavu o fiskalnoj odgovornosti </a:t>
            </a:r>
          </a:p>
          <a:p>
            <a:pPr lvl="1" algn="just">
              <a:defRPr/>
            </a:pPr>
            <a:r>
              <a:rPr lang="hr-HR" sz="2200" dirty="0">
                <a:latin typeface="Arial" charset="0"/>
                <a:cs typeface="Arial" charset="0"/>
              </a:rPr>
              <a:t>ako Ministarstvo financija, nadležna ministarstva i jedinice lokalne i područne (regionalne) samouprave prilikom provjere sadržaja Izjave o fiskalnoj odgovornosti uoči da je dokumentacija temeljem koje se daje Izjava o fiskalnoj odgovornosti nevjerodostojna.</a:t>
            </a:r>
          </a:p>
          <a:p>
            <a:pPr marL="274320" lvl="1" indent="0">
              <a:buFont typeface="Arial" charset="0"/>
              <a:buNone/>
              <a:defRPr/>
            </a:pPr>
            <a:endParaRPr lang="hr-HR" sz="2200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hr-HR" sz="2200" dirty="0">
                <a:latin typeface="Arial" charset="0"/>
                <a:cs typeface="Arial" charset="0"/>
              </a:rPr>
              <a:t>Inspektor proračunskog nadzora koji je u postupku nadzora utvrdio radnje kojima je ostvaren prekršaj sastavlja optužni prijedlog protiv počinitelja prekršaja i podnosi ga nadležnom područnom uredu PU.</a:t>
            </a:r>
          </a:p>
          <a:p>
            <a:pPr>
              <a:defRPr/>
            </a:pPr>
            <a:endParaRPr lang="hr-HR" dirty="0"/>
          </a:p>
        </p:txBody>
      </p:sp>
      <p:sp>
        <p:nvSpPr>
          <p:cNvPr id="8" name="Rezervirano mjesto broja slajda 7"/>
          <p:cNvSpPr>
            <a:spLocks noGrp="1"/>
          </p:cNvSpPr>
          <p:nvPr>
            <p:ph type="sldNum" sz="quarter" idx="14"/>
          </p:nvPr>
        </p:nvSpPr>
        <p:spPr>
          <a:xfrm>
            <a:off x="7620000" y="19050"/>
            <a:ext cx="1066800" cy="328613"/>
          </a:xfrm>
        </p:spPr>
        <p:txBody>
          <a:bodyPr/>
          <a:lstStyle/>
          <a:p>
            <a:pPr>
              <a:defRPr/>
            </a:pPr>
            <a:fld id="{71F91071-1735-4726-8E56-81FE03846CC5}" type="slidenum">
              <a:rPr lang="hr-HR" smtClean="0"/>
              <a:pPr>
                <a:defRPr/>
              </a:pPr>
              <a:t>82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508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hr-HR" dirty="0" smtClean="0"/>
          </a:p>
          <a:p>
            <a:pPr eaLnBrk="1" hangingPunct="1">
              <a:buFontTx/>
              <a:buNone/>
            </a:pPr>
            <a:endParaRPr lang="hr-HR" dirty="0" smtClean="0"/>
          </a:p>
          <a:p>
            <a:pPr algn="ctr" eaLnBrk="1" hangingPunct="1">
              <a:buFontTx/>
              <a:buNone/>
            </a:pPr>
            <a:r>
              <a:rPr lang="hr-HR" b="1" dirty="0" smtClean="0"/>
              <a:t>HVALA NA PAŽNJI!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90CCFBF-48DB-4587-9B9A-C9EC6337215B}" type="slidenum">
              <a:rPr lang="hr-HR" smtClean="0"/>
              <a:pPr/>
              <a:t>9</a:t>
            </a:fld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quarter" idx="4294967295"/>
          </p:nvPr>
        </p:nvSpPr>
        <p:spPr>
          <a:xfrm>
            <a:off x="323528" y="764704"/>
            <a:ext cx="8351837" cy="5616575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algn="just"/>
            <a:r>
              <a:rPr lang="hr-HR" altLang="sr-Latn-RS" sz="2600" dirty="0" smtClean="0"/>
              <a:t>Stupanjem na snagu Izmjena i dopuna Zakona o proračunu o</a:t>
            </a:r>
            <a:r>
              <a:rPr lang="vi-VN" altLang="sr-Latn-RS" sz="2600" dirty="0" smtClean="0"/>
              <a:t>buhvat sektora opće države utvrđen Zakonom o proračunu i Registrom proračunskih i izvanproračunskih korisnika usklađuje se u dijelu definiranja izvanproračunskih korisnika sa statističkim obuhvatom utvrđenim Europskom statističkom metodologijom ESA2010</a:t>
            </a:r>
          </a:p>
          <a:p>
            <a:pPr lvl="1" algn="just"/>
            <a:r>
              <a:rPr lang="vi-VN" altLang="sr-Latn-RS" sz="2200" dirty="0" smtClean="0"/>
              <a:t>svi statistički izvještaji EUROSTATU kao statističkom tijelu Europske komisije, uključujući Fiskalno izvješće kojim se prati ispunjavanje kriterija o državnom deficitu i dugu po Maastrichtu, moraju se podnositi prema statističkom obuhvatu</a:t>
            </a:r>
          </a:p>
          <a:p>
            <a:pPr lvl="1" algn="just"/>
            <a:r>
              <a:rPr lang="vi-VN" altLang="sr-Latn-RS" sz="2200" dirty="0" smtClean="0"/>
              <a:t>svi statistički izvještaji EUROSTATU kao statističkom tijelu Europske komisije, uključujući Fiskalno izvješće kojim se prati ispunjavanje kriterija o državnom deficitu i dugu po Maastrichtu, moraju se podnositi prema statističkom obuhvatu</a:t>
            </a:r>
          </a:p>
          <a:p>
            <a:pPr lvl="1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113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5873</TotalTime>
  <Words>4852</Words>
  <Application>Microsoft Office PowerPoint</Application>
  <PresentationFormat>Prikaz na zaslonu (4:3)</PresentationFormat>
  <Paragraphs>503</Paragraphs>
  <Slides>83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83</vt:i4>
      </vt:variant>
    </vt:vector>
  </HeadingPairs>
  <TitlesOfParts>
    <vt:vector size="84" baseType="lpstr">
      <vt:lpstr>Tema sustava Office</vt:lpstr>
      <vt:lpstr>SUSTAV PRORAČUNA U REPUBLICI HRVATSKOJ - pregled -</vt:lpstr>
      <vt:lpstr> PRAVNI OKVIR </vt:lpstr>
      <vt:lpstr>PRAVNI OKVIR</vt:lpstr>
      <vt:lpstr>PRAVNI OKVIR</vt:lpstr>
      <vt:lpstr>PRAVNI OKVIR</vt:lpstr>
      <vt:lpstr>ZAKONSKI I PODZAKONSKI PROPISI</vt:lpstr>
      <vt:lpstr>ZAKONSKI I PODZAKONSKI PROPISI </vt:lpstr>
      <vt:lpstr>PowerPointova prezentacija</vt:lpstr>
      <vt:lpstr>PowerPointova prezentacija</vt:lpstr>
      <vt:lpstr>SREDNJOROČNI PRORAČUNSKI OKVIR</vt:lpstr>
      <vt:lpstr>JAČANJE ULOGE PROJEKCIJA </vt:lpstr>
      <vt:lpstr>KLJUČNI DOKUMENTI  PRORAČUNSKOG PROCESA </vt:lpstr>
      <vt:lpstr>PowerPointova prezentacija</vt:lpstr>
      <vt:lpstr>PowerPointova prezentacija</vt:lpstr>
      <vt:lpstr>STRATEŠKO PLANIRANJE</vt:lpstr>
      <vt:lpstr>TEMELJNA PITANJA  STRATEŠKOG PLANIRANJA</vt:lpstr>
      <vt:lpstr>PREGLED PROCESA STRATEŠKOG PLANIRANJA</vt:lpstr>
      <vt:lpstr>PREGLED PROCESA STRATEŠKOG PLANIRANJA</vt:lpstr>
      <vt:lpstr>PREGLED PROCESA STRATEŠKOG PLANIRANJA</vt:lpstr>
      <vt:lpstr>PREGLED PROCESA STRATEŠKOG PLANIRANJA</vt:lpstr>
      <vt:lpstr>PREGLED PROCESA STRATEŠKOG PLANIRANJA</vt:lpstr>
      <vt:lpstr>PowerPointova prezentacija</vt:lpstr>
      <vt:lpstr>PowerPointova prezentacija</vt:lpstr>
      <vt:lpstr>PowerPointova prezentacija</vt:lpstr>
      <vt:lpstr>UPRAVLJANJE RIZICIMA</vt:lpstr>
      <vt:lpstr>POVEZIVANJE STRATEŠKOG PLANA S PRORAČUNOM</vt:lpstr>
      <vt:lpstr>POVEZIVANJE STRATEŠKOG PLANIRANJA I PRORAČUNA</vt:lpstr>
      <vt:lpstr>PRIMJER POVEZIVANJA STRATEŠKOG I FINANCIJSKOG PLANA</vt:lpstr>
      <vt:lpstr>SUSTAV PRAĆENJA I IZVJEŠTAVANJA</vt:lpstr>
      <vt:lpstr>SUSTAV PRAĆENJA I IZVJEŠTAVANJA</vt:lpstr>
      <vt:lpstr>SUSTAV PRAĆENJA I IZVJEŠTAVANJA</vt:lpstr>
      <vt:lpstr>SADRŽAJ PRORAČUNA</vt:lpstr>
      <vt:lpstr>PLAN RAZVOJNIH PROGRAMA</vt:lpstr>
      <vt:lpstr>SADRŽAJ FINANCIJSKOG PLANA</vt:lpstr>
      <vt:lpstr>OBRAZLOŽENJE FINANCIJSKOG PLANA   </vt:lpstr>
      <vt:lpstr>PROGRAMSKA KLASIFIKACIJA</vt:lpstr>
      <vt:lpstr>GLAVNI PROGRAMI</vt:lpstr>
      <vt:lpstr>ISJEČAK IZ PRAVILNIKA O PRORAČUNSKIM KLASIFIKACIJAMA</vt:lpstr>
      <vt:lpstr>PowerPointova prezentacija</vt:lpstr>
      <vt:lpstr>IZVORI FINANCIRANJA</vt:lpstr>
      <vt:lpstr>PowerPointova prezentacija</vt:lpstr>
      <vt:lpstr>LIMITI</vt:lpstr>
      <vt:lpstr>PowerPointova prezentacija</vt:lpstr>
      <vt:lpstr>PowerPointova prezentacija</vt:lpstr>
      <vt:lpstr>UPUTE ZA IZRADU PRIJEDLOGA DRŽAVNOG PRORAČUNA</vt:lpstr>
      <vt:lpstr>PRORAČUNSKI KALENDAR</vt:lpstr>
      <vt:lpstr>POVIJESNI RAZVOJ NAČELA TRANSPARENTNOSTI</vt:lpstr>
      <vt:lpstr>POVIJESNI RAZVOJ NAČELA TRANSPARENTNOSTI</vt:lpstr>
      <vt:lpstr>POSLJEDNJE DOPUNE ZAKONA O PRORAČUNU IZ 2015. GODINE</vt:lpstr>
      <vt:lpstr>POLUGODIŠNJI I GODIŠNJI IZVJEŠTAJ O IZVRŠENJU PRORAČUNA</vt:lpstr>
      <vt:lpstr>IZVRŠAVANJE PRORAČUNA - KONTROLE</vt:lpstr>
      <vt:lpstr>Izvršavanje proračuna – prethodne financijske kontrole</vt:lpstr>
      <vt:lpstr>IZVRŠAVANJE PRORAČUNA – PRERASPODJELE</vt:lpstr>
      <vt:lpstr>OVLASTI I ODGOVORNOSTI</vt:lpstr>
      <vt:lpstr> ZAKON O FISKALNOJ ODGOVORNOSTI OD 2010. – IZJAVA O FISKALNOJ ODGOVORNOSTI  </vt:lpstr>
      <vt:lpstr>Izjava o  fiskalnoj odgovornosti – godišnja Izjava kojom čelnik potvrđuje zakonito, namjensko i svrhovito korištenje sredstava te učinkovito i djelotvorno funkcioniranje sustava financijskog upravljanja i kontrola u okviru proračunom odnosno financijskim planom utvrđenih sredstava</vt:lpstr>
      <vt:lpstr>Obrazac Izjave – Prilog 1.a</vt:lpstr>
      <vt:lpstr>Obrazac Izjave – Prilog 1.b</vt:lpstr>
      <vt:lpstr>DAVANJE IZJAVE</vt:lpstr>
      <vt:lpstr>DOKUMENTI KOJI SE PRILAŽU UZ IZJAVU</vt:lpstr>
      <vt:lpstr>UPITNIK O FISKALNOJ ODGOVORNOSTI </vt:lpstr>
      <vt:lpstr>UPITNIK O FISKALNOJ ODGOVORNOSTI 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NAČELO TRANSPARENTNOSTI U PITANJIMA IZ UPITNIKA </vt:lpstr>
      <vt:lpstr>POPUNJAVANJE UPITNIKA O FISKALNOJ ODGOVORNOSTI </vt:lpstr>
      <vt:lpstr>PLAN OTKLANJANJA SLABOSTI I NEPRAVILNOSTI</vt:lpstr>
      <vt:lpstr>PowerPointova prezentacija</vt:lpstr>
      <vt:lpstr> ZAKON O FISKALNOJ ODGOVORNOSTI – PREKRŠAJNE ODREDBE 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John</dc:creator>
  <cp:lastModifiedBy>mfkor</cp:lastModifiedBy>
  <cp:revision>398</cp:revision>
  <cp:lastPrinted>2015-11-11T14:42:13Z</cp:lastPrinted>
  <dcterms:created xsi:type="dcterms:W3CDTF">2010-05-09T19:22:24Z</dcterms:created>
  <dcterms:modified xsi:type="dcterms:W3CDTF">2015-12-01T09:51:58Z</dcterms:modified>
</cp:coreProperties>
</file>