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handoutMasterIdLst>
    <p:handoutMasterId r:id="rId14"/>
  </p:handoutMasterIdLst>
  <p:sldIdLst>
    <p:sldId id="336" r:id="rId2"/>
    <p:sldId id="461" r:id="rId3"/>
    <p:sldId id="462" r:id="rId4"/>
    <p:sldId id="460" r:id="rId5"/>
    <p:sldId id="458" r:id="rId6"/>
    <p:sldId id="463" r:id="rId7"/>
    <p:sldId id="465" r:id="rId8"/>
    <p:sldId id="466" r:id="rId9"/>
    <p:sldId id="464" r:id="rId10"/>
    <p:sldId id="467" r:id="rId11"/>
    <p:sldId id="288" r:id="rId12"/>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BB3"/>
    <a:srgbClr val="0066FF"/>
    <a:srgbClr val="FF7C80"/>
    <a:srgbClr val="E26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118" autoAdjust="0"/>
    <p:restoredTop sz="89784" autoAdjust="0"/>
  </p:normalViewPr>
  <p:slideViewPr>
    <p:cSldViewPr>
      <p:cViewPr varScale="1">
        <p:scale>
          <a:sx n="58" d="100"/>
          <a:sy n="58" d="100"/>
        </p:scale>
        <p:origin x="1908" y="2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42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Annual%20Report%20Graphs2017_rev.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charts1.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Survey_chart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charts1.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wb154267\AppData\Local\Microsoft\Windows\INetCache\Content.Outlook\UBYGIX1E\data%20FY!7-18%20(00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worldbankgroup-my.sharepoint.com/personal/enikulina_worldbank_org/Documents/PEMPAL_NEW1/CROSS%20COP/2012-2017%20Strategy%20Closing%20Report/Files%20with%20data%20for%20CR/Financial%20data1.xlsx" TargetMode="External"/><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Annual%20Report%20Graphs2017_rev.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Annual%20Report%20Graphs2017_rev.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Annual%20Report%20Graphs2017_rev.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charts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charts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wb154267\Documents\Documents\Documents\PEMPAL\2017closing%20report\charts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wb154267\AppData\Local\Microsoft\Windows\INetCache\Content.Outlook\UBYGIX1E\data%20FY!7-18%20(00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wb154267\AppData\Local\Microsoft\Windows\INetCache\Content.Outlook\UBYGIX1E\data%20FY!7-18%20(00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Graphs!$A$159</c:f>
              <c:strCache>
                <c:ptCount val="1"/>
                <c:pt idx="0">
                  <c:v>impact on PFM systems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Graphs!$B$158:$D$158</c:f>
              <c:strCache>
                <c:ptCount val="3"/>
                <c:pt idx="0">
                  <c:v>BCOP </c:v>
                </c:pt>
                <c:pt idx="1">
                  <c:v>TCOP</c:v>
                </c:pt>
                <c:pt idx="2">
                  <c:v>IACOP</c:v>
                </c:pt>
              </c:strCache>
            </c:strRef>
          </c:cat>
          <c:val>
            <c:numRef>
              <c:f>Graphs!$B$159:$D$159</c:f>
              <c:numCache>
                <c:formatCode>General</c:formatCode>
                <c:ptCount val="3"/>
                <c:pt idx="0">
                  <c:v>2.4</c:v>
                </c:pt>
                <c:pt idx="1">
                  <c:v>2.7</c:v>
                </c:pt>
                <c:pt idx="2">
                  <c:v>2.6</c:v>
                </c:pt>
              </c:numCache>
            </c:numRef>
          </c:val>
          <c:extLst>
            <c:ext xmlns:c16="http://schemas.microsoft.com/office/drawing/2014/chart" uri="{C3380CC4-5D6E-409C-BE32-E72D297353CC}">
              <c16:uniqueId val="{00000000-8174-4728-83C4-F15356E37D97}"/>
            </c:ext>
          </c:extLst>
        </c:ser>
        <c:ser>
          <c:idx val="1"/>
          <c:order val="1"/>
          <c:tx>
            <c:strRef>
              <c:f>Graphs!$A$160</c:f>
              <c:strCache>
                <c:ptCount val="1"/>
                <c:pt idx="0">
                  <c:v>impact on staff capacity</c:v>
                </c:pt>
              </c:strCache>
            </c:strRef>
          </c:tx>
          <c:spPr>
            <a:solidFill>
              <a:srgbClr val="BB1BB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Graphs!$B$158:$D$158</c:f>
              <c:strCache>
                <c:ptCount val="3"/>
                <c:pt idx="0">
                  <c:v>BCOP </c:v>
                </c:pt>
                <c:pt idx="1">
                  <c:v>TCOP</c:v>
                </c:pt>
                <c:pt idx="2">
                  <c:v>IACOP</c:v>
                </c:pt>
              </c:strCache>
            </c:strRef>
          </c:cat>
          <c:val>
            <c:numRef>
              <c:f>Graphs!$B$160:$D$160</c:f>
              <c:numCache>
                <c:formatCode>General</c:formatCode>
                <c:ptCount val="3"/>
                <c:pt idx="0">
                  <c:v>2.2999999999999998</c:v>
                </c:pt>
                <c:pt idx="1">
                  <c:v>2.6</c:v>
                </c:pt>
                <c:pt idx="2">
                  <c:v>2.6</c:v>
                </c:pt>
              </c:numCache>
            </c:numRef>
          </c:val>
          <c:extLst>
            <c:ext xmlns:c16="http://schemas.microsoft.com/office/drawing/2014/chart" uri="{C3380CC4-5D6E-409C-BE32-E72D297353CC}">
              <c16:uniqueId val="{00000001-8174-4728-83C4-F15356E37D97}"/>
            </c:ext>
          </c:extLst>
        </c:ser>
        <c:dLbls>
          <c:dLblPos val="outEnd"/>
          <c:showLegendKey val="0"/>
          <c:showVal val="1"/>
          <c:showCatName val="0"/>
          <c:showSerName val="0"/>
          <c:showPercent val="0"/>
          <c:showBubbleSize val="0"/>
        </c:dLbls>
        <c:gapWidth val="219"/>
        <c:overlap val="-27"/>
        <c:axId val="95779871"/>
        <c:axId val="101488911"/>
      </c:barChart>
      <c:catAx>
        <c:axId val="9577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01488911"/>
        <c:crosses val="autoZero"/>
        <c:auto val="1"/>
        <c:lblAlgn val="ctr"/>
        <c:lblOffset val="100"/>
        <c:noMultiLvlLbl val="0"/>
      </c:catAx>
      <c:valAx>
        <c:axId val="101488911"/>
        <c:scaling>
          <c:orientation val="minMax"/>
          <c:max val="3"/>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5779871"/>
        <c:crosses val="autoZero"/>
        <c:crossBetween val="between"/>
      </c:valAx>
      <c:spPr>
        <a:noFill/>
        <a:ln>
          <a:noFill/>
        </a:ln>
        <a:effectLst/>
      </c:spPr>
    </c:plotArea>
    <c:legend>
      <c:legendPos val="b"/>
      <c:layout>
        <c:manualLayout>
          <c:xMode val="edge"/>
          <c:yMode val="edge"/>
          <c:x val="0.19463730227017009"/>
          <c:y val="0.84519316662553357"/>
          <c:w val="0.69740779502283412"/>
          <c:h val="0.13797063740909946"/>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Quality of Administration (Secretariat)</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394211906439624E-2"/>
          <c:y val="0.22801783756349112"/>
          <c:w val="0.91002959336329448"/>
          <c:h val="0.65159516296447884"/>
        </c:manualLayout>
      </c:layout>
      <c:barChart>
        <c:barDir val="col"/>
        <c:grouping val="clustered"/>
        <c:varyColors val="0"/>
        <c:ser>
          <c:idx val="0"/>
          <c:order val="0"/>
          <c:spPr>
            <a:solidFill>
              <a:schemeClr val="accent1"/>
            </a:solidFill>
            <a:ln>
              <a:noFill/>
            </a:ln>
            <a:effectLst/>
          </c:spPr>
          <c:invertIfNegative val="0"/>
          <c:dPt>
            <c:idx val="6"/>
            <c:invertIfNegative val="0"/>
            <c:bubble3D val="0"/>
            <c:spPr>
              <a:solidFill>
                <a:srgbClr val="C00000"/>
              </a:solidFill>
              <a:ln>
                <a:noFill/>
              </a:ln>
              <a:effectLst/>
            </c:spPr>
            <c:extLst>
              <c:ext xmlns:c16="http://schemas.microsoft.com/office/drawing/2014/chart" uri="{C3380CC4-5D6E-409C-BE32-E72D297353CC}">
                <c16:uniqueId val="{00000001-D269-4855-B952-561BDC9A2591}"/>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Sheet1!$A$65:$G$65</c:f>
              <c:strCache>
                <c:ptCount val="7"/>
                <c:pt idx="0">
                  <c:v>2012</c:v>
                </c:pt>
                <c:pt idx="1">
                  <c:v>2013</c:v>
                </c:pt>
                <c:pt idx="2">
                  <c:v>2014</c:v>
                </c:pt>
                <c:pt idx="3">
                  <c:v>2015</c:v>
                </c:pt>
                <c:pt idx="4">
                  <c:v>2016</c:v>
                </c:pt>
                <c:pt idx="5">
                  <c:v>2017</c:v>
                </c:pt>
                <c:pt idx="6">
                  <c:v>FY2018</c:v>
                </c:pt>
              </c:strCache>
            </c:strRef>
          </c:cat>
          <c:val>
            <c:numRef>
              <c:f>Sheet1!$A$66:$G$66</c:f>
              <c:numCache>
                <c:formatCode>General</c:formatCode>
                <c:ptCount val="7"/>
                <c:pt idx="0">
                  <c:v>4.7</c:v>
                </c:pt>
                <c:pt idx="1">
                  <c:v>4.5999999999999996</c:v>
                </c:pt>
                <c:pt idx="2">
                  <c:v>4.9000000000000004</c:v>
                </c:pt>
                <c:pt idx="3">
                  <c:v>4.7</c:v>
                </c:pt>
                <c:pt idx="4">
                  <c:v>4.9000000000000004</c:v>
                </c:pt>
                <c:pt idx="5">
                  <c:v>5</c:v>
                </c:pt>
                <c:pt idx="6">
                  <c:v>5</c:v>
                </c:pt>
              </c:numCache>
            </c:numRef>
          </c:val>
          <c:extLst>
            <c:ext xmlns:c16="http://schemas.microsoft.com/office/drawing/2014/chart" uri="{C3380CC4-5D6E-409C-BE32-E72D297353CC}">
              <c16:uniqueId val="{00000002-D269-4855-B952-561BDC9A2591}"/>
            </c:ext>
          </c:extLst>
        </c:ser>
        <c:dLbls>
          <c:dLblPos val="outEnd"/>
          <c:showLegendKey val="0"/>
          <c:showVal val="1"/>
          <c:showCatName val="0"/>
          <c:showSerName val="0"/>
          <c:showPercent val="0"/>
          <c:showBubbleSize val="0"/>
        </c:dLbls>
        <c:gapWidth val="219"/>
        <c:overlap val="-27"/>
        <c:axId val="248704687"/>
        <c:axId val="248841199"/>
      </c:barChart>
      <c:catAx>
        <c:axId val="2487046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48841199"/>
        <c:crosses val="autoZero"/>
        <c:auto val="1"/>
        <c:lblAlgn val="ctr"/>
        <c:lblOffset val="100"/>
        <c:noMultiLvlLbl val="0"/>
      </c:catAx>
      <c:valAx>
        <c:axId val="248841199"/>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7046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Sheet1!$B$22</c:f>
              <c:strCache>
                <c:ptCount val="1"/>
                <c:pt idx="0">
                  <c:v>April - December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Sheet1!$A$23:$A$25</c:f>
              <c:strCache>
                <c:ptCount val="3"/>
                <c:pt idx="0">
                  <c:v>users</c:v>
                </c:pt>
                <c:pt idx="1">
                  <c:v>visits</c:v>
                </c:pt>
                <c:pt idx="2">
                  <c:v>page views</c:v>
                </c:pt>
              </c:strCache>
            </c:strRef>
          </c:cat>
          <c:val>
            <c:numRef>
              <c:f>Sheet1!$B$23:$B$25</c:f>
              <c:numCache>
                <c:formatCode>General</c:formatCode>
                <c:ptCount val="3"/>
                <c:pt idx="0">
                  <c:v>4656</c:v>
                </c:pt>
                <c:pt idx="1">
                  <c:v>9736</c:v>
                </c:pt>
                <c:pt idx="2">
                  <c:v>40465</c:v>
                </c:pt>
              </c:numCache>
            </c:numRef>
          </c:val>
          <c:extLst>
            <c:ext xmlns:c16="http://schemas.microsoft.com/office/drawing/2014/chart" uri="{C3380CC4-5D6E-409C-BE32-E72D297353CC}">
              <c16:uniqueId val="{00000000-E261-4AD2-B934-90B20C346144}"/>
            </c:ext>
          </c:extLst>
        </c:ser>
        <c:ser>
          <c:idx val="1"/>
          <c:order val="1"/>
          <c:tx>
            <c:strRef>
              <c:f>Sheet1!$C$22</c:f>
              <c:strCache>
                <c:ptCount val="1"/>
                <c:pt idx="0">
                  <c:v>FY18</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Sheet1!$A$23:$A$25</c:f>
              <c:strCache>
                <c:ptCount val="3"/>
                <c:pt idx="0">
                  <c:v>users</c:v>
                </c:pt>
                <c:pt idx="1">
                  <c:v>visits</c:v>
                </c:pt>
                <c:pt idx="2">
                  <c:v>page views</c:v>
                </c:pt>
              </c:strCache>
            </c:strRef>
          </c:cat>
          <c:val>
            <c:numRef>
              <c:f>Sheet1!$C$23:$C$25</c:f>
              <c:numCache>
                <c:formatCode>General</c:formatCode>
                <c:ptCount val="3"/>
                <c:pt idx="0">
                  <c:v>6783</c:v>
                </c:pt>
                <c:pt idx="1">
                  <c:v>14385</c:v>
                </c:pt>
                <c:pt idx="2">
                  <c:v>56286</c:v>
                </c:pt>
              </c:numCache>
            </c:numRef>
          </c:val>
          <c:extLst>
            <c:ext xmlns:c16="http://schemas.microsoft.com/office/drawing/2014/chart" uri="{C3380CC4-5D6E-409C-BE32-E72D297353CC}">
              <c16:uniqueId val="{00000001-E261-4AD2-B934-90B20C346144}"/>
            </c:ext>
          </c:extLst>
        </c:ser>
        <c:dLbls>
          <c:dLblPos val="outEnd"/>
          <c:showLegendKey val="0"/>
          <c:showVal val="1"/>
          <c:showCatName val="0"/>
          <c:showSerName val="0"/>
          <c:showPercent val="0"/>
          <c:showBubbleSize val="0"/>
        </c:dLbls>
        <c:gapWidth val="182"/>
        <c:axId val="216071295"/>
        <c:axId val="220547215"/>
      </c:barChart>
      <c:catAx>
        <c:axId val="2160712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20547215"/>
        <c:crosses val="autoZero"/>
        <c:auto val="1"/>
        <c:lblAlgn val="ctr"/>
        <c:lblOffset val="100"/>
        <c:noMultiLvlLbl val="0"/>
      </c:catAx>
      <c:valAx>
        <c:axId val="220547215"/>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160712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a:t>Overall Satisfaction with Events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dLbls>
          <c:dLblPos val="outEnd"/>
          <c:showLegendKey val="0"/>
          <c:showVal val="1"/>
          <c:showCatName val="0"/>
          <c:showSerName val="0"/>
          <c:showPercent val="0"/>
          <c:showBubbleSize val="0"/>
        </c:dLbls>
        <c:gapWidth val="219"/>
        <c:overlap val="-27"/>
        <c:axId val="228905903"/>
        <c:axId val="2091793599"/>
      </c:barChart>
      <c:catAx>
        <c:axId val="228905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091793599"/>
        <c:crosses val="autoZero"/>
        <c:auto val="1"/>
        <c:lblAlgn val="ctr"/>
        <c:lblOffset val="100"/>
        <c:noMultiLvlLbl val="0"/>
      </c:catAx>
      <c:valAx>
        <c:axId val="2091793599"/>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059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411823109330568E-2"/>
          <c:y val="9.300984376997945E-2"/>
          <c:w val="0.90432771455193306"/>
          <c:h val="0.81126232305425183"/>
        </c:manualLayout>
      </c:layout>
      <c:barChart>
        <c:barDir val="col"/>
        <c:grouping val="clustered"/>
        <c:varyColors val="0"/>
        <c:dLbls>
          <c:showLegendKey val="0"/>
          <c:showVal val="0"/>
          <c:showCatName val="0"/>
          <c:showSerName val="0"/>
          <c:showPercent val="0"/>
          <c:showBubbleSize val="0"/>
        </c:dLbls>
        <c:gapWidth val="219"/>
        <c:overlap val="-27"/>
        <c:axId val="458978543"/>
        <c:axId val="2041277951"/>
      </c:barChart>
      <c:catAx>
        <c:axId val="458978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41277951"/>
        <c:crosses val="autoZero"/>
        <c:auto val="1"/>
        <c:lblAlgn val="ctr"/>
        <c:lblOffset val="100"/>
        <c:noMultiLvlLbl val="0"/>
      </c:catAx>
      <c:valAx>
        <c:axId val="2041277951"/>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89785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924840345717945"/>
          <c:y val="0.1201591917137412"/>
          <c:w val="0.77087853692293895"/>
          <c:h val="0.74611474793399024"/>
        </c:manualLayout>
      </c:layout>
      <c:pie3DChart>
        <c:varyColors val="1"/>
        <c:ser>
          <c:idx val="0"/>
          <c:order val="0"/>
          <c:explosion val="4"/>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973-4563-BF86-4BE3E3553421}"/>
              </c:ext>
            </c:extLst>
          </c:dPt>
          <c:dPt>
            <c:idx val="1"/>
            <c:bubble3D val="0"/>
            <c:explosion val="15"/>
            <c:spPr>
              <a:solidFill>
                <a:srgbClr val="FFC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3-F973-4563-BF86-4BE3E3553421}"/>
              </c:ext>
            </c:extLst>
          </c:dPt>
          <c:dPt>
            <c:idx val="2"/>
            <c:bubble3D val="0"/>
            <c:explosion val="28"/>
            <c:spPr>
              <a:solidFill>
                <a:srgbClr val="C0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5-F973-4563-BF86-4BE3E3553421}"/>
              </c:ext>
            </c:extLst>
          </c:dPt>
          <c:dLbls>
            <c:dLbl>
              <c:idx val="0"/>
              <c:layout>
                <c:manualLayout>
                  <c:x val="-7.3042419650843834E-4"/>
                  <c:y val="0.22724504969533285"/>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4124879698775104"/>
                      <c:h val="0.29999738276943583"/>
                    </c:manualLayout>
                  </c15:layout>
                </c:ext>
                <c:ext xmlns:c16="http://schemas.microsoft.com/office/drawing/2014/chart" uri="{C3380CC4-5D6E-409C-BE32-E72D297353CC}">
                  <c16:uniqueId val="{00000001-F973-4563-BF86-4BE3E3553421}"/>
                </c:ext>
              </c:extLst>
            </c:dLbl>
            <c:dLbl>
              <c:idx val="1"/>
              <c:layout>
                <c:manualLayout>
                  <c:x val="2.33742435579447E-2"/>
                  <c:y val="0.25437878697238769"/>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73-4563-BF86-4BE3E3553421}"/>
                </c:ext>
              </c:extLst>
            </c:dLbl>
            <c:dLbl>
              <c:idx val="2"/>
              <c:layout>
                <c:manualLayout>
                  <c:x val="-0.11580875217345331"/>
                  <c:y val="1.3566868638527315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5132632518742892"/>
                      <c:h val="0.29999738276943583"/>
                    </c:manualLayout>
                  </c15:layout>
                </c:ext>
                <c:ext xmlns:c16="http://schemas.microsoft.com/office/drawing/2014/chart" uri="{C3380CC4-5D6E-409C-BE32-E72D297353CC}">
                  <c16:uniqueId val="{00000005-F973-4563-BF86-4BE3E355342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Sheet2!$A$43:$A$45</c:f>
              <c:strCache>
                <c:ptCount val="3"/>
                <c:pt idx="0">
                  <c:v>COP activities (administrative and logistical expenses)</c:v>
                </c:pt>
                <c:pt idx="1">
                  <c:v>Resource teams</c:v>
                </c:pt>
                <c:pt idx="2">
                  <c:v>Program management and administration</c:v>
                </c:pt>
              </c:strCache>
            </c:strRef>
          </c:cat>
          <c:val>
            <c:numRef>
              <c:f>Sheet2!$B$43:$B$45</c:f>
              <c:numCache>
                <c:formatCode>General</c:formatCode>
                <c:ptCount val="3"/>
                <c:pt idx="0">
                  <c:v>825700</c:v>
                </c:pt>
                <c:pt idx="1">
                  <c:v>345000</c:v>
                </c:pt>
                <c:pt idx="2">
                  <c:v>197000</c:v>
                </c:pt>
              </c:numCache>
            </c:numRef>
          </c:val>
          <c:extLst>
            <c:ext xmlns:c16="http://schemas.microsoft.com/office/drawing/2014/chart" uri="{C3380CC4-5D6E-409C-BE32-E72D297353CC}">
              <c16:uniqueId val="{00000006-F973-4563-BF86-4BE3E3553421}"/>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025371828521434E-2"/>
          <c:y val="0.19486111111111112"/>
          <c:w val="0.90286351706036749"/>
          <c:h val="0.61498432487605714"/>
        </c:manualLayout>
      </c:layout>
      <c:barChart>
        <c:barDir val="col"/>
        <c:grouping val="stacked"/>
        <c:varyColors val="0"/>
        <c:ser>
          <c:idx val="0"/>
          <c:order val="0"/>
          <c:tx>
            <c:strRef>
              <c:f>Graphs!$D$39</c:f>
              <c:strCache>
                <c:ptCount val="1"/>
                <c:pt idx="0">
                  <c:v>COP Plenary</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Graphs!$C$40:$C$46</c:f>
              <c:strCache>
                <c:ptCount val="7"/>
                <c:pt idx="0">
                  <c:v>2012</c:v>
                </c:pt>
                <c:pt idx="1">
                  <c:v>2013</c:v>
                </c:pt>
                <c:pt idx="2">
                  <c:v>2014</c:v>
                </c:pt>
                <c:pt idx="3">
                  <c:v>2015</c:v>
                </c:pt>
                <c:pt idx="4">
                  <c:v>2016</c:v>
                </c:pt>
                <c:pt idx="5">
                  <c:v>2017</c:v>
                </c:pt>
                <c:pt idx="6">
                  <c:v>FY18</c:v>
                </c:pt>
              </c:strCache>
            </c:strRef>
          </c:cat>
          <c:val>
            <c:numRef>
              <c:f>Graphs!$D$40:$D$46</c:f>
              <c:numCache>
                <c:formatCode>General</c:formatCode>
                <c:ptCount val="7"/>
                <c:pt idx="0">
                  <c:v>5</c:v>
                </c:pt>
                <c:pt idx="1">
                  <c:v>3</c:v>
                </c:pt>
                <c:pt idx="2">
                  <c:v>3</c:v>
                </c:pt>
                <c:pt idx="3">
                  <c:v>2</c:v>
                </c:pt>
                <c:pt idx="4">
                  <c:v>3</c:v>
                </c:pt>
                <c:pt idx="5">
                  <c:v>3</c:v>
                </c:pt>
                <c:pt idx="6">
                  <c:v>3</c:v>
                </c:pt>
              </c:numCache>
            </c:numRef>
          </c:val>
          <c:extLst>
            <c:ext xmlns:c16="http://schemas.microsoft.com/office/drawing/2014/chart" uri="{C3380CC4-5D6E-409C-BE32-E72D297353CC}">
              <c16:uniqueId val="{00000000-1960-4108-A184-7DC86BD376C9}"/>
            </c:ext>
          </c:extLst>
        </c:ser>
        <c:ser>
          <c:idx val="1"/>
          <c:order val="1"/>
          <c:tx>
            <c:strRef>
              <c:f>Graphs!$E$39</c:f>
              <c:strCache>
                <c:ptCount val="1"/>
                <c:pt idx="0">
                  <c:v>Small Group</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Graphs!$C$40:$C$46</c:f>
              <c:strCache>
                <c:ptCount val="7"/>
                <c:pt idx="0">
                  <c:v>2012</c:v>
                </c:pt>
                <c:pt idx="1">
                  <c:v>2013</c:v>
                </c:pt>
                <c:pt idx="2">
                  <c:v>2014</c:v>
                </c:pt>
                <c:pt idx="3">
                  <c:v>2015</c:v>
                </c:pt>
                <c:pt idx="4">
                  <c:v>2016</c:v>
                </c:pt>
                <c:pt idx="5">
                  <c:v>2017</c:v>
                </c:pt>
                <c:pt idx="6">
                  <c:v>FY18</c:v>
                </c:pt>
              </c:strCache>
            </c:strRef>
          </c:cat>
          <c:val>
            <c:numRef>
              <c:f>Graphs!$E$40:$E$46</c:f>
              <c:numCache>
                <c:formatCode>General</c:formatCode>
                <c:ptCount val="7"/>
                <c:pt idx="0">
                  <c:v>6</c:v>
                </c:pt>
                <c:pt idx="1">
                  <c:v>10</c:v>
                </c:pt>
                <c:pt idx="2">
                  <c:v>11</c:v>
                </c:pt>
                <c:pt idx="3">
                  <c:v>7</c:v>
                </c:pt>
                <c:pt idx="4">
                  <c:v>9</c:v>
                </c:pt>
                <c:pt idx="5">
                  <c:v>8</c:v>
                </c:pt>
                <c:pt idx="6">
                  <c:v>11</c:v>
                </c:pt>
              </c:numCache>
            </c:numRef>
          </c:val>
          <c:extLst>
            <c:ext xmlns:c16="http://schemas.microsoft.com/office/drawing/2014/chart" uri="{C3380CC4-5D6E-409C-BE32-E72D297353CC}">
              <c16:uniqueId val="{00000001-1960-4108-A184-7DC86BD376C9}"/>
            </c:ext>
          </c:extLst>
        </c:ser>
        <c:ser>
          <c:idx val="2"/>
          <c:order val="2"/>
          <c:tx>
            <c:strRef>
              <c:f>Graphs!$F$39</c:f>
              <c:strCache>
                <c:ptCount val="1"/>
                <c:pt idx="0">
                  <c:v>Study Visit A</c:v>
                </c:pt>
              </c:strCache>
            </c:strRef>
          </c:tx>
          <c:spPr>
            <a:solidFill>
              <a:schemeClr val="accent3"/>
            </a:solidFill>
            <a:ln>
              <a:noFill/>
            </a:ln>
            <a:effectLst/>
          </c:spPr>
          <c:invertIfNegative val="0"/>
          <c:dLbls>
            <c:dLbl>
              <c:idx val="6"/>
              <c:delete val="1"/>
              <c:extLst>
                <c:ext xmlns:c15="http://schemas.microsoft.com/office/drawing/2012/chart" uri="{CE6537A1-D6FC-4f65-9D91-7224C49458BB}"/>
                <c:ext xmlns:c16="http://schemas.microsoft.com/office/drawing/2014/chart" uri="{C3380CC4-5D6E-409C-BE32-E72D297353CC}">
                  <c16:uniqueId val="{00000002-1960-4108-A184-7DC86BD376C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Graphs!$C$40:$C$46</c:f>
              <c:strCache>
                <c:ptCount val="7"/>
                <c:pt idx="0">
                  <c:v>2012</c:v>
                </c:pt>
                <c:pt idx="1">
                  <c:v>2013</c:v>
                </c:pt>
                <c:pt idx="2">
                  <c:v>2014</c:v>
                </c:pt>
                <c:pt idx="3">
                  <c:v>2015</c:v>
                </c:pt>
                <c:pt idx="4">
                  <c:v>2016</c:v>
                </c:pt>
                <c:pt idx="5">
                  <c:v>2017</c:v>
                </c:pt>
                <c:pt idx="6">
                  <c:v>FY18</c:v>
                </c:pt>
              </c:strCache>
            </c:strRef>
          </c:cat>
          <c:val>
            <c:numRef>
              <c:f>Graphs!$F$40:$F$46</c:f>
              <c:numCache>
                <c:formatCode>General</c:formatCode>
                <c:ptCount val="7"/>
                <c:pt idx="0">
                  <c:v>2</c:v>
                </c:pt>
                <c:pt idx="1">
                  <c:v>8</c:v>
                </c:pt>
                <c:pt idx="2">
                  <c:v>4</c:v>
                </c:pt>
                <c:pt idx="3">
                  <c:v>6</c:v>
                </c:pt>
                <c:pt idx="4">
                  <c:v>1</c:v>
                </c:pt>
                <c:pt idx="5">
                  <c:v>1</c:v>
                </c:pt>
                <c:pt idx="6">
                  <c:v>0</c:v>
                </c:pt>
              </c:numCache>
            </c:numRef>
          </c:val>
          <c:extLst>
            <c:ext xmlns:c16="http://schemas.microsoft.com/office/drawing/2014/chart" uri="{C3380CC4-5D6E-409C-BE32-E72D297353CC}">
              <c16:uniqueId val="{00000003-1960-4108-A184-7DC86BD376C9}"/>
            </c:ext>
          </c:extLst>
        </c:ser>
        <c:ser>
          <c:idx val="3"/>
          <c:order val="3"/>
          <c:tx>
            <c:strRef>
              <c:f>Graphs!$G$39</c:f>
              <c:strCache>
                <c:ptCount val="1"/>
                <c:pt idx="0">
                  <c:v>Study Visit B</c:v>
                </c:pt>
              </c:strCache>
            </c:strRef>
          </c:tx>
          <c:spPr>
            <a:solidFill>
              <a:srgbClr val="BB1BB3"/>
            </a:solidFill>
            <a:ln>
              <a:noFill/>
            </a:ln>
            <a:effectLst/>
          </c:spPr>
          <c:invertIfNegative val="0"/>
          <c:dLbls>
            <c:delete val="1"/>
          </c:dLbls>
          <c:cat>
            <c:strRef>
              <c:f>Graphs!$C$40:$C$46</c:f>
              <c:strCache>
                <c:ptCount val="7"/>
                <c:pt idx="0">
                  <c:v>2012</c:v>
                </c:pt>
                <c:pt idx="1">
                  <c:v>2013</c:v>
                </c:pt>
                <c:pt idx="2">
                  <c:v>2014</c:v>
                </c:pt>
                <c:pt idx="3">
                  <c:v>2015</c:v>
                </c:pt>
                <c:pt idx="4">
                  <c:v>2016</c:v>
                </c:pt>
                <c:pt idx="5">
                  <c:v>2017</c:v>
                </c:pt>
                <c:pt idx="6">
                  <c:v>FY18</c:v>
                </c:pt>
              </c:strCache>
            </c:strRef>
          </c:cat>
          <c:val>
            <c:numRef>
              <c:f>Graphs!$G$40:$G$46</c:f>
              <c:numCache>
                <c:formatCode>General</c:formatCode>
                <c:ptCount val="7"/>
                <c:pt idx="0">
                  <c:v>1</c:v>
                </c:pt>
                <c:pt idx="1">
                  <c:v>0</c:v>
                </c:pt>
                <c:pt idx="2">
                  <c:v>1</c:v>
                </c:pt>
                <c:pt idx="3">
                  <c:v>0</c:v>
                </c:pt>
                <c:pt idx="4">
                  <c:v>0</c:v>
                </c:pt>
              </c:numCache>
            </c:numRef>
          </c:val>
          <c:extLst>
            <c:ext xmlns:c16="http://schemas.microsoft.com/office/drawing/2014/chart" uri="{C3380CC4-5D6E-409C-BE32-E72D297353CC}">
              <c16:uniqueId val="{00000004-1960-4108-A184-7DC86BD376C9}"/>
            </c:ext>
          </c:extLst>
        </c:ser>
        <c:ser>
          <c:idx val="4"/>
          <c:order val="4"/>
          <c:tx>
            <c:strRef>
              <c:f>Graphs!$H$39</c:f>
              <c:strCache>
                <c:ptCount val="1"/>
                <c:pt idx="0">
                  <c:v>VC</c:v>
                </c:pt>
              </c:strCache>
            </c:strRef>
          </c:tx>
          <c:spPr>
            <a:solidFill>
              <a:srgbClr val="FF7C8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1960-4108-A184-7DC86BD376C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Graphs!$C$40:$C$46</c:f>
              <c:strCache>
                <c:ptCount val="7"/>
                <c:pt idx="0">
                  <c:v>2012</c:v>
                </c:pt>
                <c:pt idx="1">
                  <c:v>2013</c:v>
                </c:pt>
                <c:pt idx="2">
                  <c:v>2014</c:v>
                </c:pt>
                <c:pt idx="3">
                  <c:v>2015</c:v>
                </c:pt>
                <c:pt idx="4">
                  <c:v>2016</c:v>
                </c:pt>
                <c:pt idx="5">
                  <c:v>2017</c:v>
                </c:pt>
                <c:pt idx="6">
                  <c:v>FY18</c:v>
                </c:pt>
              </c:strCache>
            </c:strRef>
          </c:cat>
          <c:val>
            <c:numRef>
              <c:f>Graphs!$H$40:$H$46</c:f>
              <c:numCache>
                <c:formatCode>General</c:formatCode>
                <c:ptCount val="7"/>
                <c:pt idx="0">
                  <c:v>0</c:v>
                </c:pt>
                <c:pt idx="1">
                  <c:v>5</c:v>
                </c:pt>
                <c:pt idx="2">
                  <c:v>9</c:v>
                </c:pt>
                <c:pt idx="3">
                  <c:v>12</c:v>
                </c:pt>
                <c:pt idx="4">
                  <c:v>4</c:v>
                </c:pt>
                <c:pt idx="5">
                  <c:v>3</c:v>
                </c:pt>
                <c:pt idx="6">
                  <c:v>5</c:v>
                </c:pt>
              </c:numCache>
            </c:numRef>
          </c:val>
          <c:extLst>
            <c:ext xmlns:c16="http://schemas.microsoft.com/office/drawing/2014/chart" uri="{C3380CC4-5D6E-409C-BE32-E72D297353CC}">
              <c16:uniqueId val="{00000006-1960-4108-A184-7DC86BD376C9}"/>
            </c:ext>
          </c:extLst>
        </c:ser>
        <c:ser>
          <c:idx val="5"/>
          <c:order val="5"/>
          <c:tx>
            <c:strRef>
              <c:f>Graphs!$I$39</c:f>
              <c:strCache>
                <c:ptCount val="1"/>
                <c:pt idx="0">
                  <c:v>Cross-COP</c:v>
                </c:pt>
              </c:strCache>
            </c:strRef>
          </c:tx>
          <c:spPr>
            <a:solidFill>
              <a:srgbClr val="0066FF"/>
            </a:solidFill>
            <a:ln>
              <a:noFill/>
            </a:ln>
            <a:effectLst/>
          </c:spPr>
          <c:invertIfNegative val="0"/>
          <c:dLbls>
            <c:delete val="1"/>
          </c:dLbls>
          <c:cat>
            <c:strRef>
              <c:f>Graphs!$C$40:$C$46</c:f>
              <c:strCache>
                <c:ptCount val="7"/>
                <c:pt idx="0">
                  <c:v>2012</c:v>
                </c:pt>
                <c:pt idx="1">
                  <c:v>2013</c:v>
                </c:pt>
                <c:pt idx="2">
                  <c:v>2014</c:v>
                </c:pt>
                <c:pt idx="3">
                  <c:v>2015</c:v>
                </c:pt>
                <c:pt idx="4">
                  <c:v>2016</c:v>
                </c:pt>
                <c:pt idx="5">
                  <c:v>2017</c:v>
                </c:pt>
                <c:pt idx="6">
                  <c:v>FY18</c:v>
                </c:pt>
              </c:strCache>
            </c:strRef>
          </c:cat>
          <c:val>
            <c:numRef>
              <c:f>Graphs!$I$40:$I$46</c:f>
              <c:numCache>
                <c:formatCode>General</c:formatCode>
                <c:ptCount val="7"/>
                <c:pt idx="0">
                  <c:v>1</c:v>
                </c:pt>
                <c:pt idx="1">
                  <c:v>1</c:v>
                </c:pt>
                <c:pt idx="2">
                  <c:v>1</c:v>
                </c:pt>
                <c:pt idx="3">
                  <c:v>1</c:v>
                </c:pt>
                <c:pt idx="4">
                  <c:v>1</c:v>
                </c:pt>
                <c:pt idx="5">
                  <c:v>0</c:v>
                </c:pt>
                <c:pt idx="6">
                  <c:v>0</c:v>
                </c:pt>
              </c:numCache>
            </c:numRef>
          </c:val>
          <c:extLst>
            <c:ext xmlns:c16="http://schemas.microsoft.com/office/drawing/2014/chart" uri="{C3380CC4-5D6E-409C-BE32-E72D297353CC}">
              <c16:uniqueId val="{00000007-1960-4108-A184-7DC86BD376C9}"/>
            </c:ext>
          </c:extLst>
        </c:ser>
        <c:dLbls>
          <c:dLblPos val="ctr"/>
          <c:showLegendKey val="0"/>
          <c:showVal val="1"/>
          <c:showCatName val="0"/>
          <c:showSerName val="0"/>
          <c:showPercent val="0"/>
          <c:showBubbleSize val="0"/>
        </c:dLbls>
        <c:gapWidth val="150"/>
        <c:overlap val="100"/>
        <c:axId val="346207312"/>
        <c:axId val="651197104"/>
      </c:barChart>
      <c:catAx>
        <c:axId val="34620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51197104"/>
        <c:crosses val="autoZero"/>
        <c:auto val="1"/>
        <c:lblAlgn val="ctr"/>
        <c:lblOffset val="100"/>
        <c:noMultiLvlLbl val="0"/>
      </c:catAx>
      <c:valAx>
        <c:axId val="651197104"/>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207312"/>
        <c:crosses val="autoZero"/>
        <c:crossBetween val="between"/>
      </c:valAx>
      <c:spPr>
        <a:noFill/>
        <a:ln>
          <a:noFill/>
        </a:ln>
        <a:effectLst/>
      </c:spPr>
    </c:plotArea>
    <c:legend>
      <c:legendPos val="b"/>
      <c:layout>
        <c:manualLayout>
          <c:xMode val="edge"/>
          <c:yMode val="edge"/>
          <c:x val="4.8157018567123552E-2"/>
          <c:y val="1.8238991348360559E-2"/>
          <c:w val="0.91911794011859627"/>
          <c:h val="0.1090848511134536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EVENT</a:t>
            </a:r>
            <a:r>
              <a:rPr lang="en-US" b="1" baseline="0" dirty="0"/>
              <a:t> PARTICIPANTS</a:t>
            </a:r>
          </a:p>
          <a:p>
            <a:pPr>
              <a:defRPr/>
            </a:pPr>
            <a:r>
              <a:rPr lang="en-US" sz="1050" i="1" baseline="0" dirty="0"/>
              <a:t>by agenda, including VCs</a:t>
            </a:r>
            <a:endParaRPr lang="en-US" sz="1050" i="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6"/>
            <c:invertIfNegative val="0"/>
            <c:bubble3D val="0"/>
            <c:spPr>
              <a:solidFill>
                <a:srgbClr val="BB1BB3"/>
              </a:solidFill>
              <a:ln>
                <a:noFill/>
              </a:ln>
              <a:effectLst/>
            </c:spPr>
            <c:extLst>
              <c:ext xmlns:c16="http://schemas.microsoft.com/office/drawing/2014/chart" uri="{C3380CC4-5D6E-409C-BE32-E72D297353CC}">
                <c16:uniqueId val="{00000001-3353-4B77-8459-210CAB547A5A}"/>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Graphs!$J$8:$J$14</c:f>
              <c:strCache>
                <c:ptCount val="7"/>
                <c:pt idx="0">
                  <c:v>2012</c:v>
                </c:pt>
                <c:pt idx="1">
                  <c:v>2013</c:v>
                </c:pt>
                <c:pt idx="2">
                  <c:v>2014</c:v>
                </c:pt>
                <c:pt idx="3">
                  <c:v>2015</c:v>
                </c:pt>
                <c:pt idx="4">
                  <c:v>2016</c:v>
                </c:pt>
                <c:pt idx="5">
                  <c:v>2017</c:v>
                </c:pt>
                <c:pt idx="6">
                  <c:v>FY2018</c:v>
                </c:pt>
              </c:strCache>
            </c:strRef>
          </c:cat>
          <c:val>
            <c:numRef>
              <c:f>Graphs!$K$8:$K$14</c:f>
              <c:numCache>
                <c:formatCode>General</c:formatCode>
                <c:ptCount val="7"/>
                <c:pt idx="0">
                  <c:v>505</c:v>
                </c:pt>
                <c:pt idx="1">
                  <c:v>600</c:v>
                </c:pt>
                <c:pt idx="2">
                  <c:v>831</c:v>
                </c:pt>
                <c:pt idx="3">
                  <c:v>612</c:v>
                </c:pt>
                <c:pt idx="4">
                  <c:v>613</c:v>
                </c:pt>
                <c:pt idx="5">
                  <c:v>527</c:v>
                </c:pt>
                <c:pt idx="6">
                  <c:v>590</c:v>
                </c:pt>
              </c:numCache>
            </c:numRef>
          </c:val>
          <c:extLst>
            <c:ext xmlns:c16="http://schemas.microsoft.com/office/drawing/2014/chart" uri="{C3380CC4-5D6E-409C-BE32-E72D297353CC}">
              <c16:uniqueId val="{00000002-3353-4B77-8459-210CAB547A5A}"/>
            </c:ext>
          </c:extLst>
        </c:ser>
        <c:dLbls>
          <c:dLblPos val="outEnd"/>
          <c:showLegendKey val="0"/>
          <c:showVal val="1"/>
          <c:showCatName val="0"/>
          <c:showSerName val="0"/>
          <c:showPercent val="0"/>
          <c:showBubbleSize val="0"/>
        </c:dLbls>
        <c:gapWidth val="219"/>
        <c:overlap val="-27"/>
        <c:axId val="438623200"/>
        <c:axId val="347108208"/>
      </c:barChart>
      <c:catAx>
        <c:axId val="438623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347108208"/>
        <c:crosses val="autoZero"/>
        <c:auto val="1"/>
        <c:lblAlgn val="ctr"/>
        <c:lblOffset val="100"/>
        <c:noMultiLvlLbl val="0"/>
      </c:catAx>
      <c:valAx>
        <c:axId val="347108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8623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EVENT PARTICIPANTS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Graphs!$X$9</c:f>
              <c:strCache>
                <c:ptCount val="1"/>
                <c:pt idx="0">
                  <c:v>2016</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Graphs!$Y$8:$AA$8</c:f>
              <c:strCache>
                <c:ptCount val="3"/>
                <c:pt idx="0">
                  <c:v>face-to-face events by location</c:v>
                </c:pt>
                <c:pt idx="1">
                  <c:v>face-to-face events by agenda</c:v>
                </c:pt>
                <c:pt idx="2">
                  <c:v>thematic VCs</c:v>
                </c:pt>
              </c:strCache>
            </c:strRef>
          </c:cat>
          <c:val>
            <c:numRef>
              <c:f>Graphs!$Y$9:$AA$9</c:f>
              <c:numCache>
                <c:formatCode>General</c:formatCode>
                <c:ptCount val="3"/>
                <c:pt idx="0">
                  <c:v>428</c:v>
                </c:pt>
                <c:pt idx="1">
                  <c:v>524</c:v>
                </c:pt>
                <c:pt idx="2">
                  <c:v>89</c:v>
                </c:pt>
              </c:numCache>
            </c:numRef>
          </c:val>
          <c:extLst>
            <c:ext xmlns:c16="http://schemas.microsoft.com/office/drawing/2014/chart" uri="{C3380CC4-5D6E-409C-BE32-E72D297353CC}">
              <c16:uniqueId val="{00000000-37AE-4D22-A9DA-DAD4A6B15CD2}"/>
            </c:ext>
          </c:extLst>
        </c:ser>
        <c:ser>
          <c:idx val="1"/>
          <c:order val="1"/>
          <c:tx>
            <c:strRef>
              <c:f>Graphs!$X$10</c:f>
              <c:strCache>
                <c:ptCount val="1"/>
                <c:pt idx="0">
                  <c:v>2017</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Graphs!$Y$8:$AA$8</c:f>
              <c:strCache>
                <c:ptCount val="3"/>
                <c:pt idx="0">
                  <c:v>face-to-face events by location</c:v>
                </c:pt>
                <c:pt idx="1">
                  <c:v>face-to-face events by agenda</c:v>
                </c:pt>
                <c:pt idx="2">
                  <c:v>thematic VCs</c:v>
                </c:pt>
              </c:strCache>
            </c:strRef>
          </c:cat>
          <c:val>
            <c:numRef>
              <c:f>Graphs!$Y$10:$AA$10</c:f>
              <c:numCache>
                <c:formatCode>General</c:formatCode>
                <c:ptCount val="3"/>
                <c:pt idx="0">
                  <c:v>358</c:v>
                </c:pt>
                <c:pt idx="1">
                  <c:v>489</c:v>
                </c:pt>
                <c:pt idx="2">
                  <c:v>38</c:v>
                </c:pt>
              </c:numCache>
            </c:numRef>
          </c:val>
          <c:extLst>
            <c:ext xmlns:c16="http://schemas.microsoft.com/office/drawing/2014/chart" uri="{C3380CC4-5D6E-409C-BE32-E72D297353CC}">
              <c16:uniqueId val="{00000001-37AE-4D22-A9DA-DAD4A6B15CD2}"/>
            </c:ext>
          </c:extLst>
        </c:ser>
        <c:ser>
          <c:idx val="2"/>
          <c:order val="2"/>
          <c:tx>
            <c:strRef>
              <c:f>Graphs!$X$11</c:f>
              <c:strCache>
                <c:ptCount val="1"/>
                <c:pt idx="0">
                  <c:v>FY2018</c:v>
                </c:pt>
              </c:strCache>
            </c:strRef>
          </c:tx>
          <c:spPr>
            <a:solidFill>
              <a:srgbClr val="BB1BB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Graphs!$Y$8:$AA$8</c:f>
              <c:strCache>
                <c:ptCount val="3"/>
                <c:pt idx="0">
                  <c:v>face-to-face events by location</c:v>
                </c:pt>
                <c:pt idx="1">
                  <c:v>face-to-face events by agenda</c:v>
                </c:pt>
                <c:pt idx="2">
                  <c:v>thematic VCs</c:v>
                </c:pt>
              </c:strCache>
            </c:strRef>
          </c:cat>
          <c:val>
            <c:numRef>
              <c:f>Graphs!$Y$11:$AA$11</c:f>
              <c:numCache>
                <c:formatCode>General</c:formatCode>
                <c:ptCount val="3"/>
                <c:pt idx="0">
                  <c:v>377</c:v>
                </c:pt>
                <c:pt idx="1">
                  <c:v>512</c:v>
                </c:pt>
                <c:pt idx="2">
                  <c:v>78</c:v>
                </c:pt>
              </c:numCache>
            </c:numRef>
          </c:val>
          <c:extLst>
            <c:ext xmlns:c16="http://schemas.microsoft.com/office/drawing/2014/chart" uri="{C3380CC4-5D6E-409C-BE32-E72D297353CC}">
              <c16:uniqueId val="{00000002-37AE-4D22-A9DA-DAD4A6B15CD2}"/>
            </c:ext>
          </c:extLst>
        </c:ser>
        <c:dLbls>
          <c:dLblPos val="outEnd"/>
          <c:showLegendKey val="0"/>
          <c:showVal val="1"/>
          <c:showCatName val="0"/>
          <c:showSerName val="0"/>
          <c:showPercent val="0"/>
          <c:showBubbleSize val="0"/>
        </c:dLbls>
        <c:gapWidth val="182"/>
        <c:axId val="356954752"/>
        <c:axId val="446073712"/>
      </c:barChart>
      <c:catAx>
        <c:axId val="3569547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46073712"/>
        <c:crosses val="autoZero"/>
        <c:auto val="1"/>
        <c:lblAlgn val="ctr"/>
        <c:lblOffset val="100"/>
        <c:noMultiLvlLbl val="0"/>
      </c:catAx>
      <c:valAx>
        <c:axId val="4460737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6954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a:t>Overall Satisfaction with Events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6"/>
            <c:invertIfNegative val="0"/>
            <c:bubble3D val="0"/>
            <c:spPr>
              <a:solidFill>
                <a:srgbClr val="BB1BB3"/>
              </a:solidFill>
              <a:ln>
                <a:noFill/>
              </a:ln>
              <a:effectLst/>
            </c:spPr>
            <c:extLst>
              <c:ext xmlns:c16="http://schemas.microsoft.com/office/drawing/2014/chart" uri="{C3380CC4-5D6E-409C-BE32-E72D297353CC}">
                <c16:uniqueId val="{00000001-EAC1-4028-A183-D5FB2662CD8D}"/>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Sheet1!$B$33:$H$33</c:f>
              <c:strCache>
                <c:ptCount val="7"/>
                <c:pt idx="0">
                  <c:v>2012</c:v>
                </c:pt>
                <c:pt idx="1">
                  <c:v>2013</c:v>
                </c:pt>
                <c:pt idx="2">
                  <c:v>2014</c:v>
                </c:pt>
                <c:pt idx="3">
                  <c:v>2015</c:v>
                </c:pt>
                <c:pt idx="4">
                  <c:v>2016</c:v>
                </c:pt>
                <c:pt idx="5">
                  <c:v>2017</c:v>
                </c:pt>
                <c:pt idx="6">
                  <c:v>FY18</c:v>
                </c:pt>
              </c:strCache>
            </c:strRef>
          </c:cat>
          <c:val>
            <c:numRef>
              <c:f>Sheet1!$B$34:$H$34</c:f>
              <c:numCache>
                <c:formatCode>General</c:formatCode>
                <c:ptCount val="7"/>
                <c:pt idx="0">
                  <c:v>4.75</c:v>
                </c:pt>
                <c:pt idx="1">
                  <c:v>4.5999999999999996</c:v>
                </c:pt>
                <c:pt idx="2">
                  <c:v>4.75</c:v>
                </c:pt>
                <c:pt idx="3">
                  <c:v>4.7</c:v>
                </c:pt>
                <c:pt idx="4">
                  <c:v>4.75</c:v>
                </c:pt>
                <c:pt idx="5">
                  <c:v>4.8</c:v>
                </c:pt>
                <c:pt idx="6">
                  <c:v>4.8</c:v>
                </c:pt>
              </c:numCache>
            </c:numRef>
          </c:val>
          <c:extLst>
            <c:ext xmlns:c16="http://schemas.microsoft.com/office/drawing/2014/chart" uri="{C3380CC4-5D6E-409C-BE32-E72D297353CC}">
              <c16:uniqueId val="{00000000-EAC1-4028-A183-D5FB2662CD8D}"/>
            </c:ext>
          </c:extLst>
        </c:ser>
        <c:dLbls>
          <c:dLblPos val="outEnd"/>
          <c:showLegendKey val="0"/>
          <c:showVal val="1"/>
          <c:showCatName val="0"/>
          <c:showSerName val="0"/>
          <c:showPercent val="0"/>
          <c:showBubbleSize val="0"/>
        </c:dLbls>
        <c:gapWidth val="219"/>
        <c:overlap val="-27"/>
        <c:axId val="228905903"/>
        <c:axId val="2091793599"/>
      </c:barChart>
      <c:catAx>
        <c:axId val="228905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091793599"/>
        <c:crosses val="autoZero"/>
        <c:auto val="1"/>
        <c:lblAlgn val="ctr"/>
        <c:lblOffset val="100"/>
        <c:noMultiLvlLbl val="0"/>
      </c:catAx>
      <c:valAx>
        <c:axId val="2091793599"/>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059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dirty="0"/>
              <a:t>Applicability of Knowledge to Daily Work</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6"/>
            <c:invertIfNegative val="0"/>
            <c:bubble3D val="0"/>
            <c:spPr>
              <a:solidFill>
                <a:srgbClr val="BB1BB3"/>
              </a:solidFill>
              <a:ln>
                <a:noFill/>
              </a:ln>
              <a:effectLst/>
            </c:spPr>
            <c:extLst>
              <c:ext xmlns:c16="http://schemas.microsoft.com/office/drawing/2014/chart" uri="{C3380CC4-5D6E-409C-BE32-E72D297353CC}">
                <c16:uniqueId val="{00000001-D1DA-4CA0-9477-DAC3D4F3BF75}"/>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Sheet1!$B$26:$H$26</c:f>
              <c:strCache>
                <c:ptCount val="7"/>
                <c:pt idx="0">
                  <c:v>2012</c:v>
                </c:pt>
                <c:pt idx="1">
                  <c:v>2013</c:v>
                </c:pt>
                <c:pt idx="2">
                  <c:v>2014</c:v>
                </c:pt>
                <c:pt idx="3">
                  <c:v>2015</c:v>
                </c:pt>
                <c:pt idx="4">
                  <c:v>2016</c:v>
                </c:pt>
                <c:pt idx="5">
                  <c:v>2017</c:v>
                </c:pt>
                <c:pt idx="6">
                  <c:v>FY18</c:v>
                </c:pt>
              </c:strCache>
            </c:strRef>
          </c:cat>
          <c:val>
            <c:numRef>
              <c:f>Sheet1!$B$27:$H$27</c:f>
              <c:numCache>
                <c:formatCode>General</c:formatCode>
                <c:ptCount val="7"/>
                <c:pt idx="0">
                  <c:v>3.9</c:v>
                </c:pt>
                <c:pt idx="1">
                  <c:v>4.2</c:v>
                </c:pt>
                <c:pt idx="2">
                  <c:v>4.5</c:v>
                </c:pt>
                <c:pt idx="3">
                  <c:v>4.4000000000000004</c:v>
                </c:pt>
                <c:pt idx="4">
                  <c:v>4.4000000000000004</c:v>
                </c:pt>
                <c:pt idx="5">
                  <c:v>4.5</c:v>
                </c:pt>
                <c:pt idx="6">
                  <c:v>4.5999999999999996</c:v>
                </c:pt>
              </c:numCache>
            </c:numRef>
          </c:val>
          <c:extLst>
            <c:ext xmlns:c16="http://schemas.microsoft.com/office/drawing/2014/chart" uri="{C3380CC4-5D6E-409C-BE32-E72D297353CC}">
              <c16:uniqueId val="{00000000-D1DA-4CA0-9477-DAC3D4F3BF75}"/>
            </c:ext>
          </c:extLst>
        </c:ser>
        <c:dLbls>
          <c:dLblPos val="outEnd"/>
          <c:showLegendKey val="0"/>
          <c:showVal val="1"/>
          <c:showCatName val="0"/>
          <c:showSerName val="0"/>
          <c:showPercent val="0"/>
          <c:showBubbleSize val="0"/>
        </c:dLbls>
        <c:gapWidth val="219"/>
        <c:overlap val="-27"/>
        <c:axId val="248709679"/>
        <c:axId val="250415087"/>
      </c:barChart>
      <c:catAx>
        <c:axId val="248709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50415087"/>
        <c:crosses val="autoZero"/>
        <c:auto val="1"/>
        <c:lblAlgn val="ctr"/>
        <c:lblOffset val="100"/>
        <c:noMultiLvlLbl val="0"/>
      </c:catAx>
      <c:valAx>
        <c:axId val="250415087"/>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870967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a:t>Overall Satisfaction with Events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dLbls>
          <c:dLblPos val="outEnd"/>
          <c:showLegendKey val="0"/>
          <c:showVal val="1"/>
          <c:showCatName val="0"/>
          <c:showSerName val="0"/>
          <c:showPercent val="0"/>
          <c:showBubbleSize val="0"/>
        </c:dLbls>
        <c:gapWidth val="219"/>
        <c:overlap val="-27"/>
        <c:axId val="228905903"/>
        <c:axId val="2091793599"/>
      </c:barChart>
      <c:catAx>
        <c:axId val="228905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091793599"/>
        <c:crosses val="autoZero"/>
        <c:auto val="1"/>
        <c:lblAlgn val="ctr"/>
        <c:lblOffset val="100"/>
        <c:noMultiLvlLbl val="0"/>
      </c:catAx>
      <c:valAx>
        <c:axId val="2091793599"/>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059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411823109330568E-2"/>
          <c:y val="9.300984376997945E-2"/>
          <c:w val="0.90432771455193306"/>
          <c:h val="0.8112623230542518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1-20C6-4E5D-902C-2AF9E5DB8331}"/>
              </c:ext>
            </c:extLst>
          </c:dPt>
          <c:dPt>
            <c:idx val="1"/>
            <c:invertIfNegative val="0"/>
            <c:bubble3D val="0"/>
            <c:spPr>
              <a:solidFill>
                <a:srgbClr val="C00000"/>
              </a:solidFill>
              <a:ln>
                <a:noFill/>
              </a:ln>
              <a:effectLst/>
            </c:spPr>
            <c:extLst>
              <c:ext xmlns:c16="http://schemas.microsoft.com/office/drawing/2014/chart" uri="{C3380CC4-5D6E-409C-BE32-E72D297353CC}">
                <c16:uniqueId val="{00000003-20C6-4E5D-902C-2AF9E5DB8331}"/>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C6-4E5D-902C-2AF9E5DB8331}"/>
                </c:ext>
              </c:extLst>
            </c:dLbl>
            <c:dLbl>
              <c:idx val="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0C6-4E5D-902C-2AF9E5DB8331}"/>
                </c:ext>
              </c:extLst>
            </c:dLbl>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0C6-4E5D-902C-2AF9E5DB833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FY!7-18 (002).xlsx]Лист1'!$D$19:$D$21</c:f>
              <c:strCache>
                <c:ptCount val="3"/>
                <c:pt idx="0">
                  <c:v>Executive Committee</c:v>
                </c:pt>
                <c:pt idx="1">
                  <c:v>Resource team</c:v>
                </c:pt>
                <c:pt idx="2">
                  <c:v>Speakers</c:v>
                </c:pt>
              </c:strCache>
            </c:strRef>
          </c:cat>
          <c:val>
            <c:numRef>
              <c:f>'[data FY!7-18 (002).xlsx]Лист1'!$E$19:$E$21</c:f>
              <c:numCache>
                <c:formatCode>General</c:formatCode>
                <c:ptCount val="3"/>
                <c:pt idx="0">
                  <c:v>4.9000000000000004</c:v>
                </c:pt>
                <c:pt idx="1">
                  <c:v>4.9000000000000004</c:v>
                </c:pt>
                <c:pt idx="2">
                  <c:v>4.8</c:v>
                </c:pt>
              </c:numCache>
            </c:numRef>
          </c:val>
          <c:extLst>
            <c:ext xmlns:c16="http://schemas.microsoft.com/office/drawing/2014/chart" uri="{C3380CC4-5D6E-409C-BE32-E72D297353CC}">
              <c16:uniqueId val="{00000005-20C6-4E5D-902C-2AF9E5DB8331}"/>
            </c:ext>
          </c:extLst>
        </c:ser>
        <c:dLbls>
          <c:showLegendKey val="0"/>
          <c:showVal val="0"/>
          <c:showCatName val="0"/>
          <c:showSerName val="0"/>
          <c:showPercent val="0"/>
          <c:showBubbleSize val="0"/>
        </c:dLbls>
        <c:gapWidth val="219"/>
        <c:overlap val="-27"/>
        <c:axId val="458978543"/>
        <c:axId val="2041277951"/>
      </c:barChart>
      <c:catAx>
        <c:axId val="458978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2041277951"/>
        <c:crosses val="autoZero"/>
        <c:auto val="1"/>
        <c:lblAlgn val="ctr"/>
        <c:lblOffset val="100"/>
        <c:noMultiLvlLbl val="0"/>
      </c:catAx>
      <c:valAx>
        <c:axId val="2041277951"/>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89785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Quality of Event Organization</a:t>
            </a:r>
          </a:p>
        </c:rich>
      </c:tx>
      <c:layout>
        <c:manualLayout>
          <c:xMode val="edge"/>
          <c:yMode val="edge"/>
          <c:x val="0.24175916842785097"/>
          <c:y val="1.2192218484555243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030226320101062E-2"/>
          <c:y val="0.23155070938871225"/>
          <c:w val="0.91441775237594758"/>
          <c:h val="0.65153903557951753"/>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1-75DE-4B7D-A43B-7EE4FD6FB826}"/>
              </c:ext>
            </c:extLst>
          </c:dPt>
          <c:dPt>
            <c:idx val="2"/>
            <c:invertIfNegative val="0"/>
            <c:bubble3D val="0"/>
            <c:spPr>
              <a:solidFill>
                <a:srgbClr val="C00000"/>
              </a:solidFill>
              <a:ln>
                <a:noFill/>
              </a:ln>
              <a:effectLst/>
            </c:spPr>
            <c:extLst>
              <c:ext xmlns:c16="http://schemas.microsoft.com/office/drawing/2014/chart" uri="{C3380CC4-5D6E-409C-BE32-E72D297353CC}">
                <c16:uniqueId val="{00000003-75DE-4B7D-A43B-7EE4FD6FB826}"/>
              </c:ext>
            </c:extLst>
          </c:dPt>
          <c:dPt>
            <c:idx val="3"/>
            <c:invertIfNegative val="0"/>
            <c:bubble3D val="0"/>
            <c:spPr>
              <a:solidFill>
                <a:srgbClr val="00B0F0"/>
              </a:solidFill>
              <a:ln>
                <a:noFill/>
              </a:ln>
              <a:effectLst/>
            </c:spPr>
            <c:extLst>
              <c:ext xmlns:c16="http://schemas.microsoft.com/office/drawing/2014/chart" uri="{C3380CC4-5D6E-409C-BE32-E72D297353CC}">
                <c16:uniqueId val="{00000005-75DE-4B7D-A43B-7EE4FD6FB826}"/>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FY!7-18 (002).xlsx]Лист1'!$A$16:$D$16</c:f>
              <c:strCache>
                <c:ptCount val="4"/>
                <c:pt idx="0">
                  <c:v>Venue</c:v>
                </c:pt>
                <c:pt idx="1">
                  <c:v>Travel</c:v>
                </c:pt>
                <c:pt idx="2">
                  <c:v>Logistics</c:v>
                </c:pt>
                <c:pt idx="3">
                  <c:v>Hosts</c:v>
                </c:pt>
              </c:strCache>
            </c:strRef>
          </c:cat>
          <c:val>
            <c:numRef>
              <c:f>'[data FY!7-18 (002).xlsx]Лист1'!$A$17:$D$17</c:f>
              <c:numCache>
                <c:formatCode>0.0</c:formatCode>
                <c:ptCount val="4"/>
                <c:pt idx="0">
                  <c:v>4.9000000000000004</c:v>
                </c:pt>
                <c:pt idx="1">
                  <c:v>4.9000000000000004</c:v>
                </c:pt>
                <c:pt idx="2">
                  <c:v>4.9000000000000004</c:v>
                </c:pt>
                <c:pt idx="3">
                  <c:v>4.8</c:v>
                </c:pt>
              </c:numCache>
            </c:numRef>
          </c:val>
          <c:extLst>
            <c:ext xmlns:c16="http://schemas.microsoft.com/office/drawing/2014/chart" uri="{C3380CC4-5D6E-409C-BE32-E72D297353CC}">
              <c16:uniqueId val="{00000006-75DE-4B7D-A43B-7EE4FD6FB826}"/>
            </c:ext>
          </c:extLst>
        </c:ser>
        <c:dLbls>
          <c:dLblPos val="outEnd"/>
          <c:showLegendKey val="0"/>
          <c:showVal val="1"/>
          <c:showCatName val="0"/>
          <c:showSerName val="0"/>
          <c:showPercent val="0"/>
          <c:showBubbleSize val="0"/>
        </c:dLbls>
        <c:gapWidth val="219"/>
        <c:overlap val="-27"/>
        <c:axId val="243928015"/>
        <c:axId val="454987823"/>
      </c:barChart>
      <c:catAx>
        <c:axId val="243928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54987823"/>
        <c:crosses val="autoZero"/>
        <c:auto val="1"/>
        <c:lblAlgn val="ctr"/>
        <c:lblOffset val="100"/>
        <c:noMultiLvlLbl val="0"/>
      </c:catAx>
      <c:valAx>
        <c:axId val="454987823"/>
        <c:scaling>
          <c:orientation val="minMax"/>
          <c:max val="5"/>
          <c:min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39280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1EB005-E4CC-4982-96FF-E7339FF18516}" type="doc">
      <dgm:prSet loTypeId="urn:microsoft.com/office/officeart/2005/8/layout/pyramid2" loCatId="list" qsTypeId="urn:microsoft.com/office/officeart/2005/8/quickstyle/simple1" qsCatId="simple" csTypeId="urn:microsoft.com/office/officeart/2005/8/colors/colorful1#1" csCatId="colorful" phldr="1"/>
      <dgm:spPr/>
    </dgm:pt>
    <dgm:pt modelId="{26040911-C236-4419-9D75-552E3D029C6D}">
      <dgm:prSet phldrT="[Text]" custT="1"/>
      <dgm:spPr/>
      <dgm:t>
        <a:bodyPr/>
        <a:lstStyle/>
        <a:p>
          <a:pPr algn="l"/>
          <a:r>
            <a:rPr lang="en-US" sz="1100" b="1" i="0">
              <a:solidFill>
                <a:srgbClr val="1F497D"/>
              </a:solidFill>
              <a:latin typeface="Calibri"/>
            </a:rPr>
            <a:t>DEPTH AND RELEVANCE</a:t>
          </a:r>
        </a:p>
      </dgm:t>
    </dgm:pt>
    <dgm:pt modelId="{2AA8BA84-87FF-4638-8871-153093E2AF45}" type="parTrans" cxnId="{3E250AA8-3E0C-4193-91E0-A483960A3449}">
      <dgm:prSet/>
      <dgm:spPr/>
      <dgm:t>
        <a:bodyPr/>
        <a:lstStyle/>
        <a:p>
          <a:endParaRPr lang="en-US"/>
        </a:p>
      </dgm:t>
    </dgm:pt>
    <dgm:pt modelId="{EF680FCE-A367-4520-B5FD-67EA18E7DC2C}" type="sibTrans" cxnId="{3E250AA8-3E0C-4193-91E0-A483960A3449}">
      <dgm:prSet/>
      <dgm:spPr/>
      <dgm:t>
        <a:bodyPr/>
        <a:lstStyle/>
        <a:p>
          <a:endParaRPr lang="en-US"/>
        </a:p>
      </dgm:t>
    </dgm:pt>
    <dgm:pt modelId="{6230B75E-809D-43E3-82BA-A2BC4137A063}">
      <dgm:prSet phldrT="[Text]" custT="1"/>
      <dgm:spPr>
        <a:ln>
          <a:solidFill>
            <a:schemeClr val="accent2"/>
          </a:solidFill>
        </a:ln>
      </dgm:spPr>
      <dgm:t>
        <a:bodyPr/>
        <a:lstStyle/>
        <a:p>
          <a:pPr algn="l"/>
          <a:r>
            <a:rPr lang="en-US" sz="1100" b="1" i="0">
              <a:solidFill>
                <a:srgbClr val="1F497D"/>
              </a:solidFill>
              <a:latin typeface="Calibri"/>
            </a:rPr>
            <a:t>QUALITY</a:t>
          </a:r>
        </a:p>
      </dgm:t>
    </dgm:pt>
    <dgm:pt modelId="{9C42AD0F-4D42-428E-B7E2-F965A8E1B31A}" type="parTrans" cxnId="{CC93BB5B-2775-4C78-892E-AC6A8C077736}">
      <dgm:prSet/>
      <dgm:spPr/>
      <dgm:t>
        <a:bodyPr/>
        <a:lstStyle/>
        <a:p>
          <a:endParaRPr lang="en-US"/>
        </a:p>
      </dgm:t>
    </dgm:pt>
    <dgm:pt modelId="{0871BD56-5EA1-4474-8579-6D179437C6E8}" type="sibTrans" cxnId="{CC93BB5B-2775-4C78-892E-AC6A8C077736}">
      <dgm:prSet/>
      <dgm:spPr/>
      <dgm:t>
        <a:bodyPr/>
        <a:lstStyle/>
        <a:p>
          <a:endParaRPr lang="en-US"/>
        </a:p>
      </dgm:t>
    </dgm:pt>
    <dgm:pt modelId="{3E5E9307-394A-41FC-9F0D-45D7D92F4E37}">
      <dgm:prSet phldrT="[Text]" custT="1"/>
      <dgm:spPr>
        <a:ln>
          <a:solidFill>
            <a:schemeClr val="accent2"/>
          </a:solidFill>
        </a:ln>
      </dgm:spPr>
      <dgm:t>
        <a:bodyPr/>
        <a:lstStyle/>
        <a:p>
          <a:pPr algn="l"/>
          <a:r>
            <a:rPr lang="en-US" sz="1100" b="1" i="0">
              <a:solidFill>
                <a:schemeClr val="tx2"/>
              </a:solidFill>
              <a:latin typeface="Calibri"/>
            </a:rPr>
            <a:t>IMPACT </a:t>
          </a:r>
        </a:p>
      </dgm:t>
    </dgm:pt>
    <dgm:pt modelId="{2E091FB0-5BED-4A35-AE60-32E4079AF7F2}" type="parTrans" cxnId="{62E06D3C-AF9D-4DE1-8254-99DE8D064ADE}">
      <dgm:prSet/>
      <dgm:spPr/>
      <dgm:t>
        <a:bodyPr/>
        <a:lstStyle/>
        <a:p>
          <a:endParaRPr lang="en-US"/>
        </a:p>
      </dgm:t>
    </dgm:pt>
    <dgm:pt modelId="{920A1B1C-6892-44A1-93F3-402036AE3697}" type="sibTrans" cxnId="{62E06D3C-AF9D-4DE1-8254-99DE8D064ADE}">
      <dgm:prSet/>
      <dgm:spPr/>
      <dgm:t>
        <a:bodyPr/>
        <a:lstStyle/>
        <a:p>
          <a:endParaRPr lang="en-US"/>
        </a:p>
      </dgm:t>
    </dgm:pt>
    <dgm:pt modelId="{B1B66CA7-3413-40F8-BA96-7ECBC55E0C09}">
      <dgm:prSet custT="1"/>
      <dgm:spPr/>
      <dgm:t>
        <a:bodyPr/>
        <a:lstStyle/>
        <a:p>
          <a:pPr algn="just"/>
          <a:r>
            <a:rPr lang="en-US" sz="1400" b="1" i="0" dirty="0">
              <a:solidFill>
                <a:srgbClr val="1F497D"/>
              </a:solidFill>
              <a:latin typeface="Calibri"/>
            </a:rPr>
            <a:t>Result 1</a:t>
          </a:r>
          <a:r>
            <a:rPr lang="en-US" sz="1400" b="0" i="0" dirty="0">
              <a:solidFill>
                <a:srgbClr val="1F497D"/>
              </a:solidFill>
              <a:latin typeface="Calibri"/>
            </a:rPr>
            <a:t>: PFM reform </a:t>
          </a:r>
          <a:r>
            <a:rPr lang="en-US" sz="1400" b="0" i="0" dirty="0" err="1">
              <a:solidFill>
                <a:srgbClr val="1F497D"/>
              </a:solidFill>
              <a:latin typeface="Calibri"/>
            </a:rPr>
            <a:t>priorit</a:t>
          </a:r>
          <a:r>
            <a:rPr lang="bs-Latn-BA" sz="1400" b="0" i="0" dirty="0">
              <a:solidFill>
                <a:srgbClr val="1F497D"/>
              </a:solidFill>
              <a:latin typeface="Calibri"/>
            </a:rPr>
            <a:t>ies</a:t>
          </a:r>
          <a:r>
            <a:rPr lang="en-US" sz="1400" b="0" i="0" dirty="0">
              <a:solidFill>
                <a:srgbClr val="1F497D"/>
              </a:solidFill>
              <a:latin typeface="Calibri"/>
            </a:rPr>
            <a:t> of member countries in the functional areas of budget, treasury and internal audit/internal control, including cross-functional priorities, are addressed by the network platform.</a:t>
          </a:r>
        </a:p>
      </dgm:t>
    </dgm:pt>
    <dgm:pt modelId="{D460ED38-06FD-4DD8-AA69-E00E953DC72C}" type="parTrans" cxnId="{A57C7BFD-6D28-4723-8027-F9EC6A38111E}">
      <dgm:prSet/>
      <dgm:spPr/>
      <dgm:t>
        <a:bodyPr/>
        <a:lstStyle/>
        <a:p>
          <a:endParaRPr lang="en-US"/>
        </a:p>
      </dgm:t>
    </dgm:pt>
    <dgm:pt modelId="{309F1DF4-5854-4B0E-A124-540D507AC155}" type="sibTrans" cxnId="{A57C7BFD-6D28-4723-8027-F9EC6A38111E}">
      <dgm:prSet/>
      <dgm:spPr/>
      <dgm:t>
        <a:bodyPr/>
        <a:lstStyle/>
        <a:p>
          <a:endParaRPr lang="en-US"/>
        </a:p>
      </dgm:t>
    </dgm:pt>
    <dgm:pt modelId="{3D8CE2B0-3145-4971-B6B6-0BC9ABF835E8}">
      <dgm:prSet custT="1"/>
      <dgm:spPr>
        <a:ln>
          <a:solidFill>
            <a:schemeClr val="accent2"/>
          </a:solidFill>
        </a:ln>
      </dgm:spPr>
      <dgm:t>
        <a:bodyPr/>
        <a:lstStyle/>
        <a:p>
          <a:pPr algn="just"/>
          <a:r>
            <a:rPr lang="en-US" sz="1400" b="1" i="0" u="none" dirty="0">
              <a:solidFill>
                <a:schemeClr val="tx2"/>
              </a:solidFill>
              <a:latin typeface="Calibri"/>
            </a:rPr>
            <a:t>Result 3</a:t>
          </a:r>
          <a:r>
            <a:rPr lang="en-US" sz="1400" b="0" i="0" u="none" dirty="0">
              <a:solidFill>
                <a:schemeClr val="tx2"/>
              </a:solidFill>
              <a:latin typeface="Calibri"/>
            </a:rPr>
            <a:t>: PEMPAL is a viable network which is supported by committed PFM professionals, member countries, and a range of development partners, who see the value and benefit in the network as a tool to improve member country PFM performance.   </a:t>
          </a:r>
        </a:p>
      </dgm:t>
    </dgm:pt>
    <dgm:pt modelId="{768C9E36-656E-497A-9C52-2C11B46C7450}" type="sibTrans" cxnId="{A9EA2AD2-5B40-481C-BA13-4B4D77713376}">
      <dgm:prSet/>
      <dgm:spPr/>
      <dgm:t>
        <a:bodyPr/>
        <a:lstStyle/>
        <a:p>
          <a:endParaRPr lang="en-US"/>
        </a:p>
      </dgm:t>
    </dgm:pt>
    <dgm:pt modelId="{F45DA43C-19FA-4916-BF95-E6E8A430A82B}" type="parTrans" cxnId="{A9EA2AD2-5B40-481C-BA13-4B4D77713376}">
      <dgm:prSet/>
      <dgm:spPr/>
      <dgm:t>
        <a:bodyPr/>
        <a:lstStyle/>
        <a:p>
          <a:endParaRPr lang="en-US"/>
        </a:p>
      </dgm:t>
    </dgm:pt>
    <dgm:pt modelId="{4ABCDCE8-C60E-42FE-A985-622F03703AE9}">
      <dgm:prSet custT="1"/>
      <dgm:spPr>
        <a:ln>
          <a:solidFill>
            <a:schemeClr val="accent2"/>
          </a:solidFill>
        </a:ln>
      </dgm:spPr>
      <dgm:t>
        <a:bodyPr/>
        <a:lstStyle/>
        <a:p>
          <a:pPr algn="just"/>
          <a:r>
            <a:rPr lang="bs-Latn-BA" sz="1400" b="1" i="0" dirty="0">
              <a:solidFill>
                <a:srgbClr val="1F497D"/>
              </a:solidFill>
              <a:latin typeface="Calibri"/>
            </a:rPr>
            <a:t>Result </a:t>
          </a:r>
          <a:r>
            <a:rPr lang="en-US" sz="1400" b="1" i="0" dirty="0">
              <a:solidFill>
                <a:srgbClr val="1F497D"/>
              </a:solidFill>
              <a:latin typeface="Calibri"/>
            </a:rPr>
            <a:t>2</a:t>
          </a:r>
          <a:r>
            <a:rPr lang="en-US" sz="1400" b="0" i="0" dirty="0">
              <a:solidFill>
                <a:srgbClr val="1F497D"/>
              </a:solidFill>
              <a:latin typeface="Calibri"/>
            </a:rPr>
            <a:t>:</a:t>
          </a:r>
          <a:r>
            <a:rPr lang="bs-Latn-BA" sz="1400" b="0" i="0" dirty="0">
              <a:solidFill>
                <a:srgbClr val="1F497D"/>
              </a:solidFill>
              <a:latin typeface="Calibri"/>
            </a:rPr>
            <a:t> </a:t>
          </a:r>
          <a:r>
            <a:rPr lang="en-US" sz="1400" b="0" i="0" dirty="0">
              <a:solidFill>
                <a:srgbClr val="1F497D"/>
              </a:solidFill>
              <a:latin typeface="Calibri"/>
            </a:rPr>
            <a:t>High </a:t>
          </a:r>
          <a:r>
            <a:rPr lang="en-US" sz="1400" b="0" i="0" u="none" dirty="0">
              <a:solidFill>
                <a:srgbClr val="1F497D"/>
              </a:solidFill>
              <a:latin typeface="Calibri"/>
            </a:rPr>
            <a:t>quality and relevant network services and resources are developed and delivered to support the PFM practices and reform needs of members.</a:t>
          </a:r>
          <a:endParaRPr lang="en-US" sz="1400" b="0" i="0" dirty="0">
            <a:solidFill>
              <a:srgbClr val="1F497D"/>
            </a:solidFill>
            <a:latin typeface="Calibri"/>
          </a:endParaRPr>
        </a:p>
      </dgm:t>
    </dgm:pt>
    <dgm:pt modelId="{0622AC93-27BE-45B9-9FD0-A28EDE542C2F}" type="parTrans" cxnId="{02BCF3A3-C698-4FDB-9D9A-8D05E90EAC27}">
      <dgm:prSet/>
      <dgm:spPr/>
      <dgm:t>
        <a:bodyPr/>
        <a:lstStyle/>
        <a:p>
          <a:endParaRPr lang="en-US"/>
        </a:p>
      </dgm:t>
    </dgm:pt>
    <dgm:pt modelId="{DC1EB96F-A947-4DED-8321-BCD277F910B3}" type="sibTrans" cxnId="{02BCF3A3-C698-4FDB-9D9A-8D05E90EAC27}">
      <dgm:prSet/>
      <dgm:spPr/>
      <dgm:t>
        <a:bodyPr/>
        <a:lstStyle/>
        <a:p>
          <a:endParaRPr lang="en-US"/>
        </a:p>
      </dgm:t>
    </dgm:pt>
    <dgm:pt modelId="{DB78F5B0-DCC3-F94F-93B5-7A350CAE7584}">
      <dgm:prSet custT="1"/>
      <dgm:spPr>
        <a:ln>
          <a:solidFill>
            <a:schemeClr val="accent2"/>
          </a:solidFill>
        </a:ln>
      </dgm:spPr>
      <dgm:t>
        <a:bodyPr/>
        <a:lstStyle/>
        <a:p>
          <a:pPr algn="just"/>
          <a:endParaRPr lang="en-US" sz="1100" b="0" i="0" dirty="0">
            <a:latin typeface="Calibri"/>
          </a:endParaRPr>
        </a:p>
      </dgm:t>
    </dgm:pt>
    <dgm:pt modelId="{26885CAC-FB22-3A46-92C7-43957EBDD88E}" type="parTrans" cxnId="{260360FE-895A-EB45-A789-386F59186A08}">
      <dgm:prSet/>
      <dgm:spPr/>
      <dgm:t>
        <a:bodyPr/>
        <a:lstStyle/>
        <a:p>
          <a:endParaRPr lang="en-US"/>
        </a:p>
      </dgm:t>
    </dgm:pt>
    <dgm:pt modelId="{B1310A1B-E594-1348-97DF-C7E2D8678C37}" type="sibTrans" cxnId="{260360FE-895A-EB45-A789-386F59186A08}">
      <dgm:prSet/>
      <dgm:spPr/>
      <dgm:t>
        <a:bodyPr/>
        <a:lstStyle/>
        <a:p>
          <a:endParaRPr lang="en-US"/>
        </a:p>
      </dgm:t>
    </dgm:pt>
    <dgm:pt modelId="{3FC5D54D-3FA4-44B6-AC6E-6163E51C4437}" type="pres">
      <dgm:prSet presAssocID="{F81EB005-E4CC-4982-96FF-E7339FF18516}" presName="compositeShape" presStyleCnt="0">
        <dgm:presLayoutVars>
          <dgm:dir/>
          <dgm:resizeHandles/>
        </dgm:presLayoutVars>
      </dgm:prSet>
      <dgm:spPr/>
    </dgm:pt>
    <dgm:pt modelId="{0F1BBC3F-E82A-4544-9BB1-385302DB41E7}" type="pres">
      <dgm:prSet presAssocID="{F81EB005-E4CC-4982-96FF-E7339FF18516}" presName="pyramid" presStyleLbl="node1" presStyleIdx="0" presStyleCnt="1" custScaleX="157764" custLinFactNeighborX="1381" custLinFactNeighborY="-77"/>
      <dgm:spPr>
        <a:solidFill>
          <a:srgbClr val="BB1BB3"/>
        </a:solidFill>
      </dgm:spPr>
    </dgm:pt>
    <dgm:pt modelId="{F1D1E40D-4F5C-484C-9F89-645143443D80}" type="pres">
      <dgm:prSet presAssocID="{F81EB005-E4CC-4982-96FF-E7339FF18516}" presName="theList" presStyleCnt="0"/>
      <dgm:spPr/>
    </dgm:pt>
    <dgm:pt modelId="{DC415831-17CC-41B6-830D-12DCBA00840E}" type="pres">
      <dgm:prSet presAssocID="{26040911-C236-4419-9D75-552E3D029C6D}" presName="aNode" presStyleLbl="fgAcc1" presStyleIdx="0" presStyleCnt="3" custScaleX="287739" custScaleY="434086" custLinFactY="869650" custLinFactNeighborX="-9321" custLinFactNeighborY="900000">
        <dgm:presLayoutVars>
          <dgm:bulletEnabled val="1"/>
        </dgm:presLayoutVars>
      </dgm:prSet>
      <dgm:spPr/>
    </dgm:pt>
    <dgm:pt modelId="{AE80257C-0F8E-402F-BEC5-B3D9728137C1}" type="pres">
      <dgm:prSet presAssocID="{26040911-C236-4419-9D75-552E3D029C6D}" presName="aSpace" presStyleCnt="0"/>
      <dgm:spPr/>
    </dgm:pt>
    <dgm:pt modelId="{D77215B8-CA8E-4BD9-9894-57C945721220}" type="pres">
      <dgm:prSet presAssocID="{6230B75E-809D-43E3-82BA-A2BC4137A063}" presName="aNode" presStyleLbl="fgAcc1" presStyleIdx="1" presStyleCnt="3" custScaleX="287739" custScaleY="341196" custLinFactY="118673" custLinFactNeighborX="-10096" custLinFactNeighborY="200000">
        <dgm:presLayoutVars>
          <dgm:bulletEnabled val="1"/>
        </dgm:presLayoutVars>
      </dgm:prSet>
      <dgm:spPr/>
    </dgm:pt>
    <dgm:pt modelId="{FEB58834-2BBE-4E79-BF37-A8B0F3A504C6}" type="pres">
      <dgm:prSet presAssocID="{6230B75E-809D-43E3-82BA-A2BC4137A063}" presName="aSpace" presStyleCnt="0"/>
      <dgm:spPr/>
    </dgm:pt>
    <dgm:pt modelId="{8C406122-ADCC-4513-AFA1-0ECDA99643A9}" type="pres">
      <dgm:prSet presAssocID="{3E5E9307-394A-41FC-9F0D-45D7D92F4E37}" presName="aNode" presStyleLbl="fgAcc1" presStyleIdx="2" presStyleCnt="3" custScaleX="287736" custScaleY="554861" custLinFactY="-745543" custLinFactNeighborX="-9514" custLinFactNeighborY="-800000">
        <dgm:presLayoutVars>
          <dgm:bulletEnabled val="1"/>
        </dgm:presLayoutVars>
      </dgm:prSet>
      <dgm:spPr/>
    </dgm:pt>
    <dgm:pt modelId="{507D41DA-345C-4E76-AE03-031A5F00765D}" type="pres">
      <dgm:prSet presAssocID="{3E5E9307-394A-41FC-9F0D-45D7D92F4E37}" presName="aSpace" presStyleCnt="0"/>
      <dgm:spPr/>
    </dgm:pt>
  </dgm:ptLst>
  <dgm:cxnLst>
    <dgm:cxn modelId="{BE65BB01-C266-4709-B34B-465096D8D1A6}" type="presOf" srcId="{26040911-C236-4419-9D75-552E3D029C6D}" destId="{DC415831-17CC-41B6-830D-12DCBA00840E}" srcOrd="0" destOrd="0" presId="urn:microsoft.com/office/officeart/2005/8/layout/pyramid2"/>
    <dgm:cxn modelId="{9E84E607-EA85-49B2-8EFF-BCD5400CC241}" type="presOf" srcId="{6230B75E-809D-43E3-82BA-A2BC4137A063}" destId="{D77215B8-CA8E-4BD9-9894-57C945721220}" srcOrd="0" destOrd="0" presId="urn:microsoft.com/office/officeart/2005/8/layout/pyramid2"/>
    <dgm:cxn modelId="{F48F440C-6E91-4809-BBBC-D13625709356}" type="presOf" srcId="{DB78F5B0-DCC3-F94F-93B5-7A350CAE7584}" destId="{D77215B8-CA8E-4BD9-9894-57C945721220}" srcOrd="0" destOrd="2" presId="urn:microsoft.com/office/officeart/2005/8/layout/pyramid2"/>
    <dgm:cxn modelId="{33EC5027-F349-449C-848D-E3C6C01C09AB}" type="presOf" srcId="{F81EB005-E4CC-4982-96FF-E7339FF18516}" destId="{3FC5D54D-3FA4-44B6-AC6E-6163E51C4437}" srcOrd="0" destOrd="0" presId="urn:microsoft.com/office/officeart/2005/8/layout/pyramid2"/>
    <dgm:cxn modelId="{F8A2AD2E-085E-43DA-8AB7-59D36BD48F19}" type="presOf" srcId="{B1B66CA7-3413-40F8-BA96-7ECBC55E0C09}" destId="{DC415831-17CC-41B6-830D-12DCBA00840E}" srcOrd="0" destOrd="1" presId="urn:microsoft.com/office/officeart/2005/8/layout/pyramid2"/>
    <dgm:cxn modelId="{62E06D3C-AF9D-4DE1-8254-99DE8D064ADE}" srcId="{F81EB005-E4CC-4982-96FF-E7339FF18516}" destId="{3E5E9307-394A-41FC-9F0D-45D7D92F4E37}" srcOrd="2" destOrd="0" parTransId="{2E091FB0-5BED-4A35-AE60-32E4079AF7F2}" sibTransId="{920A1B1C-6892-44A1-93F3-402036AE3697}"/>
    <dgm:cxn modelId="{F8F0A53E-91D1-4991-A347-10B421D0CE76}" type="presOf" srcId="{4ABCDCE8-C60E-42FE-A985-622F03703AE9}" destId="{D77215B8-CA8E-4BD9-9894-57C945721220}" srcOrd="0" destOrd="1" presId="urn:microsoft.com/office/officeart/2005/8/layout/pyramid2"/>
    <dgm:cxn modelId="{CC93BB5B-2775-4C78-892E-AC6A8C077736}" srcId="{F81EB005-E4CC-4982-96FF-E7339FF18516}" destId="{6230B75E-809D-43E3-82BA-A2BC4137A063}" srcOrd="1" destOrd="0" parTransId="{9C42AD0F-4D42-428E-B7E2-F965A8E1B31A}" sibTransId="{0871BD56-5EA1-4474-8579-6D179437C6E8}"/>
    <dgm:cxn modelId="{AB478247-5187-4BD4-A02D-A0BE9BA9D7AA}" type="presOf" srcId="{3D8CE2B0-3145-4971-B6B6-0BC9ABF835E8}" destId="{8C406122-ADCC-4513-AFA1-0ECDA99643A9}" srcOrd="0" destOrd="1" presId="urn:microsoft.com/office/officeart/2005/8/layout/pyramid2"/>
    <dgm:cxn modelId="{02BCF3A3-C698-4FDB-9D9A-8D05E90EAC27}" srcId="{6230B75E-809D-43E3-82BA-A2BC4137A063}" destId="{4ABCDCE8-C60E-42FE-A985-622F03703AE9}" srcOrd="0" destOrd="0" parTransId="{0622AC93-27BE-45B9-9FD0-A28EDE542C2F}" sibTransId="{DC1EB96F-A947-4DED-8321-BCD277F910B3}"/>
    <dgm:cxn modelId="{3E250AA8-3E0C-4193-91E0-A483960A3449}" srcId="{F81EB005-E4CC-4982-96FF-E7339FF18516}" destId="{26040911-C236-4419-9D75-552E3D029C6D}" srcOrd="0" destOrd="0" parTransId="{2AA8BA84-87FF-4638-8871-153093E2AF45}" sibTransId="{EF680FCE-A367-4520-B5FD-67EA18E7DC2C}"/>
    <dgm:cxn modelId="{A9EA2AD2-5B40-481C-BA13-4B4D77713376}" srcId="{3E5E9307-394A-41FC-9F0D-45D7D92F4E37}" destId="{3D8CE2B0-3145-4971-B6B6-0BC9ABF835E8}" srcOrd="0" destOrd="0" parTransId="{F45DA43C-19FA-4916-BF95-E6E8A430A82B}" sibTransId="{768C9E36-656E-497A-9C52-2C11B46C7450}"/>
    <dgm:cxn modelId="{316019F2-00C6-47D7-B978-5560BD16E488}" type="presOf" srcId="{3E5E9307-394A-41FC-9F0D-45D7D92F4E37}" destId="{8C406122-ADCC-4513-AFA1-0ECDA99643A9}" srcOrd="0" destOrd="0" presId="urn:microsoft.com/office/officeart/2005/8/layout/pyramid2"/>
    <dgm:cxn modelId="{A57C7BFD-6D28-4723-8027-F9EC6A38111E}" srcId="{26040911-C236-4419-9D75-552E3D029C6D}" destId="{B1B66CA7-3413-40F8-BA96-7ECBC55E0C09}" srcOrd="0" destOrd="0" parTransId="{D460ED38-06FD-4DD8-AA69-E00E953DC72C}" sibTransId="{309F1DF4-5854-4B0E-A124-540D507AC155}"/>
    <dgm:cxn modelId="{260360FE-895A-EB45-A789-386F59186A08}" srcId="{6230B75E-809D-43E3-82BA-A2BC4137A063}" destId="{DB78F5B0-DCC3-F94F-93B5-7A350CAE7584}" srcOrd="1" destOrd="0" parTransId="{26885CAC-FB22-3A46-92C7-43957EBDD88E}" sibTransId="{B1310A1B-E594-1348-97DF-C7E2D8678C37}"/>
    <dgm:cxn modelId="{47F78B03-0315-4FE6-AB24-CD8814C168CD}" type="presParOf" srcId="{3FC5D54D-3FA4-44B6-AC6E-6163E51C4437}" destId="{0F1BBC3F-E82A-4544-9BB1-385302DB41E7}" srcOrd="0" destOrd="0" presId="urn:microsoft.com/office/officeart/2005/8/layout/pyramid2"/>
    <dgm:cxn modelId="{19AE9BC2-BCAB-4097-A5FE-7BC5858A7023}" type="presParOf" srcId="{3FC5D54D-3FA4-44B6-AC6E-6163E51C4437}" destId="{F1D1E40D-4F5C-484C-9F89-645143443D80}" srcOrd="1" destOrd="0" presId="urn:microsoft.com/office/officeart/2005/8/layout/pyramid2"/>
    <dgm:cxn modelId="{1C9FD233-DA17-46F1-B514-C8B109668632}" type="presParOf" srcId="{F1D1E40D-4F5C-484C-9F89-645143443D80}" destId="{DC415831-17CC-41B6-830D-12DCBA00840E}" srcOrd="0" destOrd="0" presId="urn:microsoft.com/office/officeart/2005/8/layout/pyramid2"/>
    <dgm:cxn modelId="{67EA1EBE-0EC1-4171-AF20-B9B70BC3496A}" type="presParOf" srcId="{F1D1E40D-4F5C-484C-9F89-645143443D80}" destId="{AE80257C-0F8E-402F-BEC5-B3D9728137C1}" srcOrd="1" destOrd="0" presId="urn:microsoft.com/office/officeart/2005/8/layout/pyramid2"/>
    <dgm:cxn modelId="{2433B491-6EC0-42BA-B02D-346487E96CD4}" type="presParOf" srcId="{F1D1E40D-4F5C-484C-9F89-645143443D80}" destId="{D77215B8-CA8E-4BD9-9894-57C945721220}" srcOrd="2" destOrd="0" presId="urn:microsoft.com/office/officeart/2005/8/layout/pyramid2"/>
    <dgm:cxn modelId="{2905D5CE-2669-4FDB-86D6-251CF4B217D6}" type="presParOf" srcId="{F1D1E40D-4F5C-484C-9F89-645143443D80}" destId="{FEB58834-2BBE-4E79-BF37-A8B0F3A504C6}" srcOrd="3" destOrd="0" presId="urn:microsoft.com/office/officeart/2005/8/layout/pyramid2"/>
    <dgm:cxn modelId="{7B33B95D-B776-4763-87B9-9512F0644F80}" type="presParOf" srcId="{F1D1E40D-4F5C-484C-9F89-645143443D80}" destId="{8C406122-ADCC-4513-AFA1-0ECDA99643A9}" srcOrd="4" destOrd="0" presId="urn:microsoft.com/office/officeart/2005/8/layout/pyramid2"/>
    <dgm:cxn modelId="{B584785F-0B3F-466F-BA5D-5CF9517CA2D8}" type="presParOf" srcId="{F1D1E40D-4F5C-484C-9F89-645143443D80}" destId="{507D41DA-345C-4E76-AE03-031A5F00765D}"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1BBC3F-E82A-4544-9BB1-385302DB41E7}">
      <dsp:nvSpPr>
        <dsp:cNvPr id="0" name=""/>
        <dsp:cNvSpPr/>
      </dsp:nvSpPr>
      <dsp:spPr>
        <a:xfrm>
          <a:off x="-87829" y="0"/>
          <a:ext cx="5531481" cy="3506175"/>
        </a:xfrm>
        <a:prstGeom prst="triangle">
          <a:avLst/>
        </a:prstGeom>
        <a:solidFill>
          <a:srgbClr val="BB1BB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415831-17CC-41B6-830D-12DCBA00840E}">
      <dsp:nvSpPr>
        <dsp:cNvPr id="0" name=""/>
        <dsp:cNvSpPr/>
      </dsp:nvSpPr>
      <dsp:spPr>
        <a:xfrm>
          <a:off x="277765" y="2363930"/>
          <a:ext cx="6557611" cy="888813"/>
        </a:xfrm>
        <a:prstGeom prst="round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i="0" kern="1200">
              <a:solidFill>
                <a:srgbClr val="1F497D"/>
              </a:solidFill>
              <a:latin typeface="Calibri"/>
            </a:rPr>
            <a:t>DEPTH AND RELEVANCE</a:t>
          </a:r>
        </a:p>
        <a:p>
          <a:pPr marL="114300" lvl="1" indent="-114300" algn="just" defTabSz="622300">
            <a:lnSpc>
              <a:spcPct val="90000"/>
            </a:lnSpc>
            <a:spcBef>
              <a:spcPct val="0"/>
            </a:spcBef>
            <a:spcAft>
              <a:spcPct val="15000"/>
            </a:spcAft>
            <a:buChar char="•"/>
          </a:pPr>
          <a:r>
            <a:rPr lang="en-US" sz="1400" b="1" i="0" kern="1200" dirty="0">
              <a:solidFill>
                <a:srgbClr val="1F497D"/>
              </a:solidFill>
              <a:latin typeface="Calibri"/>
            </a:rPr>
            <a:t>Result 1</a:t>
          </a:r>
          <a:r>
            <a:rPr lang="en-US" sz="1400" b="0" i="0" kern="1200" dirty="0">
              <a:solidFill>
                <a:srgbClr val="1F497D"/>
              </a:solidFill>
              <a:latin typeface="Calibri"/>
            </a:rPr>
            <a:t>: PFM reform </a:t>
          </a:r>
          <a:r>
            <a:rPr lang="en-US" sz="1400" b="0" i="0" kern="1200" dirty="0" err="1">
              <a:solidFill>
                <a:srgbClr val="1F497D"/>
              </a:solidFill>
              <a:latin typeface="Calibri"/>
            </a:rPr>
            <a:t>priorit</a:t>
          </a:r>
          <a:r>
            <a:rPr lang="bs-Latn-BA" sz="1400" b="0" i="0" kern="1200" dirty="0">
              <a:solidFill>
                <a:srgbClr val="1F497D"/>
              </a:solidFill>
              <a:latin typeface="Calibri"/>
            </a:rPr>
            <a:t>ies</a:t>
          </a:r>
          <a:r>
            <a:rPr lang="en-US" sz="1400" b="0" i="0" kern="1200" dirty="0">
              <a:solidFill>
                <a:srgbClr val="1F497D"/>
              </a:solidFill>
              <a:latin typeface="Calibri"/>
            </a:rPr>
            <a:t> of member countries in the functional areas of budget, treasury and internal audit/internal control, including cross-functional priorities, are addressed by the network platform.</a:t>
          </a:r>
        </a:p>
      </dsp:txBody>
      <dsp:txXfrm>
        <a:off x="321153" y="2407318"/>
        <a:ext cx="6470835" cy="802037"/>
      </dsp:txXfrm>
    </dsp:sp>
    <dsp:sp modelId="{D77215B8-CA8E-4BD9-9894-57C945721220}">
      <dsp:nvSpPr>
        <dsp:cNvPr id="0" name=""/>
        <dsp:cNvSpPr/>
      </dsp:nvSpPr>
      <dsp:spPr>
        <a:xfrm>
          <a:off x="260102" y="1561513"/>
          <a:ext cx="6557611" cy="698616"/>
        </a:xfrm>
        <a:prstGeom prst="roundRect">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i="0" kern="1200">
              <a:solidFill>
                <a:srgbClr val="1F497D"/>
              </a:solidFill>
              <a:latin typeface="Calibri"/>
            </a:rPr>
            <a:t>QUALITY</a:t>
          </a:r>
        </a:p>
        <a:p>
          <a:pPr marL="114300" lvl="1" indent="-114300" algn="just" defTabSz="622300">
            <a:lnSpc>
              <a:spcPct val="90000"/>
            </a:lnSpc>
            <a:spcBef>
              <a:spcPct val="0"/>
            </a:spcBef>
            <a:spcAft>
              <a:spcPct val="15000"/>
            </a:spcAft>
            <a:buChar char="•"/>
          </a:pPr>
          <a:r>
            <a:rPr lang="bs-Latn-BA" sz="1400" b="1" i="0" kern="1200" dirty="0">
              <a:solidFill>
                <a:srgbClr val="1F497D"/>
              </a:solidFill>
              <a:latin typeface="Calibri"/>
            </a:rPr>
            <a:t>Result </a:t>
          </a:r>
          <a:r>
            <a:rPr lang="en-US" sz="1400" b="1" i="0" kern="1200" dirty="0">
              <a:solidFill>
                <a:srgbClr val="1F497D"/>
              </a:solidFill>
              <a:latin typeface="Calibri"/>
            </a:rPr>
            <a:t>2</a:t>
          </a:r>
          <a:r>
            <a:rPr lang="en-US" sz="1400" b="0" i="0" kern="1200" dirty="0">
              <a:solidFill>
                <a:srgbClr val="1F497D"/>
              </a:solidFill>
              <a:latin typeface="Calibri"/>
            </a:rPr>
            <a:t>:</a:t>
          </a:r>
          <a:r>
            <a:rPr lang="bs-Latn-BA" sz="1400" b="0" i="0" kern="1200" dirty="0">
              <a:solidFill>
                <a:srgbClr val="1F497D"/>
              </a:solidFill>
              <a:latin typeface="Calibri"/>
            </a:rPr>
            <a:t> </a:t>
          </a:r>
          <a:r>
            <a:rPr lang="en-US" sz="1400" b="0" i="0" kern="1200" dirty="0">
              <a:solidFill>
                <a:srgbClr val="1F497D"/>
              </a:solidFill>
              <a:latin typeface="Calibri"/>
            </a:rPr>
            <a:t>High </a:t>
          </a:r>
          <a:r>
            <a:rPr lang="en-US" sz="1400" b="0" i="0" u="none" kern="1200" dirty="0">
              <a:solidFill>
                <a:srgbClr val="1F497D"/>
              </a:solidFill>
              <a:latin typeface="Calibri"/>
            </a:rPr>
            <a:t>quality and relevant network services and resources are developed and delivered to support the PFM practices and reform needs of members.</a:t>
          </a:r>
          <a:endParaRPr lang="en-US" sz="1400" b="0" i="0" kern="1200" dirty="0">
            <a:solidFill>
              <a:srgbClr val="1F497D"/>
            </a:solidFill>
            <a:latin typeface="Calibri"/>
          </a:endParaRPr>
        </a:p>
        <a:p>
          <a:pPr marL="57150" lvl="1" indent="-57150" algn="just" defTabSz="488950">
            <a:lnSpc>
              <a:spcPct val="90000"/>
            </a:lnSpc>
            <a:spcBef>
              <a:spcPct val="0"/>
            </a:spcBef>
            <a:spcAft>
              <a:spcPct val="15000"/>
            </a:spcAft>
            <a:buChar char="•"/>
          </a:pPr>
          <a:endParaRPr lang="en-US" sz="1100" b="0" i="0" kern="1200" dirty="0">
            <a:latin typeface="Calibri"/>
          </a:endParaRPr>
        </a:p>
      </dsp:txBody>
      <dsp:txXfrm>
        <a:off x="294206" y="1595617"/>
        <a:ext cx="6489403" cy="630408"/>
      </dsp:txXfrm>
    </dsp:sp>
    <dsp:sp modelId="{8C406122-ADCC-4513-AFA1-0ECDA99643A9}">
      <dsp:nvSpPr>
        <dsp:cNvPr id="0" name=""/>
        <dsp:cNvSpPr/>
      </dsp:nvSpPr>
      <dsp:spPr>
        <a:xfrm>
          <a:off x="273400" y="260253"/>
          <a:ext cx="6557543" cy="1136106"/>
        </a:xfrm>
        <a:prstGeom prst="roundRect">
          <a:avLst/>
        </a:prstGeom>
        <a:solidFill>
          <a:schemeClr val="lt1">
            <a:alpha val="90000"/>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i="0" kern="1200">
              <a:solidFill>
                <a:schemeClr val="tx2"/>
              </a:solidFill>
              <a:latin typeface="Calibri"/>
            </a:rPr>
            <a:t>IMPACT </a:t>
          </a:r>
        </a:p>
        <a:p>
          <a:pPr marL="114300" lvl="1" indent="-114300" algn="just" defTabSz="622300">
            <a:lnSpc>
              <a:spcPct val="90000"/>
            </a:lnSpc>
            <a:spcBef>
              <a:spcPct val="0"/>
            </a:spcBef>
            <a:spcAft>
              <a:spcPct val="15000"/>
            </a:spcAft>
            <a:buChar char="•"/>
          </a:pPr>
          <a:r>
            <a:rPr lang="en-US" sz="1400" b="1" i="0" u="none" kern="1200" dirty="0">
              <a:solidFill>
                <a:schemeClr val="tx2"/>
              </a:solidFill>
              <a:latin typeface="Calibri"/>
            </a:rPr>
            <a:t>Result 3</a:t>
          </a:r>
          <a:r>
            <a:rPr lang="en-US" sz="1400" b="0" i="0" u="none" kern="1200" dirty="0">
              <a:solidFill>
                <a:schemeClr val="tx2"/>
              </a:solidFill>
              <a:latin typeface="Calibri"/>
            </a:rPr>
            <a:t>: PEMPAL is a viable network which is supported by committed PFM professionals, member countries, and a range of development partners, who see the value and benefit in the network as a tool to improve member country PFM performance.   </a:t>
          </a:r>
        </a:p>
      </dsp:txBody>
      <dsp:txXfrm>
        <a:off x="328860" y="315713"/>
        <a:ext cx="6446623" cy="10251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965568-4B26-4E76-9FFE-A0C1EB81232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0F3BF504-35D5-4AA8-8135-5308B8D93AC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5A7E4FF-6F7D-4EFC-94B8-25408FF614E4}" type="datetimeFigureOut">
              <a:rPr lang="en-US"/>
              <a:pPr>
                <a:defRPr/>
              </a:pPr>
              <a:t>6/26/2018</a:t>
            </a:fld>
            <a:endParaRPr lang="en-US"/>
          </a:p>
        </p:txBody>
      </p:sp>
      <p:sp>
        <p:nvSpPr>
          <p:cNvPr id="4" name="Footer Placeholder 3">
            <a:extLst>
              <a:ext uri="{FF2B5EF4-FFF2-40B4-BE49-F238E27FC236}">
                <a16:creationId xmlns:a16="http://schemas.microsoft.com/office/drawing/2014/main" id="{D1BEC86B-6301-4841-8D54-1FF92ADE205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40A2FCF0-A9D2-4AB9-B2AF-DAFC878B550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923AB57-73ED-4646-BA41-AF6CA58E6A78}" type="slidenum">
              <a:rPr lang="en-US" altLang="en-US"/>
              <a:pPr>
                <a:defRPr/>
              </a:pPr>
              <a:t>‹#›</a:t>
            </a:fld>
            <a:endParaRPr lang="en-US" altLang="en-US"/>
          </a:p>
        </p:txBody>
      </p:sp>
    </p:spTree>
    <p:extLst>
      <p:ext uri="{BB962C8B-B14F-4D97-AF65-F5344CB8AC3E}">
        <p14:creationId xmlns:p14="http://schemas.microsoft.com/office/powerpoint/2010/main" val="4277328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83B9CC-795D-4465-B669-4917F9AC48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ru-RU"/>
          </a:p>
        </p:txBody>
      </p:sp>
      <p:sp>
        <p:nvSpPr>
          <p:cNvPr id="3" name="Date Placeholder 2">
            <a:extLst>
              <a:ext uri="{FF2B5EF4-FFF2-40B4-BE49-F238E27FC236}">
                <a16:creationId xmlns:a16="http://schemas.microsoft.com/office/drawing/2014/main" id="{31A46252-E9B0-4FDC-842B-D7F9BEA37D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E72D9E6-38EE-45E6-9C81-B4D91A002BEE}" type="datetimeFigureOut">
              <a:rPr lang="ru-RU"/>
              <a:pPr>
                <a:defRPr/>
              </a:pPr>
              <a:t>26.06.2018</a:t>
            </a:fld>
            <a:endParaRPr lang="ru-RU"/>
          </a:p>
        </p:txBody>
      </p:sp>
      <p:sp>
        <p:nvSpPr>
          <p:cNvPr id="4" name="Slide Image Placeholder 3">
            <a:extLst>
              <a:ext uri="{FF2B5EF4-FFF2-40B4-BE49-F238E27FC236}">
                <a16:creationId xmlns:a16="http://schemas.microsoft.com/office/drawing/2014/main" id="{3C19525E-C953-4653-B69E-40DA2DD6265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Notes Placeholder 4">
            <a:extLst>
              <a:ext uri="{FF2B5EF4-FFF2-40B4-BE49-F238E27FC236}">
                <a16:creationId xmlns:a16="http://schemas.microsoft.com/office/drawing/2014/main" id="{42B0B63E-2F93-435B-950A-2F3AF57FFA0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ru-RU" noProof="0"/>
          </a:p>
        </p:txBody>
      </p:sp>
      <p:sp>
        <p:nvSpPr>
          <p:cNvPr id="6" name="Footer Placeholder 5">
            <a:extLst>
              <a:ext uri="{FF2B5EF4-FFF2-40B4-BE49-F238E27FC236}">
                <a16:creationId xmlns:a16="http://schemas.microsoft.com/office/drawing/2014/main" id="{B1D3D671-061C-4FE4-9F3B-82F8552F3F7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ru-RU"/>
          </a:p>
        </p:txBody>
      </p:sp>
      <p:sp>
        <p:nvSpPr>
          <p:cNvPr id="7" name="Slide Number Placeholder 6">
            <a:extLst>
              <a:ext uri="{FF2B5EF4-FFF2-40B4-BE49-F238E27FC236}">
                <a16:creationId xmlns:a16="http://schemas.microsoft.com/office/drawing/2014/main" id="{04413705-6F84-4987-AE37-9784306FCA6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DF7E5C-DC66-4C1C-B4FB-0CAAA5882F0D}" type="slidenum">
              <a:rPr lang="ru-RU" altLang="en-US"/>
              <a:pPr>
                <a:defRPr/>
              </a:pPr>
              <a:t>‹#›</a:t>
            </a:fld>
            <a:endParaRPr lang="ru-RU" altLang="en-US"/>
          </a:p>
        </p:txBody>
      </p:sp>
    </p:spTree>
    <p:extLst>
      <p:ext uri="{BB962C8B-B14F-4D97-AF65-F5344CB8AC3E}">
        <p14:creationId xmlns:p14="http://schemas.microsoft.com/office/powerpoint/2010/main" val="148318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E81DE58-5716-4EAE-B481-0C7BBE8645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5E1B36BA-56C9-444E-8090-37788583EF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a:p>
        </p:txBody>
      </p:sp>
      <p:sp>
        <p:nvSpPr>
          <p:cNvPr id="5124" name="Slide Number Placeholder 3">
            <a:extLst>
              <a:ext uri="{FF2B5EF4-FFF2-40B4-BE49-F238E27FC236}">
                <a16:creationId xmlns:a16="http://schemas.microsoft.com/office/drawing/2014/main" id="{ED49A56A-488B-42B8-BC48-79128528A0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E071FE-9F4F-43F2-90E8-3E9B042A45C2}" type="slidenum">
              <a:rPr lang="en-US" altLang="en-US" smtClean="0"/>
              <a:pPr/>
              <a:t>1</a:t>
            </a:fld>
            <a:endParaRPr lang="en-US" altLang="en-US"/>
          </a:p>
        </p:txBody>
      </p:sp>
    </p:spTree>
    <p:extLst>
      <p:ext uri="{BB962C8B-B14F-4D97-AF65-F5344CB8AC3E}">
        <p14:creationId xmlns:p14="http://schemas.microsoft.com/office/powerpoint/2010/main" val="3151835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3B88A3AD-B000-4EC8-B3C5-4B0A4CD721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C77C149C-D77E-4342-A750-C5260B782F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id="{D8C1677B-1410-42D9-9318-B2D2FC8C65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F7C171-E066-4248-97E7-20A0FBAD6290}" type="slidenum">
              <a:rPr lang="en-US" altLang="en-US" smtClean="0"/>
              <a:pPr/>
              <a:t>11</a:t>
            </a:fld>
            <a:endParaRPr lang="en-US" altLang="en-US"/>
          </a:p>
        </p:txBody>
      </p:sp>
    </p:spTree>
    <p:extLst>
      <p:ext uri="{BB962C8B-B14F-4D97-AF65-F5344CB8AC3E}">
        <p14:creationId xmlns:p14="http://schemas.microsoft.com/office/powerpoint/2010/main" val="3743055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3</a:t>
            </a:fld>
            <a:endParaRPr lang="ru-RU" altLang="en-US"/>
          </a:p>
        </p:txBody>
      </p:sp>
    </p:spTree>
    <p:extLst>
      <p:ext uri="{BB962C8B-B14F-4D97-AF65-F5344CB8AC3E}">
        <p14:creationId xmlns:p14="http://schemas.microsoft.com/office/powerpoint/2010/main" val="3192207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4</a:t>
            </a:fld>
            <a:endParaRPr lang="ru-RU" altLang="en-US"/>
          </a:p>
        </p:txBody>
      </p:sp>
    </p:spTree>
    <p:extLst>
      <p:ext uri="{BB962C8B-B14F-4D97-AF65-F5344CB8AC3E}">
        <p14:creationId xmlns:p14="http://schemas.microsoft.com/office/powerpoint/2010/main" val="1815916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5</a:t>
            </a:fld>
            <a:endParaRPr lang="ru-RU" altLang="en-US"/>
          </a:p>
        </p:txBody>
      </p:sp>
    </p:spTree>
    <p:extLst>
      <p:ext uri="{BB962C8B-B14F-4D97-AF65-F5344CB8AC3E}">
        <p14:creationId xmlns:p14="http://schemas.microsoft.com/office/powerpoint/2010/main" val="598949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6</a:t>
            </a:fld>
            <a:endParaRPr lang="ru-RU" altLang="en-US"/>
          </a:p>
        </p:txBody>
      </p:sp>
    </p:spTree>
    <p:extLst>
      <p:ext uri="{BB962C8B-B14F-4D97-AF65-F5344CB8AC3E}">
        <p14:creationId xmlns:p14="http://schemas.microsoft.com/office/powerpoint/2010/main" val="538848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7</a:t>
            </a:fld>
            <a:endParaRPr lang="ru-RU" altLang="en-US"/>
          </a:p>
        </p:txBody>
      </p:sp>
    </p:spTree>
    <p:extLst>
      <p:ext uri="{BB962C8B-B14F-4D97-AF65-F5344CB8AC3E}">
        <p14:creationId xmlns:p14="http://schemas.microsoft.com/office/powerpoint/2010/main" val="3967665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8</a:t>
            </a:fld>
            <a:endParaRPr lang="ru-RU" altLang="en-US"/>
          </a:p>
        </p:txBody>
      </p:sp>
    </p:spTree>
    <p:extLst>
      <p:ext uri="{BB962C8B-B14F-4D97-AF65-F5344CB8AC3E}">
        <p14:creationId xmlns:p14="http://schemas.microsoft.com/office/powerpoint/2010/main" val="1828234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9</a:t>
            </a:fld>
            <a:endParaRPr lang="ru-RU" altLang="en-US"/>
          </a:p>
        </p:txBody>
      </p:sp>
    </p:spTree>
    <p:extLst>
      <p:ext uri="{BB962C8B-B14F-4D97-AF65-F5344CB8AC3E}">
        <p14:creationId xmlns:p14="http://schemas.microsoft.com/office/powerpoint/2010/main" val="3125139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1617F1B-CEBA-4DBF-91F4-B2EBEE06E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F312CF-97B3-4F69-9447-B25297BD4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FC93C6C4-221F-4DC8-B8CD-56A6DCFE46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AA5CBE4-3E9C-43D0-B7A3-EB1720B18B92}" type="slidenum">
              <a:rPr lang="ru-RU" altLang="en-US"/>
              <a:pPr/>
              <a:t>10</a:t>
            </a:fld>
            <a:endParaRPr lang="ru-RU" altLang="en-US"/>
          </a:p>
        </p:txBody>
      </p:sp>
    </p:spTree>
    <p:extLst>
      <p:ext uri="{BB962C8B-B14F-4D97-AF65-F5344CB8AC3E}">
        <p14:creationId xmlns:p14="http://schemas.microsoft.com/office/powerpoint/2010/main" val="3521095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F4A43642-FB17-48D7-803C-219FF3D606B3}"/>
              </a:ext>
            </a:extLst>
          </p:cNvPr>
          <p:cNvSpPr>
            <a:spLocks noGrp="1"/>
          </p:cNvSpPr>
          <p:nvPr>
            <p:ph type="dt" sz="half" idx="10"/>
          </p:nvPr>
        </p:nvSpPr>
        <p:spPr/>
        <p:txBody>
          <a:bodyPr/>
          <a:lstStyle>
            <a:lvl1pPr>
              <a:defRPr/>
            </a:lvl1pPr>
          </a:lstStyle>
          <a:p>
            <a:pPr>
              <a:defRPr/>
            </a:pPr>
            <a:fld id="{C3235A7A-1FE8-4D4B-A430-54AB1835E4B2}" type="datetime1">
              <a:rPr lang="ru-RU"/>
              <a:pPr>
                <a:defRPr/>
              </a:pPr>
              <a:t>26.06.2018</a:t>
            </a:fld>
            <a:endParaRPr lang="ru-RU"/>
          </a:p>
        </p:txBody>
      </p:sp>
      <p:sp>
        <p:nvSpPr>
          <p:cNvPr id="5" name="Footer Placeholder 4">
            <a:extLst>
              <a:ext uri="{FF2B5EF4-FFF2-40B4-BE49-F238E27FC236}">
                <a16:creationId xmlns:a16="http://schemas.microsoft.com/office/drawing/2014/main" id="{0CB011A5-AA64-461C-90C2-77C7BF042EBD}"/>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5">
            <a:extLst>
              <a:ext uri="{FF2B5EF4-FFF2-40B4-BE49-F238E27FC236}">
                <a16:creationId xmlns:a16="http://schemas.microsoft.com/office/drawing/2014/main" id="{1DD5D668-49B4-4318-A13F-A0283E4B0362}"/>
              </a:ext>
            </a:extLst>
          </p:cNvPr>
          <p:cNvSpPr>
            <a:spLocks noGrp="1"/>
          </p:cNvSpPr>
          <p:nvPr>
            <p:ph type="sldNum" sz="quarter" idx="12"/>
          </p:nvPr>
        </p:nvSpPr>
        <p:spPr/>
        <p:txBody>
          <a:bodyPr/>
          <a:lstStyle>
            <a:lvl1pPr>
              <a:defRPr/>
            </a:lvl1pPr>
          </a:lstStyle>
          <a:p>
            <a:pPr>
              <a:defRPr/>
            </a:pPr>
            <a:fld id="{3B99D797-9F56-4AE8-A74E-42CF7EF471EB}" type="slidenum">
              <a:rPr lang="ru-RU" altLang="en-US"/>
              <a:pPr>
                <a:defRPr/>
              </a:pPr>
              <a:t>‹#›</a:t>
            </a:fld>
            <a:endParaRPr lang="ru-RU" altLang="en-US"/>
          </a:p>
        </p:txBody>
      </p:sp>
    </p:spTree>
    <p:extLst>
      <p:ext uri="{BB962C8B-B14F-4D97-AF65-F5344CB8AC3E}">
        <p14:creationId xmlns:p14="http://schemas.microsoft.com/office/powerpoint/2010/main" val="2108114503"/>
      </p:ext>
    </p:extLst>
  </p:cSld>
  <p:clrMapOvr>
    <a:masterClrMapping/>
  </p:clrMapOvr>
  <p:transition spd="slow">
    <p:wipe dir="r"/>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8DA04BBF-A9F7-4F89-8EAA-A35EE109F15A}"/>
              </a:ext>
            </a:extLst>
          </p:cNvPr>
          <p:cNvSpPr>
            <a:spLocks noGrp="1"/>
          </p:cNvSpPr>
          <p:nvPr>
            <p:ph type="dt" sz="half" idx="10"/>
          </p:nvPr>
        </p:nvSpPr>
        <p:spPr/>
        <p:txBody>
          <a:bodyPr/>
          <a:lstStyle>
            <a:lvl1pPr>
              <a:defRPr/>
            </a:lvl1pPr>
          </a:lstStyle>
          <a:p>
            <a:pPr>
              <a:defRPr/>
            </a:pPr>
            <a:fld id="{F1CF2E29-1A85-4EF0-B9D1-22B1B169E09E}" type="datetime1">
              <a:rPr lang="ru-RU"/>
              <a:pPr>
                <a:defRPr/>
              </a:pPr>
              <a:t>26.06.2018</a:t>
            </a:fld>
            <a:endParaRPr lang="ru-RU"/>
          </a:p>
        </p:txBody>
      </p:sp>
      <p:sp>
        <p:nvSpPr>
          <p:cNvPr id="5" name="Footer Placeholder 4">
            <a:extLst>
              <a:ext uri="{FF2B5EF4-FFF2-40B4-BE49-F238E27FC236}">
                <a16:creationId xmlns:a16="http://schemas.microsoft.com/office/drawing/2014/main" id="{EA7D511C-0118-4CB9-9C72-7841DEEB7060}"/>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5">
            <a:extLst>
              <a:ext uri="{FF2B5EF4-FFF2-40B4-BE49-F238E27FC236}">
                <a16:creationId xmlns:a16="http://schemas.microsoft.com/office/drawing/2014/main" id="{A03435D6-AEE4-4F23-B1B8-39052ED5FD60}"/>
              </a:ext>
            </a:extLst>
          </p:cNvPr>
          <p:cNvSpPr>
            <a:spLocks noGrp="1"/>
          </p:cNvSpPr>
          <p:nvPr>
            <p:ph type="sldNum" sz="quarter" idx="12"/>
          </p:nvPr>
        </p:nvSpPr>
        <p:spPr/>
        <p:txBody>
          <a:bodyPr/>
          <a:lstStyle>
            <a:lvl1pPr>
              <a:defRPr/>
            </a:lvl1pPr>
          </a:lstStyle>
          <a:p>
            <a:pPr>
              <a:defRPr/>
            </a:pPr>
            <a:fld id="{AA9C14C8-053A-47ED-A7C2-E42550A6AE45}" type="slidenum">
              <a:rPr lang="ru-RU" altLang="en-US"/>
              <a:pPr>
                <a:defRPr/>
              </a:pPr>
              <a:t>‹#›</a:t>
            </a:fld>
            <a:endParaRPr lang="ru-RU" altLang="en-US"/>
          </a:p>
        </p:txBody>
      </p:sp>
    </p:spTree>
    <p:extLst>
      <p:ext uri="{BB962C8B-B14F-4D97-AF65-F5344CB8AC3E}">
        <p14:creationId xmlns:p14="http://schemas.microsoft.com/office/powerpoint/2010/main" val="4239362078"/>
      </p:ext>
    </p:extLst>
  </p:cSld>
  <p:clrMapOvr>
    <a:masterClrMapping/>
  </p:clrMapOvr>
  <p:transition spd="slow">
    <p:wipe dir="r"/>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E5E00DA8-9E8C-4074-81DC-E333BACEB5F7}"/>
              </a:ext>
            </a:extLst>
          </p:cNvPr>
          <p:cNvSpPr>
            <a:spLocks noGrp="1"/>
          </p:cNvSpPr>
          <p:nvPr>
            <p:ph type="dt" sz="half" idx="10"/>
          </p:nvPr>
        </p:nvSpPr>
        <p:spPr/>
        <p:txBody>
          <a:bodyPr/>
          <a:lstStyle>
            <a:lvl1pPr>
              <a:defRPr/>
            </a:lvl1pPr>
          </a:lstStyle>
          <a:p>
            <a:pPr>
              <a:defRPr/>
            </a:pPr>
            <a:fld id="{E8E4ED00-5DD7-4A7C-9626-6AAF77450D7A}" type="datetime1">
              <a:rPr lang="ru-RU"/>
              <a:pPr>
                <a:defRPr/>
              </a:pPr>
              <a:t>26.06.2018</a:t>
            </a:fld>
            <a:endParaRPr lang="ru-RU"/>
          </a:p>
        </p:txBody>
      </p:sp>
      <p:sp>
        <p:nvSpPr>
          <p:cNvPr id="5" name="Footer Placeholder 4">
            <a:extLst>
              <a:ext uri="{FF2B5EF4-FFF2-40B4-BE49-F238E27FC236}">
                <a16:creationId xmlns:a16="http://schemas.microsoft.com/office/drawing/2014/main" id="{9DE1E923-A684-4D96-9CD5-23A50281289A}"/>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5">
            <a:extLst>
              <a:ext uri="{FF2B5EF4-FFF2-40B4-BE49-F238E27FC236}">
                <a16:creationId xmlns:a16="http://schemas.microsoft.com/office/drawing/2014/main" id="{11024E27-857D-4ADA-81E2-264C602F2C19}"/>
              </a:ext>
            </a:extLst>
          </p:cNvPr>
          <p:cNvSpPr>
            <a:spLocks noGrp="1"/>
          </p:cNvSpPr>
          <p:nvPr>
            <p:ph type="sldNum" sz="quarter" idx="12"/>
          </p:nvPr>
        </p:nvSpPr>
        <p:spPr/>
        <p:txBody>
          <a:bodyPr/>
          <a:lstStyle>
            <a:lvl1pPr>
              <a:defRPr/>
            </a:lvl1pPr>
          </a:lstStyle>
          <a:p>
            <a:pPr>
              <a:defRPr/>
            </a:pPr>
            <a:fld id="{905C2AC7-BC8A-4658-A615-E08F026C6B8A}" type="slidenum">
              <a:rPr lang="ru-RU" altLang="en-US"/>
              <a:pPr>
                <a:defRPr/>
              </a:pPr>
              <a:t>‹#›</a:t>
            </a:fld>
            <a:endParaRPr lang="ru-RU" altLang="en-US"/>
          </a:p>
        </p:txBody>
      </p:sp>
    </p:spTree>
    <p:extLst>
      <p:ext uri="{BB962C8B-B14F-4D97-AF65-F5344CB8AC3E}">
        <p14:creationId xmlns:p14="http://schemas.microsoft.com/office/powerpoint/2010/main" val="885769401"/>
      </p:ext>
    </p:extLst>
  </p:cSld>
  <p:clrMapOvr>
    <a:masterClrMapping/>
  </p:clrMapOvr>
  <p:transition spd="slow">
    <p:wipe dir="r"/>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3AE1371-6BB2-49BB-9AE0-14A23F04A622}"/>
              </a:ext>
            </a:extLst>
          </p:cNvPr>
          <p:cNvSpPr>
            <a:spLocks noGrp="1"/>
          </p:cNvSpPr>
          <p:nvPr>
            <p:ph type="dt" sz="half" idx="10"/>
          </p:nvPr>
        </p:nvSpPr>
        <p:spPr/>
        <p:txBody>
          <a:bodyPr/>
          <a:lstStyle>
            <a:lvl1pPr>
              <a:defRPr/>
            </a:lvl1pPr>
          </a:lstStyle>
          <a:p>
            <a:pPr>
              <a:defRPr/>
            </a:pPr>
            <a:fld id="{D0F484DE-9C7A-44A7-A0DA-8BD06BCA19EA}" type="datetime1">
              <a:rPr lang="ru-RU"/>
              <a:pPr>
                <a:defRPr/>
              </a:pPr>
              <a:t>26.06.2018</a:t>
            </a:fld>
            <a:endParaRPr lang="ru-RU"/>
          </a:p>
        </p:txBody>
      </p:sp>
      <p:sp>
        <p:nvSpPr>
          <p:cNvPr id="5" name="Footer Placeholder 4">
            <a:extLst>
              <a:ext uri="{FF2B5EF4-FFF2-40B4-BE49-F238E27FC236}">
                <a16:creationId xmlns:a16="http://schemas.microsoft.com/office/drawing/2014/main" id="{4B0012B0-E4BD-4C82-8AB2-152E7D0A1275}"/>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5">
            <a:extLst>
              <a:ext uri="{FF2B5EF4-FFF2-40B4-BE49-F238E27FC236}">
                <a16:creationId xmlns:a16="http://schemas.microsoft.com/office/drawing/2014/main" id="{2D138B9B-6C09-42AE-8840-3265E1B6225A}"/>
              </a:ext>
            </a:extLst>
          </p:cNvPr>
          <p:cNvSpPr>
            <a:spLocks noGrp="1"/>
          </p:cNvSpPr>
          <p:nvPr>
            <p:ph type="sldNum" sz="quarter" idx="12"/>
          </p:nvPr>
        </p:nvSpPr>
        <p:spPr/>
        <p:txBody>
          <a:bodyPr/>
          <a:lstStyle>
            <a:lvl1pPr>
              <a:defRPr/>
            </a:lvl1pPr>
          </a:lstStyle>
          <a:p>
            <a:pPr>
              <a:defRPr/>
            </a:pPr>
            <a:fld id="{87D4BA1C-9A8B-436B-A337-6A2CE014F201}" type="slidenum">
              <a:rPr lang="ru-RU" altLang="en-US"/>
              <a:pPr>
                <a:defRPr/>
              </a:pPr>
              <a:t>‹#›</a:t>
            </a:fld>
            <a:endParaRPr lang="ru-RU" altLang="en-US"/>
          </a:p>
        </p:txBody>
      </p:sp>
    </p:spTree>
    <p:extLst>
      <p:ext uri="{BB962C8B-B14F-4D97-AF65-F5344CB8AC3E}">
        <p14:creationId xmlns:p14="http://schemas.microsoft.com/office/powerpoint/2010/main" val="1913769266"/>
      </p:ext>
    </p:extLst>
  </p:cSld>
  <p:clrMapOvr>
    <a:masterClrMapping/>
  </p:clrMapOvr>
  <p:transition spd="slow">
    <p:wipe dir="r"/>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2D5AEE-4435-4ACE-900E-F67FB8C3F14B}"/>
              </a:ext>
            </a:extLst>
          </p:cNvPr>
          <p:cNvSpPr>
            <a:spLocks noGrp="1"/>
          </p:cNvSpPr>
          <p:nvPr>
            <p:ph type="dt" sz="half" idx="10"/>
          </p:nvPr>
        </p:nvSpPr>
        <p:spPr/>
        <p:txBody>
          <a:bodyPr/>
          <a:lstStyle>
            <a:lvl1pPr>
              <a:defRPr/>
            </a:lvl1pPr>
          </a:lstStyle>
          <a:p>
            <a:pPr>
              <a:defRPr/>
            </a:pPr>
            <a:fld id="{0F5C76F5-B9FA-46EA-AEED-19AA729F8067}" type="datetime1">
              <a:rPr lang="ru-RU"/>
              <a:pPr>
                <a:defRPr/>
              </a:pPr>
              <a:t>26.06.2018</a:t>
            </a:fld>
            <a:endParaRPr lang="ru-RU"/>
          </a:p>
        </p:txBody>
      </p:sp>
      <p:sp>
        <p:nvSpPr>
          <p:cNvPr id="5" name="Footer Placeholder 4">
            <a:extLst>
              <a:ext uri="{FF2B5EF4-FFF2-40B4-BE49-F238E27FC236}">
                <a16:creationId xmlns:a16="http://schemas.microsoft.com/office/drawing/2014/main" id="{BB01E367-DFB8-4FCE-AFC8-439DEBAF2CF7}"/>
              </a:ext>
            </a:extLst>
          </p:cNvPr>
          <p:cNvSpPr>
            <a:spLocks noGrp="1"/>
          </p:cNvSpPr>
          <p:nvPr>
            <p:ph type="ftr" sz="quarter" idx="11"/>
          </p:nvPr>
        </p:nvSpPr>
        <p:spPr/>
        <p:txBody>
          <a:bodyPr/>
          <a:lstStyle>
            <a:lvl1pPr>
              <a:defRPr/>
            </a:lvl1pPr>
          </a:lstStyle>
          <a:p>
            <a:pPr>
              <a:defRPr/>
            </a:pPr>
            <a:endParaRPr lang="ru-RU"/>
          </a:p>
        </p:txBody>
      </p:sp>
      <p:sp>
        <p:nvSpPr>
          <p:cNvPr id="6" name="Slide Number Placeholder 5">
            <a:extLst>
              <a:ext uri="{FF2B5EF4-FFF2-40B4-BE49-F238E27FC236}">
                <a16:creationId xmlns:a16="http://schemas.microsoft.com/office/drawing/2014/main" id="{02E3357E-28B8-4BA4-8546-2766B9FBBE2C}"/>
              </a:ext>
            </a:extLst>
          </p:cNvPr>
          <p:cNvSpPr>
            <a:spLocks noGrp="1"/>
          </p:cNvSpPr>
          <p:nvPr>
            <p:ph type="sldNum" sz="quarter" idx="12"/>
          </p:nvPr>
        </p:nvSpPr>
        <p:spPr/>
        <p:txBody>
          <a:bodyPr/>
          <a:lstStyle>
            <a:lvl1pPr>
              <a:defRPr/>
            </a:lvl1pPr>
          </a:lstStyle>
          <a:p>
            <a:pPr>
              <a:defRPr/>
            </a:pPr>
            <a:fld id="{A9E83698-28FF-4065-AC9A-207A8CB5EBC5}" type="slidenum">
              <a:rPr lang="ru-RU" altLang="en-US"/>
              <a:pPr>
                <a:defRPr/>
              </a:pPr>
              <a:t>‹#›</a:t>
            </a:fld>
            <a:endParaRPr lang="ru-RU" altLang="en-US"/>
          </a:p>
        </p:txBody>
      </p:sp>
    </p:spTree>
    <p:extLst>
      <p:ext uri="{BB962C8B-B14F-4D97-AF65-F5344CB8AC3E}">
        <p14:creationId xmlns:p14="http://schemas.microsoft.com/office/powerpoint/2010/main" val="786305286"/>
      </p:ext>
    </p:extLst>
  </p:cSld>
  <p:clrMapOvr>
    <a:masterClrMapping/>
  </p:clrMapOvr>
  <p:transition spd="slow">
    <p:wipe dir="r"/>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3">
            <a:extLst>
              <a:ext uri="{FF2B5EF4-FFF2-40B4-BE49-F238E27FC236}">
                <a16:creationId xmlns:a16="http://schemas.microsoft.com/office/drawing/2014/main" id="{2A194372-DC83-4BFB-BAFA-FB91F973C72A}"/>
              </a:ext>
            </a:extLst>
          </p:cNvPr>
          <p:cNvSpPr>
            <a:spLocks noGrp="1"/>
          </p:cNvSpPr>
          <p:nvPr>
            <p:ph type="dt" sz="half" idx="10"/>
          </p:nvPr>
        </p:nvSpPr>
        <p:spPr/>
        <p:txBody>
          <a:bodyPr/>
          <a:lstStyle>
            <a:lvl1pPr>
              <a:defRPr/>
            </a:lvl1pPr>
          </a:lstStyle>
          <a:p>
            <a:pPr>
              <a:defRPr/>
            </a:pPr>
            <a:fld id="{A6350702-D5C5-4B7E-B60E-B5DC0865EFBF}" type="datetime1">
              <a:rPr lang="ru-RU"/>
              <a:pPr>
                <a:defRPr/>
              </a:pPr>
              <a:t>26.06.2018</a:t>
            </a:fld>
            <a:endParaRPr lang="ru-RU"/>
          </a:p>
        </p:txBody>
      </p:sp>
      <p:sp>
        <p:nvSpPr>
          <p:cNvPr id="6" name="Footer Placeholder 4">
            <a:extLst>
              <a:ext uri="{FF2B5EF4-FFF2-40B4-BE49-F238E27FC236}">
                <a16:creationId xmlns:a16="http://schemas.microsoft.com/office/drawing/2014/main" id="{04248320-515C-4425-9250-9E0114E18143}"/>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D7DFFC55-0B97-4C68-86B0-18F95CCCA9C8}"/>
              </a:ext>
            </a:extLst>
          </p:cNvPr>
          <p:cNvSpPr>
            <a:spLocks noGrp="1"/>
          </p:cNvSpPr>
          <p:nvPr>
            <p:ph type="sldNum" sz="quarter" idx="12"/>
          </p:nvPr>
        </p:nvSpPr>
        <p:spPr/>
        <p:txBody>
          <a:bodyPr/>
          <a:lstStyle>
            <a:lvl1pPr>
              <a:defRPr/>
            </a:lvl1pPr>
          </a:lstStyle>
          <a:p>
            <a:pPr>
              <a:defRPr/>
            </a:pPr>
            <a:fld id="{7B8418F8-84FD-42E0-B491-ADE85CC8EC47}" type="slidenum">
              <a:rPr lang="ru-RU" altLang="en-US"/>
              <a:pPr>
                <a:defRPr/>
              </a:pPr>
              <a:t>‹#›</a:t>
            </a:fld>
            <a:endParaRPr lang="ru-RU" altLang="en-US"/>
          </a:p>
        </p:txBody>
      </p:sp>
    </p:spTree>
    <p:extLst>
      <p:ext uri="{BB962C8B-B14F-4D97-AF65-F5344CB8AC3E}">
        <p14:creationId xmlns:p14="http://schemas.microsoft.com/office/powerpoint/2010/main" val="2427796653"/>
      </p:ext>
    </p:extLst>
  </p:cSld>
  <p:clrMapOvr>
    <a:masterClrMapping/>
  </p:clrMapOvr>
  <p:transition spd="slow">
    <p:wipe dir="r"/>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3">
            <a:extLst>
              <a:ext uri="{FF2B5EF4-FFF2-40B4-BE49-F238E27FC236}">
                <a16:creationId xmlns:a16="http://schemas.microsoft.com/office/drawing/2014/main" id="{4D56A3ED-CC2E-4EE9-832B-FFFE5AE57BE4}"/>
              </a:ext>
            </a:extLst>
          </p:cNvPr>
          <p:cNvSpPr>
            <a:spLocks noGrp="1"/>
          </p:cNvSpPr>
          <p:nvPr>
            <p:ph type="dt" sz="half" idx="10"/>
          </p:nvPr>
        </p:nvSpPr>
        <p:spPr/>
        <p:txBody>
          <a:bodyPr/>
          <a:lstStyle>
            <a:lvl1pPr>
              <a:defRPr/>
            </a:lvl1pPr>
          </a:lstStyle>
          <a:p>
            <a:pPr>
              <a:defRPr/>
            </a:pPr>
            <a:fld id="{02ED90CD-9806-404D-B311-33D92C88CCF4}" type="datetime1">
              <a:rPr lang="ru-RU"/>
              <a:pPr>
                <a:defRPr/>
              </a:pPr>
              <a:t>26.06.2018</a:t>
            </a:fld>
            <a:endParaRPr lang="ru-RU"/>
          </a:p>
        </p:txBody>
      </p:sp>
      <p:sp>
        <p:nvSpPr>
          <p:cNvPr id="8" name="Footer Placeholder 4">
            <a:extLst>
              <a:ext uri="{FF2B5EF4-FFF2-40B4-BE49-F238E27FC236}">
                <a16:creationId xmlns:a16="http://schemas.microsoft.com/office/drawing/2014/main" id="{1D8CB449-5A5C-4757-B581-B6F97B72743C}"/>
              </a:ext>
            </a:extLst>
          </p:cNvPr>
          <p:cNvSpPr>
            <a:spLocks noGrp="1"/>
          </p:cNvSpPr>
          <p:nvPr>
            <p:ph type="ftr" sz="quarter" idx="11"/>
          </p:nvPr>
        </p:nvSpPr>
        <p:spPr/>
        <p:txBody>
          <a:bodyPr/>
          <a:lstStyle>
            <a:lvl1pPr>
              <a:defRPr/>
            </a:lvl1pPr>
          </a:lstStyle>
          <a:p>
            <a:pPr>
              <a:defRPr/>
            </a:pPr>
            <a:endParaRPr lang="ru-RU"/>
          </a:p>
        </p:txBody>
      </p:sp>
      <p:sp>
        <p:nvSpPr>
          <p:cNvPr id="9" name="Slide Number Placeholder 5">
            <a:extLst>
              <a:ext uri="{FF2B5EF4-FFF2-40B4-BE49-F238E27FC236}">
                <a16:creationId xmlns:a16="http://schemas.microsoft.com/office/drawing/2014/main" id="{F98568A1-CF8F-40AB-85CF-1DD294E02F22}"/>
              </a:ext>
            </a:extLst>
          </p:cNvPr>
          <p:cNvSpPr>
            <a:spLocks noGrp="1"/>
          </p:cNvSpPr>
          <p:nvPr>
            <p:ph type="sldNum" sz="quarter" idx="12"/>
          </p:nvPr>
        </p:nvSpPr>
        <p:spPr/>
        <p:txBody>
          <a:bodyPr/>
          <a:lstStyle>
            <a:lvl1pPr>
              <a:defRPr/>
            </a:lvl1pPr>
          </a:lstStyle>
          <a:p>
            <a:pPr>
              <a:defRPr/>
            </a:pPr>
            <a:fld id="{9D41F442-4DE3-428D-A66D-F30CB2634F79}" type="slidenum">
              <a:rPr lang="ru-RU" altLang="en-US"/>
              <a:pPr>
                <a:defRPr/>
              </a:pPr>
              <a:t>‹#›</a:t>
            </a:fld>
            <a:endParaRPr lang="ru-RU" altLang="en-US"/>
          </a:p>
        </p:txBody>
      </p:sp>
    </p:spTree>
    <p:extLst>
      <p:ext uri="{BB962C8B-B14F-4D97-AF65-F5344CB8AC3E}">
        <p14:creationId xmlns:p14="http://schemas.microsoft.com/office/powerpoint/2010/main" val="839639958"/>
      </p:ext>
    </p:extLst>
  </p:cSld>
  <p:clrMapOvr>
    <a:masterClrMapping/>
  </p:clrMapOvr>
  <p:transition spd="slow">
    <p:wipe dir="r"/>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3">
            <a:extLst>
              <a:ext uri="{FF2B5EF4-FFF2-40B4-BE49-F238E27FC236}">
                <a16:creationId xmlns:a16="http://schemas.microsoft.com/office/drawing/2014/main" id="{EDF81F96-05DC-40AE-873F-01C173210D57}"/>
              </a:ext>
            </a:extLst>
          </p:cNvPr>
          <p:cNvSpPr>
            <a:spLocks noGrp="1"/>
          </p:cNvSpPr>
          <p:nvPr>
            <p:ph type="dt" sz="half" idx="10"/>
          </p:nvPr>
        </p:nvSpPr>
        <p:spPr/>
        <p:txBody>
          <a:bodyPr/>
          <a:lstStyle>
            <a:lvl1pPr>
              <a:defRPr/>
            </a:lvl1pPr>
          </a:lstStyle>
          <a:p>
            <a:pPr>
              <a:defRPr/>
            </a:pPr>
            <a:fld id="{EFA194E8-7B69-489D-8072-3BC09E24720C}" type="datetime1">
              <a:rPr lang="ru-RU"/>
              <a:pPr>
                <a:defRPr/>
              </a:pPr>
              <a:t>26.06.2018</a:t>
            </a:fld>
            <a:endParaRPr lang="ru-RU"/>
          </a:p>
        </p:txBody>
      </p:sp>
      <p:sp>
        <p:nvSpPr>
          <p:cNvPr id="4" name="Footer Placeholder 4">
            <a:extLst>
              <a:ext uri="{FF2B5EF4-FFF2-40B4-BE49-F238E27FC236}">
                <a16:creationId xmlns:a16="http://schemas.microsoft.com/office/drawing/2014/main" id="{D87CED54-580B-45A5-9AF9-560167AED562}"/>
              </a:ext>
            </a:extLst>
          </p:cNvPr>
          <p:cNvSpPr>
            <a:spLocks noGrp="1"/>
          </p:cNvSpPr>
          <p:nvPr>
            <p:ph type="ftr" sz="quarter" idx="11"/>
          </p:nvPr>
        </p:nvSpPr>
        <p:spPr/>
        <p:txBody>
          <a:bodyPr/>
          <a:lstStyle>
            <a:lvl1pPr>
              <a:defRPr/>
            </a:lvl1pPr>
          </a:lstStyle>
          <a:p>
            <a:pPr>
              <a:defRPr/>
            </a:pPr>
            <a:endParaRPr lang="ru-RU"/>
          </a:p>
        </p:txBody>
      </p:sp>
      <p:sp>
        <p:nvSpPr>
          <p:cNvPr id="5" name="Slide Number Placeholder 5">
            <a:extLst>
              <a:ext uri="{FF2B5EF4-FFF2-40B4-BE49-F238E27FC236}">
                <a16:creationId xmlns:a16="http://schemas.microsoft.com/office/drawing/2014/main" id="{CEA1CC6F-9496-4031-B774-1DDF46F75F3E}"/>
              </a:ext>
            </a:extLst>
          </p:cNvPr>
          <p:cNvSpPr>
            <a:spLocks noGrp="1"/>
          </p:cNvSpPr>
          <p:nvPr>
            <p:ph type="sldNum" sz="quarter" idx="12"/>
          </p:nvPr>
        </p:nvSpPr>
        <p:spPr/>
        <p:txBody>
          <a:bodyPr/>
          <a:lstStyle>
            <a:lvl1pPr>
              <a:defRPr/>
            </a:lvl1pPr>
          </a:lstStyle>
          <a:p>
            <a:pPr>
              <a:defRPr/>
            </a:pPr>
            <a:fld id="{F05362E0-FDCA-47E4-960D-E662169949D1}" type="slidenum">
              <a:rPr lang="ru-RU" altLang="en-US"/>
              <a:pPr>
                <a:defRPr/>
              </a:pPr>
              <a:t>‹#›</a:t>
            </a:fld>
            <a:endParaRPr lang="ru-RU" altLang="en-US"/>
          </a:p>
        </p:txBody>
      </p:sp>
    </p:spTree>
    <p:extLst>
      <p:ext uri="{BB962C8B-B14F-4D97-AF65-F5344CB8AC3E}">
        <p14:creationId xmlns:p14="http://schemas.microsoft.com/office/powerpoint/2010/main" val="630867948"/>
      </p:ext>
    </p:extLst>
  </p:cSld>
  <p:clrMapOvr>
    <a:masterClrMapping/>
  </p:clrMapOvr>
  <p:transition spd="slow">
    <p:wipe dir="r"/>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ABF9AF-8CDB-43C5-8262-7892F93033DE}"/>
              </a:ext>
            </a:extLst>
          </p:cNvPr>
          <p:cNvSpPr>
            <a:spLocks noGrp="1"/>
          </p:cNvSpPr>
          <p:nvPr>
            <p:ph type="dt" sz="half" idx="10"/>
          </p:nvPr>
        </p:nvSpPr>
        <p:spPr/>
        <p:txBody>
          <a:bodyPr/>
          <a:lstStyle>
            <a:lvl1pPr>
              <a:defRPr/>
            </a:lvl1pPr>
          </a:lstStyle>
          <a:p>
            <a:pPr>
              <a:defRPr/>
            </a:pPr>
            <a:fld id="{D88D5F88-590A-4335-8949-E6B64C77D23A}" type="datetime1">
              <a:rPr lang="ru-RU"/>
              <a:pPr>
                <a:defRPr/>
              </a:pPr>
              <a:t>26.06.2018</a:t>
            </a:fld>
            <a:endParaRPr lang="ru-RU"/>
          </a:p>
        </p:txBody>
      </p:sp>
      <p:sp>
        <p:nvSpPr>
          <p:cNvPr id="3" name="Footer Placeholder 4">
            <a:extLst>
              <a:ext uri="{FF2B5EF4-FFF2-40B4-BE49-F238E27FC236}">
                <a16:creationId xmlns:a16="http://schemas.microsoft.com/office/drawing/2014/main" id="{64856491-1FBD-4CFF-8A07-47971B20533C}"/>
              </a:ext>
            </a:extLst>
          </p:cNvPr>
          <p:cNvSpPr>
            <a:spLocks noGrp="1"/>
          </p:cNvSpPr>
          <p:nvPr>
            <p:ph type="ftr" sz="quarter" idx="11"/>
          </p:nvPr>
        </p:nvSpPr>
        <p:spPr/>
        <p:txBody>
          <a:bodyPr/>
          <a:lstStyle>
            <a:lvl1pPr>
              <a:defRPr/>
            </a:lvl1pPr>
          </a:lstStyle>
          <a:p>
            <a:pPr>
              <a:defRPr/>
            </a:pPr>
            <a:endParaRPr lang="ru-RU"/>
          </a:p>
        </p:txBody>
      </p:sp>
      <p:sp>
        <p:nvSpPr>
          <p:cNvPr id="4" name="Slide Number Placeholder 5">
            <a:extLst>
              <a:ext uri="{FF2B5EF4-FFF2-40B4-BE49-F238E27FC236}">
                <a16:creationId xmlns:a16="http://schemas.microsoft.com/office/drawing/2014/main" id="{3F9C3611-9C79-44E9-B521-6A4822BD7900}"/>
              </a:ext>
            </a:extLst>
          </p:cNvPr>
          <p:cNvSpPr>
            <a:spLocks noGrp="1"/>
          </p:cNvSpPr>
          <p:nvPr>
            <p:ph type="sldNum" sz="quarter" idx="12"/>
          </p:nvPr>
        </p:nvSpPr>
        <p:spPr/>
        <p:txBody>
          <a:bodyPr/>
          <a:lstStyle>
            <a:lvl1pPr>
              <a:defRPr/>
            </a:lvl1pPr>
          </a:lstStyle>
          <a:p>
            <a:pPr>
              <a:defRPr/>
            </a:pPr>
            <a:fld id="{B72108D4-C678-4E98-A71C-22CA1C22B5B9}" type="slidenum">
              <a:rPr lang="ru-RU" altLang="en-US"/>
              <a:pPr>
                <a:defRPr/>
              </a:pPr>
              <a:t>‹#›</a:t>
            </a:fld>
            <a:endParaRPr lang="ru-RU" altLang="en-US"/>
          </a:p>
        </p:txBody>
      </p:sp>
    </p:spTree>
    <p:extLst>
      <p:ext uri="{BB962C8B-B14F-4D97-AF65-F5344CB8AC3E}">
        <p14:creationId xmlns:p14="http://schemas.microsoft.com/office/powerpoint/2010/main" val="1496185158"/>
      </p:ext>
    </p:extLst>
  </p:cSld>
  <p:clrMapOvr>
    <a:masterClrMapping/>
  </p:clrMapOvr>
  <p:transition spd="slow">
    <p:wipe dir="r"/>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8B7CA46-7ABE-45EF-ACB1-0A1941CC177E}"/>
              </a:ext>
            </a:extLst>
          </p:cNvPr>
          <p:cNvSpPr>
            <a:spLocks noGrp="1"/>
          </p:cNvSpPr>
          <p:nvPr>
            <p:ph type="dt" sz="half" idx="10"/>
          </p:nvPr>
        </p:nvSpPr>
        <p:spPr/>
        <p:txBody>
          <a:bodyPr/>
          <a:lstStyle>
            <a:lvl1pPr>
              <a:defRPr/>
            </a:lvl1pPr>
          </a:lstStyle>
          <a:p>
            <a:pPr>
              <a:defRPr/>
            </a:pPr>
            <a:fld id="{A84E02A2-3C46-4430-A403-38FCBC11EB3D}" type="datetime1">
              <a:rPr lang="ru-RU"/>
              <a:pPr>
                <a:defRPr/>
              </a:pPr>
              <a:t>26.06.2018</a:t>
            </a:fld>
            <a:endParaRPr lang="ru-RU"/>
          </a:p>
        </p:txBody>
      </p:sp>
      <p:sp>
        <p:nvSpPr>
          <p:cNvPr id="6" name="Footer Placeholder 4">
            <a:extLst>
              <a:ext uri="{FF2B5EF4-FFF2-40B4-BE49-F238E27FC236}">
                <a16:creationId xmlns:a16="http://schemas.microsoft.com/office/drawing/2014/main" id="{EC0A4B39-0D77-4F96-9DFA-DE1380C66161}"/>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8F9D8E61-0B07-4353-9E7F-3B476A7648C8}"/>
              </a:ext>
            </a:extLst>
          </p:cNvPr>
          <p:cNvSpPr>
            <a:spLocks noGrp="1"/>
          </p:cNvSpPr>
          <p:nvPr>
            <p:ph type="sldNum" sz="quarter" idx="12"/>
          </p:nvPr>
        </p:nvSpPr>
        <p:spPr/>
        <p:txBody>
          <a:bodyPr/>
          <a:lstStyle>
            <a:lvl1pPr>
              <a:defRPr/>
            </a:lvl1pPr>
          </a:lstStyle>
          <a:p>
            <a:pPr>
              <a:defRPr/>
            </a:pPr>
            <a:fld id="{06618A1A-4226-4868-9C6C-355BD25A3F52}" type="slidenum">
              <a:rPr lang="ru-RU" altLang="en-US"/>
              <a:pPr>
                <a:defRPr/>
              </a:pPr>
              <a:t>‹#›</a:t>
            </a:fld>
            <a:endParaRPr lang="ru-RU" altLang="en-US"/>
          </a:p>
        </p:txBody>
      </p:sp>
    </p:spTree>
    <p:extLst>
      <p:ext uri="{BB962C8B-B14F-4D97-AF65-F5344CB8AC3E}">
        <p14:creationId xmlns:p14="http://schemas.microsoft.com/office/powerpoint/2010/main" val="2286051702"/>
      </p:ext>
    </p:extLst>
  </p:cSld>
  <p:clrMapOvr>
    <a:masterClrMapping/>
  </p:clrMapOvr>
  <p:transition spd="slow">
    <p:wipe dir="r"/>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48A80E-EBE2-4661-ABE9-20A7778C6447}"/>
              </a:ext>
            </a:extLst>
          </p:cNvPr>
          <p:cNvSpPr>
            <a:spLocks noGrp="1"/>
          </p:cNvSpPr>
          <p:nvPr>
            <p:ph type="dt" sz="half" idx="10"/>
          </p:nvPr>
        </p:nvSpPr>
        <p:spPr/>
        <p:txBody>
          <a:bodyPr/>
          <a:lstStyle>
            <a:lvl1pPr>
              <a:defRPr/>
            </a:lvl1pPr>
          </a:lstStyle>
          <a:p>
            <a:pPr>
              <a:defRPr/>
            </a:pPr>
            <a:fld id="{8CC15386-E553-4C6C-9F65-43A280330DB8}" type="datetime1">
              <a:rPr lang="ru-RU"/>
              <a:pPr>
                <a:defRPr/>
              </a:pPr>
              <a:t>26.06.2018</a:t>
            </a:fld>
            <a:endParaRPr lang="ru-RU"/>
          </a:p>
        </p:txBody>
      </p:sp>
      <p:sp>
        <p:nvSpPr>
          <p:cNvPr id="6" name="Footer Placeholder 4">
            <a:extLst>
              <a:ext uri="{FF2B5EF4-FFF2-40B4-BE49-F238E27FC236}">
                <a16:creationId xmlns:a16="http://schemas.microsoft.com/office/drawing/2014/main" id="{378689A4-F474-4864-A74C-A43A9E2B47C8}"/>
              </a:ext>
            </a:extLst>
          </p:cNvPr>
          <p:cNvSpPr>
            <a:spLocks noGrp="1"/>
          </p:cNvSpPr>
          <p:nvPr>
            <p:ph type="ftr" sz="quarter" idx="11"/>
          </p:nvPr>
        </p:nvSpPr>
        <p:spPr/>
        <p:txBody>
          <a:bodyPr/>
          <a:lstStyle>
            <a:lvl1pPr>
              <a:defRPr/>
            </a:lvl1pPr>
          </a:lstStyle>
          <a:p>
            <a:pPr>
              <a:defRPr/>
            </a:pPr>
            <a:endParaRPr lang="ru-RU"/>
          </a:p>
        </p:txBody>
      </p:sp>
      <p:sp>
        <p:nvSpPr>
          <p:cNvPr id="7" name="Slide Number Placeholder 5">
            <a:extLst>
              <a:ext uri="{FF2B5EF4-FFF2-40B4-BE49-F238E27FC236}">
                <a16:creationId xmlns:a16="http://schemas.microsoft.com/office/drawing/2014/main" id="{020CA169-376F-4433-91D0-789528BF6BDD}"/>
              </a:ext>
            </a:extLst>
          </p:cNvPr>
          <p:cNvSpPr>
            <a:spLocks noGrp="1"/>
          </p:cNvSpPr>
          <p:nvPr>
            <p:ph type="sldNum" sz="quarter" idx="12"/>
          </p:nvPr>
        </p:nvSpPr>
        <p:spPr/>
        <p:txBody>
          <a:bodyPr/>
          <a:lstStyle>
            <a:lvl1pPr>
              <a:defRPr/>
            </a:lvl1pPr>
          </a:lstStyle>
          <a:p>
            <a:pPr>
              <a:defRPr/>
            </a:pPr>
            <a:fld id="{EC26CBC5-D85D-4A10-A4EC-6B25584D667E}" type="slidenum">
              <a:rPr lang="ru-RU" altLang="en-US"/>
              <a:pPr>
                <a:defRPr/>
              </a:pPr>
              <a:t>‹#›</a:t>
            </a:fld>
            <a:endParaRPr lang="ru-RU" altLang="en-US"/>
          </a:p>
        </p:txBody>
      </p:sp>
    </p:spTree>
    <p:extLst>
      <p:ext uri="{BB962C8B-B14F-4D97-AF65-F5344CB8AC3E}">
        <p14:creationId xmlns:p14="http://schemas.microsoft.com/office/powerpoint/2010/main" val="333233764"/>
      </p:ext>
    </p:extLst>
  </p:cSld>
  <p:clrMapOvr>
    <a:masterClrMapping/>
  </p:clrMapOvr>
  <p:transition spd="slow">
    <p:wipe dir="r"/>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14A80D-FAF6-49FE-B61F-74E88BDBDEC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u-RU" altLang="en-US"/>
          </a:p>
        </p:txBody>
      </p:sp>
      <p:sp>
        <p:nvSpPr>
          <p:cNvPr id="1027" name="Text Placeholder 2">
            <a:extLst>
              <a:ext uri="{FF2B5EF4-FFF2-40B4-BE49-F238E27FC236}">
                <a16:creationId xmlns:a16="http://schemas.microsoft.com/office/drawing/2014/main" id="{FE359D2A-813A-4B2F-A5F1-229F899130B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ru-RU" altLang="en-US"/>
          </a:p>
        </p:txBody>
      </p:sp>
      <p:sp>
        <p:nvSpPr>
          <p:cNvPr id="4" name="Date Placeholder 3">
            <a:extLst>
              <a:ext uri="{FF2B5EF4-FFF2-40B4-BE49-F238E27FC236}">
                <a16:creationId xmlns:a16="http://schemas.microsoft.com/office/drawing/2014/main" id="{6EA605D9-E884-4DF1-8592-FFF919CA48C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429B569-7426-41FA-8FC3-7F4FE12D0646}" type="datetime1">
              <a:rPr lang="ru-RU"/>
              <a:pPr>
                <a:defRPr/>
              </a:pPr>
              <a:t>26.06.2018</a:t>
            </a:fld>
            <a:endParaRPr lang="ru-RU"/>
          </a:p>
        </p:txBody>
      </p:sp>
      <p:sp>
        <p:nvSpPr>
          <p:cNvPr id="5" name="Footer Placeholder 4">
            <a:extLst>
              <a:ext uri="{FF2B5EF4-FFF2-40B4-BE49-F238E27FC236}">
                <a16:creationId xmlns:a16="http://schemas.microsoft.com/office/drawing/2014/main" id="{628FCEE1-1BA8-4BC0-9398-40D09E972C2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Slide Number Placeholder 5">
            <a:extLst>
              <a:ext uri="{FF2B5EF4-FFF2-40B4-BE49-F238E27FC236}">
                <a16:creationId xmlns:a16="http://schemas.microsoft.com/office/drawing/2014/main" id="{120F3ADE-E208-4798-8699-389EBCB7C39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A541A2D-ED5A-4864-A429-27F6C096175A}" type="slidenum">
              <a:rPr lang="ru-RU" altLang="en-US"/>
              <a:pPr>
                <a:defRPr/>
              </a:pPr>
              <a:t>‹#›</a:t>
            </a:fld>
            <a:endParaRPr lang="ru-RU"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wipe dir="r"/>
    <p:sndAc>
      <p:stSnd>
        <p:snd r:embed="rId13" name="coin.wav"/>
      </p:stSnd>
    </p:sndAc>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C:\Users\Home\Desktop\pempal-flags.jpg">
            <a:extLst>
              <a:ext uri="{FF2B5EF4-FFF2-40B4-BE49-F238E27FC236}">
                <a16:creationId xmlns:a16="http://schemas.microsoft.com/office/drawing/2014/main" id="{3440C0EC-59F1-40AD-A866-CA352EA5B8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33375"/>
            <a:ext cx="7315200" cy="566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A4392E03-9C3B-4BED-8145-D7F5A69722E7}"/>
              </a:ext>
            </a:extLst>
          </p:cNvPr>
          <p:cNvSpPr>
            <a:spLocks noGrp="1"/>
          </p:cNvSpPr>
          <p:nvPr>
            <p:ph type="subTitle" idx="1"/>
          </p:nvPr>
        </p:nvSpPr>
        <p:spPr>
          <a:xfrm>
            <a:off x="2667000" y="1714500"/>
            <a:ext cx="4114800" cy="3429000"/>
          </a:xfrm>
        </p:spPr>
        <p:txBody>
          <a:bodyPr>
            <a:normAutofit/>
          </a:bodyPr>
          <a:lstStyle/>
          <a:p>
            <a:pPr lvl="1">
              <a:buFont typeface="Arial" charset="0"/>
              <a:buNone/>
              <a:defRPr/>
            </a:pPr>
            <a:r>
              <a:rPr lang="bs-Latn-BA" sz="4400" b="1" dirty="0">
                <a:solidFill>
                  <a:srgbClr val="C00000"/>
                </a:solidFill>
              </a:rPr>
              <a:t> </a:t>
            </a:r>
            <a:endParaRPr lang="en-US" dirty="0"/>
          </a:p>
        </p:txBody>
      </p:sp>
      <p:pic>
        <p:nvPicPr>
          <p:cNvPr id="4100" name="Picture 3">
            <a:extLst>
              <a:ext uri="{FF2B5EF4-FFF2-40B4-BE49-F238E27FC236}">
                <a16:creationId xmlns:a16="http://schemas.microsoft.com/office/drawing/2014/main" id="{0A846D1C-4D34-422A-AB57-1623F7D30A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3015456" y="3015456"/>
            <a:ext cx="6858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Slide Number Placeholder 5">
            <a:extLst>
              <a:ext uri="{FF2B5EF4-FFF2-40B4-BE49-F238E27FC236}">
                <a16:creationId xmlns:a16="http://schemas.microsoft.com/office/drawing/2014/main" id="{06D23B3B-B00F-4167-82F0-8E3080C3E29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9C0696-35EC-4ED9-9338-679E99A76DFC}" type="slidenum">
              <a:rPr lang="en-US" altLang="en-US" sz="1200" smtClean="0">
                <a:solidFill>
                  <a:srgbClr val="898989"/>
                </a:solidFill>
              </a:rPr>
              <a:pPr>
                <a:spcBef>
                  <a:spcPct val="0"/>
                </a:spcBef>
                <a:buFontTx/>
                <a:buNone/>
              </a:pPr>
              <a:t>1</a:t>
            </a:fld>
            <a:endParaRPr lang="en-US" altLang="en-US" sz="1200">
              <a:solidFill>
                <a:srgbClr val="898989"/>
              </a:solidFill>
            </a:endParaRPr>
          </a:p>
        </p:txBody>
      </p:sp>
      <p:sp>
        <p:nvSpPr>
          <p:cNvPr id="4102" name="TextBox 6">
            <a:extLst>
              <a:ext uri="{FF2B5EF4-FFF2-40B4-BE49-F238E27FC236}">
                <a16:creationId xmlns:a16="http://schemas.microsoft.com/office/drawing/2014/main" id="{3706F680-8173-4884-9241-E3A0CC9AA593}"/>
              </a:ext>
            </a:extLst>
          </p:cNvPr>
          <p:cNvSpPr txBox="1">
            <a:spLocks noChangeArrowheads="1"/>
          </p:cNvSpPr>
          <p:nvPr/>
        </p:nvSpPr>
        <p:spPr bwMode="auto">
          <a:xfrm>
            <a:off x="1371600" y="6211888"/>
            <a:ext cx="75930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b="1" dirty="0">
                <a:solidFill>
                  <a:srgbClr val="0070C0"/>
                </a:solidFill>
                <a:latin typeface="Arial" panose="020B0604020202020204" pitchFamily="34" charset="0"/>
              </a:rPr>
              <a:t>Budapest, Hungary</a:t>
            </a:r>
            <a:endParaRPr lang="ru-RU" altLang="en-US" sz="1800" b="1" dirty="0">
              <a:solidFill>
                <a:srgbClr val="0070C0"/>
              </a:solidFill>
              <a:latin typeface="Arial" panose="020B0604020202020204" pitchFamily="34" charset="0"/>
            </a:endParaRPr>
          </a:p>
          <a:p>
            <a:pPr algn="ctr">
              <a:spcBef>
                <a:spcPct val="0"/>
              </a:spcBef>
              <a:buFontTx/>
              <a:buNone/>
            </a:pPr>
            <a:r>
              <a:rPr lang="en-US" altLang="en-US" sz="1800" b="1" dirty="0">
                <a:solidFill>
                  <a:srgbClr val="0070C0"/>
                </a:solidFill>
                <a:latin typeface="Arial" panose="020B0604020202020204" pitchFamily="34" charset="0"/>
              </a:rPr>
              <a:t>July 5, 201</a:t>
            </a:r>
            <a:r>
              <a:rPr lang="ru-RU" altLang="en-US" sz="1800" b="1" dirty="0">
                <a:solidFill>
                  <a:srgbClr val="0070C0"/>
                </a:solidFill>
                <a:latin typeface="Arial" panose="020B0604020202020204" pitchFamily="34" charset="0"/>
              </a:rPr>
              <a:t>8</a:t>
            </a:r>
            <a:endParaRPr lang="en-US" altLang="en-US" sz="1800" dirty="0">
              <a:latin typeface="Arial" panose="020B0604020202020204" pitchFamily="34" charset="0"/>
            </a:endParaRPr>
          </a:p>
        </p:txBody>
      </p:sp>
      <p:sp>
        <p:nvSpPr>
          <p:cNvPr id="8" name="Rounded Rectangle 7">
            <a:extLst>
              <a:ext uri="{FF2B5EF4-FFF2-40B4-BE49-F238E27FC236}">
                <a16:creationId xmlns:a16="http://schemas.microsoft.com/office/drawing/2014/main" id="{A3F8E707-FDBD-4B53-8F18-2F8ED28E0D3D}"/>
              </a:ext>
            </a:extLst>
          </p:cNvPr>
          <p:cNvSpPr/>
          <p:nvPr/>
        </p:nvSpPr>
        <p:spPr>
          <a:xfrm>
            <a:off x="3312231" y="2564904"/>
            <a:ext cx="3433937" cy="15928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dirty="0"/>
              <a:t>PEMPAL </a:t>
            </a:r>
          </a:p>
          <a:p>
            <a:pPr algn="ctr" eaLnBrk="1" fontAlgn="auto" hangingPunct="1">
              <a:spcBef>
                <a:spcPts val="0"/>
              </a:spcBef>
              <a:spcAft>
                <a:spcPts val="0"/>
              </a:spcAft>
              <a:defRPr/>
            </a:pPr>
            <a:r>
              <a:rPr lang="en-US" sz="3600" dirty="0"/>
              <a:t>in FY18</a:t>
            </a:r>
            <a:endParaRPr lang="ru-RU" sz="3600" dirty="0"/>
          </a:p>
        </p:txBody>
      </p:sp>
    </p:spTree>
  </p:cSld>
  <p:clrMapOvr>
    <a:masterClrMapping/>
  </p:clrMapOvr>
  <p:transition spd="slow">
    <p:wipe dir="r"/>
    <p:sndAc>
      <p:stSnd>
        <p:snd r:embed="rId3" name="coin.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1115616" y="72007"/>
            <a:ext cx="7344816" cy="764704"/>
          </a:xfrm>
        </p:spPr>
        <p:txBody>
          <a:bodyPr/>
          <a:lstStyle/>
          <a:p>
            <a:r>
              <a:rPr lang="en-US" altLang="en-US" sz="3200" b="1" dirty="0">
                <a:solidFill>
                  <a:srgbClr val="FF0000"/>
                </a:solidFill>
              </a:rPr>
              <a:t>PEMPAL Expenses in FY18, USD</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10</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61B829D-BB3E-487D-860E-EA7B53CEAEDF}"/>
              </a:ext>
            </a:extLst>
          </p:cNvPr>
          <p:cNvSpPr txBox="1"/>
          <p:nvPr/>
        </p:nvSpPr>
        <p:spPr>
          <a:xfrm>
            <a:off x="1476400" y="4967149"/>
            <a:ext cx="6984032" cy="2031325"/>
          </a:xfrm>
          <a:prstGeom prst="rect">
            <a:avLst/>
          </a:prstGeom>
          <a:noFill/>
        </p:spPr>
        <p:txBody>
          <a:bodyPr wrap="square" rtlCol="0">
            <a:spAutoFit/>
          </a:bodyPr>
          <a:lstStyle/>
          <a:p>
            <a:r>
              <a:rPr lang="en-US" dirty="0"/>
              <a:t>Total program expenses financed from PEMPAL MDTF are estimated at </a:t>
            </a:r>
            <a:r>
              <a:rPr lang="en-US" b="1" dirty="0">
                <a:solidFill>
                  <a:srgbClr val="C00000"/>
                </a:solidFill>
              </a:rPr>
              <a:t>$1,37 mil</a:t>
            </a:r>
            <a:r>
              <a:rPr lang="en-US" dirty="0"/>
              <a:t>, more than </a:t>
            </a:r>
            <a:r>
              <a:rPr lang="en-US" b="1" dirty="0">
                <a:solidFill>
                  <a:srgbClr val="C00000"/>
                </a:solidFill>
              </a:rPr>
              <a:t>$570 </a:t>
            </a:r>
            <a:r>
              <a:rPr lang="en-US" b="1" dirty="0" err="1">
                <a:solidFill>
                  <a:srgbClr val="C00000"/>
                </a:solidFill>
              </a:rPr>
              <a:t>thous</a:t>
            </a:r>
            <a:r>
              <a:rPr lang="en-US" b="1" dirty="0">
                <a:solidFill>
                  <a:srgbClr val="C00000"/>
                </a:solidFill>
              </a:rPr>
              <a:t>. below</a:t>
            </a:r>
            <a:r>
              <a:rPr lang="en-US" dirty="0"/>
              <a:t> the amount planned in the Strategy.</a:t>
            </a:r>
          </a:p>
          <a:p>
            <a:endParaRPr lang="en-US" dirty="0"/>
          </a:p>
          <a:p>
            <a:r>
              <a:rPr lang="en-US" dirty="0"/>
              <a:t>All three COPs achieved significant savings that will be transferred to FY19 (currently estimated at </a:t>
            </a:r>
            <a:r>
              <a:rPr lang="en-US" b="1" dirty="0">
                <a:solidFill>
                  <a:srgbClr val="C00000"/>
                </a:solidFill>
              </a:rPr>
              <a:t>$331,8 </a:t>
            </a:r>
            <a:r>
              <a:rPr lang="en-US" b="1" dirty="0" err="1">
                <a:solidFill>
                  <a:srgbClr val="C00000"/>
                </a:solidFill>
              </a:rPr>
              <a:t>thous</a:t>
            </a:r>
            <a:r>
              <a:rPr lang="en-US" b="1" dirty="0">
                <a:solidFill>
                  <a:srgbClr val="C00000"/>
                </a:solidFill>
              </a:rPr>
              <a:t>.</a:t>
            </a:r>
            <a:r>
              <a:rPr lang="en-US" dirty="0"/>
              <a:t> in total).</a:t>
            </a:r>
          </a:p>
          <a:p>
            <a:endParaRPr lang="en-US" dirty="0"/>
          </a:p>
        </p:txBody>
      </p:sp>
      <p:graphicFrame>
        <p:nvGraphicFramePr>
          <p:cNvPr id="9" name="Content Placeholder 8">
            <a:extLst>
              <a:ext uri="{FF2B5EF4-FFF2-40B4-BE49-F238E27FC236}">
                <a16:creationId xmlns:a16="http://schemas.microsoft.com/office/drawing/2014/main" id="{EF79A03E-274C-434A-B149-461D05B280F2}"/>
              </a:ext>
            </a:extLst>
          </p:cNvPr>
          <p:cNvGraphicFramePr>
            <a:graphicFrameLocks noGrp="1"/>
          </p:cNvGraphicFramePr>
          <p:nvPr>
            <p:ph idx="1"/>
          </p:nvPr>
        </p:nvGraphicFramePr>
        <p:xfrm>
          <a:off x="766234" y="908719"/>
          <a:ext cx="5482952" cy="28083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24376AFA-D67C-42F0-887A-0253A59829A1}"/>
              </a:ext>
            </a:extLst>
          </p:cNvPr>
          <p:cNvGraphicFramePr>
            <a:graphicFrameLocks/>
          </p:cNvGraphicFramePr>
          <p:nvPr/>
        </p:nvGraphicFramePr>
        <p:xfrm>
          <a:off x="1050152" y="1340768"/>
          <a:ext cx="4943302" cy="381642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a:extLst>
              <a:ext uri="{FF2B5EF4-FFF2-40B4-BE49-F238E27FC236}">
                <a16:creationId xmlns:a16="http://schemas.microsoft.com/office/drawing/2014/main" id="{70EE9060-684E-46B7-A420-6B234F6355AE}"/>
              </a:ext>
            </a:extLst>
          </p:cNvPr>
          <p:cNvGraphicFramePr>
            <a:graphicFrameLocks/>
          </p:cNvGraphicFramePr>
          <p:nvPr/>
        </p:nvGraphicFramePr>
        <p:xfrm>
          <a:off x="1691680" y="1124744"/>
          <a:ext cx="5976664" cy="3744416"/>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106779743"/>
      </p:ext>
    </p:extLst>
  </p:cSld>
  <p:clrMapOvr>
    <a:masterClrMapping/>
  </p:clrMapOvr>
  <p:transition spd="slow">
    <p:wipe dir="r"/>
    <p:sndAc>
      <p:stSnd>
        <p:snd r:embed="rId3" name="coin.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a:extLst>
              <a:ext uri="{FF2B5EF4-FFF2-40B4-BE49-F238E27FC236}">
                <a16:creationId xmlns:a16="http://schemas.microsoft.com/office/drawing/2014/main" id="{5D6F4B4E-F931-48B5-83B5-9DA9E2B8C8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41BFD2D-57E3-4C3D-8913-FE28ADE305DB}" type="slidenum">
              <a:rPr lang="ru-RU" altLang="en-US" sz="1200" smtClean="0">
                <a:solidFill>
                  <a:srgbClr val="898989"/>
                </a:solidFill>
              </a:rPr>
              <a:pPr>
                <a:spcBef>
                  <a:spcPct val="0"/>
                </a:spcBef>
                <a:buFontTx/>
                <a:buNone/>
              </a:pPr>
              <a:t>11</a:t>
            </a:fld>
            <a:endParaRPr lang="ru-RU" altLang="en-US" sz="1200">
              <a:solidFill>
                <a:srgbClr val="898989"/>
              </a:solidFill>
            </a:endParaRPr>
          </a:p>
        </p:txBody>
      </p:sp>
      <p:pic>
        <p:nvPicPr>
          <p:cNvPr id="33795" name="Рисунок 11" descr="pempal-logo.jpg">
            <a:extLst>
              <a:ext uri="{FF2B5EF4-FFF2-40B4-BE49-F238E27FC236}">
                <a16:creationId xmlns:a16="http://schemas.microsoft.com/office/drawing/2014/main" id="{F01876FF-D650-48FB-8AF0-D48BF764303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048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9D8DE4E-EF02-420C-B342-7A296E6D1061}"/>
              </a:ext>
            </a:extLst>
          </p:cNvPr>
          <p:cNvSpPr/>
          <p:nvPr/>
        </p:nvSpPr>
        <p:spPr>
          <a:xfrm>
            <a:off x="1357290" y="2000240"/>
            <a:ext cx="6715172" cy="2308324"/>
          </a:xfrm>
          <a:prstGeom prst="rect">
            <a:avLst/>
          </a:prstGeom>
          <a:noFill/>
        </p:spPr>
        <p:txBody>
          <a:bodyPr>
            <a:spAutoFit/>
          </a:bodyPr>
          <a:lstStyle/>
          <a:p>
            <a:pPr algn="ctr" eaLnBrk="1" hangingPunct="1">
              <a:defRPr/>
            </a:pPr>
            <a:r>
              <a:rPr lang="en-US"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cs typeface="Arial" charset="0"/>
              </a:rPr>
              <a:t>Thank you for your attention!</a:t>
            </a:r>
          </a:p>
        </p:txBody>
      </p:sp>
    </p:spTree>
  </p:cSld>
  <p:clrMapOvr>
    <a:masterClrMapping/>
  </p:clrMapOvr>
  <p:transition spd="slow">
    <p:wipe dir="r"/>
    <p:sndAc>
      <p:stSnd>
        <p:snd r:embed="rId3"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79BE839-DE99-41C9-A547-240D876C169E}"/>
              </a:ext>
            </a:extLst>
          </p:cNvPr>
          <p:cNvSpPr>
            <a:spLocks noGrp="1"/>
          </p:cNvSpPr>
          <p:nvPr>
            <p:ph type="title"/>
          </p:nvPr>
        </p:nvSpPr>
        <p:spPr>
          <a:xfrm>
            <a:off x="755650" y="116434"/>
            <a:ext cx="8136830" cy="452140"/>
          </a:xfrm>
        </p:spPr>
        <p:txBody>
          <a:bodyPr/>
          <a:lstStyle/>
          <a:p>
            <a:br>
              <a:rPr lang="ru-RU" altLang="en-US" sz="3200" dirty="0"/>
            </a:br>
            <a:r>
              <a:rPr lang="en-US" altLang="en-US" sz="2800" b="1" dirty="0">
                <a:solidFill>
                  <a:srgbClr val="FF0000"/>
                </a:solidFill>
              </a:rPr>
              <a:t>PEMPAL Strategic Objectives for 2017-22</a:t>
            </a:r>
            <a:br>
              <a:rPr lang="en-US" altLang="en-US" sz="2800" dirty="0"/>
            </a:br>
            <a:endParaRPr lang="en-US" altLang="en-US" sz="2800" dirty="0"/>
          </a:p>
        </p:txBody>
      </p:sp>
      <p:sp>
        <p:nvSpPr>
          <p:cNvPr id="8195" name="Content Placeholder 2">
            <a:extLst>
              <a:ext uri="{FF2B5EF4-FFF2-40B4-BE49-F238E27FC236}">
                <a16:creationId xmlns:a16="http://schemas.microsoft.com/office/drawing/2014/main" id="{5A5C8270-49C8-4AB9-A0A0-F653C8402FD0}"/>
              </a:ext>
            </a:extLst>
          </p:cNvPr>
          <p:cNvSpPr>
            <a:spLocks noGrp="1"/>
          </p:cNvSpPr>
          <p:nvPr>
            <p:ph idx="1"/>
          </p:nvPr>
        </p:nvSpPr>
        <p:spPr>
          <a:xfrm>
            <a:off x="827088" y="568574"/>
            <a:ext cx="7859712" cy="6028779"/>
          </a:xfrm>
        </p:spPr>
        <p:txBody>
          <a:bodyPr/>
          <a:lstStyle/>
          <a:p>
            <a:pPr marL="0" lvl="0" indent="0">
              <a:buNone/>
            </a:pPr>
            <a:r>
              <a:rPr lang="en-US" sz="1600" b="1" dirty="0"/>
              <a:t>Goal</a:t>
            </a:r>
            <a:endParaRPr lang="en-US" sz="1600" dirty="0"/>
          </a:p>
          <a:p>
            <a:pPr marL="0" lvl="0" indent="0">
              <a:buNone/>
            </a:pPr>
            <a:r>
              <a:rPr lang="en-US" sz="1600" i="1" dirty="0"/>
              <a:t>Governments of PEMPAL member countries from Europe and Central Asia more efficiently and effectively use public resources</a:t>
            </a:r>
            <a:r>
              <a:rPr lang="en-US" sz="1600" b="1" i="1" dirty="0"/>
              <a:t> </a:t>
            </a:r>
            <a:r>
              <a:rPr lang="en-US" sz="1600" i="1" dirty="0"/>
              <a:t>resulting from applying good and improved PFM practices developed, promoted or shared with PEMPAL contribution. </a:t>
            </a:r>
            <a:endParaRPr lang="en-US" sz="1600" dirty="0"/>
          </a:p>
          <a:p>
            <a:pPr marL="0" lvl="0" indent="0">
              <a:buNone/>
            </a:pPr>
            <a:endParaRPr lang="en-US" sz="1600" b="1" dirty="0"/>
          </a:p>
          <a:p>
            <a:pPr marL="0" lvl="0" indent="0">
              <a:buNone/>
            </a:pPr>
            <a:r>
              <a:rPr lang="en-US" sz="1600" b="1" dirty="0"/>
              <a:t>Outcome</a:t>
            </a:r>
            <a:endParaRPr lang="en-US" sz="1600" dirty="0"/>
          </a:p>
          <a:p>
            <a:pPr marL="0" lvl="0" indent="0">
              <a:buNone/>
            </a:pPr>
            <a:r>
              <a:rPr lang="en-GB" sz="1600" i="1" dirty="0"/>
              <a:t>A</a:t>
            </a:r>
            <a:r>
              <a:rPr lang="en-US" sz="1600" i="1" dirty="0"/>
              <a:t> well functioning professional peer learning platform through which public finance practitioners from the member countries are networked to strengthen their capacities and to enable them to create and share knowledge and benchmarking.</a:t>
            </a:r>
            <a:endParaRPr lang="en-US" sz="1600" dirty="0"/>
          </a:p>
          <a:p>
            <a:pPr marL="457200" lvl="1" indent="0" algn="just">
              <a:lnSpc>
                <a:spcPct val="115000"/>
              </a:lnSpc>
              <a:spcBef>
                <a:spcPts val="1200"/>
              </a:spcBef>
              <a:buNone/>
            </a:pPr>
            <a:endParaRPr lang="en-US" altLang="en-US" sz="2600" dirty="0"/>
          </a:p>
          <a:p>
            <a:endParaRPr lang="en-US" altLang="en-US" dirty="0"/>
          </a:p>
        </p:txBody>
      </p:sp>
      <p:sp>
        <p:nvSpPr>
          <p:cNvPr id="8196" name="Slide Number Placeholder 3">
            <a:extLst>
              <a:ext uri="{FF2B5EF4-FFF2-40B4-BE49-F238E27FC236}">
                <a16:creationId xmlns:a16="http://schemas.microsoft.com/office/drawing/2014/main" id="{9F929DC2-6554-45DE-BC82-5242C857D6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6213B7-9E50-4E08-8C8A-4FFC372B3896}" type="slidenum">
              <a:rPr lang="ru-RU" altLang="en-US" sz="1200" smtClean="0">
                <a:solidFill>
                  <a:srgbClr val="898989"/>
                </a:solidFill>
              </a:rPr>
              <a:pPr>
                <a:spcBef>
                  <a:spcPct val="0"/>
                </a:spcBef>
                <a:buFontTx/>
                <a:buNone/>
              </a:pPr>
              <a:t>2</a:t>
            </a:fld>
            <a:endParaRPr lang="ru-RU" altLang="en-US" sz="1200">
              <a:solidFill>
                <a:srgbClr val="898989"/>
              </a:solidFill>
            </a:endParaRPr>
          </a:p>
        </p:txBody>
      </p:sp>
      <p:pic>
        <p:nvPicPr>
          <p:cNvPr id="8197" name="Рисунок 11" descr="pempal-logo.jpg">
            <a:extLst>
              <a:ext uri="{FF2B5EF4-FFF2-40B4-BE49-F238E27FC236}">
                <a16:creationId xmlns:a16="http://schemas.microsoft.com/office/drawing/2014/main" id="{482DAF98-075E-44AC-90D7-8F86552CA59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25" y="-17463"/>
            <a:ext cx="746125"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Diagram 5">
            <a:extLst>
              <a:ext uri="{FF2B5EF4-FFF2-40B4-BE49-F238E27FC236}">
                <a16:creationId xmlns:a16="http://schemas.microsoft.com/office/drawing/2014/main" id="{20162C1B-08A4-4FE0-AFA7-21FD3614B18A}"/>
              </a:ext>
            </a:extLst>
          </p:cNvPr>
          <p:cNvGraphicFramePr/>
          <p:nvPr>
            <p:extLst>
              <p:ext uri="{D42A27DB-BD31-4B8C-83A1-F6EECF244321}">
                <p14:modId xmlns:p14="http://schemas.microsoft.com/office/powerpoint/2010/main" val="4152489436"/>
              </p:ext>
            </p:extLst>
          </p:nvPr>
        </p:nvGraphicFramePr>
        <p:xfrm>
          <a:off x="1619672" y="3032737"/>
          <a:ext cx="6911553" cy="35061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33818"/>
      </p:ext>
    </p:extLst>
  </p:cSld>
  <p:clrMapOvr>
    <a:masterClrMapping/>
  </p:clrMapOvr>
  <p:transition spd="slow">
    <p:wipe dir="r"/>
    <p:sndAc>
      <p:stSnd>
        <p:snd r:embed="rId2" name="coin.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755576" y="100961"/>
            <a:ext cx="8136904" cy="935509"/>
          </a:xfrm>
        </p:spPr>
        <p:txBody>
          <a:bodyPr/>
          <a:lstStyle/>
          <a:p>
            <a:r>
              <a:rPr lang="en-US" altLang="en-US" sz="3200" b="1" dirty="0">
                <a:solidFill>
                  <a:srgbClr val="FF0000"/>
                </a:solidFill>
              </a:rPr>
              <a:t>PEMPAL Impact: Opinions of Senior Managers</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3</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1156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Content Placeholder 7">
            <a:extLst>
              <a:ext uri="{FF2B5EF4-FFF2-40B4-BE49-F238E27FC236}">
                <a16:creationId xmlns:a16="http://schemas.microsoft.com/office/drawing/2014/main" id="{E86CC096-14E0-4429-A10B-75BF79817BF9}"/>
              </a:ext>
            </a:extLst>
          </p:cNvPr>
          <p:cNvGraphicFramePr>
            <a:graphicFrameLocks noGrp="1"/>
          </p:cNvGraphicFramePr>
          <p:nvPr>
            <p:ph idx="1"/>
            <p:extLst>
              <p:ext uri="{D42A27DB-BD31-4B8C-83A1-F6EECF244321}">
                <p14:modId xmlns:p14="http://schemas.microsoft.com/office/powerpoint/2010/main" val="4213725636"/>
              </p:ext>
            </p:extLst>
          </p:nvPr>
        </p:nvGraphicFramePr>
        <p:xfrm>
          <a:off x="611560" y="1456317"/>
          <a:ext cx="4834880" cy="4525963"/>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a:extLst>
              <a:ext uri="{FF2B5EF4-FFF2-40B4-BE49-F238E27FC236}">
                <a16:creationId xmlns:a16="http://schemas.microsoft.com/office/drawing/2014/main" id="{A4683DAA-C5EF-4E6E-8172-B55F8F8ED8FB}"/>
              </a:ext>
            </a:extLst>
          </p:cNvPr>
          <p:cNvSpPr txBox="1"/>
          <p:nvPr/>
        </p:nvSpPr>
        <p:spPr>
          <a:xfrm>
            <a:off x="5749280" y="1484784"/>
            <a:ext cx="2736304" cy="4031873"/>
          </a:xfrm>
          <a:prstGeom prst="rect">
            <a:avLst/>
          </a:prstGeom>
          <a:noFill/>
        </p:spPr>
        <p:txBody>
          <a:bodyPr wrap="square" rtlCol="0">
            <a:spAutoFit/>
          </a:bodyPr>
          <a:lstStyle/>
          <a:p>
            <a:r>
              <a:rPr lang="en-US" b="1" dirty="0"/>
              <a:t>More than 60 %</a:t>
            </a:r>
            <a:r>
              <a:rPr lang="en-US" dirty="0"/>
              <a:t> of senior managers and persons delegated by them assessed PEMPAL impact both on PFM systems and on staff capacity as </a:t>
            </a:r>
            <a:r>
              <a:rPr lang="en-US" b="1" dirty="0"/>
              <a:t>high</a:t>
            </a:r>
            <a:r>
              <a:rPr lang="en-US" dirty="0"/>
              <a:t>.</a:t>
            </a:r>
          </a:p>
          <a:p>
            <a:endParaRPr lang="en-US" dirty="0"/>
          </a:p>
          <a:p>
            <a:r>
              <a:rPr lang="en-US" sz="1400" i="1" dirty="0">
                <a:solidFill>
                  <a:srgbClr val="0070C0"/>
                </a:solidFill>
              </a:rPr>
              <a:t>30 survey respondents from 19 countries in total, including 14 senior managers + 6 persons delegated by senior managers from 14 countries.</a:t>
            </a:r>
          </a:p>
          <a:p>
            <a:endParaRPr lang="en-US" sz="1400" i="1" dirty="0">
              <a:solidFill>
                <a:srgbClr val="0070C0"/>
              </a:solidFill>
            </a:endParaRPr>
          </a:p>
          <a:p>
            <a:r>
              <a:rPr lang="en-US" sz="1400" i="1" dirty="0">
                <a:solidFill>
                  <a:srgbClr val="0070C0"/>
                </a:solidFill>
              </a:rPr>
              <a:t>Survey conducted in September –November 2017.</a:t>
            </a:r>
          </a:p>
        </p:txBody>
      </p:sp>
    </p:spTree>
    <p:extLst>
      <p:ext uri="{BB962C8B-B14F-4D97-AF65-F5344CB8AC3E}">
        <p14:creationId xmlns:p14="http://schemas.microsoft.com/office/powerpoint/2010/main" val="754185099"/>
      </p:ext>
    </p:extLst>
  </p:cSld>
  <p:clrMapOvr>
    <a:masterClrMapping/>
  </p:clrMapOvr>
  <p:transition spd="slow">
    <p:wipe dir="r"/>
    <p:sndAc>
      <p:stSnd>
        <p:snd r:embed="rId3"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683448" y="116633"/>
            <a:ext cx="8229600" cy="432048"/>
          </a:xfrm>
        </p:spPr>
        <p:txBody>
          <a:bodyPr/>
          <a:lstStyle/>
          <a:p>
            <a:r>
              <a:rPr lang="en-US" altLang="en-US" sz="3200" b="1" dirty="0">
                <a:solidFill>
                  <a:srgbClr val="FF0000"/>
                </a:solidFill>
              </a:rPr>
              <a:t>PEMPAL Events by Type</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4</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FBC8C240-DAE4-4F73-A6E0-36423F1B5C8E}"/>
              </a:ext>
            </a:extLst>
          </p:cNvPr>
          <p:cNvSpPr txBox="1"/>
          <p:nvPr/>
        </p:nvSpPr>
        <p:spPr>
          <a:xfrm>
            <a:off x="1043608" y="5249725"/>
            <a:ext cx="7643192" cy="1200329"/>
          </a:xfrm>
          <a:prstGeom prst="rect">
            <a:avLst/>
          </a:prstGeom>
          <a:noFill/>
        </p:spPr>
        <p:txBody>
          <a:bodyPr wrap="square" rtlCol="0">
            <a:spAutoFit/>
          </a:bodyPr>
          <a:lstStyle/>
          <a:p>
            <a:r>
              <a:rPr lang="en-US" b="1" dirty="0">
                <a:solidFill>
                  <a:srgbClr val="C00000"/>
                </a:solidFill>
              </a:rPr>
              <a:t>19</a:t>
            </a:r>
            <a:r>
              <a:rPr lang="en-US" dirty="0"/>
              <a:t> </a:t>
            </a:r>
            <a:r>
              <a:rPr lang="en-US" b="1" dirty="0">
                <a:solidFill>
                  <a:srgbClr val="C00000"/>
                </a:solidFill>
              </a:rPr>
              <a:t>events</a:t>
            </a:r>
            <a:r>
              <a:rPr lang="en-US" dirty="0"/>
              <a:t> in FY18 in total, including </a:t>
            </a:r>
            <a:r>
              <a:rPr lang="en-US" b="1" dirty="0">
                <a:solidFill>
                  <a:srgbClr val="C00000"/>
                </a:solidFill>
              </a:rPr>
              <a:t>14 face-to-face</a:t>
            </a:r>
            <a:r>
              <a:rPr lang="en-US" dirty="0"/>
              <a:t> events and </a:t>
            </a:r>
            <a:r>
              <a:rPr lang="en-US" b="1" dirty="0">
                <a:solidFill>
                  <a:srgbClr val="C00000"/>
                </a:solidFill>
              </a:rPr>
              <a:t>5 thematic VCs</a:t>
            </a:r>
            <a:r>
              <a:rPr lang="en-US" dirty="0"/>
              <a:t>. Face-to-face events held at </a:t>
            </a:r>
            <a:r>
              <a:rPr lang="en-US" b="1" dirty="0">
                <a:solidFill>
                  <a:srgbClr val="C00000"/>
                </a:solidFill>
              </a:rPr>
              <a:t>10 locations</a:t>
            </a:r>
            <a:r>
              <a:rPr lang="en-US" dirty="0"/>
              <a:t>, in </a:t>
            </a:r>
            <a:r>
              <a:rPr lang="en-US" b="1" dirty="0">
                <a:solidFill>
                  <a:srgbClr val="C00000"/>
                </a:solidFill>
              </a:rPr>
              <a:t>9 different countries</a:t>
            </a:r>
            <a:r>
              <a:rPr lang="en-US" dirty="0"/>
              <a:t>, including</a:t>
            </a:r>
            <a:r>
              <a:rPr lang="en-US" b="1" dirty="0">
                <a:solidFill>
                  <a:srgbClr val="C00000"/>
                </a:solidFill>
              </a:rPr>
              <a:t> 6 PEMPAL countries</a:t>
            </a:r>
            <a:r>
              <a:rPr lang="en-US" dirty="0"/>
              <a:t> –</a:t>
            </a:r>
          </a:p>
          <a:p>
            <a:r>
              <a:rPr lang="en-US" dirty="0"/>
              <a:t>       </a:t>
            </a:r>
            <a:r>
              <a:rPr lang="en-US" i="1" dirty="0">
                <a:solidFill>
                  <a:srgbClr val="0070C0"/>
                </a:solidFill>
              </a:rPr>
              <a:t>Albania, Armenia, Azerbaijan, Croatia, Moldova, Uzbekistan</a:t>
            </a:r>
            <a:r>
              <a:rPr lang="en-US" dirty="0"/>
              <a:t>    </a:t>
            </a:r>
          </a:p>
        </p:txBody>
      </p:sp>
      <p:graphicFrame>
        <p:nvGraphicFramePr>
          <p:cNvPr id="8" name="Content Placeholder 7">
            <a:extLst>
              <a:ext uri="{FF2B5EF4-FFF2-40B4-BE49-F238E27FC236}">
                <a16:creationId xmlns:a16="http://schemas.microsoft.com/office/drawing/2014/main" id="{FBA36411-DFB0-4AEA-8173-E90ACA7A4D2F}"/>
              </a:ext>
            </a:extLst>
          </p:cNvPr>
          <p:cNvGraphicFramePr>
            <a:graphicFrameLocks noGrp="1"/>
          </p:cNvGraphicFramePr>
          <p:nvPr>
            <p:ph idx="1"/>
            <p:extLst>
              <p:ext uri="{D42A27DB-BD31-4B8C-83A1-F6EECF244321}">
                <p14:modId xmlns:p14="http://schemas.microsoft.com/office/powerpoint/2010/main" val="1354982033"/>
              </p:ext>
            </p:extLst>
          </p:nvPr>
        </p:nvGraphicFramePr>
        <p:xfrm>
          <a:off x="611560" y="836713"/>
          <a:ext cx="8229600" cy="417646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65849152"/>
      </p:ext>
    </p:extLst>
  </p:cSld>
  <p:clrMapOvr>
    <a:masterClrMapping/>
  </p:clrMapOvr>
  <p:transition spd="slow">
    <p:wipe dir="r"/>
    <p:sndAc>
      <p:stSnd>
        <p:snd r:embed="rId3"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1403649" y="0"/>
            <a:ext cx="6768752" cy="935509"/>
          </a:xfrm>
        </p:spPr>
        <p:txBody>
          <a:bodyPr/>
          <a:lstStyle/>
          <a:p>
            <a:r>
              <a:rPr lang="en-US" altLang="en-US" sz="3200" b="1" dirty="0">
                <a:solidFill>
                  <a:srgbClr val="FF0000"/>
                </a:solidFill>
              </a:rPr>
              <a:t>Participation in PEMPAL Events</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5</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Content Placeholder 7">
            <a:extLst>
              <a:ext uri="{FF2B5EF4-FFF2-40B4-BE49-F238E27FC236}">
                <a16:creationId xmlns:a16="http://schemas.microsoft.com/office/drawing/2014/main" id="{77293B24-2AC7-4760-B81A-07C520F075CD}"/>
              </a:ext>
            </a:extLst>
          </p:cNvPr>
          <p:cNvGraphicFramePr>
            <a:graphicFrameLocks noGrp="1"/>
          </p:cNvGraphicFramePr>
          <p:nvPr>
            <p:ph idx="1"/>
            <p:extLst>
              <p:ext uri="{D42A27DB-BD31-4B8C-83A1-F6EECF244321}">
                <p14:modId xmlns:p14="http://schemas.microsoft.com/office/powerpoint/2010/main" val="4121490748"/>
              </p:ext>
            </p:extLst>
          </p:nvPr>
        </p:nvGraphicFramePr>
        <p:xfrm>
          <a:off x="683568" y="812642"/>
          <a:ext cx="5410944" cy="2908920"/>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a:extLst>
              <a:ext uri="{FF2B5EF4-FFF2-40B4-BE49-F238E27FC236}">
                <a16:creationId xmlns:a16="http://schemas.microsoft.com/office/drawing/2014/main" id="{B61B829D-BB3E-487D-860E-EA7B53CEAEDF}"/>
              </a:ext>
            </a:extLst>
          </p:cNvPr>
          <p:cNvSpPr txBox="1"/>
          <p:nvPr/>
        </p:nvSpPr>
        <p:spPr>
          <a:xfrm>
            <a:off x="6274943" y="1369392"/>
            <a:ext cx="2596676" cy="5232202"/>
          </a:xfrm>
          <a:prstGeom prst="rect">
            <a:avLst/>
          </a:prstGeom>
          <a:noFill/>
        </p:spPr>
        <p:txBody>
          <a:bodyPr wrap="square" rtlCol="0">
            <a:spAutoFit/>
          </a:bodyPr>
          <a:lstStyle/>
          <a:p>
            <a:r>
              <a:rPr lang="en-US" dirty="0"/>
              <a:t>Number of participants from the member countries increased compared to CY17 but was below the levels of CY 2013-16.</a:t>
            </a:r>
          </a:p>
          <a:p>
            <a:endParaRPr lang="en-US" dirty="0"/>
          </a:p>
          <a:p>
            <a:endParaRPr lang="en-US" dirty="0"/>
          </a:p>
          <a:p>
            <a:r>
              <a:rPr lang="en-US" dirty="0"/>
              <a:t>The increase compared to CY17 was observed both for face-to-face meetings and for thematic VCs.</a:t>
            </a:r>
          </a:p>
          <a:p>
            <a:endParaRPr lang="en-US" dirty="0"/>
          </a:p>
          <a:p>
            <a:r>
              <a:rPr lang="en-US" sz="1600" i="1" dirty="0">
                <a:solidFill>
                  <a:srgbClr val="0070C0"/>
                </a:solidFill>
              </a:rPr>
              <a:t>40 senior managers attended face-to-face events (of which 22 attended TCOP events)</a:t>
            </a:r>
          </a:p>
          <a:p>
            <a:r>
              <a:rPr lang="en-US" dirty="0"/>
              <a:t> </a:t>
            </a:r>
          </a:p>
        </p:txBody>
      </p:sp>
      <p:graphicFrame>
        <p:nvGraphicFramePr>
          <p:cNvPr id="11" name="Chart 10">
            <a:extLst>
              <a:ext uri="{FF2B5EF4-FFF2-40B4-BE49-F238E27FC236}">
                <a16:creationId xmlns:a16="http://schemas.microsoft.com/office/drawing/2014/main" id="{119C2ED0-F7E5-404E-A642-DC0881F08C40}"/>
              </a:ext>
            </a:extLst>
          </p:cNvPr>
          <p:cNvGraphicFramePr>
            <a:graphicFrameLocks/>
          </p:cNvGraphicFramePr>
          <p:nvPr>
            <p:extLst>
              <p:ext uri="{D42A27DB-BD31-4B8C-83A1-F6EECF244321}">
                <p14:modId xmlns:p14="http://schemas.microsoft.com/office/powerpoint/2010/main" val="2008313972"/>
              </p:ext>
            </p:extLst>
          </p:nvPr>
        </p:nvGraphicFramePr>
        <p:xfrm>
          <a:off x="933402" y="3900383"/>
          <a:ext cx="5112568"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20965315"/>
      </p:ext>
    </p:extLst>
  </p:cSld>
  <p:clrMapOvr>
    <a:masterClrMapping/>
  </p:clrMapOvr>
  <p:transition spd="slow">
    <p:wipe dir="r"/>
    <p:sndAc>
      <p:stSnd>
        <p:snd r:embed="rId3" name="coin.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1259632" y="72007"/>
            <a:ext cx="7427168" cy="764704"/>
          </a:xfrm>
        </p:spPr>
        <p:txBody>
          <a:bodyPr/>
          <a:lstStyle/>
          <a:p>
            <a:r>
              <a:rPr lang="en-US" altLang="en-US" sz="2800" b="1" dirty="0">
                <a:solidFill>
                  <a:srgbClr val="FF0000"/>
                </a:solidFill>
              </a:rPr>
              <a:t>Quality of PEMPAL Events</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6</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61B829D-BB3E-487D-860E-EA7B53CEAEDF}"/>
              </a:ext>
            </a:extLst>
          </p:cNvPr>
          <p:cNvSpPr txBox="1"/>
          <p:nvPr/>
        </p:nvSpPr>
        <p:spPr>
          <a:xfrm>
            <a:off x="6347545" y="1057374"/>
            <a:ext cx="2544910" cy="4832092"/>
          </a:xfrm>
          <a:prstGeom prst="rect">
            <a:avLst/>
          </a:prstGeom>
          <a:noFill/>
        </p:spPr>
        <p:txBody>
          <a:bodyPr wrap="square" rtlCol="0">
            <a:spAutoFit/>
          </a:bodyPr>
          <a:lstStyle/>
          <a:p>
            <a:r>
              <a:rPr lang="en-US" dirty="0"/>
              <a:t>The highest rating for overall satisfaction (4.9): </a:t>
            </a:r>
          </a:p>
          <a:p>
            <a:pPr marL="285750" indent="-285750">
              <a:buFontTx/>
              <a:buChar char="-"/>
            </a:pPr>
            <a:r>
              <a:rPr lang="en-US" sz="1600" i="1" dirty="0">
                <a:solidFill>
                  <a:srgbClr val="0070C0"/>
                </a:solidFill>
              </a:rPr>
              <a:t>TCOP IT group meeting in Baku;</a:t>
            </a:r>
          </a:p>
          <a:p>
            <a:pPr marL="285750" indent="-285750">
              <a:buFontTx/>
              <a:buChar char="-"/>
            </a:pPr>
            <a:r>
              <a:rPr lang="en-US" sz="1600" i="1" dirty="0">
                <a:solidFill>
                  <a:srgbClr val="0070C0"/>
                </a:solidFill>
              </a:rPr>
              <a:t>TCOP Cash management group meeting in Chisinau;</a:t>
            </a:r>
          </a:p>
          <a:p>
            <a:pPr marL="285750" indent="-285750">
              <a:buFontTx/>
              <a:buChar char="-"/>
            </a:pPr>
            <a:r>
              <a:rPr lang="en-US" sz="1600" i="1" dirty="0">
                <a:solidFill>
                  <a:srgbClr val="0070C0"/>
                </a:solidFill>
              </a:rPr>
              <a:t>BCOP ExCom meeting n Paris. </a:t>
            </a:r>
          </a:p>
          <a:p>
            <a:endParaRPr lang="en-US" dirty="0"/>
          </a:p>
          <a:p>
            <a:endParaRPr lang="en-US" dirty="0"/>
          </a:p>
          <a:p>
            <a:r>
              <a:rPr lang="en-US" dirty="0"/>
              <a:t>Rating for applicability of knowledge varies from 4.3 to 4.8. The highest rating (4.8) -</a:t>
            </a:r>
            <a:r>
              <a:rPr lang="en-US" sz="1600" i="1" dirty="0">
                <a:solidFill>
                  <a:srgbClr val="0070C0"/>
                </a:solidFill>
              </a:rPr>
              <a:t>BCOP ExCom meeting in Paris</a:t>
            </a:r>
          </a:p>
        </p:txBody>
      </p:sp>
      <p:graphicFrame>
        <p:nvGraphicFramePr>
          <p:cNvPr id="9" name="Content Placeholder 8">
            <a:extLst>
              <a:ext uri="{FF2B5EF4-FFF2-40B4-BE49-F238E27FC236}">
                <a16:creationId xmlns:a16="http://schemas.microsoft.com/office/drawing/2014/main" id="{EF79A03E-274C-434A-B149-461D05B280F2}"/>
              </a:ext>
            </a:extLst>
          </p:cNvPr>
          <p:cNvGraphicFramePr>
            <a:graphicFrameLocks noGrp="1"/>
          </p:cNvGraphicFramePr>
          <p:nvPr>
            <p:ph idx="1"/>
            <p:extLst>
              <p:ext uri="{D42A27DB-BD31-4B8C-83A1-F6EECF244321}">
                <p14:modId xmlns:p14="http://schemas.microsoft.com/office/powerpoint/2010/main" val="3816644251"/>
              </p:ext>
            </p:extLst>
          </p:nvPr>
        </p:nvGraphicFramePr>
        <p:xfrm>
          <a:off x="766234" y="908719"/>
          <a:ext cx="5482952" cy="28083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a16="http://schemas.microsoft.com/office/drawing/2014/main" id="{E3BAE4FD-B00C-414D-B25C-843A5E49F5A0}"/>
              </a:ext>
            </a:extLst>
          </p:cNvPr>
          <p:cNvGraphicFramePr>
            <a:graphicFrameLocks/>
          </p:cNvGraphicFramePr>
          <p:nvPr>
            <p:extLst>
              <p:ext uri="{D42A27DB-BD31-4B8C-83A1-F6EECF244321}">
                <p14:modId xmlns:p14="http://schemas.microsoft.com/office/powerpoint/2010/main" val="3856794680"/>
              </p:ext>
            </p:extLst>
          </p:nvPr>
        </p:nvGraphicFramePr>
        <p:xfrm>
          <a:off x="827584" y="3861048"/>
          <a:ext cx="5421602"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987604146"/>
      </p:ext>
    </p:extLst>
  </p:cSld>
  <p:clrMapOvr>
    <a:masterClrMapping/>
  </p:clrMapOvr>
  <p:transition spd="slow">
    <p:wipe dir="r"/>
    <p:sndAc>
      <p:stSnd>
        <p:snd r:embed="rId3" name="coin.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1115616" y="72007"/>
            <a:ext cx="7776864" cy="764704"/>
          </a:xfrm>
        </p:spPr>
        <p:txBody>
          <a:bodyPr/>
          <a:lstStyle/>
          <a:p>
            <a:r>
              <a:rPr lang="en-US" altLang="en-US" sz="2800" b="1" dirty="0">
                <a:solidFill>
                  <a:srgbClr val="FF0000"/>
                </a:solidFill>
              </a:rPr>
              <a:t>Quality of Leadership and Technical Inputs</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7</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61B829D-BB3E-487D-860E-EA7B53CEAEDF}"/>
              </a:ext>
            </a:extLst>
          </p:cNvPr>
          <p:cNvSpPr txBox="1"/>
          <p:nvPr/>
        </p:nvSpPr>
        <p:spPr>
          <a:xfrm>
            <a:off x="6156176" y="1523846"/>
            <a:ext cx="2880320" cy="4801314"/>
          </a:xfrm>
          <a:prstGeom prst="rect">
            <a:avLst/>
          </a:prstGeom>
          <a:noFill/>
        </p:spPr>
        <p:txBody>
          <a:bodyPr wrap="square" rtlCol="0">
            <a:spAutoFit/>
          </a:bodyPr>
          <a:lstStyle/>
          <a:p>
            <a:r>
              <a:rPr lang="en-US" dirty="0"/>
              <a:t>The highest rating for Executive committees (5): </a:t>
            </a:r>
          </a:p>
          <a:p>
            <a:pPr marL="285750" indent="-285750">
              <a:buFontTx/>
              <a:buChar char="-"/>
            </a:pPr>
            <a:r>
              <a:rPr lang="en-US" sz="1600" i="1" dirty="0">
                <a:solidFill>
                  <a:srgbClr val="0070C0"/>
                </a:solidFill>
              </a:rPr>
              <a:t>TCOP accounting group meeting in Baku;</a:t>
            </a:r>
          </a:p>
          <a:p>
            <a:pPr marL="285750" indent="-285750">
              <a:buFontTx/>
              <a:buChar char="-"/>
            </a:pPr>
            <a:r>
              <a:rPr lang="en-US" sz="1600" i="1" dirty="0">
                <a:solidFill>
                  <a:srgbClr val="0070C0"/>
                </a:solidFill>
              </a:rPr>
              <a:t>TCOP cash management group meeting in Chisinau;</a:t>
            </a:r>
          </a:p>
          <a:p>
            <a:pPr marL="285750" indent="-285750">
              <a:buFontTx/>
              <a:buChar char="-"/>
            </a:pPr>
            <a:r>
              <a:rPr lang="en-US" sz="1600" i="1" dirty="0">
                <a:solidFill>
                  <a:srgbClr val="0070C0"/>
                </a:solidFill>
              </a:rPr>
              <a:t>BCOP PPB group meeting in Paris. </a:t>
            </a:r>
          </a:p>
          <a:p>
            <a:endParaRPr lang="en-US" dirty="0"/>
          </a:p>
          <a:p>
            <a:endParaRPr lang="en-US" dirty="0"/>
          </a:p>
          <a:p>
            <a:endParaRPr lang="en-US" dirty="0"/>
          </a:p>
          <a:p>
            <a:r>
              <a:rPr lang="en-US" dirty="0"/>
              <a:t>The highest rating for</a:t>
            </a:r>
          </a:p>
          <a:p>
            <a:r>
              <a:rPr lang="en-US" dirty="0"/>
              <a:t>resource team (5):</a:t>
            </a:r>
          </a:p>
          <a:p>
            <a:r>
              <a:rPr lang="en-US" i="1" dirty="0">
                <a:solidFill>
                  <a:srgbClr val="0070C0"/>
                </a:solidFill>
              </a:rPr>
              <a:t>-</a:t>
            </a:r>
            <a:r>
              <a:rPr lang="en-US" sz="1600" i="1" dirty="0">
                <a:solidFill>
                  <a:srgbClr val="0070C0"/>
                </a:solidFill>
              </a:rPr>
              <a:t> TCOP Cash management group meeting in Chisinau</a:t>
            </a:r>
            <a:endParaRPr lang="en-US" sz="1600" dirty="0"/>
          </a:p>
          <a:p>
            <a:r>
              <a:rPr lang="en-US" dirty="0"/>
              <a:t>- </a:t>
            </a:r>
            <a:r>
              <a:rPr lang="en-US" sz="1600" i="1" dirty="0">
                <a:solidFill>
                  <a:srgbClr val="0070C0"/>
                </a:solidFill>
              </a:rPr>
              <a:t>BCOP ExCom meeting in Paris</a:t>
            </a:r>
          </a:p>
        </p:txBody>
      </p:sp>
      <p:graphicFrame>
        <p:nvGraphicFramePr>
          <p:cNvPr id="9" name="Content Placeholder 8">
            <a:extLst>
              <a:ext uri="{FF2B5EF4-FFF2-40B4-BE49-F238E27FC236}">
                <a16:creationId xmlns:a16="http://schemas.microsoft.com/office/drawing/2014/main" id="{EF79A03E-274C-434A-B149-461D05B280F2}"/>
              </a:ext>
            </a:extLst>
          </p:cNvPr>
          <p:cNvGraphicFramePr>
            <a:graphicFrameLocks noGrp="1"/>
          </p:cNvGraphicFramePr>
          <p:nvPr>
            <p:ph idx="1"/>
          </p:nvPr>
        </p:nvGraphicFramePr>
        <p:xfrm>
          <a:off x="766234" y="908719"/>
          <a:ext cx="5482952" cy="28083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24376AFA-D67C-42F0-887A-0253A59829A1}"/>
              </a:ext>
            </a:extLst>
          </p:cNvPr>
          <p:cNvGraphicFramePr>
            <a:graphicFrameLocks/>
          </p:cNvGraphicFramePr>
          <p:nvPr>
            <p:extLst>
              <p:ext uri="{D42A27DB-BD31-4B8C-83A1-F6EECF244321}">
                <p14:modId xmlns:p14="http://schemas.microsoft.com/office/powerpoint/2010/main" val="502856343"/>
              </p:ext>
            </p:extLst>
          </p:nvPr>
        </p:nvGraphicFramePr>
        <p:xfrm>
          <a:off x="1050152" y="1340768"/>
          <a:ext cx="4943302" cy="3816424"/>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a:extLst>
              <a:ext uri="{FF2B5EF4-FFF2-40B4-BE49-F238E27FC236}">
                <a16:creationId xmlns:a16="http://schemas.microsoft.com/office/drawing/2014/main" id="{CC789273-BD4E-45D3-846A-AC1433A03799}"/>
              </a:ext>
            </a:extLst>
          </p:cNvPr>
          <p:cNvSpPr txBox="1"/>
          <p:nvPr/>
        </p:nvSpPr>
        <p:spPr>
          <a:xfrm>
            <a:off x="1907704" y="5589241"/>
            <a:ext cx="3779012" cy="646331"/>
          </a:xfrm>
          <a:prstGeom prst="rect">
            <a:avLst/>
          </a:prstGeom>
          <a:noFill/>
        </p:spPr>
        <p:txBody>
          <a:bodyPr wrap="square" rtlCol="0">
            <a:spAutoFit/>
          </a:bodyPr>
          <a:lstStyle/>
          <a:p>
            <a:r>
              <a:rPr lang="en-US" dirty="0"/>
              <a:t>The highest rating for speakers (5) – </a:t>
            </a:r>
            <a:r>
              <a:rPr lang="en-US" sz="1600" i="1" dirty="0">
                <a:solidFill>
                  <a:srgbClr val="0070C0"/>
                </a:solidFill>
              </a:rPr>
              <a:t>BCOP PPB group meeting in Paris</a:t>
            </a:r>
            <a:endParaRPr lang="en-US" sz="1600" dirty="0"/>
          </a:p>
        </p:txBody>
      </p:sp>
    </p:spTree>
    <p:extLst>
      <p:ext uri="{BB962C8B-B14F-4D97-AF65-F5344CB8AC3E}">
        <p14:creationId xmlns:p14="http://schemas.microsoft.com/office/powerpoint/2010/main" val="3028769473"/>
      </p:ext>
    </p:extLst>
  </p:cSld>
  <p:clrMapOvr>
    <a:masterClrMapping/>
  </p:clrMapOvr>
  <p:transition spd="slow">
    <p:wipe dir="r"/>
    <p:sndAc>
      <p:stSnd>
        <p:snd r:embed="rId3" name="coin.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1043608" y="72007"/>
            <a:ext cx="7560840" cy="764704"/>
          </a:xfrm>
        </p:spPr>
        <p:txBody>
          <a:bodyPr/>
          <a:lstStyle/>
          <a:p>
            <a:r>
              <a:rPr lang="en-US" altLang="en-US" sz="2800" b="1" dirty="0">
                <a:solidFill>
                  <a:srgbClr val="FF0000"/>
                </a:solidFill>
              </a:rPr>
              <a:t>Quality of Event Organization and Administration</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8</a:t>
            </a:fld>
            <a:endParaRPr lang="ru-RU" altLang="en-US" sz="1200" dirty="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B61B829D-BB3E-487D-860E-EA7B53CEAEDF}"/>
              </a:ext>
            </a:extLst>
          </p:cNvPr>
          <p:cNvSpPr txBox="1"/>
          <p:nvPr/>
        </p:nvSpPr>
        <p:spPr>
          <a:xfrm>
            <a:off x="6553200" y="1523763"/>
            <a:ext cx="2372844" cy="4770537"/>
          </a:xfrm>
          <a:prstGeom prst="rect">
            <a:avLst/>
          </a:prstGeom>
          <a:noFill/>
        </p:spPr>
        <p:txBody>
          <a:bodyPr wrap="square" rtlCol="0">
            <a:spAutoFit/>
          </a:bodyPr>
          <a:lstStyle/>
          <a:p>
            <a:r>
              <a:rPr lang="en-US" dirty="0"/>
              <a:t>The highest rating for the hosts (5): </a:t>
            </a:r>
          </a:p>
          <a:p>
            <a:pPr marL="285750" indent="-285750">
              <a:buFontTx/>
              <a:buChar char="-"/>
            </a:pPr>
            <a:r>
              <a:rPr lang="en-US" sz="1600" i="1" dirty="0">
                <a:solidFill>
                  <a:srgbClr val="0070C0"/>
                </a:solidFill>
              </a:rPr>
              <a:t>TCOP IT group meeting in Baku;</a:t>
            </a:r>
          </a:p>
          <a:p>
            <a:pPr marL="285750" indent="-285750">
              <a:buFontTx/>
              <a:buChar char="-"/>
            </a:pPr>
            <a:r>
              <a:rPr lang="en-US" sz="1600" i="1" dirty="0">
                <a:solidFill>
                  <a:srgbClr val="0070C0"/>
                </a:solidFill>
              </a:rPr>
              <a:t>IA COP plenary in Tashkent</a:t>
            </a:r>
          </a:p>
          <a:p>
            <a:pPr marL="285750" indent="-285750">
              <a:buFontTx/>
              <a:buChar char="-"/>
            </a:pPr>
            <a:endParaRPr lang="en-US" sz="1600" i="1" dirty="0">
              <a:solidFill>
                <a:srgbClr val="0070C0"/>
              </a:solidFill>
            </a:endParaRPr>
          </a:p>
          <a:p>
            <a:pPr marL="285750" indent="-285750">
              <a:buFontTx/>
              <a:buChar char="-"/>
            </a:pPr>
            <a:endParaRPr lang="en-US" sz="1600" i="1" dirty="0">
              <a:solidFill>
                <a:srgbClr val="0070C0"/>
              </a:solidFill>
            </a:endParaRPr>
          </a:p>
          <a:p>
            <a:pPr marL="285750" indent="-285750">
              <a:buFontTx/>
              <a:buChar char="-"/>
            </a:pPr>
            <a:endParaRPr lang="en-US" sz="1600" i="1" dirty="0">
              <a:solidFill>
                <a:srgbClr val="0070C0"/>
              </a:solidFill>
            </a:endParaRPr>
          </a:p>
          <a:p>
            <a:pPr marL="285750" indent="-285750">
              <a:buFontTx/>
              <a:buChar char="-"/>
            </a:pPr>
            <a:endParaRPr lang="en-US" sz="1600" i="1" dirty="0">
              <a:solidFill>
                <a:srgbClr val="0070C0"/>
              </a:solidFill>
            </a:endParaRPr>
          </a:p>
          <a:p>
            <a:pPr marL="285750" indent="-285750">
              <a:buFontTx/>
              <a:buChar char="-"/>
            </a:pPr>
            <a:endParaRPr lang="en-US" sz="1600" i="1" dirty="0">
              <a:solidFill>
                <a:srgbClr val="0070C0"/>
              </a:solidFill>
            </a:endParaRPr>
          </a:p>
          <a:p>
            <a:pPr marL="285750" indent="-285750">
              <a:buFontTx/>
              <a:buChar char="-"/>
            </a:pPr>
            <a:endParaRPr lang="en-US" sz="1600" i="1" dirty="0">
              <a:solidFill>
                <a:srgbClr val="0070C0"/>
              </a:solidFill>
            </a:endParaRPr>
          </a:p>
          <a:p>
            <a:r>
              <a:rPr lang="en-US" dirty="0"/>
              <a:t>Secretariat team received the highest possible rating for all four TCOP events and three of the four BCOP events </a:t>
            </a:r>
          </a:p>
        </p:txBody>
      </p:sp>
      <p:graphicFrame>
        <p:nvGraphicFramePr>
          <p:cNvPr id="11" name="Content Placeholder 10">
            <a:extLst>
              <a:ext uri="{FF2B5EF4-FFF2-40B4-BE49-F238E27FC236}">
                <a16:creationId xmlns:a16="http://schemas.microsoft.com/office/drawing/2014/main" id="{22077162-AC38-478B-BEF3-ABAC5BA23394}"/>
              </a:ext>
            </a:extLst>
          </p:cNvPr>
          <p:cNvGraphicFramePr>
            <a:graphicFrameLocks noGrp="1"/>
          </p:cNvGraphicFramePr>
          <p:nvPr>
            <p:ph idx="1"/>
            <p:extLst>
              <p:ext uri="{D42A27DB-BD31-4B8C-83A1-F6EECF244321}">
                <p14:modId xmlns:p14="http://schemas.microsoft.com/office/powerpoint/2010/main" val="4143173777"/>
              </p:ext>
            </p:extLst>
          </p:nvPr>
        </p:nvGraphicFramePr>
        <p:xfrm>
          <a:off x="763250" y="908720"/>
          <a:ext cx="5526111" cy="295232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2AC888EA-AA4B-4A2F-BA9B-957AB5F9E9A8}"/>
              </a:ext>
            </a:extLst>
          </p:cNvPr>
          <p:cNvGraphicFramePr>
            <a:graphicFrameLocks/>
          </p:cNvGraphicFramePr>
          <p:nvPr>
            <p:extLst>
              <p:ext uri="{D42A27DB-BD31-4B8C-83A1-F6EECF244321}">
                <p14:modId xmlns:p14="http://schemas.microsoft.com/office/powerpoint/2010/main" val="3295882099"/>
              </p:ext>
            </p:extLst>
          </p:nvPr>
        </p:nvGraphicFramePr>
        <p:xfrm>
          <a:off x="827584" y="3933057"/>
          <a:ext cx="5256584" cy="283917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96443595"/>
      </p:ext>
    </p:extLst>
  </p:cSld>
  <p:clrMapOvr>
    <a:masterClrMapping/>
  </p:clrMapOvr>
  <p:transition spd="slow">
    <p:wipe dir="r"/>
    <p:sndAc>
      <p:stSnd>
        <p:snd r:embed="rId3"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D39B9E2-5EA2-4090-B4F6-A2F4C9318804}"/>
              </a:ext>
            </a:extLst>
          </p:cNvPr>
          <p:cNvSpPr>
            <a:spLocks noGrp="1"/>
          </p:cNvSpPr>
          <p:nvPr>
            <p:ph type="title"/>
          </p:nvPr>
        </p:nvSpPr>
        <p:spPr>
          <a:xfrm>
            <a:off x="539552" y="165125"/>
            <a:ext cx="8229600" cy="936104"/>
          </a:xfrm>
        </p:spPr>
        <p:txBody>
          <a:bodyPr/>
          <a:lstStyle/>
          <a:p>
            <a:r>
              <a:rPr lang="en-US" altLang="en-US" sz="3200" b="1" dirty="0">
                <a:solidFill>
                  <a:srgbClr val="FF0000"/>
                </a:solidFill>
              </a:rPr>
              <a:t>Activity on PEMPAL Web Site</a:t>
            </a:r>
          </a:p>
        </p:txBody>
      </p:sp>
      <p:sp>
        <p:nvSpPr>
          <p:cNvPr id="29699" name="Slide Number Placeholder 3">
            <a:extLst>
              <a:ext uri="{FF2B5EF4-FFF2-40B4-BE49-F238E27FC236}">
                <a16:creationId xmlns:a16="http://schemas.microsoft.com/office/drawing/2014/main" id="{57EAA733-DA55-49DC-9189-5A8EA4C5DB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5AF957A-AA06-4499-895B-E31991E72C6C}" type="slidenum">
              <a:rPr lang="ru-RU" altLang="en-US" sz="1200">
                <a:solidFill>
                  <a:srgbClr val="898989"/>
                </a:solidFill>
              </a:rPr>
              <a:pPr>
                <a:spcBef>
                  <a:spcPct val="0"/>
                </a:spcBef>
                <a:buFontTx/>
                <a:buNone/>
              </a:pPr>
              <a:t>9</a:t>
            </a:fld>
            <a:endParaRPr lang="ru-RU" altLang="en-US" sz="1200">
              <a:solidFill>
                <a:srgbClr val="898989"/>
              </a:solidFill>
            </a:endParaRPr>
          </a:p>
        </p:txBody>
      </p:sp>
      <p:pic>
        <p:nvPicPr>
          <p:cNvPr id="29701" name="Рисунок 11" descr="pempal-logo.jpg">
            <a:extLst>
              <a:ext uri="{FF2B5EF4-FFF2-40B4-BE49-F238E27FC236}">
                <a16:creationId xmlns:a16="http://schemas.microsoft.com/office/drawing/2014/main" id="{8868C415-81C2-48B2-A287-23812C7E87B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6835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Chart 5">
            <a:extLst>
              <a:ext uri="{FF2B5EF4-FFF2-40B4-BE49-F238E27FC236}">
                <a16:creationId xmlns:a16="http://schemas.microsoft.com/office/drawing/2014/main" id="{CAC70A28-7B28-43CA-8013-D6E7827C13B7}"/>
              </a:ext>
            </a:extLst>
          </p:cNvPr>
          <p:cNvGraphicFramePr>
            <a:graphicFrameLocks/>
          </p:cNvGraphicFramePr>
          <p:nvPr/>
        </p:nvGraphicFramePr>
        <p:xfrm>
          <a:off x="1115616" y="980728"/>
          <a:ext cx="7128792" cy="3603848"/>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a:extLst>
              <a:ext uri="{FF2B5EF4-FFF2-40B4-BE49-F238E27FC236}">
                <a16:creationId xmlns:a16="http://schemas.microsoft.com/office/drawing/2014/main" id="{3CCE16D6-C955-474A-A374-152CABD96DA4}"/>
              </a:ext>
            </a:extLst>
          </p:cNvPr>
          <p:cNvSpPr txBox="1"/>
          <p:nvPr/>
        </p:nvSpPr>
        <p:spPr>
          <a:xfrm>
            <a:off x="1115616" y="4869160"/>
            <a:ext cx="7272808" cy="1754326"/>
          </a:xfrm>
          <a:prstGeom prst="rect">
            <a:avLst/>
          </a:prstGeom>
          <a:noFill/>
        </p:spPr>
        <p:txBody>
          <a:bodyPr wrap="square" rtlCol="0">
            <a:spAutoFit/>
          </a:bodyPr>
          <a:lstStyle/>
          <a:p>
            <a:r>
              <a:rPr lang="en-US" dirty="0"/>
              <a:t>Most frequently visited pages – TCOP, IACOP, BCOP, about PEMPAL, library</a:t>
            </a:r>
          </a:p>
          <a:p>
            <a:endParaRPr lang="en-US" dirty="0"/>
          </a:p>
          <a:p>
            <a:r>
              <a:rPr lang="en-US" dirty="0"/>
              <a:t>Countries with the highest number of visitors – Russia, Ukraine and Moldova from the member countries; US and France from the rest of the world </a:t>
            </a:r>
          </a:p>
        </p:txBody>
      </p:sp>
    </p:spTree>
    <p:extLst>
      <p:ext uri="{BB962C8B-B14F-4D97-AF65-F5344CB8AC3E}">
        <p14:creationId xmlns:p14="http://schemas.microsoft.com/office/powerpoint/2010/main" val="1555975573"/>
      </p:ext>
    </p:extLst>
  </p:cSld>
  <p:clrMapOvr>
    <a:masterClrMapping/>
  </p:clrMapOvr>
  <p:transition spd="slow">
    <p:wipe dir="r"/>
    <p:sndAc>
      <p:stSnd>
        <p:snd r:embed="rId3" name="coin.wav"/>
      </p:stSnd>
    </p:sndAc>
  </p:transition>
</p:sld>
</file>

<file path=ppt/theme/theme1.xml><?xml version="1.0" encoding="utf-8"?>
<a:theme xmlns:a="http://schemas.openxmlformats.org/drawingml/2006/main" name="Office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24624</TotalTime>
  <Words>721</Words>
  <Application>Microsoft Office PowerPoint</Application>
  <PresentationFormat>On-screen Show (4:3)</PresentationFormat>
  <Paragraphs>111</Paragraphs>
  <Slides>11</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 PEMPAL Strategic Objectives for 2017-22 </vt:lpstr>
      <vt:lpstr>PEMPAL Impact: Opinions of Senior Managers</vt:lpstr>
      <vt:lpstr>PEMPAL Events by Type</vt:lpstr>
      <vt:lpstr>Participation in PEMPAL Events</vt:lpstr>
      <vt:lpstr>Quality of PEMPAL Events</vt:lpstr>
      <vt:lpstr>Quality of Leadership and Technical Inputs</vt:lpstr>
      <vt:lpstr>Quality of Event Organization and Administration</vt:lpstr>
      <vt:lpstr>Activity on PEMPAL Web Site</vt:lpstr>
      <vt:lpstr>PEMPAL Expenses in FY18, USD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Treasury Community of Practice</dc:title>
  <dc:creator>Ion</dc:creator>
  <cp:lastModifiedBy>Elena Nikulina</cp:lastModifiedBy>
  <cp:revision>594</cp:revision>
  <dcterms:created xsi:type="dcterms:W3CDTF">2013-05-14T13:14:50Z</dcterms:created>
  <dcterms:modified xsi:type="dcterms:W3CDTF">2018-06-26T11:32:35Z</dcterms:modified>
</cp:coreProperties>
</file>