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6" r:id="rId2"/>
    <p:sldId id="267" r:id="rId3"/>
    <p:sldId id="284" r:id="rId4"/>
    <p:sldId id="282" r:id="rId5"/>
    <p:sldId id="270" r:id="rId6"/>
    <p:sldId id="280" r:id="rId7"/>
    <p:sldId id="285" r:id="rId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246C"/>
    <a:srgbClr val="FFFCF3"/>
    <a:srgbClr val="FFFAEB"/>
    <a:srgbClr val="E6D9FF"/>
    <a:srgbClr val="CCCCFF"/>
    <a:srgbClr val="E7E7FF"/>
    <a:srgbClr val="333399"/>
    <a:srgbClr val="6600CC"/>
    <a:srgbClr val="3E3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1533" autoAdjust="0"/>
  </p:normalViewPr>
  <p:slideViewPr>
    <p:cSldViewPr snapToGrid="0">
      <p:cViewPr varScale="1">
        <p:scale>
          <a:sx n="134" d="100"/>
          <a:sy n="134" d="100"/>
        </p:scale>
        <p:origin x="-96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BEF8D-D4DD-4B11-9BC8-E0369CD9F83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361"/>
            <a:ext cx="5438775" cy="39106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14030-3C51-4E92-9AEB-652F2F7D9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19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0300" y="688975"/>
            <a:ext cx="4597400" cy="3448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031DD-E504-4151-BA17-D01202C628E6}" type="slidenum">
              <a:rPr lang="ru-RU" smtClean="0"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52028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BEAF-C2E0-4805-B053-FE2A7FEFFB0F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99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BEAF-C2E0-4805-B053-FE2A7FEFFB0F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6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BEAF-C2E0-4805-B053-FE2A7FEFFB0F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47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BEAF-C2E0-4805-B053-FE2A7FEFFB0F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0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BEAF-C2E0-4805-B053-FE2A7FEFFB0F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30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BEAF-C2E0-4805-B053-FE2A7FEFFB0F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94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BEAF-C2E0-4805-B053-FE2A7FEFFB0F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78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BEAF-C2E0-4805-B053-FE2A7FEFFB0F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16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BEAF-C2E0-4805-B053-FE2A7FEFFB0F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9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BEAF-C2E0-4805-B053-FE2A7FEFFB0F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7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BEAF-C2E0-4805-B053-FE2A7FEFFB0F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41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BBEAF-C2E0-4805-B053-FE2A7FEFFB0F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16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515" y="862755"/>
            <a:ext cx="4405972" cy="5623722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-127952" y="2522443"/>
            <a:ext cx="51597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Jedinstveni računski plan objedinjen s proračunskom klasifikacijom</a:t>
            </a:r>
          </a:p>
        </p:txBody>
      </p:sp>
      <p:grpSp>
        <p:nvGrpSpPr>
          <p:cNvPr id="86" name="Группа 85"/>
          <p:cNvGrpSpPr/>
          <p:nvPr/>
        </p:nvGrpSpPr>
        <p:grpSpPr>
          <a:xfrm>
            <a:off x="0" y="-2423"/>
            <a:ext cx="9143999" cy="747179"/>
            <a:chOff x="2" y="1"/>
            <a:chExt cx="9143997" cy="859187"/>
          </a:xfrm>
          <a:solidFill>
            <a:schemeClr val="accent5">
              <a:lumMod val="50000"/>
            </a:schemeClr>
          </a:solidFill>
        </p:grpSpPr>
        <p:sp>
          <p:nvSpPr>
            <p:cNvPr id="87" name="Прямоугольник 86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88" name="Рисунок 8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496"/>
            <a:stretch/>
          </p:blipFill>
          <p:spPr>
            <a:xfrm>
              <a:off x="391425" y="63662"/>
              <a:ext cx="596119" cy="676317"/>
            </a:xfrm>
            <a:prstGeom prst="rect">
              <a:avLst/>
            </a:prstGeom>
            <a:grpFill/>
            <a:ln>
              <a:noFill/>
            </a:ln>
          </p:spPr>
        </p:pic>
        <p:grpSp>
          <p:nvGrpSpPr>
            <p:cNvPr id="91" name="Группа 90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grpFill/>
          </p:grpSpPr>
          <p:grpSp>
            <p:nvGrpSpPr>
              <p:cNvPr id="92" name="Группа 91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43" name="Группа 142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62" name="Блок-схема: объединение 161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3" name="Блок-схема: объединение 162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4" name="Блок-схема: объединение 163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5" name="Блок-схема: объединение 164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6" name="Блок-схема: объединение 165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4" name="Группа 143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7" name="Блок-схема: объединение 156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8" name="Блок-схема: объединение 157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9" name="Блок-схема: объединение 158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0" name="Блок-схема: объединение 159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1" name="Блок-схема: объединение 160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5" name="Группа 144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2" name="Блок-схема: объединение 151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3" name="Блок-схема: объединение 152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4" name="Блок-схема: объединение 153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5" name="Блок-схема: объединение 154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6" name="Блок-схема: объединение 155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6" name="Группа 145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7" name="Блок-схема: объединение 146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8" name="Блок-схема: объединение 147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9" name="Блок-схема: объединение 148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0" name="Блок-схема: объединение 149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1" name="Блок-схема: объединение 150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93" name="Группа 92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19" name="Группа 118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8" name="Блок-схема: объединение 13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9" name="Блок-схема: объединение 13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0" name="Блок-схема: объединение 13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1" name="Блок-схема: объединение 14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2" name="Блок-схема: объединение 14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0" name="Группа 119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3" name="Блок-схема: объединение 13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4" name="Блок-схема: объединение 13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5" name="Блок-схема: объединение 13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6" name="Блок-схема: объединение 13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7" name="Блок-схема: объединение 13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1" name="Группа 120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8" name="Блок-схема: объединение 12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9" name="Блок-схема: объединение 12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0" name="Блок-схема: объединение 12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1" name="Блок-схема: объединение 13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2" name="Блок-схема: объединение 13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2" name="Группа 121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3" name="Блок-схема: объединение 12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4" name="Блок-схема: объединение 12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5" name="Блок-схема: объединение 12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6" name="Блок-схема: объединение 12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7" name="Блок-схема: объединение 12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94" name="Группа 93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95" name="Группа 94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4" name="Блок-схема: объединение 11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5" name="Блок-схема: объединение 11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6" name="Блок-схема: объединение 11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7" name="Блок-схема: объединение 11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8" name="Блок-схема: объединение 11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6" name="Группа 95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9" name="Блок-схема: объединение 10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0" name="Блок-схема: объединение 10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1" name="Блок-схема: объединение 11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2" name="Блок-схема: объединение 11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3" name="Блок-схема: объединение 11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7" name="Группа 96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4" name="Блок-схема: объединение 10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5" name="Блок-схема: объединение 10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6" name="Блок-схема: объединение 10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7" name="Блок-схема: объединение 10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8" name="Блок-схема: объединение 10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8" name="Группа 97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99" name="Блок-схема: объединение 9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0" name="Блок-схема: объединение 9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1" name="Блок-схема: объединение 10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2" name="Блок-схема: объединение 10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3" name="Блок-схема: объединение 10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</p:grpSp>
      </p:grpSp>
      <p:sp>
        <p:nvSpPr>
          <p:cNvPr id="167" name="TextBox 166"/>
          <p:cNvSpPr txBox="1"/>
          <p:nvPr/>
        </p:nvSpPr>
        <p:spPr>
          <a:xfrm>
            <a:off x="847620" y="54754"/>
            <a:ext cx="47172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5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Glavna državna riznica</a:t>
            </a:r>
          </a:p>
          <a:p>
            <a:pPr algn="ctr"/>
            <a:r>
              <a:rPr lang="hr-HR" sz="165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Ministarstvo financija Republike Bjelarus</a:t>
            </a:r>
          </a:p>
        </p:txBody>
      </p:sp>
    </p:spTree>
    <p:extLst>
      <p:ext uri="{BB962C8B-B14F-4D97-AF65-F5344CB8AC3E}">
        <p14:creationId xmlns:p14="http://schemas.microsoft.com/office/powerpoint/2010/main" val="379700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/>
          <p:cNvSpPr txBox="1"/>
          <p:nvPr/>
        </p:nvSpPr>
        <p:spPr>
          <a:xfrm>
            <a:off x="1188372" y="147348"/>
            <a:ext cx="420882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5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государственное казначейство</a:t>
            </a:r>
          </a:p>
        </p:txBody>
      </p:sp>
      <p:grpSp>
        <p:nvGrpSpPr>
          <p:cNvPr id="86" name="Группа 85"/>
          <p:cNvGrpSpPr/>
          <p:nvPr/>
        </p:nvGrpSpPr>
        <p:grpSpPr>
          <a:xfrm>
            <a:off x="0" y="-14512"/>
            <a:ext cx="9143999" cy="747179"/>
            <a:chOff x="2" y="1"/>
            <a:chExt cx="9143997" cy="859187"/>
          </a:xfrm>
          <a:solidFill>
            <a:schemeClr val="accent5">
              <a:lumMod val="50000"/>
            </a:schemeClr>
          </a:solidFill>
        </p:grpSpPr>
        <p:sp>
          <p:nvSpPr>
            <p:cNvPr id="87" name="Прямоугольник 86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89" name="Группа 88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grpFill/>
          </p:grpSpPr>
          <p:grpSp>
            <p:nvGrpSpPr>
              <p:cNvPr id="90" name="Группа 89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41" name="Группа 140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60" name="Блок-схема: объединение 15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1" name="Блок-схема: объединение 16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2" name="Блок-схема: объединение 16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3" name="Блок-схема: объединение 16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4" name="Блок-схема: объединение 16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2" name="Группа 141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5" name="Блок-схема: объединение 15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6" name="Блок-схема: объединение 15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7" name="Блок-схема: объединение 15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8" name="Блок-схема: объединение 15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9" name="Блок-схема: объединение 15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3" name="Группа 142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0" name="Блок-схема: объединение 14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1" name="Блок-схема: объединение 15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2" name="Блок-схема: объединение 15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3" name="Блок-схема: объединение 15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4" name="Блок-схема: объединение 15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4" name="Группа 143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5" name="Блок-схема: объединение 14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6" name="Блок-схема: объединение 14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7" name="Блок-схема: объединение 14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8" name="Блок-схема: объединение 14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9" name="Блок-схема: объединение 14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91" name="Группа 90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17" name="Группа 116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6" name="Блок-схема: объединение 135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7" name="Блок-схема: объединение 136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8" name="Блок-схема: объединение 137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9" name="Блок-схема: объединение 138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0" name="Блок-схема: объединение 139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18" name="Группа 117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1" name="Блок-схема: объединение 130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2" name="Блок-схема: объединение 131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3" name="Блок-схема: объединение 132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4" name="Блок-схема: объединение 133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5" name="Блок-схема: объединение 134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19" name="Группа 118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6" name="Блок-схема: объединение 125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7" name="Блок-схема: объединение 126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8" name="Блок-схема: объединение 127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9" name="Блок-схема: объединение 128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0" name="Блок-схема: объединение 129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0" name="Группа 119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1" name="Блок-схема: объединение 120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2" name="Блок-схема: объединение 121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3" name="Блок-схема: объединение 122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4" name="Блок-схема: объединение 123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5" name="Блок-схема: объединение 124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92" name="Группа 91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93" name="Группа 92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2" name="Блок-схема: объединение 111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3" name="Блок-схема: объединение 112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4" name="Блок-схема: объединение 113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5" name="Блок-схема: объединение 114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6" name="Блок-схема: объединение 115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4" name="Группа 93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7" name="Блок-схема: объединение 106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8" name="Блок-схема: объединение 107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9" name="Блок-схема: объединение 108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0" name="Блок-схема: объединение 109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1" name="Блок-схема: объединение 110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5" name="Группа 94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2" name="Блок-схема: объединение 101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3" name="Блок-схема: объединение 102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4" name="Блок-схема: объединение 103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5" name="Блок-схема: объединение 104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6" name="Блок-схема: объединение 105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6" name="Группа 95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97" name="Блок-схема: объединение 96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98" name="Блок-схема: объединение 97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99" name="Блок-схема: объединение 98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0" name="Блок-схема: объединение 99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1" name="Блок-схема: объединение 100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</p:grpSp>
      </p:grpSp>
      <p:pic>
        <p:nvPicPr>
          <p:cNvPr id="166" name="Рисунок 16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96"/>
          <a:stretch/>
        </p:blipFill>
        <p:spPr>
          <a:xfrm>
            <a:off x="391423" y="54545"/>
            <a:ext cx="596119" cy="58654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</p:pic>
      <p:sp>
        <p:nvSpPr>
          <p:cNvPr id="88" name="TextBox 87"/>
          <p:cNvSpPr txBox="1"/>
          <p:nvPr/>
        </p:nvSpPr>
        <p:spPr>
          <a:xfrm>
            <a:off x="847620" y="54754"/>
            <a:ext cx="47172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5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Glavna državna riznica</a:t>
            </a:r>
          </a:p>
          <a:p>
            <a:pPr algn="r"/>
            <a:r>
              <a:rPr lang="hr-HR" sz="165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Ministarstvo financija Republike Bjelarus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852" y="795436"/>
            <a:ext cx="8686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Korisnici jedinstvenog računskog plana (UCoA) objedinjenog s proračunskom klasifikacijom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370" y="2002971"/>
            <a:ext cx="553998" cy="36793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hr-HR"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Razina Vlade</a:t>
            </a: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978485" y="2429548"/>
            <a:ext cx="412069" cy="2826211"/>
          </a:xfrm>
          <a:prstGeom prst="leftBrace">
            <a:avLst>
              <a:gd name="adj1" fmla="val 8333"/>
              <a:gd name="adj2" fmla="val 49615"/>
            </a:avLst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44684" y="2002971"/>
            <a:ext cx="207831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Središnja 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1444684" y="4818340"/>
            <a:ext cx="208343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Lokalna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7904" y="1617464"/>
            <a:ext cx="5044816" cy="3631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Calibri" panose="020F0502020204030204" pitchFamily="34" charset="0"/>
              <a:buChar char="→"/>
            </a:pPr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Proračunske organizacije </a:t>
            </a:r>
          </a:p>
          <a:p>
            <a:pPr algn="just"/>
            <a:r>
              <a:rPr lang="hr-H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(radnje koje se provode u pogledu trenutačnih aktivnosti)</a:t>
            </a:r>
          </a:p>
          <a:p>
            <a:pPr marL="342900" indent="-342900">
              <a:buFont typeface="Calibri" panose="020F0502020204030204" pitchFamily="34" charset="0"/>
              <a:buChar char="→"/>
            </a:pPr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Tijela državne riznice</a:t>
            </a:r>
          </a:p>
          <a:p>
            <a:pPr algn="just"/>
            <a:r>
              <a:rPr lang="hr-H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(računovodstvo za financijske tokove i namire unutar riznice)</a:t>
            </a:r>
          </a:p>
          <a:p>
            <a:pPr marL="342900" indent="-342900">
              <a:buFont typeface="Calibri" panose="020F0502020204030204" pitchFamily="34" charset="0"/>
              <a:buChar char="→"/>
            </a:pPr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Lokalna financijska tijela</a:t>
            </a:r>
          </a:p>
          <a:p>
            <a:pPr algn="just"/>
            <a:r>
              <a:rPr lang="hr-H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(računovodstvo za aktivnosti izvršenja proračuna)</a:t>
            </a:r>
          </a:p>
          <a:p>
            <a:pPr marL="342900" indent="-342900">
              <a:buFont typeface="Calibri" panose="020F0502020204030204" pitchFamily="34" charset="0"/>
              <a:buChar char="→"/>
            </a:pPr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Ruralni izvršni odbori </a:t>
            </a:r>
          </a:p>
          <a:p>
            <a:pPr algn="just"/>
            <a:r>
              <a:rPr lang="hr-H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(računovodstvo za izvršenje proračuna i provedbu procjena proračuna)</a:t>
            </a:r>
          </a:p>
        </p:txBody>
      </p:sp>
    </p:spTree>
    <p:extLst>
      <p:ext uri="{BB962C8B-B14F-4D97-AF65-F5344CB8AC3E}">
        <p14:creationId xmlns:p14="http://schemas.microsoft.com/office/powerpoint/2010/main" val="80670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Группа 85"/>
          <p:cNvGrpSpPr/>
          <p:nvPr/>
        </p:nvGrpSpPr>
        <p:grpSpPr>
          <a:xfrm>
            <a:off x="0" y="-2423"/>
            <a:ext cx="9143999" cy="747179"/>
            <a:chOff x="2" y="1"/>
            <a:chExt cx="9143997" cy="859187"/>
          </a:xfrm>
          <a:solidFill>
            <a:schemeClr val="accent5">
              <a:lumMod val="50000"/>
            </a:schemeClr>
          </a:solidFill>
        </p:grpSpPr>
        <p:sp>
          <p:nvSpPr>
            <p:cNvPr id="87" name="Прямоугольник 86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88" name="Рисунок 8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496"/>
            <a:stretch/>
          </p:blipFill>
          <p:spPr>
            <a:xfrm>
              <a:off x="391425" y="63662"/>
              <a:ext cx="596119" cy="676317"/>
            </a:xfrm>
            <a:prstGeom prst="rect">
              <a:avLst/>
            </a:prstGeom>
            <a:grpFill/>
            <a:ln>
              <a:noFill/>
            </a:ln>
          </p:spPr>
        </p:pic>
        <p:grpSp>
          <p:nvGrpSpPr>
            <p:cNvPr id="91" name="Группа 90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grpFill/>
          </p:grpSpPr>
          <p:grpSp>
            <p:nvGrpSpPr>
              <p:cNvPr id="92" name="Группа 91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43" name="Группа 142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62" name="Блок-схема: объединение 161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3" name="Блок-схема: объединение 162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4" name="Блок-схема: объединение 163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5" name="Блок-схема: объединение 164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6" name="Блок-схема: объединение 165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4" name="Группа 143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7" name="Блок-схема: объединение 156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8" name="Блок-схема: объединение 157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9" name="Блок-схема: объединение 158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0" name="Блок-схема: объединение 159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1" name="Блок-схема: объединение 160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5" name="Группа 144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2" name="Блок-схема: объединение 151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3" name="Блок-схема: объединение 152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4" name="Блок-схема: объединение 153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5" name="Блок-схема: объединение 154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6" name="Блок-схема: объединение 155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6" name="Группа 145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7" name="Блок-схема: объединение 146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8" name="Блок-схема: объединение 147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9" name="Блок-схема: объединение 148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0" name="Блок-схема: объединение 149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1" name="Блок-схема: объединение 150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93" name="Группа 92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19" name="Группа 118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8" name="Блок-схема: объединение 13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9" name="Блок-схема: объединение 13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0" name="Блок-схема: объединение 13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1" name="Блок-схема: объединение 14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2" name="Блок-схема: объединение 14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0" name="Группа 119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3" name="Блок-схема: объединение 13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4" name="Блок-схема: объединение 13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5" name="Блок-схема: объединение 13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6" name="Блок-схема: объединение 13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7" name="Блок-схема: объединение 13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1" name="Группа 120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8" name="Блок-схема: объединение 12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9" name="Блок-схема: объединение 12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0" name="Блок-схема: объединение 12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1" name="Блок-схема: объединение 13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2" name="Блок-схема: объединение 13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2" name="Группа 121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3" name="Блок-схема: объединение 12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4" name="Блок-схема: объединение 12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5" name="Блок-схема: объединение 12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6" name="Блок-схема: объединение 12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7" name="Блок-схема: объединение 12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94" name="Группа 93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95" name="Группа 94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4" name="Блок-схема: объединение 11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5" name="Блок-схема: объединение 11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6" name="Блок-схема: объединение 11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7" name="Блок-схема: объединение 11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8" name="Блок-схема: объединение 11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6" name="Группа 95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9" name="Блок-схема: объединение 10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0" name="Блок-схема: объединение 10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1" name="Блок-схема: объединение 11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2" name="Блок-схема: объединение 11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3" name="Блок-схема: объединение 11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7" name="Группа 96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4" name="Блок-схема: объединение 10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5" name="Блок-схема: объединение 10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6" name="Блок-схема: объединение 10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7" name="Блок-схема: объединение 10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8" name="Блок-схема: объединение 10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8" name="Группа 97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99" name="Блок-схема: объединение 9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0" name="Блок-схема: объединение 9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1" name="Блок-схема: объединение 10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2" name="Блок-схема: объединение 10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3" name="Блок-схема: объединение 10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</p:grpSp>
      </p:grpSp>
      <p:sp>
        <p:nvSpPr>
          <p:cNvPr id="89" name="Надпись 33"/>
          <p:cNvSpPr txBox="1"/>
          <p:nvPr/>
        </p:nvSpPr>
        <p:spPr>
          <a:xfrm>
            <a:off x="7158039" y="4475436"/>
            <a:ext cx="1921062" cy="438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Oznaka proračunske klasifikacije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 ХХ </a:t>
            </a:r>
            <a:r>
              <a:rPr lang="hr-HR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  <a:r>
              <a:rPr lang="hr-HR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ХХ</a:t>
            </a:r>
          </a:p>
        </p:txBody>
      </p:sp>
      <p:sp>
        <p:nvSpPr>
          <p:cNvPr id="168" name="Надпись 1"/>
          <p:cNvSpPr txBox="1"/>
          <p:nvPr/>
        </p:nvSpPr>
        <p:spPr>
          <a:xfrm>
            <a:off x="121016" y="5728517"/>
            <a:ext cx="1495425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hr-HR" sz="11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Organizacijski segment</a:t>
            </a: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hr-HR" sz="11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</a:p>
        </p:txBody>
      </p:sp>
      <p:sp>
        <p:nvSpPr>
          <p:cNvPr id="169" name="Надпись 2"/>
          <p:cNvSpPr txBox="1"/>
          <p:nvPr/>
        </p:nvSpPr>
        <p:spPr>
          <a:xfrm>
            <a:off x="5947355" y="5720398"/>
            <a:ext cx="1086481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hr-HR" sz="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Vrsta proračuna</a:t>
            </a:r>
          </a:p>
          <a:p>
            <a:pPr algn="ctr">
              <a:lnSpc>
                <a:spcPts val="600"/>
              </a:lnSpc>
              <a:spcAft>
                <a:spcPts val="0"/>
              </a:spcAft>
            </a:pPr>
            <a:r>
              <a:rPr lang="hr-HR" sz="9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hr-HR" sz="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 </a:t>
            </a:r>
          </a:p>
        </p:txBody>
      </p:sp>
      <p:sp>
        <p:nvSpPr>
          <p:cNvPr id="170" name="Надпись 4"/>
          <p:cNvSpPr txBox="1"/>
          <p:nvPr/>
        </p:nvSpPr>
        <p:spPr>
          <a:xfrm>
            <a:off x="7163545" y="5701348"/>
            <a:ext cx="1905082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hr-HR" sz="11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Gospodarski segment </a:t>
            </a:r>
          </a:p>
          <a:p>
            <a:pPr algn="ctr">
              <a:lnSpc>
                <a:spcPts val="1200"/>
              </a:lnSpc>
              <a:spcAft>
                <a:spcPts val="0"/>
              </a:spcAft>
            </a:pP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hr-HR" sz="11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 ХХ ХХХХХХХ ХХХ</a:t>
            </a:r>
          </a:p>
        </p:txBody>
      </p:sp>
      <p:sp>
        <p:nvSpPr>
          <p:cNvPr id="171" name="Надпись 5"/>
          <p:cNvSpPr txBox="1"/>
          <p:nvPr/>
        </p:nvSpPr>
        <p:spPr>
          <a:xfrm>
            <a:off x="4566473" y="5713731"/>
            <a:ext cx="1219200" cy="542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hr-HR" sz="11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Programski segment</a:t>
            </a: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hr-HR" sz="11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 ХХ </a:t>
            </a:r>
          </a:p>
        </p:txBody>
      </p:sp>
      <p:sp>
        <p:nvSpPr>
          <p:cNvPr id="172" name="Надпись 46"/>
          <p:cNvSpPr txBox="1"/>
          <p:nvPr/>
        </p:nvSpPr>
        <p:spPr>
          <a:xfrm>
            <a:off x="3319915" y="5707562"/>
            <a:ext cx="1076325" cy="54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hr-HR" sz="11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Ciljni segment</a:t>
            </a: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hr-HR" sz="11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 </a:t>
            </a:r>
          </a:p>
        </p:txBody>
      </p:sp>
      <p:sp>
        <p:nvSpPr>
          <p:cNvPr id="173" name="Надпись 6"/>
          <p:cNvSpPr txBox="1"/>
          <p:nvPr/>
        </p:nvSpPr>
        <p:spPr>
          <a:xfrm>
            <a:off x="1778123" y="5728517"/>
            <a:ext cx="1367731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hr-HR" sz="11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Funkcionalni segment</a:t>
            </a: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hr-HR" sz="11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 ХХ Х</a:t>
            </a:r>
          </a:p>
        </p:txBody>
      </p:sp>
      <p:sp>
        <p:nvSpPr>
          <p:cNvPr id="174" name="Надпись 8"/>
          <p:cNvSpPr txBox="1"/>
          <p:nvPr/>
        </p:nvSpPr>
        <p:spPr>
          <a:xfrm>
            <a:off x="4575248" y="4612640"/>
            <a:ext cx="1180117" cy="428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sz="1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1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</a:p>
        </p:txBody>
      </p:sp>
      <p:sp>
        <p:nvSpPr>
          <p:cNvPr id="175" name="Надпись 9"/>
          <p:cNvSpPr txBox="1"/>
          <p:nvPr/>
        </p:nvSpPr>
        <p:spPr>
          <a:xfrm>
            <a:off x="4575248" y="5167948"/>
            <a:ext cx="1180117" cy="419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sz="1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Potprogram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1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</a:p>
        </p:txBody>
      </p:sp>
      <p:sp>
        <p:nvSpPr>
          <p:cNvPr id="176" name="Надпись 11"/>
          <p:cNvSpPr txBox="1"/>
          <p:nvPr/>
        </p:nvSpPr>
        <p:spPr>
          <a:xfrm>
            <a:off x="1778123" y="4091204"/>
            <a:ext cx="1370524" cy="419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sz="1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Odjeljak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1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</a:p>
        </p:txBody>
      </p:sp>
      <p:sp>
        <p:nvSpPr>
          <p:cNvPr id="177" name="Надпись 12"/>
          <p:cNvSpPr txBox="1"/>
          <p:nvPr/>
        </p:nvSpPr>
        <p:spPr>
          <a:xfrm>
            <a:off x="1778123" y="4624933"/>
            <a:ext cx="1367731" cy="438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sz="1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Pododjeljak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1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</a:p>
        </p:txBody>
      </p:sp>
      <p:sp>
        <p:nvSpPr>
          <p:cNvPr id="178" name="Надпись 13"/>
          <p:cNvSpPr txBox="1"/>
          <p:nvPr/>
        </p:nvSpPr>
        <p:spPr>
          <a:xfrm>
            <a:off x="121016" y="5120323"/>
            <a:ext cx="1478099" cy="438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sz="1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Poglavlje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1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</a:p>
        </p:txBody>
      </p:sp>
      <p:sp>
        <p:nvSpPr>
          <p:cNvPr id="179" name="Надпись 15"/>
          <p:cNvSpPr txBox="1"/>
          <p:nvPr/>
        </p:nvSpPr>
        <p:spPr>
          <a:xfrm>
            <a:off x="5947355" y="5152397"/>
            <a:ext cx="1096006" cy="419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sz="1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Vrsta proračuna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1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</a:p>
        </p:txBody>
      </p:sp>
      <p:sp>
        <p:nvSpPr>
          <p:cNvPr id="180" name="Надпись 18"/>
          <p:cNvSpPr txBox="1"/>
          <p:nvPr/>
        </p:nvSpPr>
        <p:spPr>
          <a:xfrm>
            <a:off x="7121931" y="3484861"/>
            <a:ext cx="1910588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hr-HR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Oznaka sintetičkog računovodstva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</a:p>
        </p:txBody>
      </p:sp>
      <p:sp>
        <p:nvSpPr>
          <p:cNvPr id="181" name="Надпись 19"/>
          <p:cNvSpPr txBox="1"/>
          <p:nvPr/>
        </p:nvSpPr>
        <p:spPr>
          <a:xfrm>
            <a:off x="7158039" y="5120323"/>
            <a:ext cx="1910588" cy="428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sz="1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Vrsta promjene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1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</a:p>
        </p:txBody>
      </p:sp>
      <p:sp>
        <p:nvSpPr>
          <p:cNvPr id="182" name="Надпись 41"/>
          <p:cNvSpPr txBox="1"/>
          <p:nvPr/>
        </p:nvSpPr>
        <p:spPr>
          <a:xfrm>
            <a:off x="7154127" y="1371991"/>
            <a:ext cx="1695450" cy="419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hr-HR" sz="11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Zakon o proračunu</a:t>
            </a: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hr-HR" sz="11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ХХХХХ</a:t>
            </a:r>
          </a:p>
        </p:txBody>
      </p:sp>
      <p:sp>
        <p:nvSpPr>
          <p:cNvPr id="183" name="Надпись 42"/>
          <p:cNvSpPr txBox="1"/>
          <p:nvPr/>
        </p:nvSpPr>
        <p:spPr>
          <a:xfrm>
            <a:off x="7143190" y="793821"/>
            <a:ext cx="1676400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hr-HR" sz="11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Identifikacijski kod riznice</a:t>
            </a: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hr-HR" sz="11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</a:p>
        </p:txBody>
      </p:sp>
      <p:sp>
        <p:nvSpPr>
          <p:cNvPr id="184" name="Надпись 24"/>
          <p:cNvSpPr txBox="1"/>
          <p:nvPr/>
        </p:nvSpPr>
        <p:spPr>
          <a:xfrm>
            <a:off x="1778123" y="5167948"/>
            <a:ext cx="1352550" cy="428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sz="1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Razred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1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85" name="Надпись 10"/>
          <p:cNvSpPr txBox="1"/>
          <p:nvPr/>
        </p:nvSpPr>
        <p:spPr>
          <a:xfrm>
            <a:off x="3291340" y="5167948"/>
            <a:ext cx="1104900" cy="419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sz="1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Odlomak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1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</a:p>
        </p:txBody>
      </p:sp>
      <p:sp>
        <p:nvSpPr>
          <p:cNvPr id="186" name="Надпись 48"/>
          <p:cNvSpPr txBox="1"/>
          <p:nvPr/>
        </p:nvSpPr>
        <p:spPr>
          <a:xfrm>
            <a:off x="7158890" y="1837986"/>
            <a:ext cx="1685925" cy="390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hr-HR" sz="11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Skupine drugih strana</a:t>
            </a: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hr-HR" sz="11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</a:p>
        </p:txBody>
      </p:sp>
      <p:sp>
        <p:nvSpPr>
          <p:cNvPr id="187" name="Надпись 48"/>
          <p:cNvSpPr txBox="1"/>
          <p:nvPr/>
        </p:nvSpPr>
        <p:spPr>
          <a:xfrm>
            <a:off x="7158890" y="2295038"/>
            <a:ext cx="1685925" cy="492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hr-HR" sz="12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Registracijski broj </a:t>
            </a:r>
            <a:r>
              <a:rPr lang="hr-HR" sz="12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platitelja</a:t>
            </a:r>
            <a:r>
              <a:rPr lang="hr-HR" sz="12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(UNP)</a:t>
            </a: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hr-HR" sz="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 </a:t>
            </a:r>
            <a:r>
              <a:rPr lang="hr-HR" sz="9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  <a:r>
              <a:rPr lang="hr-HR" sz="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ХХХ</a:t>
            </a:r>
          </a:p>
        </p:txBody>
      </p:sp>
      <p:sp>
        <p:nvSpPr>
          <p:cNvPr id="188" name="Надпись 14"/>
          <p:cNvSpPr txBox="1"/>
          <p:nvPr/>
        </p:nvSpPr>
        <p:spPr>
          <a:xfrm>
            <a:off x="7163652" y="2869918"/>
            <a:ext cx="1676400" cy="5958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11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Registracijski broj riznice (UNK)</a:t>
            </a:r>
            <a:r>
              <a:rPr lang="hr-HR" sz="1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ХХХХХ</a:t>
            </a:r>
          </a:p>
        </p:txBody>
      </p:sp>
      <p:sp>
        <p:nvSpPr>
          <p:cNvPr id="189" name="Надпись 18"/>
          <p:cNvSpPr txBox="1"/>
          <p:nvPr/>
        </p:nvSpPr>
        <p:spPr>
          <a:xfrm>
            <a:off x="7158039" y="3964028"/>
            <a:ext cx="1910588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hr-HR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Oznaka analitičkog računovodstva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</a:p>
        </p:txBody>
      </p:sp>
      <p:sp>
        <p:nvSpPr>
          <p:cNvPr id="190" name="Надпись 61"/>
          <p:cNvSpPr txBox="1"/>
          <p:nvPr/>
        </p:nvSpPr>
        <p:spPr>
          <a:xfrm>
            <a:off x="4947861" y="1533185"/>
            <a:ext cx="2085975" cy="673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hr-HR" sz="11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Druge uprave za planiranje i analizu izvršenja proračuna, računovodstva i izvještavanja</a:t>
            </a:r>
          </a:p>
        </p:txBody>
      </p:sp>
      <p:sp>
        <p:nvSpPr>
          <p:cNvPr id="191" name="Надпись 44"/>
          <p:cNvSpPr txBox="1"/>
          <p:nvPr/>
        </p:nvSpPr>
        <p:spPr>
          <a:xfrm>
            <a:off x="75481" y="1024431"/>
            <a:ext cx="4653034" cy="10863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cap="none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Visokokvalitetna izrada jedinstvenog RP-a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(primjer proračunskih rashoda)</a:t>
            </a:r>
          </a:p>
        </p:txBody>
      </p:sp>
      <p:sp>
        <p:nvSpPr>
          <p:cNvPr id="192" name="Надпись 43"/>
          <p:cNvSpPr txBox="1"/>
          <p:nvPr/>
        </p:nvSpPr>
        <p:spPr>
          <a:xfrm>
            <a:off x="5338165" y="1086241"/>
            <a:ext cx="1409700" cy="2857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1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Uprave:</a:t>
            </a:r>
          </a:p>
        </p:txBody>
      </p:sp>
      <p:cxnSp>
        <p:nvCxnSpPr>
          <p:cNvPr id="3" name="Прямая соединительная линия 2"/>
          <p:cNvCxnSpPr>
            <a:stCxn id="168" idx="0"/>
            <a:endCxn id="178" idx="2"/>
          </p:cNvCxnSpPr>
          <p:nvPr/>
        </p:nvCxnSpPr>
        <p:spPr>
          <a:xfrm flipH="1" flipV="1">
            <a:off x="860066" y="5558473"/>
            <a:ext cx="8663" cy="1700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168" idx="3"/>
            <a:endCxn id="173" idx="1"/>
          </p:cNvCxnSpPr>
          <p:nvPr/>
        </p:nvCxnSpPr>
        <p:spPr>
          <a:xfrm>
            <a:off x="1616441" y="5995217"/>
            <a:ext cx="1616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177" idx="0"/>
            <a:endCxn id="176" idx="2"/>
          </p:cNvCxnSpPr>
          <p:nvPr/>
        </p:nvCxnSpPr>
        <p:spPr>
          <a:xfrm flipV="1">
            <a:off x="2461989" y="4510304"/>
            <a:ext cx="1396" cy="114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177" idx="2"/>
            <a:endCxn id="184" idx="0"/>
          </p:cNvCxnSpPr>
          <p:nvPr/>
        </p:nvCxnSpPr>
        <p:spPr>
          <a:xfrm flipH="1">
            <a:off x="2454398" y="5063083"/>
            <a:ext cx="7591" cy="1048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184" idx="2"/>
            <a:endCxn id="173" idx="0"/>
          </p:cNvCxnSpPr>
          <p:nvPr/>
        </p:nvCxnSpPr>
        <p:spPr>
          <a:xfrm>
            <a:off x="2454398" y="5596573"/>
            <a:ext cx="7591" cy="1319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73" idx="3"/>
            <a:endCxn id="172" idx="1"/>
          </p:cNvCxnSpPr>
          <p:nvPr/>
        </p:nvCxnSpPr>
        <p:spPr>
          <a:xfrm flipV="1">
            <a:off x="3145854" y="5979977"/>
            <a:ext cx="174061" cy="15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72" idx="3"/>
            <a:endCxn id="171" idx="1"/>
          </p:cNvCxnSpPr>
          <p:nvPr/>
        </p:nvCxnSpPr>
        <p:spPr>
          <a:xfrm>
            <a:off x="4396240" y="5979977"/>
            <a:ext cx="170233" cy="52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71" idx="3"/>
            <a:endCxn id="169" idx="1"/>
          </p:cNvCxnSpPr>
          <p:nvPr/>
        </p:nvCxnSpPr>
        <p:spPr>
          <a:xfrm flipV="1">
            <a:off x="5785673" y="5982336"/>
            <a:ext cx="161682" cy="28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69" idx="3"/>
            <a:endCxn id="170" idx="1"/>
          </p:cNvCxnSpPr>
          <p:nvPr/>
        </p:nvCxnSpPr>
        <p:spPr>
          <a:xfrm flipV="1">
            <a:off x="7033836" y="5968048"/>
            <a:ext cx="129709" cy="14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85" idx="2"/>
            <a:endCxn id="172" idx="0"/>
          </p:cNvCxnSpPr>
          <p:nvPr/>
        </p:nvCxnSpPr>
        <p:spPr>
          <a:xfrm>
            <a:off x="3843790" y="5587048"/>
            <a:ext cx="14288" cy="1205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74" idx="2"/>
            <a:endCxn id="175" idx="0"/>
          </p:cNvCxnSpPr>
          <p:nvPr/>
        </p:nvCxnSpPr>
        <p:spPr>
          <a:xfrm>
            <a:off x="5165307" y="5041265"/>
            <a:ext cx="0" cy="1266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75" idx="2"/>
            <a:endCxn id="171" idx="0"/>
          </p:cNvCxnSpPr>
          <p:nvPr/>
        </p:nvCxnSpPr>
        <p:spPr>
          <a:xfrm>
            <a:off x="5165307" y="5587048"/>
            <a:ext cx="10766" cy="1266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79" idx="2"/>
            <a:endCxn id="169" idx="0"/>
          </p:cNvCxnSpPr>
          <p:nvPr/>
        </p:nvCxnSpPr>
        <p:spPr>
          <a:xfrm flipH="1">
            <a:off x="6490596" y="5571497"/>
            <a:ext cx="4762" cy="1489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80" idx="2"/>
            <a:endCxn id="189" idx="0"/>
          </p:cNvCxnSpPr>
          <p:nvPr/>
        </p:nvCxnSpPr>
        <p:spPr>
          <a:xfrm>
            <a:off x="8077225" y="3884911"/>
            <a:ext cx="36108" cy="79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89" idx="2"/>
            <a:endCxn id="89" idx="0"/>
          </p:cNvCxnSpPr>
          <p:nvPr/>
        </p:nvCxnSpPr>
        <p:spPr>
          <a:xfrm>
            <a:off x="8113333" y="4364078"/>
            <a:ext cx="5237" cy="1113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89" idx="2"/>
            <a:endCxn id="181" idx="0"/>
          </p:cNvCxnSpPr>
          <p:nvPr/>
        </p:nvCxnSpPr>
        <p:spPr>
          <a:xfrm flipH="1">
            <a:off x="8113333" y="4913586"/>
            <a:ext cx="5237" cy="2067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181" idx="2"/>
            <a:endCxn id="170" idx="0"/>
          </p:cNvCxnSpPr>
          <p:nvPr/>
        </p:nvCxnSpPr>
        <p:spPr>
          <a:xfrm>
            <a:off x="8113333" y="5548948"/>
            <a:ext cx="2753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3" name="TextBox 192"/>
          <p:cNvSpPr txBox="1"/>
          <p:nvPr/>
        </p:nvSpPr>
        <p:spPr>
          <a:xfrm>
            <a:off x="847620" y="54754"/>
            <a:ext cx="471724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5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Glavna državna riznica</a:t>
            </a:r>
          </a:p>
          <a:p>
            <a:pPr algn="r"/>
            <a:r>
              <a:rPr lang="hr-HR" sz="165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Ministarstvo financija Republike Bjelarus</a:t>
            </a:r>
          </a:p>
          <a:p>
            <a:pPr algn="r"/>
            <a:endParaRPr lang="ru-RU" sz="165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20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Группа 88"/>
          <p:cNvGrpSpPr/>
          <p:nvPr/>
        </p:nvGrpSpPr>
        <p:grpSpPr>
          <a:xfrm>
            <a:off x="-402" y="0"/>
            <a:ext cx="9143999" cy="756505"/>
            <a:chOff x="2" y="1"/>
            <a:chExt cx="9143997" cy="859187"/>
          </a:xfrm>
          <a:solidFill>
            <a:schemeClr val="accent5">
              <a:lumMod val="50000"/>
            </a:schemeClr>
          </a:solidFill>
        </p:grpSpPr>
        <p:sp>
          <p:nvSpPr>
            <p:cNvPr id="90" name="Прямоугольник 89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92" name="Группа 91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grpFill/>
          </p:grpSpPr>
          <p:grpSp>
            <p:nvGrpSpPr>
              <p:cNvPr id="93" name="Группа 92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44" name="Группа 143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63" name="Блок-схема: объединение 16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4" name="Блок-схема: объединение 16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5" name="Блок-схема: объединение 16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6" name="Блок-схема: объединение 16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7" name="Блок-схема: объединение 16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5" name="Группа 144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8" name="Блок-схема: объединение 15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9" name="Блок-схема: объединение 15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0" name="Блок-схема: объединение 15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1" name="Блок-схема: объединение 16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2" name="Блок-схема: объединение 16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6" name="Группа 145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3" name="Блок-схема: объединение 15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4" name="Блок-схема: объединение 15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5" name="Блок-схема: объединение 15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6" name="Блок-схема: объединение 15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7" name="Блок-схема: объединение 15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7" name="Группа 146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8" name="Блок-схема: объединение 14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9" name="Блок-схема: объединение 14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0" name="Блок-схема: объединение 14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1" name="Блок-схема: объединение 15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2" name="Блок-схема: объединение 15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94" name="Группа 93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20" name="Группа 119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9" name="Блок-схема: объединение 13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0" name="Блок-схема: объединение 13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1" name="Блок-схема: объединение 14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2" name="Блок-схема: объединение 14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3" name="Блок-схема: объединение 14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1" name="Группа 120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4" name="Блок-схема: объединение 13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5" name="Блок-схема: объединение 13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6" name="Блок-схема: объединение 13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7" name="Блок-схема: объединение 13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8" name="Блок-схема: объединение 13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2" name="Группа 121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9" name="Блок-схема: объединение 12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0" name="Блок-схема: объединение 12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1" name="Блок-схема: объединение 13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2" name="Блок-схема: объединение 13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3" name="Блок-схема: объединение 13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3" name="Группа 122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4" name="Блок-схема: объединение 12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5" name="Блок-схема: объединение 12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6" name="Блок-схема: объединение 12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7" name="Блок-схема: объединение 12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8" name="Блок-схема: объединение 12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95" name="Группа 94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96" name="Группа 95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5" name="Блок-схема: объединение 11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6" name="Блок-схема: объединение 11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7" name="Блок-схема: объединение 11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8" name="Блок-схема: объединение 11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9" name="Блок-схема: объединение 11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7" name="Группа 96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0" name="Блок-схема: объединение 10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1" name="Блок-схема: объединение 11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2" name="Блок-схема: объединение 11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3" name="Блок-схема: объединение 11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4" name="Блок-схема: объединение 11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8" name="Группа 97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5" name="Блок-схема: объединение 10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6" name="Блок-схема: объединение 10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7" name="Блок-схема: объединение 10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8" name="Блок-схема: объединение 10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9" name="Блок-схема: объединение 10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9" name="Группа 98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0" name="Блок-схема: объединение 9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1" name="Блок-схема: объединение 10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2" name="Блок-схема: объединение 10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3" name="Блок-схема: объединение 10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4" name="Блок-схема: объединение 10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</p:grpSp>
      </p:grpSp>
      <p:pic>
        <p:nvPicPr>
          <p:cNvPr id="169" name="Рисунок 16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96"/>
          <a:stretch/>
        </p:blipFill>
        <p:spPr>
          <a:xfrm>
            <a:off x="391423" y="52916"/>
            <a:ext cx="596119" cy="588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</p:pic>
      <p:sp>
        <p:nvSpPr>
          <p:cNvPr id="91" name="TextBox 90"/>
          <p:cNvSpPr txBox="1"/>
          <p:nvPr/>
        </p:nvSpPr>
        <p:spPr>
          <a:xfrm>
            <a:off x="847620" y="54754"/>
            <a:ext cx="47172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5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Glavna državna riznica</a:t>
            </a:r>
          </a:p>
          <a:p>
            <a:pPr algn="r"/>
            <a:r>
              <a:rPr lang="hr-HR" sz="165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Ministarstvo financija Republike Bjelarus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19653" y="1665513"/>
            <a:ext cx="2748813" cy="12409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>
                <a:solidFill>
                  <a:srgbClr val="0024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Dugotrajna imovina</a:t>
            </a:r>
          </a:p>
        </p:txBody>
      </p:sp>
      <p:sp>
        <p:nvSpPr>
          <p:cNvPr id="170" name="Прямоугольник 169"/>
          <p:cNvSpPr/>
          <p:nvPr/>
        </p:nvSpPr>
        <p:spPr>
          <a:xfrm>
            <a:off x="1519654" y="3021770"/>
            <a:ext cx="2748812" cy="12409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Trenutačna imovina</a:t>
            </a:r>
          </a:p>
        </p:txBody>
      </p:sp>
      <p:sp>
        <p:nvSpPr>
          <p:cNvPr id="171" name="Прямоугольник 170"/>
          <p:cNvSpPr/>
          <p:nvPr/>
        </p:nvSpPr>
        <p:spPr>
          <a:xfrm>
            <a:off x="4652742" y="1661974"/>
            <a:ext cx="2661164" cy="12445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Obveze</a:t>
            </a:r>
          </a:p>
        </p:txBody>
      </p:sp>
      <p:sp>
        <p:nvSpPr>
          <p:cNvPr id="172" name="Прямоугольник 171"/>
          <p:cNvSpPr/>
          <p:nvPr/>
        </p:nvSpPr>
        <p:spPr>
          <a:xfrm>
            <a:off x="4634923" y="4395031"/>
            <a:ext cx="2678983" cy="1979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Imovina i obveze za upravljanje novčanim sredstvima za izvršenje proračuna</a:t>
            </a:r>
          </a:p>
        </p:txBody>
      </p:sp>
      <p:sp>
        <p:nvSpPr>
          <p:cNvPr id="173" name="Прямоугольник 172"/>
          <p:cNvSpPr/>
          <p:nvPr/>
        </p:nvSpPr>
        <p:spPr>
          <a:xfrm>
            <a:off x="1519654" y="4367986"/>
            <a:ext cx="2748812" cy="11683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Neto imovina</a:t>
            </a:r>
          </a:p>
        </p:txBody>
      </p:sp>
      <p:sp>
        <p:nvSpPr>
          <p:cNvPr id="174" name="Прямоугольник 173"/>
          <p:cNvSpPr/>
          <p:nvPr/>
        </p:nvSpPr>
        <p:spPr>
          <a:xfrm>
            <a:off x="4652742" y="3021770"/>
            <a:ext cx="2661164" cy="12409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Financijski rezultat za prihod, troškove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943" y="902027"/>
            <a:ext cx="8073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Odjeljci ekonomskog segmenta jedinstvenog RP-a</a:t>
            </a:r>
          </a:p>
        </p:txBody>
      </p:sp>
      <p:sp>
        <p:nvSpPr>
          <p:cNvPr id="175" name="Прямоугольник 174"/>
          <p:cNvSpPr/>
          <p:nvPr/>
        </p:nvSpPr>
        <p:spPr>
          <a:xfrm>
            <a:off x="1519653" y="5766105"/>
            <a:ext cx="2774990" cy="6084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Izvanbilančni zapisi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080" y="1785775"/>
            <a:ext cx="1447940" cy="96177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9" y="2423438"/>
            <a:ext cx="1369203" cy="113462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" y="4321284"/>
            <a:ext cx="1343025" cy="12192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50" y="3104092"/>
            <a:ext cx="1428750" cy="107632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09546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Группа 403"/>
          <p:cNvGrpSpPr/>
          <p:nvPr/>
        </p:nvGrpSpPr>
        <p:grpSpPr>
          <a:xfrm>
            <a:off x="2" y="0"/>
            <a:ext cx="9143999" cy="747179"/>
            <a:chOff x="2" y="1"/>
            <a:chExt cx="9143997" cy="859187"/>
          </a:xfrm>
          <a:solidFill>
            <a:schemeClr val="accent5">
              <a:lumMod val="50000"/>
            </a:schemeClr>
          </a:solidFill>
        </p:grpSpPr>
        <p:sp>
          <p:nvSpPr>
            <p:cNvPr id="405" name="Прямоугольник 404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407" name="Группа 406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grpFill/>
          </p:grpSpPr>
          <p:grpSp>
            <p:nvGrpSpPr>
              <p:cNvPr id="408" name="Группа 407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459" name="Группа 458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78" name="Блок-схема: объединение 47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79" name="Блок-схема: объединение 47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80" name="Блок-схема: объединение 47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81" name="Блок-схема: объединение 48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82" name="Блок-схема: объединение 48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460" name="Группа 459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73" name="Блок-схема: объединение 47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74" name="Блок-схема: объединение 47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75" name="Блок-схема: объединение 47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76" name="Блок-схема: объединение 47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77" name="Блок-схема: объединение 47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461" name="Группа 460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68" name="Блок-схема: объединение 46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69" name="Блок-схема: объединение 46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70" name="Блок-схема: объединение 46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71" name="Блок-схема: объединение 47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72" name="Блок-схема: объединение 47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462" name="Группа 461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63" name="Блок-схема: объединение 46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64" name="Блок-схема: объединение 46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65" name="Блок-схема: объединение 46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66" name="Блок-схема: объединение 46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67" name="Блок-схема: объединение 46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409" name="Группа 408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435" name="Группа 434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54" name="Блок-схема: объединение 45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55" name="Блок-схема: объединение 45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56" name="Блок-схема: объединение 45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57" name="Блок-схема: объединение 45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58" name="Блок-схема: объединение 45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436" name="Группа 435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49" name="Блок-схема: объединение 44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50" name="Блок-схема: объединение 44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51" name="Блок-схема: объединение 45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52" name="Блок-схема: объединение 45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53" name="Блок-схема: объединение 45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437" name="Группа 436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44" name="Блок-схема: объединение 44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45" name="Блок-схема: объединение 44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46" name="Блок-схема: объединение 44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47" name="Блок-схема: объединение 44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48" name="Блок-схема: объединение 44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438" name="Группа 437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39" name="Блок-схема: объединение 43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40" name="Блок-схема: объединение 43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41" name="Блок-схема: объединение 44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42" name="Блок-схема: объединение 44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43" name="Блок-схема: объединение 44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410" name="Группа 409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411" name="Группа 410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30" name="Блок-схема: объединение 42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31" name="Блок-схема: объединение 43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32" name="Блок-схема: объединение 43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33" name="Блок-схема: объединение 43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34" name="Блок-схема: объединение 43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412" name="Группа 411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25" name="Блок-схема: объединение 42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26" name="Блок-схема: объединение 42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27" name="Блок-схема: объединение 42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28" name="Блок-схема: объединение 42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29" name="Блок-схема: объединение 42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413" name="Группа 412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20" name="Блок-схема: объединение 41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21" name="Блок-схема: объединение 42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22" name="Блок-схема: объединение 42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23" name="Блок-схема: объединение 42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24" name="Блок-схема: объединение 42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414" name="Группа 413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15" name="Блок-схема: объединение 41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16" name="Блок-схема: объединение 41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17" name="Блок-схема: объединение 41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18" name="Блок-схема: объединение 41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19" name="Блок-схема: объединение 41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</p:grpSp>
      </p:grpSp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96"/>
          <a:stretch/>
        </p:blipFill>
        <p:spPr>
          <a:xfrm>
            <a:off x="391423" y="52939"/>
            <a:ext cx="596119" cy="5881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</p:pic>
      <p:sp>
        <p:nvSpPr>
          <p:cNvPr id="86" name="TextBox 85"/>
          <p:cNvSpPr txBox="1"/>
          <p:nvPr/>
        </p:nvSpPr>
        <p:spPr>
          <a:xfrm>
            <a:off x="847620" y="54754"/>
            <a:ext cx="47172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5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Glavna državna riznica</a:t>
            </a:r>
          </a:p>
          <a:p>
            <a:pPr algn="r"/>
            <a:r>
              <a:rPr lang="hr-HR" sz="165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Ministarstvo financija Republike </a:t>
            </a:r>
            <a:r>
              <a:rPr lang="hr-HR" sz="165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Bjelarus</a:t>
            </a:r>
            <a:endParaRPr lang="hr-HR" sz="165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23607" y="958145"/>
            <a:ext cx="8110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Jedinstveni računski plan uključuje: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0854" y="1678969"/>
            <a:ext cx="8686767" cy="440120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izradu jedinstvene informacijske osnove za razvoj informacijskog sustava upravljanja javnim financijama;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osiguranje potpunog obuhvata svih ekonomskih aktivnosti subjekata u sektoru javne uprave Republike Bjelarus, za sve vrste izvještavanja:</a:t>
            </a:r>
          </a:p>
          <a:p>
            <a:pPr marL="1073150" indent="-342900" algn="just">
              <a:buFont typeface="Wingdings" panose="05000000000000000000" pitchFamily="2" charset="2"/>
              <a:buChar char="ü"/>
            </a:pPr>
            <a:r>
              <a:rPr lang="hr-HR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Financijski izvještaji na temelju IPSAS-a;</a:t>
            </a:r>
          </a:p>
          <a:p>
            <a:pPr marL="1073150" indent="-342900" algn="just">
              <a:buFont typeface="Wingdings" panose="05000000000000000000" pitchFamily="2" charset="2"/>
              <a:buChar char="ü"/>
            </a:pPr>
            <a:r>
              <a:rPr lang="hr-HR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Izvještaji o izvršenju proračuna;</a:t>
            </a:r>
          </a:p>
          <a:p>
            <a:pPr marL="1073150" indent="-342900" algn="just">
              <a:buFont typeface="Wingdings" panose="05000000000000000000" pitchFamily="2" charset="2"/>
              <a:buChar char="ü"/>
            </a:pPr>
            <a:r>
              <a:rPr lang="hr-HR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Statistički izvještaji GFS-a.</a:t>
            </a:r>
          </a:p>
          <a:p>
            <a:pPr algn="just"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5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90" y="152995"/>
            <a:ext cx="4270772" cy="43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" y="0"/>
            <a:ext cx="9143999" cy="747179"/>
            <a:chOff x="2" y="1"/>
            <a:chExt cx="9143997" cy="859187"/>
          </a:xfrm>
          <a:solidFill>
            <a:schemeClr val="accent5">
              <a:lumMod val="50000"/>
            </a:schemeClr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grpFill/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61" name="Группа 60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80" name="Блок-схема: объединение 7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81" name="Блок-схема: объединение 8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82" name="Блок-схема: объединение 8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83" name="Блок-схема: объединение 8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84" name="Блок-схема: объединение 8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62" name="Группа 61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75" name="Блок-схема: объединение 7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76" name="Блок-схема: объединение 7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77" name="Блок-схема: объединение 7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78" name="Блок-схема: объединение 7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79" name="Блок-схема: объединение 7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63" name="Группа 62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70" name="Блок-схема: объединение 6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71" name="Блок-схема: объединение 7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72" name="Блок-схема: объединение 7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73" name="Блок-схема: объединение 7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74" name="Блок-схема: объединение 7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64" name="Группа 63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65" name="Блок-схема: объединение 6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66" name="Блок-схема: объединение 6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67" name="Блок-схема: объединение 6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68" name="Блок-схема: объединение 6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69" name="Блок-схема: объединение 6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11" name="Группа 10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37" name="Группа 36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56" name="Блок-схема: объединение 55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57" name="Блок-схема: объединение 56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58" name="Блок-схема: объединение 57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59" name="Блок-схема: объединение 58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60" name="Блок-схема: объединение 59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38" name="Группа 37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51" name="Блок-схема: объединение 50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52" name="Блок-схема: объединение 51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53" name="Блок-схема: объединение 52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54" name="Блок-схема: объединение 53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55" name="Блок-схема: объединение 54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39" name="Группа 38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6" name="Блок-схема: объединение 45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7" name="Блок-схема: объединение 46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8" name="Блок-схема: объединение 47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9" name="Блок-схема: объединение 48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50" name="Блок-схема: объединение 49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40" name="Группа 39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1" name="Блок-схема: объединение 40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2" name="Блок-схема: объединение 41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3" name="Блок-схема: объединение 42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4" name="Блок-схема: объединение 43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5" name="Блок-схема: объединение 44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12" name="Группа 11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3" name="Группа 12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32" name="Блок-схема: объединение 31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33" name="Блок-схема: объединение 32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34" name="Блок-схема: объединение 33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35" name="Блок-схема: объединение 34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36" name="Блок-схема: объединение 35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" name="Группа 13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27" name="Блок-схема: объединение 26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28" name="Блок-схема: объединение 27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29" name="Блок-схема: объединение 28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30" name="Блок-схема: объединение 29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31" name="Блок-схема: объединение 30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5" name="Группа 14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22" name="Блок-схема: объединение 21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23" name="Блок-схема: объединение 22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24" name="Блок-схема: объединение 23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25" name="Блок-схема: объединение 24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26" name="Блок-схема: объединение 25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7" name="Блок-схема: объединение 16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8" name="Блок-схема: объединение 17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9" name="Блок-схема: объединение 18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20" name="Блок-схема: объединение 19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21" name="Блок-схема: объединение 20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</p:grp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96"/>
          <a:stretch/>
        </p:blipFill>
        <p:spPr>
          <a:xfrm>
            <a:off x="311240" y="204073"/>
            <a:ext cx="596119" cy="49260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</p:pic>
      <p:sp>
        <p:nvSpPr>
          <p:cNvPr id="85" name="TextBox 84"/>
          <p:cNvSpPr txBox="1"/>
          <p:nvPr/>
        </p:nvSpPr>
        <p:spPr>
          <a:xfrm>
            <a:off x="847620" y="54754"/>
            <a:ext cx="47172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5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Glavna državna riznica</a:t>
            </a:r>
          </a:p>
          <a:p>
            <a:pPr algn="r"/>
            <a:r>
              <a:rPr lang="hr-HR" sz="165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Ministarstvo financija Republike Bjelarus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7867" y="682443"/>
            <a:ext cx="800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Provedba jedinstvenog računskog plana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7563" y="1085347"/>
            <a:ext cx="193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dvije faze</a:t>
            </a:r>
          </a:p>
        </p:txBody>
      </p:sp>
      <p:cxnSp>
        <p:nvCxnSpPr>
          <p:cNvPr id="90" name="Прямая со стрелкой 89"/>
          <p:cNvCxnSpPr/>
          <p:nvPr/>
        </p:nvCxnSpPr>
        <p:spPr>
          <a:xfrm flipH="1">
            <a:off x="3547516" y="1129741"/>
            <a:ext cx="458445" cy="280544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5600935" y="1142953"/>
            <a:ext cx="382495" cy="280544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454125" y="1509893"/>
            <a:ext cx="4660485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2200">
                <a:latin typeface="Times New Roman" panose="02020603050405020304" pitchFamily="18" charset="0"/>
                <a:cs typeface="Times New Roman" panose="02020603050405020304" pitchFamily="18" charset="0"/>
              </a:rPr>
              <a:t>Priprema i provedba pilot projekta na razini pojedinačnih organizacija u sektoru javne uprave (2019. – 2021.)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5641420" y="1509893"/>
            <a:ext cx="3185835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2200">
                <a:latin typeface="Times New Roman" panose="02020603050405020304" pitchFamily="18" charset="0"/>
                <a:cs typeface="Times New Roman" panose="02020603050405020304" pitchFamily="18" charset="0"/>
              </a:rPr>
              <a:t>Mjere za uvođenje jedinstvenog računskog plana u aktivnosti svih organizacija u javnom sektoru (iz 2022.), uključujući:</a:t>
            </a:r>
          </a:p>
          <a:p>
            <a:pPr algn="ctr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Razvoj standardiziranog softvera;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Stručno usavršavanje.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745" y="5072305"/>
            <a:ext cx="51887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hr-HR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Sudionici: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Proračunske organizacije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Lokalno financijsko tijelo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Tijelo državne riznice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Lokalni ruralni odbor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81836" y="3460239"/>
            <a:ext cx="4956331" cy="12488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hr-H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Cilj: </a:t>
            </a:r>
          </a:p>
          <a:p>
            <a:pPr algn="ctr">
              <a:lnSpc>
                <a:spcPts val="1800"/>
              </a:lnSpc>
            </a:pPr>
            <a:r>
              <a:rPr lang="hr-H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Provjeriti je li jedinstveni računski plan za računovodstvo svih aktivnosti u skladu s funkcijama koje se izvršavaju, s ciljem njegove naknadne provedbe u svim organizacijama</a:t>
            </a:r>
          </a:p>
        </p:txBody>
      </p:sp>
    </p:spTree>
    <p:extLst>
      <p:ext uri="{BB962C8B-B14F-4D97-AF65-F5344CB8AC3E}">
        <p14:creationId xmlns:p14="http://schemas.microsoft.com/office/powerpoint/2010/main" val="45416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рямоугольник 84"/>
          <p:cNvSpPr/>
          <p:nvPr/>
        </p:nvSpPr>
        <p:spPr>
          <a:xfrm>
            <a:off x="1825831" y="3153814"/>
            <a:ext cx="6251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600" b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Hvala na pažnji!</a:t>
            </a:r>
          </a:p>
        </p:txBody>
      </p:sp>
      <p:grpSp>
        <p:nvGrpSpPr>
          <p:cNvPr id="86" name="Группа 85"/>
          <p:cNvGrpSpPr/>
          <p:nvPr/>
        </p:nvGrpSpPr>
        <p:grpSpPr>
          <a:xfrm>
            <a:off x="0" y="-2423"/>
            <a:ext cx="9143999" cy="747179"/>
            <a:chOff x="2" y="1"/>
            <a:chExt cx="9143997" cy="859187"/>
          </a:xfrm>
          <a:solidFill>
            <a:schemeClr val="accent5">
              <a:lumMod val="50000"/>
            </a:schemeClr>
          </a:solidFill>
        </p:grpSpPr>
        <p:sp>
          <p:nvSpPr>
            <p:cNvPr id="87" name="Прямоугольник 86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88" name="Рисунок 8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496"/>
            <a:stretch/>
          </p:blipFill>
          <p:spPr>
            <a:xfrm>
              <a:off x="391425" y="63662"/>
              <a:ext cx="596119" cy="676317"/>
            </a:xfrm>
            <a:prstGeom prst="rect">
              <a:avLst/>
            </a:prstGeom>
            <a:grpFill/>
            <a:ln>
              <a:noFill/>
            </a:ln>
          </p:spPr>
        </p:pic>
        <p:grpSp>
          <p:nvGrpSpPr>
            <p:cNvPr id="91" name="Группа 90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grpFill/>
          </p:grpSpPr>
          <p:grpSp>
            <p:nvGrpSpPr>
              <p:cNvPr id="92" name="Группа 91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43" name="Группа 142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62" name="Блок-схема: объединение 161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3" name="Блок-схема: объединение 162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4" name="Блок-схема: объединение 163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5" name="Блок-схема: объединение 164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6" name="Блок-схема: объединение 165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4" name="Группа 143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7" name="Блок-схема: объединение 156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8" name="Блок-схема: объединение 157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9" name="Блок-схема: объединение 158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0" name="Блок-схема: объединение 159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1" name="Блок-схема: объединение 160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5" name="Группа 144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2" name="Блок-схема: объединение 151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3" name="Блок-схема: объединение 152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4" name="Блок-схема: объединение 153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5" name="Блок-схема: объединение 154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6" name="Блок-схема: объединение 155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6" name="Группа 145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7" name="Блок-схема: объединение 146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8" name="Блок-схема: объединение 147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9" name="Блок-схема: объединение 148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0" name="Блок-схема: объединение 149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1" name="Блок-схема: объединение 150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93" name="Группа 92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19" name="Группа 118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8" name="Блок-схема: объединение 13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9" name="Блок-схема: объединение 13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0" name="Блок-схема: объединение 13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1" name="Блок-схема: объединение 14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2" name="Блок-схема: объединение 14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0" name="Группа 119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3" name="Блок-схема: объединение 13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4" name="Блок-схема: объединение 13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5" name="Блок-схема: объединение 13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6" name="Блок-схема: объединение 13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7" name="Блок-схема: объединение 13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1" name="Группа 120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8" name="Блок-схема: объединение 12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9" name="Блок-схема: объединение 12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0" name="Блок-схема: объединение 12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1" name="Блок-схема: объединение 13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2" name="Блок-схема: объединение 13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2" name="Группа 121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3" name="Блок-схема: объединение 12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4" name="Блок-схема: объединение 12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5" name="Блок-схема: объединение 12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6" name="Блок-схема: объединение 12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7" name="Блок-схема: объединение 12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94" name="Группа 93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95" name="Группа 94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4" name="Блок-схема: объединение 11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5" name="Блок-схема: объединение 11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6" name="Блок-схема: объединение 11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7" name="Блок-схема: объединение 11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8" name="Блок-схема: объединение 11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6" name="Группа 95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9" name="Блок-схема: объединение 10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0" name="Блок-схема: объединение 10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1" name="Блок-схема: объединение 11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2" name="Блок-схема: объединение 11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3" name="Блок-схема: объединение 11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7" name="Группа 96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4" name="Блок-схема: объединение 10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5" name="Блок-схема: объединение 10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6" name="Блок-схема: объединение 10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7" name="Блок-схема: объединение 10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8" name="Блок-схема: объединение 10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8" name="Группа 97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99" name="Блок-схема: объединение 9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0" name="Блок-схема: объединение 9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1" name="Блок-схема: объединение 10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2" name="Блок-схема: объединение 10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3" name="Блок-схема: объединение 10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</p:grpSp>
      </p:grpSp>
      <p:sp>
        <p:nvSpPr>
          <p:cNvPr id="167" name="TextBox 166"/>
          <p:cNvSpPr txBox="1"/>
          <p:nvPr/>
        </p:nvSpPr>
        <p:spPr>
          <a:xfrm>
            <a:off x="847620" y="54754"/>
            <a:ext cx="471724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5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Državna riznica</a:t>
            </a:r>
          </a:p>
          <a:p>
            <a:pPr algn="r"/>
            <a:r>
              <a:rPr lang="hr-HR" sz="165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Ministarstvo financija Republike Bjelarus</a:t>
            </a:r>
          </a:p>
          <a:p>
            <a:pPr algn="r"/>
            <a:endParaRPr lang="ru-RU" sz="165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44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</TotalTime>
  <Words>407</Words>
  <Application>Microsoft Office PowerPoint</Application>
  <PresentationFormat>On-screen Show (4:3)</PresentationFormat>
  <Paragraphs>111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Синяк Наталья Владимировна</dc:creator>
  <cp:lastModifiedBy>Željka</cp:lastModifiedBy>
  <cp:revision>211</cp:revision>
  <cp:lastPrinted>2019-10-21T13:03:10Z</cp:lastPrinted>
  <dcterms:created xsi:type="dcterms:W3CDTF">2018-01-24T14:50:29Z</dcterms:created>
  <dcterms:modified xsi:type="dcterms:W3CDTF">2019-11-21T09:11:43Z</dcterms:modified>
</cp:coreProperties>
</file>