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84" r:id="rId4"/>
    <p:sldId id="282" r:id="rId5"/>
    <p:sldId id="270" r:id="rId6"/>
    <p:sldId id="280" r:id="rId7"/>
    <p:sldId id="285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246C"/>
    <a:srgbClr val="FFFCF3"/>
    <a:srgbClr val="FFFAEB"/>
    <a:srgbClr val="E6D9FF"/>
    <a:srgbClr val="CCCCFF"/>
    <a:srgbClr val="E7E7FF"/>
    <a:srgbClr val="333399"/>
    <a:srgbClr val="6600CC"/>
    <a:srgbClr val="3E3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1533" autoAdjust="0"/>
  </p:normalViewPr>
  <p:slideViewPr>
    <p:cSldViewPr snapToGrid="0">
      <p:cViewPr varScale="1">
        <p:scale>
          <a:sx n="59" d="100"/>
          <a:sy n="59" d="100"/>
        </p:scale>
        <p:origin x="52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EF8D-D4DD-4B11-9BC8-E0369CD9F83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14030-3C51-4E92-9AEB-652F2F7D9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9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031DD-E504-4151-BA17-D01202C628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BEAF-C2E0-4805-B053-FE2A7FEFFB0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15" y="862755"/>
            <a:ext cx="4405972" cy="562372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-127952" y="2522443"/>
            <a:ext cx="5159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Unified 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Chart 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Accounts 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integrated with Budget </a:t>
            </a: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Classification</a:t>
            </a:r>
            <a:endParaRPr lang="ru-RU" sz="28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1188372" y="147348"/>
            <a:ext cx="42088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казначейство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14512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1" name="Группа 14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3" name="Группа 14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7" name="Группа 11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9" name="Группа 11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2" name="Группа 9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3" name="Группа 9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5" name="Группа 9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6" name="Рисунок 1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4545"/>
            <a:ext cx="596119" cy="5865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52" y="795436"/>
            <a:ext cx="868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of the Unified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(UCA) integrated with Budget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70" y="2002971"/>
            <a:ext cx="553998" cy="3679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level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978485" y="2429548"/>
            <a:ext cx="412069" cy="2826211"/>
          </a:xfrm>
          <a:prstGeom prst="leftBrace">
            <a:avLst>
              <a:gd name="adj1" fmla="val 8333"/>
              <a:gd name="adj2" fmla="val 49615"/>
            </a:avLst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44684" y="2002971"/>
            <a:ext cx="20783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Central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444684" y="4818340"/>
            <a:ext cx="20834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904" y="1617464"/>
            <a:ext cx="5044816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organizations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on current activities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Treasury bodies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for financial flows and intra-treasury settlements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financial authorities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for budget execution operations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executive committees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for budget execution and budget estimates execution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67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89" name="Надпись 33"/>
          <p:cNvSpPr txBox="1"/>
          <p:nvPr/>
        </p:nvSpPr>
        <p:spPr>
          <a:xfrm>
            <a:off x="7158039" y="4475436"/>
            <a:ext cx="1921062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classification Code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ХХ ХХ 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Надпись 1"/>
          <p:cNvSpPr txBox="1"/>
          <p:nvPr/>
        </p:nvSpPr>
        <p:spPr>
          <a:xfrm>
            <a:off x="121016" y="5728517"/>
            <a:ext cx="1495425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segment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Надпись 2"/>
          <p:cNvSpPr txBox="1"/>
          <p:nvPr/>
        </p:nvSpPr>
        <p:spPr>
          <a:xfrm>
            <a:off x="5947355" y="5720398"/>
            <a:ext cx="1086481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type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Надпись 4"/>
          <p:cNvSpPr txBox="1"/>
          <p:nvPr/>
        </p:nvSpPr>
        <p:spPr>
          <a:xfrm>
            <a:off x="7163545" y="5701348"/>
            <a:ext cx="190508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segment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ХХ ХХХХХХХ 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Надпись 5"/>
          <p:cNvSpPr txBox="1"/>
          <p:nvPr/>
        </p:nvSpPr>
        <p:spPr>
          <a:xfrm>
            <a:off x="4566473" y="5713731"/>
            <a:ext cx="121920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segment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Надпись 46"/>
          <p:cNvSpPr txBox="1"/>
          <p:nvPr/>
        </p:nvSpPr>
        <p:spPr>
          <a:xfrm>
            <a:off x="3319915" y="5707562"/>
            <a:ext cx="1076325" cy="54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segment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Надпись 6"/>
          <p:cNvSpPr txBox="1"/>
          <p:nvPr/>
        </p:nvSpPr>
        <p:spPr>
          <a:xfrm>
            <a:off x="1778123" y="5728517"/>
            <a:ext cx="136773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 segment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Надпись 8"/>
          <p:cNvSpPr txBox="1"/>
          <p:nvPr/>
        </p:nvSpPr>
        <p:spPr>
          <a:xfrm>
            <a:off x="4575248" y="4612640"/>
            <a:ext cx="1180117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Надпись 9"/>
          <p:cNvSpPr txBox="1"/>
          <p:nvPr/>
        </p:nvSpPr>
        <p:spPr>
          <a:xfrm>
            <a:off x="4575248" y="5167948"/>
            <a:ext cx="1180117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Subprogram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Надпись 11"/>
          <p:cNvSpPr txBox="1"/>
          <p:nvPr/>
        </p:nvSpPr>
        <p:spPr>
          <a:xfrm>
            <a:off x="1778123" y="4091204"/>
            <a:ext cx="1370524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Надпись 12"/>
          <p:cNvSpPr txBox="1"/>
          <p:nvPr/>
        </p:nvSpPr>
        <p:spPr>
          <a:xfrm>
            <a:off x="1778123" y="4624933"/>
            <a:ext cx="1367731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Subsection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Надпись 13"/>
          <p:cNvSpPr txBox="1"/>
          <p:nvPr/>
        </p:nvSpPr>
        <p:spPr>
          <a:xfrm>
            <a:off x="121016" y="5120323"/>
            <a:ext cx="1478099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Надпись 15"/>
          <p:cNvSpPr txBox="1"/>
          <p:nvPr/>
        </p:nvSpPr>
        <p:spPr>
          <a:xfrm>
            <a:off x="5947355" y="5152397"/>
            <a:ext cx="1096006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type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Надпись 18"/>
          <p:cNvSpPr txBox="1"/>
          <p:nvPr/>
        </p:nvSpPr>
        <p:spPr>
          <a:xfrm>
            <a:off x="7121931" y="3484861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Synthetic accounting Code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Надпись 19"/>
          <p:cNvSpPr txBox="1"/>
          <p:nvPr/>
        </p:nvSpPr>
        <p:spPr>
          <a:xfrm>
            <a:off x="7158039" y="5120323"/>
            <a:ext cx="1910588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type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Надпись 41"/>
          <p:cNvSpPr txBox="1"/>
          <p:nvPr/>
        </p:nvSpPr>
        <p:spPr>
          <a:xfrm>
            <a:off x="7154127" y="1371991"/>
            <a:ext cx="169545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Code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Надпись 42"/>
          <p:cNvSpPr txBox="1"/>
          <p:nvPr/>
        </p:nvSpPr>
        <p:spPr>
          <a:xfrm>
            <a:off x="7143190" y="793821"/>
            <a:ext cx="16764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Treasury identification Code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Надпись 24"/>
          <p:cNvSpPr txBox="1"/>
          <p:nvPr/>
        </p:nvSpPr>
        <p:spPr>
          <a:xfrm>
            <a:off x="1778123" y="5167948"/>
            <a:ext cx="1352550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Надпись 10"/>
          <p:cNvSpPr txBox="1"/>
          <p:nvPr/>
        </p:nvSpPr>
        <p:spPr>
          <a:xfrm>
            <a:off x="3291340" y="5167948"/>
            <a:ext cx="1104900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Надпись 48"/>
          <p:cNvSpPr txBox="1"/>
          <p:nvPr/>
        </p:nvSpPr>
        <p:spPr>
          <a:xfrm>
            <a:off x="7158890" y="1837986"/>
            <a:ext cx="1685925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Counterparties groups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Надпись 48"/>
          <p:cNvSpPr txBox="1"/>
          <p:nvPr/>
        </p:nvSpPr>
        <p:spPr>
          <a:xfrm>
            <a:off x="7158890" y="2295038"/>
            <a:ext cx="1685925" cy="492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Payer registration No </a:t>
            </a:r>
            <a:r>
              <a:rPr lang="en-US" sz="900" b="1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UNP)</a:t>
            </a:r>
            <a:endParaRPr lang="ru-RU" sz="9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Надпись 14"/>
          <p:cNvSpPr txBox="1"/>
          <p:nvPr/>
        </p:nvSpPr>
        <p:spPr>
          <a:xfrm>
            <a:off x="7163652" y="2869918"/>
            <a:ext cx="1676400" cy="595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Treasury registration No </a:t>
            </a:r>
            <a:r>
              <a:rPr lang="ru-RU" sz="11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ru-RU" sz="1100" b="1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Надпись 18"/>
          <p:cNvSpPr txBox="1"/>
          <p:nvPr/>
        </p:nvSpPr>
        <p:spPr>
          <a:xfrm>
            <a:off x="7158039" y="3964028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Analytical accounting Code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Надпись 61"/>
          <p:cNvSpPr txBox="1"/>
          <p:nvPr/>
        </p:nvSpPr>
        <p:spPr>
          <a:xfrm>
            <a:off x="4947861" y="1533185"/>
            <a:ext cx="2085975" cy="673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directories for planning and analysis of budget execution, accounting and reporting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Надпись 44"/>
          <p:cNvSpPr txBox="1"/>
          <p:nvPr/>
        </p:nvSpPr>
        <p:spPr>
          <a:xfrm>
            <a:off x="75481" y="1024431"/>
            <a:ext cx="4653034" cy="10863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level design of UCA</a:t>
            </a:r>
            <a:endParaRPr kumimoji="0" lang="ru-RU" sz="2400" b="1" i="0" u="none" strike="noStrike" kern="0" cap="none" spc="0" normalizeH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expenditures example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Надпись 43"/>
          <p:cNvSpPr txBox="1"/>
          <p:nvPr/>
        </p:nvSpPr>
        <p:spPr>
          <a:xfrm>
            <a:off x="5338165" y="1086241"/>
            <a:ext cx="1409700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Directories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168" idx="0"/>
            <a:endCxn id="178" idx="2"/>
          </p:cNvCxnSpPr>
          <p:nvPr/>
        </p:nvCxnSpPr>
        <p:spPr>
          <a:xfrm flipH="1" flipV="1">
            <a:off x="860066" y="5558473"/>
            <a:ext cx="8663" cy="170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68" idx="3"/>
            <a:endCxn id="173" idx="1"/>
          </p:cNvCxnSpPr>
          <p:nvPr/>
        </p:nvCxnSpPr>
        <p:spPr>
          <a:xfrm>
            <a:off x="1616441" y="5995217"/>
            <a:ext cx="161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77" idx="0"/>
            <a:endCxn id="176" idx="2"/>
          </p:cNvCxnSpPr>
          <p:nvPr/>
        </p:nvCxnSpPr>
        <p:spPr>
          <a:xfrm flipV="1">
            <a:off x="2461989" y="4510304"/>
            <a:ext cx="1396" cy="114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77" idx="2"/>
            <a:endCxn id="184" idx="0"/>
          </p:cNvCxnSpPr>
          <p:nvPr/>
        </p:nvCxnSpPr>
        <p:spPr>
          <a:xfrm flipH="1">
            <a:off x="2454398" y="5063083"/>
            <a:ext cx="7591" cy="104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84" idx="2"/>
            <a:endCxn id="173" idx="0"/>
          </p:cNvCxnSpPr>
          <p:nvPr/>
        </p:nvCxnSpPr>
        <p:spPr>
          <a:xfrm>
            <a:off x="2454398" y="5596573"/>
            <a:ext cx="7591" cy="13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3" idx="3"/>
            <a:endCxn id="172" idx="1"/>
          </p:cNvCxnSpPr>
          <p:nvPr/>
        </p:nvCxnSpPr>
        <p:spPr>
          <a:xfrm flipV="1">
            <a:off x="3145854" y="5979977"/>
            <a:ext cx="174061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72" idx="3"/>
            <a:endCxn id="171" idx="1"/>
          </p:cNvCxnSpPr>
          <p:nvPr/>
        </p:nvCxnSpPr>
        <p:spPr>
          <a:xfrm>
            <a:off x="4396240" y="5979977"/>
            <a:ext cx="170233" cy="5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71" idx="3"/>
            <a:endCxn id="169" idx="1"/>
          </p:cNvCxnSpPr>
          <p:nvPr/>
        </p:nvCxnSpPr>
        <p:spPr>
          <a:xfrm flipV="1">
            <a:off x="5785673" y="5982336"/>
            <a:ext cx="161682" cy="2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9" idx="3"/>
            <a:endCxn id="170" idx="1"/>
          </p:cNvCxnSpPr>
          <p:nvPr/>
        </p:nvCxnSpPr>
        <p:spPr>
          <a:xfrm flipV="1">
            <a:off x="7033836" y="5968048"/>
            <a:ext cx="129709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5" idx="2"/>
            <a:endCxn id="172" idx="0"/>
          </p:cNvCxnSpPr>
          <p:nvPr/>
        </p:nvCxnSpPr>
        <p:spPr>
          <a:xfrm>
            <a:off x="3843790" y="5587048"/>
            <a:ext cx="14288" cy="120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4" idx="2"/>
            <a:endCxn id="175" idx="0"/>
          </p:cNvCxnSpPr>
          <p:nvPr/>
        </p:nvCxnSpPr>
        <p:spPr>
          <a:xfrm>
            <a:off x="5165307" y="5041265"/>
            <a:ext cx="0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5" idx="2"/>
            <a:endCxn id="171" idx="0"/>
          </p:cNvCxnSpPr>
          <p:nvPr/>
        </p:nvCxnSpPr>
        <p:spPr>
          <a:xfrm>
            <a:off x="5165307" y="5587048"/>
            <a:ext cx="10766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9" idx="2"/>
            <a:endCxn id="169" idx="0"/>
          </p:cNvCxnSpPr>
          <p:nvPr/>
        </p:nvCxnSpPr>
        <p:spPr>
          <a:xfrm flipH="1">
            <a:off x="6490596" y="5571497"/>
            <a:ext cx="4762" cy="14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0" idx="2"/>
            <a:endCxn id="189" idx="0"/>
          </p:cNvCxnSpPr>
          <p:nvPr/>
        </p:nvCxnSpPr>
        <p:spPr>
          <a:xfrm>
            <a:off x="8077225" y="3884911"/>
            <a:ext cx="36108" cy="79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9" idx="2"/>
            <a:endCxn id="89" idx="0"/>
          </p:cNvCxnSpPr>
          <p:nvPr/>
        </p:nvCxnSpPr>
        <p:spPr>
          <a:xfrm>
            <a:off x="8113333" y="4364078"/>
            <a:ext cx="5237" cy="111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9" idx="2"/>
            <a:endCxn id="181" idx="0"/>
          </p:cNvCxnSpPr>
          <p:nvPr/>
        </p:nvCxnSpPr>
        <p:spPr>
          <a:xfrm flipH="1">
            <a:off x="8113333" y="4913586"/>
            <a:ext cx="5237" cy="20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1" idx="2"/>
            <a:endCxn id="170" idx="0"/>
          </p:cNvCxnSpPr>
          <p:nvPr/>
        </p:nvCxnSpPr>
        <p:spPr>
          <a:xfrm>
            <a:off x="8113333" y="5548948"/>
            <a:ext cx="2753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847620" y="54754"/>
            <a:ext cx="471724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-402" y="0"/>
            <a:ext cx="9143999" cy="756505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3" name="Группа 92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4" name="Группа 143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7" name="Блок-схема: объединение 1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7" name="Группа 146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20" name="Группа 119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9" name="Группа 98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9" name="Рисунок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16"/>
            <a:ext cx="596119" cy="588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9653" y="1665513"/>
            <a:ext cx="2748813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4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assets</a:t>
            </a:r>
            <a:endParaRPr lang="ru-RU" sz="2000" dirty="0">
              <a:solidFill>
                <a:srgbClr val="0024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519654" y="3021770"/>
            <a:ext cx="2748812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assets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652742" y="1661974"/>
            <a:ext cx="2661164" cy="124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Liabilities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634923" y="4395031"/>
            <a:ext cx="2678983" cy="1979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Assets and liabilities for cash management of budget execution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519654" y="4367986"/>
            <a:ext cx="2748812" cy="1168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assets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652742" y="3021770"/>
            <a:ext cx="2661164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result for income, expenses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943" y="902027"/>
            <a:ext cx="80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 of the UCA economic segment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519653" y="5766105"/>
            <a:ext cx="2774990" cy="608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Off-balance accounts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0" y="1785775"/>
            <a:ext cx="1447940" cy="9617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" y="2423438"/>
            <a:ext cx="1369203" cy="11346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" y="4321284"/>
            <a:ext cx="1343025" cy="1219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50" y="3104092"/>
            <a:ext cx="1428750" cy="10763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954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Группа 403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405" name="Прямоугольник 404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07" name="Группа 40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408" name="Группа 40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59" name="Группа 45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8" name="Блок-схема: объединение 47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9" name="Блок-схема: объединение 47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0" name="Блок-схема: объединение 47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1" name="Блок-схема: объединение 48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2" name="Блок-схема: объединение 48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0" name="Группа 45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3" name="Блок-схема: объединение 47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4" name="Блок-схема: объединение 47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5" name="Блок-схема: объединение 47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6" name="Блок-схема: объединение 47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7" name="Блок-схема: объединение 47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1" name="Группа 46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8" name="Блок-схема: объединение 46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9" name="Блок-схема: объединение 46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0" name="Блок-схема: объединение 46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1" name="Блок-схема: объединение 47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2" name="Блок-схема: объединение 47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2" name="Группа 46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3" name="Блок-схема: объединение 4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4" name="Блок-схема: объединение 4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5" name="Блок-схема: объединение 4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6" name="Блок-схема: объединение 4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7" name="Блок-схема: объединение 4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09" name="Группа 40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35" name="Группа 43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54" name="Блок-схема: объединение 45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5" name="Блок-схема: объединение 45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6" name="Блок-схема: объединение 45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7" name="Блок-схема: объединение 45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8" name="Блок-схема: объединение 45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6" name="Группа 43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9" name="Блок-схема: объединение 44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0" name="Блок-схема: объединение 44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1" name="Блок-схема: объединение 45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2" name="Блок-схема: объединение 45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3" name="Блок-схема: объединение 45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7" name="Группа 43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4" name="Блок-схема: объединение 44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5" name="Блок-схема: объединение 44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6" name="Блок-схема: объединение 44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7" name="Блок-схема: объединение 44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8" name="Блок-схема: объединение 44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8" name="Группа 43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9" name="Блок-схема: объединение 4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0" name="Блок-схема: объединение 4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1" name="Блок-схема: объединение 4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2" name="Блок-схема: объединение 4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3" name="Блок-схема: объединение 4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10" name="Группа 40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11" name="Группа 41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0" name="Блок-схема: объединение 42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1" name="Блок-схема: объединение 43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2" name="Блок-схема: объединение 43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3" name="Блок-схема: объединение 43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4" name="Блок-схема: объединение 43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2" name="Группа 41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5" name="Блок-схема: объединение 42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6" name="Блок-схема: объединение 42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7" name="Блок-схема: объединение 42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8" name="Блок-схема: объединение 42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9" name="Блок-схема: объединение 42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3" name="Группа 41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0" name="Блок-схема: объединение 41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1" name="Блок-схема: объединение 42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2" name="Блок-схема: объединение 42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3" name="Блок-схема: объединение 42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4" name="Блок-схема: объединение 42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4" name="Группа 41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5" name="Блок-схема: объединение 4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6" name="Блок-схема: объединение 4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7" name="Блок-схема: объединение 4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8" name="Блок-схема: объединение 4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9" name="Блок-схема: объединение 4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39"/>
            <a:ext cx="596119" cy="58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6" name="TextBox 85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3607" y="958145"/>
            <a:ext cx="81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UCA involves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854" y="1678969"/>
            <a:ext cx="8686767" cy="440120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a unified information basis for the development of public finance management information system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ensuring the full coverage of all economic operations of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entities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public administration sector of the Republic of Belarus, for all types of reporting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statements based on IPSAS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execution reporting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GFS statistical reporting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0" y="152995"/>
            <a:ext cx="4270772" cy="4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80" name="Блок-схема: объединение 7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1" name="Блок-схема: объединение 8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2" name="Блок-схема: объединение 8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3" name="Блок-схема: объединение 8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4" name="Блок-схема: объединение 8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2" name="Группа 6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5" name="Блок-схема: объединение 7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6" name="Блок-схема: объединение 7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7" name="Блок-схема: объединение 7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8" name="Блок-схема: объединение 7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9" name="Блок-схема: объединение 7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0" name="Блок-схема: объединение 6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1" name="Блок-схема: объединение 7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2" name="Блок-схема: объединение 7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3" name="Блок-схема: объединение 7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4" name="Блок-схема: объединение 7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4" name="Группа 6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65" name="Блок-схема: объединение 6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6" name="Блок-схема: объединение 6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7" name="Блок-схема: объединение 6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8" name="Блок-схема: объединение 6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9" name="Блок-схема: объединение 6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6" name="Блок-схема: объединение 5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7" name="Блок-схема: объединение 5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8" name="Блок-схема: объединение 5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9" name="Блок-схема: объединение 5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0" name="Блок-схема: объединение 5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8" name="Группа 3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1" name="Блок-схема: объединение 5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2" name="Блок-схема: объединение 5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3" name="Блок-схема: объединение 5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4" name="Блок-схема: объединение 5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5" name="Блок-схема: объединение 5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" name="Блок-схема: объединение 4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" name="Блок-схема: объединение 4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" name="Блок-схема: объединение 4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9" name="Блок-схема: объединение 4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0" name="Блок-схема: объединение 4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0" name="Группа 3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" name="Блок-схема: объединение 4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" name="Блок-схема: объединение 4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" name="Блок-схема: объединение 4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" name="Блок-схема: объединение 4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" name="Блок-схема: объединение 4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32" name="Блок-схема: объединение 3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3" name="Блок-схема: объединение 3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4" name="Блок-схема: объединение 3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5" name="Блок-схема: объединение 3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6" name="Блок-схема: объединение 3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7" name="Блок-схема: объединение 2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8" name="Блок-схема: объединение 2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9" name="Блок-схема: объединение 2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0" name="Блок-схема: объединение 2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1" name="Блок-схема: объединение 3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2" name="Блок-схема: объединение 2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3" name="Блок-схема: объединение 2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4" name="Блок-схема: объединение 2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5" name="Блок-схема: объединение 2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6" name="Блок-схема: объединение 2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7" name="Блок-схема: объединение 1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8" name="Блок-схема: объединение 1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9" name="Блок-схема: объединение 1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0" name="Блок-схема: объединение 1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1" name="Блок-схема: объединение 2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11240" y="204073"/>
            <a:ext cx="596119" cy="4926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5" name="TextBox 84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State Treasury</a:t>
            </a:r>
            <a:endParaRPr lang="ru-RU" sz="165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867" y="682443"/>
            <a:ext cx="80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UCA implementation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563" y="1085347"/>
            <a:ext cx="19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3547516" y="1129741"/>
            <a:ext cx="45844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600935" y="1142953"/>
            <a:ext cx="38249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4125" y="1509893"/>
            <a:ext cx="466048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and implementation of a pilot project at the level of individual organizations in the public administration sector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 – 2021)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641420" y="1509893"/>
            <a:ext cx="3185835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to introduce the UCA into operations of all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sector organizations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2022), including:</a:t>
            </a:r>
          </a:p>
          <a:p>
            <a:pPr algn="ctr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standardized software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 training.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45" y="5072305"/>
            <a:ext cx="5188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organizations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financial authority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treasury body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rural committee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836" y="3460239"/>
            <a:ext cx="4956331" cy="1248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18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Verifying UCA for accounting of all operations in accordance with the functions performed, with a view to its subsequent implementation in all organizations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1825831" y="3153814"/>
            <a:ext cx="625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 for your attention</a:t>
            </a:r>
            <a:r>
              <a:rPr lang="ru-RU" sz="36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lang="ru-RU" sz="36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Treasury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of the Republic of Belarus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446</Words>
  <Application>Microsoft Office PowerPoint</Application>
  <PresentationFormat>Экран (4:3)</PresentationFormat>
  <Paragraphs>111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Синяк Наталья Владимировна</dc:creator>
  <cp:lastModifiedBy>Владимир Иванович</cp:lastModifiedBy>
  <cp:revision>210</cp:revision>
  <cp:lastPrinted>2019-10-21T13:03:10Z</cp:lastPrinted>
  <dcterms:created xsi:type="dcterms:W3CDTF">2018-01-24T14:50:29Z</dcterms:created>
  <dcterms:modified xsi:type="dcterms:W3CDTF">2019-10-30T12:44:04Z</dcterms:modified>
</cp:coreProperties>
</file>