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84" r:id="rId4"/>
    <p:sldId id="282" r:id="rId5"/>
    <p:sldId id="270" r:id="rId6"/>
    <p:sldId id="280" r:id="rId7"/>
    <p:sldId id="285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246C"/>
    <a:srgbClr val="FFFCF3"/>
    <a:srgbClr val="FFFAEB"/>
    <a:srgbClr val="E6D9FF"/>
    <a:srgbClr val="CCCCFF"/>
    <a:srgbClr val="E7E7FF"/>
    <a:srgbClr val="333399"/>
    <a:srgbClr val="6600CC"/>
    <a:srgbClr val="3E3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1533" autoAdjust="0"/>
  </p:normalViewPr>
  <p:slideViewPr>
    <p:cSldViewPr snapToGrid="0">
      <p:cViewPr>
        <p:scale>
          <a:sx n="111" d="100"/>
          <a:sy n="111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BEF8D-D4DD-4B11-9BC8-E0369CD9F83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14030-3C51-4E92-9AEB-652F2F7D9C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9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0300" y="688975"/>
            <a:ext cx="4597400" cy="3448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031DD-E504-4151-BA17-D01202C628E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2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9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1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BEAF-C2E0-4805-B053-FE2A7FEFFB0F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88B1-75B1-4FAD-BCDA-AEED7B62D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6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15" y="862755"/>
            <a:ext cx="4405972" cy="5623722"/>
          </a:xfrm>
          <a:prstGeom prst="rect">
            <a:avLst/>
          </a:prstGeom>
        </p:spPr>
      </p:pic>
      <p:sp>
        <p:nvSpPr>
          <p:cNvPr id="85" name="Прямоугольник 84"/>
          <p:cNvSpPr/>
          <p:nvPr/>
        </p:nvSpPr>
        <p:spPr>
          <a:xfrm>
            <a:off x="-127952" y="2522443"/>
            <a:ext cx="5159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Единый план счетов бухгалтерского учета, интегрированный с бюджетной классификацией</a:t>
            </a:r>
            <a:endParaRPr lang="ru-RU" sz="2800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167" name="TextBox 166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</a:t>
            </a:r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algn="r"/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Республики Беларусь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/>
          <p:cNvSpPr txBox="1"/>
          <p:nvPr/>
        </p:nvSpPr>
        <p:spPr>
          <a:xfrm>
            <a:off x="1188372" y="147348"/>
            <a:ext cx="420882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казначейство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14512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1" name="Группа 14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3" name="Группа 14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5" name="Блок-схема: объединение 14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6" name="Блок-схема: объединение 14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7" name="Группа 116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8" name="Группа 117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19" name="Группа 118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1" name="Блок-схема: объединение 12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2" name="Блок-схема: объединение 12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2" name="Группа 91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3" name="Группа 9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4" name="Группа 9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5" name="Группа 9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7" name="Блок-схема: объединение 9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98" name="Блок-схема: объединение 9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166" name="Рисунок 1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4545"/>
            <a:ext cx="596119" cy="58654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8" name="TextBox 87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</a:t>
            </a:r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algn="r"/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Республики Беларусь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52" y="795436"/>
            <a:ext cx="868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 единого плана счетов бухгалтерского учета, интегрированного с бюджетной классификацией (ЕПС)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70" y="2002971"/>
            <a:ext cx="923330" cy="36793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государственного управления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978485" y="2429548"/>
            <a:ext cx="412069" cy="2826211"/>
          </a:xfrm>
          <a:prstGeom prst="leftBrace">
            <a:avLst>
              <a:gd name="adj1" fmla="val 8333"/>
              <a:gd name="adj2" fmla="val 49615"/>
            </a:avLst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44684" y="2002971"/>
            <a:ext cx="20783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Центральный уровень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444684" y="4594511"/>
            <a:ext cx="208343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Местный уровень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7904" y="1617464"/>
            <a:ext cx="5044816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→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организации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(операции по текущей деятельности)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государственного казначейства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учета финансовых потоков и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внутриказначейских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расчетов)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финансовые органы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учета операций по исполнению бюджета)</a:t>
            </a:r>
          </a:p>
          <a:p>
            <a:pPr marL="342900" indent="-342900">
              <a:buFont typeface="Calibri" panose="020F0502020204030204" pitchFamily="34" charset="0"/>
              <a:buChar char="→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исполнительные комитеты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учета операций по исполнению бюджета и исполнению  бюджетной сметы)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0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89" name="Надпись 33"/>
          <p:cNvSpPr txBox="1"/>
          <p:nvPr/>
        </p:nvSpPr>
        <p:spPr>
          <a:xfrm>
            <a:off x="7158039" y="4475436"/>
            <a:ext cx="1921062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БК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ХХ ХХ ХХ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Надпись 1"/>
          <p:cNvSpPr txBox="1"/>
          <p:nvPr/>
        </p:nvSpPr>
        <p:spPr>
          <a:xfrm>
            <a:off x="121016" y="5728517"/>
            <a:ext cx="1495425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сегмент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Надпись 2"/>
          <p:cNvSpPr txBox="1"/>
          <p:nvPr/>
        </p:nvSpPr>
        <p:spPr>
          <a:xfrm>
            <a:off x="5947355" y="5720398"/>
            <a:ext cx="1086481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средств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6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Надпись 4"/>
          <p:cNvSpPr txBox="1"/>
          <p:nvPr/>
        </p:nvSpPr>
        <p:spPr>
          <a:xfrm>
            <a:off x="7163545" y="5701348"/>
            <a:ext cx="1905082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сегмент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ХХХ ХХ ХХХХХХХ 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Надпись 5"/>
          <p:cNvSpPr txBox="1"/>
          <p:nvPr/>
        </p:nvSpPr>
        <p:spPr>
          <a:xfrm>
            <a:off x="4566473" y="5713731"/>
            <a:ext cx="1219200" cy="542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Программный сегмент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Надпись 46"/>
          <p:cNvSpPr txBox="1"/>
          <p:nvPr/>
        </p:nvSpPr>
        <p:spPr>
          <a:xfrm>
            <a:off x="3319915" y="5707562"/>
            <a:ext cx="1076325" cy="54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сегмент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Надпись 6"/>
          <p:cNvSpPr txBox="1"/>
          <p:nvPr/>
        </p:nvSpPr>
        <p:spPr>
          <a:xfrm>
            <a:off x="1778123" y="5728517"/>
            <a:ext cx="1367731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Функциональный сегмент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Надпись 8"/>
          <p:cNvSpPr txBox="1"/>
          <p:nvPr/>
        </p:nvSpPr>
        <p:spPr>
          <a:xfrm>
            <a:off x="4575248" y="4612640"/>
            <a:ext cx="1180117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Надпись 9"/>
          <p:cNvSpPr txBox="1"/>
          <p:nvPr/>
        </p:nvSpPr>
        <p:spPr>
          <a:xfrm>
            <a:off x="4575248" y="5167948"/>
            <a:ext cx="1180117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Надпись 11"/>
          <p:cNvSpPr txBox="1"/>
          <p:nvPr/>
        </p:nvSpPr>
        <p:spPr>
          <a:xfrm>
            <a:off x="1778123" y="4091204"/>
            <a:ext cx="1370524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Надпись 12"/>
          <p:cNvSpPr txBox="1"/>
          <p:nvPr/>
        </p:nvSpPr>
        <p:spPr>
          <a:xfrm>
            <a:off x="1778123" y="4624933"/>
            <a:ext cx="1367731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Подраздел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Надпись 13"/>
          <p:cNvSpPr txBox="1"/>
          <p:nvPr/>
        </p:nvSpPr>
        <p:spPr>
          <a:xfrm>
            <a:off x="121016" y="5120323"/>
            <a:ext cx="1478099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Надпись 15"/>
          <p:cNvSpPr txBox="1"/>
          <p:nvPr/>
        </p:nvSpPr>
        <p:spPr>
          <a:xfrm>
            <a:off x="5947355" y="5152397"/>
            <a:ext cx="1096006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средств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Надпись 18"/>
          <p:cNvSpPr txBox="1"/>
          <p:nvPr/>
        </p:nvSpPr>
        <p:spPr>
          <a:xfrm>
            <a:off x="7158039" y="3454615"/>
            <a:ext cx="19105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синтетического учета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Надпись 19"/>
          <p:cNvSpPr txBox="1"/>
          <p:nvPr/>
        </p:nvSpPr>
        <p:spPr>
          <a:xfrm>
            <a:off x="7158039" y="5120323"/>
            <a:ext cx="1910588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изменения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Надпись 41"/>
          <p:cNvSpPr txBox="1"/>
          <p:nvPr/>
        </p:nvSpPr>
        <p:spPr>
          <a:xfrm>
            <a:off x="7154127" y="1371991"/>
            <a:ext cx="1695450" cy="41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бюджета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Надпись 42"/>
          <p:cNvSpPr txBox="1"/>
          <p:nvPr/>
        </p:nvSpPr>
        <p:spPr>
          <a:xfrm>
            <a:off x="7143190" y="793821"/>
            <a:ext cx="1676400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идентификации казначейства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Надпись 24"/>
          <p:cNvSpPr txBox="1"/>
          <p:nvPr/>
        </p:nvSpPr>
        <p:spPr>
          <a:xfrm>
            <a:off x="1778123" y="5167948"/>
            <a:ext cx="1352550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Надпись 10"/>
          <p:cNvSpPr txBox="1"/>
          <p:nvPr/>
        </p:nvSpPr>
        <p:spPr>
          <a:xfrm>
            <a:off x="3291340" y="5167948"/>
            <a:ext cx="1104900" cy="41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Параграф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Надпись 48"/>
          <p:cNvSpPr txBox="1"/>
          <p:nvPr/>
        </p:nvSpPr>
        <p:spPr>
          <a:xfrm>
            <a:off x="7158890" y="1837986"/>
            <a:ext cx="1685925" cy="39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контрагентов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Надпись 48"/>
          <p:cNvSpPr txBox="1"/>
          <p:nvPr/>
        </p:nvSpPr>
        <p:spPr>
          <a:xfrm>
            <a:off x="7158890" y="2295038"/>
            <a:ext cx="1685925" cy="39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УНП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Надпись 14"/>
          <p:cNvSpPr txBox="1"/>
          <p:nvPr/>
        </p:nvSpPr>
        <p:spPr>
          <a:xfrm>
            <a:off x="7163653" y="2752090"/>
            <a:ext cx="1676400" cy="390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УНК </a:t>
            </a:r>
            <a:br>
              <a:rPr lang="ru-RU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ХХХХХ</a:t>
            </a:r>
            <a:endParaRPr lang="ru-RU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Надпись 18"/>
          <p:cNvSpPr txBox="1"/>
          <p:nvPr/>
        </p:nvSpPr>
        <p:spPr>
          <a:xfrm>
            <a:off x="7158039" y="3964028"/>
            <a:ext cx="1910588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аналитического учета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Надпись 61"/>
          <p:cNvSpPr txBox="1"/>
          <p:nvPr/>
        </p:nvSpPr>
        <p:spPr>
          <a:xfrm>
            <a:off x="4947861" y="1533185"/>
            <a:ext cx="2085975" cy="1000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справочники в целях планирования и анализа исполнения бюджета, ведения бухгалтерского учета и формирования отчетности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Надпись 44"/>
          <p:cNvSpPr txBox="1"/>
          <p:nvPr/>
        </p:nvSpPr>
        <p:spPr>
          <a:xfrm>
            <a:off x="75481" y="1024431"/>
            <a:ext cx="4653034" cy="10863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Высокоуровневый дизайн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ЕПС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примере расходов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бюджета)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Надпись 43"/>
          <p:cNvSpPr txBox="1"/>
          <p:nvPr/>
        </p:nvSpPr>
        <p:spPr>
          <a:xfrm>
            <a:off x="5338165" y="1086241"/>
            <a:ext cx="1409700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Справочники: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168" idx="0"/>
            <a:endCxn id="178" idx="2"/>
          </p:cNvCxnSpPr>
          <p:nvPr/>
        </p:nvCxnSpPr>
        <p:spPr>
          <a:xfrm flipH="1" flipV="1">
            <a:off x="860066" y="5558473"/>
            <a:ext cx="8663" cy="170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68" idx="3"/>
            <a:endCxn id="173" idx="1"/>
          </p:cNvCxnSpPr>
          <p:nvPr/>
        </p:nvCxnSpPr>
        <p:spPr>
          <a:xfrm>
            <a:off x="1616441" y="5995217"/>
            <a:ext cx="1616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77" idx="0"/>
            <a:endCxn id="176" idx="2"/>
          </p:cNvCxnSpPr>
          <p:nvPr/>
        </p:nvCxnSpPr>
        <p:spPr>
          <a:xfrm flipV="1">
            <a:off x="2461989" y="4510304"/>
            <a:ext cx="1396" cy="114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177" idx="2"/>
            <a:endCxn id="184" idx="0"/>
          </p:cNvCxnSpPr>
          <p:nvPr/>
        </p:nvCxnSpPr>
        <p:spPr>
          <a:xfrm flipH="1">
            <a:off x="2454398" y="5063083"/>
            <a:ext cx="7591" cy="104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84" idx="2"/>
            <a:endCxn id="173" idx="0"/>
          </p:cNvCxnSpPr>
          <p:nvPr/>
        </p:nvCxnSpPr>
        <p:spPr>
          <a:xfrm>
            <a:off x="2454398" y="5596573"/>
            <a:ext cx="7591" cy="131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73" idx="3"/>
            <a:endCxn id="172" idx="1"/>
          </p:cNvCxnSpPr>
          <p:nvPr/>
        </p:nvCxnSpPr>
        <p:spPr>
          <a:xfrm flipV="1">
            <a:off x="3145854" y="5979977"/>
            <a:ext cx="174061" cy="15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72" idx="3"/>
            <a:endCxn id="171" idx="1"/>
          </p:cNvCxnSpPr>
          <p:nvPr/>
        </p:nvCxnSpPr>
        <p:spPr>
          <a:xfrm>
            <a:off x="4396240" y="5979977"/>
            <a:ext cx="170233" cy="5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71" idx="3"/>
            <a:endCxn id="169" idx="1"/>
          </p:cNvCxnSpPr>
          <p:nvPr/>
        </p:nvCxnSpPr>
        <p:spPr>
          <a:xfrm flipV="1">
            <a:off x="5785673" y="5982336"/>
            <a:ext cx="161682" cy="28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9" idx="3"/>
            <a:endCxn id="170" idx="1"/>
          </p:cNvCxnSpPr>
          <p:nvPr/>
        </p:nvCxnSpPr>
        <p:spPr>
          <a:xfrm flipV="1">
            <a:off x="7033836" y="5968048"/>
            <a:ext cx="129709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5" idx="2"/>
            <a:endCxn id="172" idx="0"/>
          </p:cNvCxnSpPr>
          <p:nvPr/>
        </p:nvCxnSpPr>
        <p:spPr>
          <a:xfrm>
            <a:off x="3843790" y="5587048"/>
            <a:ext cx="14288" cy="120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74" idx="2"/>
            <a:endCxn id="175" idx="0"/>
          </p:cNvCxnSpPr>
          <p:nvPr/>
        </p:nvCxnSpPr>
        <p:spPr>
          <a:xfrm>
            <a:off x="5165307" y="5041265"/>
            <a:ext cx="0" cy="126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75" idx="2"/>
            <a:endCxn id="171" idx="0"/>
          </p:cNvCxnSpPr>
          <p:nvPr/>
        </p:nvCxnSpPr>
        <p:spPr>
          <a:xfrm>
            <a:off x="5165307" y="5587048"/>
            <a:ext cx="10766" cy="126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79" idx="2"/>
            <a:endCxn id="169" idx="0"/>
          </p:cNvCxnSpPr>
          <p:nvPr/>
        </p:nvCxnSpPr>
        <p:spPr>
          <a:xfrm flipH="1">
            <a:off x="6490596" y="5571497"/>
            <a:ext cx="4762" cy="1489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80" idx="2"/>
            <a:endCxn id="189" idx="0"/>
          </p:cNvCxnSpPr>
          <p:nvPr/>
        </p:nvCxnSpPr>
        <p:spPr>
          <a:xfrm>
            <a:off x="8113333" y="3854665"/>
            <a:ext cx="0" cy="109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9" idx="2"/>
            <a:endCxn id="89" idx="0"/>
          </p:cNvCxnSpPr>
          <p:nvPr/>
        </p:nvCxnSpPr>
        <p:spPr>
          <a:xfrm>
            <a:off x="8113333" y="4364078"/>
            <a:ext cx="5237" cy="1113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89" idx="2"/>
            <a:endCxn id="181" idx="0"/>
          </p:cNvCxnSpPr>
          <p:nvPr/>
        </p:nvCxnSpPr>
        <p:spPr>
          <a:xfrm flipH="1">
            <a:off x="8113333" y="4913586"/>
            <a:ext cx="5237" cy="206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81" idx="2"/>
            <a:endCxn id="170" idx="0"/>
          </p:cNvCxnSpPr>
          <p:nvPr/>
        </p:nvCxnSpPr>
        <p:spPr>
          <a:xfrm>
            <a:off x="8113333" y="5548948"/>
            <a:ext cx="2753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</a:t>
            </a:r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algn="r"/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Республики Беларусь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Группа 88"/>
          <p:cNvGrpSpPr/>
          <p:nvPr/>
        </p:nvGrpSpPr>
        <p:grpSpPr>
          <a:xfrm>
            <a:off x="-402" y="0"/>
            <a:ext cx="9143999" cy="756505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90" name="Прямоугольник 89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92" name="Группа 91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3" name="Группа 92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4" name="Группа 143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7" name="Блок-схема: объединение 16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7" name="Группа 146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20" name="Группа 119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3" name="Блок-схема: объединение 14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3" name="Группа 122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6" name="Группа 95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9" name="Блок-схема: объединение 11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9" name="Группа 98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169" name="Рисунок 1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2916"/>
            <a:ext cx="596119" cy="58817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91" name="TextBox 90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</a:t>
            </a:r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algn="r"/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Республики Беларусь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9653" y="1665513"/>
            <a:ext cx="2748813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4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Внеоборотные</a:t>
            </a:r>
            <a:r>
              <a:rPr lang="ru-RU" sz="2000" dirty="0" smtClean="0">
                <a:solidFill>
                  <a:srgbClr val="0024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активы</a:t>
            </a:r>
            <a:endParaRPr lang="ru-RU" sz="2000" dirty="0">
              <a:solidFill>
                <a:srgbClr val="0024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1519654" y="3021770"/>
            <a:ext cx="2748812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Оборотные активы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4652742" y="1661974"/>
            <a:ext cx="2661164" cy="12445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4634923" y="4395031"/>
            <a:ext cx="2678983" cy="1979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Активы и обязательства по кассовому обслуживанию исполнения бюджетов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1519654" y="4367986"/>
            <a:ext cx="2748812" cy="1168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активы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652742" y="3021770"/>
            <a:ext cx="2661164" cy="1240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результат</a:t>
            </a: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доходам, по расходам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943" y="902027"/>
            <a:ext cx="807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экономического сегмента ЕПС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519653" y="5766105"/>
            <a:ext cx="2774990" cy="6084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Забалансовые</a:t>
            </a: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счета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80" y="1785775"/>
            <a:ext cx="1447940" cy="9617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" y="2423438"/>
            <a:ext cx="1369203" cy="11346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" y="4321284"/>
            <a:ext cx="1343025" cy="12192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50" y="3104092"/>
            <a:ext cx="1428750" cy="107632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954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Группа 403"/>
          <p:cNvGrpSpPr/>
          <p:nvPr/>
        </p:nvGrpSpPr>
        <p:grpSpPr>
          <a:xfrm>
            <a:off x="2" y="0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405" name="Прямоугольник 404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407" name="Группа 406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408" name="Группа 407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59" name="Группа 45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78" name="Блок-схема: объединение 47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9" name="Блок-схема: объединение 47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0" name="Блок-схема: объединение 47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1" name="Блок-схема: объединение 48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2" name="Блок-схема: объединение 48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0" name="Группа 45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73" name="Блок-схема: объединение 47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4" name="Блок-схема: объединение 47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5" name="Блок-схема: объединение 47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6" name="Блок-схема: объединение 47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7" name="Блок-схема: объединение 47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1" name="Группа 46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8" name="Блок-схема: объединение 46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9" name="Блок-схема: объединение 46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0" name="Блок-схема: объединение 46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1" name="Блок-схема: объединение 47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2" name="Блок-схема: объединение 47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62" name="Группа 46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3" name="Блок-схема: объединение 46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4" name="Блок-схема: объединение 46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5" name="Блок-схема: объединение 46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6" name="Блок-схема: объединение 46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67" name="Блок-схема: объединение 46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409" name="Группа 408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35" name="Группа 43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54" name="Блок-схема: объединение 45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5" name="Блок-схема: объединение 45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6" name="Блок-схема: объединение 45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7" name="Блок-схема: объединение 45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8" name="Блок-схема: объединение 45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6" name="Группа 43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49" name="Блок-схема: объединение 44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0" name="Блок-схема: объединение 44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1" name="Блок-схема: объединение 45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2" name="Блок-схема: объединение 45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3" name="Блок-схема: объединение 45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7" name="Группа 43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44" name="Блок-схема: объединение 44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5" name="Блок-схема: объединение 44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6" name="Блок-схема: объединение 44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7" name="Блок-схема: объединение 44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8" name="Блок-схема: объединение 44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38" name="Группа 43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39" name="Блок-схема: объединение 43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0" name="Блок-схема: объединение 43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1" name="Блок-схема: объединение 44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2" name="Блок-схема: объединение 44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3" name="Блок-схема: объединение 44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410" name="Группа 409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411" name="Группа 41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30" name="Блок-схема: объединение 42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1" name="Блок-схема: объединение 43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2" name="Блок-схема: объединение 43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3" name="Блок-схема: объединение 43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4" name="Блок-схема: объединение 43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2" name="Группа 41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25" name="Блок-схема: объединение 42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6" name="Блок-схема: объединение 42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7" name="Блок-схема: объединение 42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8" name="Блок-схема: объединение 42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9" name="Блок-схема: объединение 42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3" name="Группа 41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20" name="Блок-схема: объединение 41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1" name="Блок-схема: объединение 42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2" name="Блок-схема: объединение 42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3" name="Блок-схема: объединение 42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4" name="Блок-схема: объединение 42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14" name="Группа 41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15" name="Блок-схема: объединение 41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6" name="Блок-схема: объединение 41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7" name="Блок-схема: объединение 41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8" name="Блок-схема: объединение 41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19" name="Блок-схема: объединение 41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91423" y="52939"/>
            <a:ext cx="596119" cy="5881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6" name="TextBox 85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</a:t>
            </a:r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algn="r"/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Республики Беларусь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3607" y="958145"/>
            <a:ext cx="811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ЕПС предполагает: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854" y="1678969"/>
            <a:ext cx="8686767" cy="440120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единой информационной основы для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 ИИСУГФ;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полноты охвата всех экономических операций субъектов сектора государственного управления Республики Беларусь для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всех видов отчетности: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Бухгалтерской отчетности на основе МСФООС;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Отчетности об исполнении бюджета;</a:t>
            </a:r>
          </a:p>
          <a:p>
            <a:pPr marL="1073150" indent="-3429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Статистической отчетности на основе СГФ.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0" y="152995"/>
            <a:ext cx="4270772" cy="43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" y="0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61" name="Группа 60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80" name="Блок-схема: объединение 7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1" name="Блок-схема: объединение 8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2" name="Блок-схема: объединение 8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3" name="Блок-схема: объединение 8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84" name="Блок-схема: объединение 8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2" name="Группа 61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75" name="Блок-схема: объединение 7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6" name="Блок-схема: объединение 7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7" name="Блок-схема: объединение 7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8" name="Блок-схема: объединение 7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9" name="Блок-схема: объединение 7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3" name="Группа 62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70" name="Блок-схема: объединение 69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1" name="Блок-схема: объединение 70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2" name="Блок-схема: объединение 71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3" name="Блок-схема: объединение 72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74" name="Блок-схема: объединение 73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64" name="Группа 63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65" name="Блок-схема: объединение 64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6" name="Блок-схема: объединение 65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7" name="Блок-схема: объединение 66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8" name="Блок-схема: объединение 67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9" name="Блок-схема: объединение 68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11" name="Группа 10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37" name="Группа 36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56" name="Блок-схема: объединение 5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7" name="Блок-схема: объединение 5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8" name="Блок-схема: объединение 5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9" name="Блок-схема: объединение 5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60" name="Блок-схема: объединение 5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38" name="Группа 37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51" name="Блок-схема: объединение 5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2" name="Блок-схема: объединение 5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3" name="Блок-схема: объединение 5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4" name="Блок-схема: объединение 5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5" name="Блок-схема: объединение 5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39" name="Группа 38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6" name="Блок-схема: объединение 45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7" name="Блок-схема: объединение 46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8" name="Блок-схема: объединение 47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9" name="Блок-схема: объединение 48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50" name="Блок-схема: объединение 49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40" name="Группа 39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41" name="Блок-схема: объединение 40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2" name="Блок-схема: объединение 41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3" name="Блок-схема: объединение 42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4" name="Блок-схема: объединение 43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45" name="Блок-схема: объединение 44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12" name="Группа 11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32" name="Блок-схема: объединение 3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3" name="Блок-схема: объединение 3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4" name="Блок-схема: объединение 3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5" name="Блок-схема: объединение 3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6" name="Блок-схема: объединение 3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" name="Группа 1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27" name="Блок-схема: объединение 2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8" name="Блок-схема: объединение 2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9" name="Блок-схема: объединение 2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0" name="Блок-схема: объединение 2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31" name="Блок-схема: объединение 3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22" name="Блок-схема: объединение 2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3" name="Блок-схема: объединение 2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4" name="Блок-схема: объединение 2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5" name="Блок-схема: объединение 2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6" name="Блок-схема: объединение 2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7" name="Блок-схема: объединение 1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8" name="Блок-схема: объединение 1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9" name="Блок-схема: объединение 1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0" name="Блок-схема: объединение 1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21" name="Блок-схема: объединение 2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96"/>
          <a:stretch/>
        </p:blipFill>
        <p:spPr>
          <a:xfrm>
            <a:off x="311240" y="204073"/>
            <a:ext cx="596119" cy="49260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sp>
        <p:nvSpPr>
          <p:cNvPr id="85" name="TextBox 84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</a:t>
            </a:r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algn="r"/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Республики Беларусь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867" y="682443"/>
            <a:ext cx="80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ЕПС в практику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563" y="1085347"/>
            <a:ext cx="19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H="1">
            <a:off x="3547516" y="1129741"/>
            <a:ext cx="458445" cy="280544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5600935" y="1142953"/>
            <a:ext cx="382495" cy="280544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83021" y="1509893"/>
            <a:ext cx="5241208" cy="1785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пилотного проекта на уровне отдельных организаций сектора государственного управления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(2019 – 2021 гг.)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641420" y="1509893"/>
            <a:ext cx="3351376" cy="4678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внедрению ЕПС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деятельность всех организаций сектора государственного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(с 2022 г.), включая:</a:t>
            </a:r>
          </a:p>
          <a:p>
            <a:pPr algn="ctr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стандартизированного программного обеспечения;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специалистов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745" y="5072305"/>
            <a:ext cx="5188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организации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финансовый орган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государственного казначейства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сельский исполнительный комитет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99619" y="3460239"/>
            <a:ext cx="5205891" cy="1479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ЕПС для бухгалтерского учета всех операций в соответствии с выполняемыми функциями  с целью его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последующего внедрения в практическую деятельность всех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4541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1825831" y="3153814"/>
            <a:ext cx="564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Спасибо за внимание!</a:t>
            </a:r>
            <a:endParaRPr lang="ru-RU" sz="3600" dirty="0"/>
          </a:p>
        </p:txBody>
      </p:sp>
      <p:grpSp>
        <p:nvGrpSpPr>
          <p:cNvPr id="86" name="Группа 85"/>
          <p:cNvGrpSpPr/>
          <p:nvPr/>
        </p:nvGrpSpPr>
        <p:grpSpPr>
          <a:xfrm>
            <a:off x="0" y="-2423"/>
            <a:ext cx="9143999" cy="747179"/>
            <a:chOff x="2" y="1"/>
            <a:chExt cx="9143997" cy="859187"/>
          </a:xfrm>
          <a:solidFill>
            <a:schemeClr val="accent5">
              <a:lumMod val="50000"/>
            </a:schemeClr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2" y="1"/>
              <a:ext cx="9143997" cy="7778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pic>
          <p:nvPicPr>
            <p:cNvPr id="88" name="Рисунок 8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496"/>
            <a:stretch/>
          </p:blipFill>
          <p:spPr>
            <a:xfrm>
              <a:off x="391425" y="63662"/>
              <a:ext cx="596119" cy="676317"/>
            </a:xfrm>
            <a:prstGeom prst="rect">
              <a:avLst/>
            </a:prstGeom>
            <a:grpFill/>
            <a:ln>
              <a:noFill/>
            </a:ln>
          </p:spPr>
        </p:pic>
        <p:grpSp>
          <p:nvGrpSpPr>
            <p:cNvPr id="91" name="Группа 90"/>
            <p:cNvGrpSpPr/>
            <p:nvPr/>
          </p:nvGrpSpPr>
          <p:grpSpPr>
            <a:xfrm>
              <a:off x="111" y="771786"/>
              <a:ext cx="9143888" cy="87402"/>
              <a:chOff x="0" y="1409071"/>
              <a:chExt cx="10654620" cy="155131"/>
            </a:xfrm>
            <a:grpFill/>
          </p:grpSpPr>
          <p:grpSp>
            <p:nvGrpSpPr>
              <p:cNvPr id="92" name="Группа 91"/>
              <p:cNvGrpSpPr/>
              <p:nvPr/>
            </p:nvGrpSpPr>
            <p:grpSpPr>
              <a:xfrm>
                <a:off x="0" y="141648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43" name="Группа 142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62" name="Блок-схема: объединение 16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3" name="Блок-схема: объединение 16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4" name="Блок-схема: объединение 16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5" name="Блок-схема: объединение 16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6" name="Блок-схема: объединение 16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4" name="Группа 143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7" name="Блок-схема: объединение 15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8" name="Блок-схема: объединение 15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9" name="Блок-схема: объединение 15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0" name="Блок-схема: объединение 15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61" name="Блок-схема: объединение 16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5" name="Группа 144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52" name="Блок-схема: объединение 151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3" name="Блок-схема: объединение 152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4" name="Блок-схема: объединение 153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5" name="Блок-схема: объединение 154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6" name="Блок-схема: объединение 155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46" name="Группа 145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47" name="Блок-схема: объединение 146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8" name="Блок-схема: объединение 147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9" name="Блок-схема: объединение 148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0" name="Блок-схема: объединение 149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51" name="Блок-схема: объединение 150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3" name="Группа 92"/>
              <p:cNvGrpSpPr/>
              <p:nvPr/>
            </p:nvGrpSpPr>
            <p:grpSpPr>
              <a:xfrm>
                <a:off x="3559963" y="1412776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119" name="Группа 118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8" name="Блок-схема: объединение 13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9" name="Блок-схема: объединение 13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0" name="Блок-схема: объединение 13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1" name="Блок-схема: объединение 14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42" name="Блок-схема: объединение 14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0" name="Группа 119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33" name="Блок-схема: объединение 13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4" name="Блок-схема: объединение 13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5" name="Блок-схема: объединение 13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6" name="Блок-схема: объединение 13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7" name="Блок-схема: объединение 13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1" name="Группа 120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8" name="Блок-схема: объединение 127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9" name="Блок-схема: объединение 128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0" name="Блок-схема: объединение 129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1" name="Блок-схема: объединение 130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32" name="Блок-схема: объединение 131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122" name="Группа 121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23" name="Блок-схема: объединение 122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4" name="Блок-схема: объединение 123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5" name="Блок-схема: объединение 124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6" name="Блок-схема: объединение 125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27" name="Блок-схема: объединение 126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  <p:grpSp>
            <p:nvGrpSpPr>
              <p:cNvPr id="94" name="Группа 93"/>
              <p:cNvGrpSpPr/>
              <p:nvPr/>
            </p:nvGrpSpPr>
            <p:grpSpPr>
              <a:xfrm>
                <a:off x="7108561" y="1409071"/>
                <a:ext cx="3546059" cy="147721"/>
                <a:chOff x="587107" y="1625095"/>
                <a:chExt cx="3546059" cy="147721"/>
              </a:xfrm>
              <a:grpFill/>
            </p:grpSpPr>
            <p:grpSp>
              <p:nvGrpSpPr>
                <p:cNvPr id="95" name="Группа 94"/>
                <p:cNvGrpSpPr/>
                <p:nvPr/>
              </p:nvGrpSpPr>
              <p:grpSpPr>
                <a:xfrm>
                  <a:off x="587107" y="1628800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14" name="Блок-схема: объединение 11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5" name="Блок-схема: объединение 11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6" name="Блок-схема: объединение 11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7" name="Блок-схема: объединение 11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8" name="Блок-схема: объединение 11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6" name="Группа 95"/>
                <p:cNvGrpSpPr/>
                <p:nvPr/>
              </p:nvGrpSpPr>
              <p:grpSpPr>
                <a:xfrm>
                  <a:off x="1472152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9" name="Блок-схема: объединение 10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0" name="Блок-схема: объединение 10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1" name="Блок-схема: объединение 11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2" name="Блок-схема: объединение 11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13" name="Блок-схема: объединение 11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>
                  <a:off x="2361116" y="1625095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104" name="Блок-схема: объединение 103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5" name="Блок-схема: объединение 104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6" name="Блок-схема: объединение 105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7" name="Блок-схема: объединение 106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8" name="Блок-схема: объединение 107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  <p:grpSp>
              <p:nvGrpSpPr>
                <p:cNvPr id="98" name="Группа 97"/>
                <p:cNvGrpSpPr/>
                <p:nvPr/>
              </p:nvGrpSpPr>
              <p:grpSpPr>
                <a:xfrm>
                  <a:off x="3247141" y="1627549"/>
                  <a:ext cx="886025" cy="144016"/>
                  <a:chOff x="587107" y="1628800"/>
                  <a:chExt cx="4109630" cy="792088"/>
                </a:xfrm>
                <a:grpFill/>
              </p:grpSpPr>
              <p:sp>
                <p:nvSpPr>
                  <p:cNvPr id="99" name="Блок-схема: объединение 98"/>
                  <p:cNvSpPr/>
                  <p:nvPr/>
                </p:nvSpPr>
                <p:spPr>
                  <a:xfrm>
                    <a:off x="587107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0" name="Блок-схема: объединение 99"/>
                  <p:cNvSpPr/>
                  <p:nvPr/>
                </p:nvSpPr>
                <p:spPr>
                  <a:xfrm>
                    <a:off x="1411352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1" name="Блок-схема: объединение 100"/>
                  <p:cNvSpPr/>
                  <p:nvPr/>
                </p:nvSpPr>
                <p:spPr>
                  <a:xfrm>
                    <a:off x="222616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2" name="Блок-схема: объединение 101"/>
                  <p:cNvSpPr/>
                  <p:nvPr/>
                </p:nvSpPr>
                <p:spPr>
                  <a:xfrm>
                    <a:off x="3064823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  <p:sp>
                <p:nvSpPr>
                  <p:cNvPr id="103" name="Блок-схема: объединение 102"/>
                  <p:cNvSpPr/>
                  <p:nvPr/>
                </p:nvSpPr>
                <p:spPr>
                  <a:xfrm>
                    <a:off x="3882025" y="1628800"/>
                    <a:ext cx="814712" cy="792088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350"/>
                  </a:p>
                </p:txBody>
              </p:sp>
            </p:grpSp>
          </p:grpSp>
        </p:grpSp>
      </p:grpSp>
      <p:sp>
        <p:nvSpPr>
          <p:cNvPr id="167" name="TextBox 166"/>
          <p:cNvSpPr txBox="1"/>
          <p:nvPr/>
        </p:nvSpPr>
        <p:spPr>
          <a:xfrm>
            <a:off x="847620" y="54754"/>
            <a:ext cx="47172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5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государственное </a:t>
            </a:r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</a:t>
            </a:r>
          </a:p>
          <a:p>
            <a:pPr algn="r"/>
            <a:r>
              <a:rPr lang="ru-RU" sz="165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финансов Республики Беларусь</a:t>
            </a:r>
            <a:endParaRPr lang="ru-RU" sz="16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398</Words>
  <Application>Microsoft Office PowerPoint</Application>
  <PresentationFormat>Экран (4:3)</PresentationFormat>
  <Paragraphs>110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Синяк Наталья Владимировна</dc:creator>
  <cp:lastModifiedBy>Русакевич Наталия Николаевна</cp:lastModifiedBy>
  <cp:revision>197</cp:revision>
  <cp:lastPrinted>2019-10-21T13:03:10Z</cp:lastPrinted>
  <dcterms:created xsi:type="dcterms:W3CDTF">2018-01-24T14:50:29Z</dcterms:created>
  <dcterms:modified xsi:type="dcterms:W3CDTF">2019-10-21T13:07:31Z</dcterms:modified>
</cp:coreProperties>
</file>