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61" r:id="rId2"/>
    <p:sldId id="258" r:id="rId3"/>
    <p:sldId id="259" r:id="rId4"/>
    <p:sldId id="256" r:id="rId5"/>
    <p:sldId id="257" r:id="rId6"/>
    <p:sldId id="260" r:id="rId7"/>
    <p:sldId id="262" r:id="rId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C12249-2912-4E00-B0C3-8ACC2DCC3A0A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D121C8F2-9176-49F2-AE2F-6452CDF34AB0}">
      <dgm:prSet phldrT="[Текст]" custT="1"/>
      <dgm:spPr/>
      <dgm:t>
        <a:bodyPr/>
        <a:lstStyle/>
        <a:p>
          <a:r>
            <a:rPr lang="hr-HR" sz="2800">
              <a:latin typeface="Times New Roman" panose="02020603050405020304" pitchFamily="18" charset="0"/>
              <a:cs typeface="Times New Roman" panose="02020603050405020304" pitchFamily="18" charset="0"/>
            </a:rPr>
            <a:t>Računski plan</a:t>
          </a:r>
        </a:p>
      </dgm:t>
    </dgm:pt>
    <dgm:pt modelId="{DC2AA218-1865-4D84-B12D-6A2D9E4965D6}" type="parTrans" cxnId="{3EF64156-EB89-42F8-A9CD-D02544883D13}">
      <dgm:prSet/>
      <dgm:spPr/>
      <dgm:t>
        <a:bodyPr/>
        <a:lstStyle/>
        <a:p>
          <a:endParaRPr lang="ru-RU"/>
        </a:p>
      </dgm:t>
    </dgm:pt>
    <dgm:pt modelId="{75576743-5526-447A-8168-C59DD61E2741}" type="sibTrans" cxnId="{3EF64156-EB89-42F8-A9CD-D02544883D13}">
      <dgm:prSet/>
      <dgm:spPr/>
      <dgm:t>
        <a:bodyPr/>
        <a:lstStyle/>
        <a:p>
          <a:endParaRPr lang="ru-RU"/>
        </a:p>
      </dgm:t>
    </dgm:pt>
    <dgm:pt modelId="{4F5F8D8B-51DC-459A-BF70-82001D665556}">
      <dgm:prSet phldrT="[Текст]" custT="1"/>
      <dgm:spPr/>
      <dgm:t>
        <a:bodyPr/>
        <a:lstStyle/>
        <a:p>
          <a:r>
            <a:rPr lang="hr-HR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Računi potrebni za primjenu obračunske metode</a:t>
          </a:r>
        </a:p>
      </dgm:t>
    </dgm:pt>
    <dgm:pt modelId="{641AADB1-1DFD-4CE6-8D3F-411E687898F2}" type="parTrans" cxnId="{ADFAAA80-1385-411C-8BB2-BA1B4C0D06BF}">
      <dgm:prSet/>
      <dgm:spPr/>
      <dgm:t>
        <a:bodyPr/>
        <a:lstStyle/>
        <a:p>
          <a:endParaRPr lang="ru-RU"/>
        </a:p>
      </dgm:t>
    </dgm:pt>
    <dgm:pt modelId="{35FACA72-4039-4CA7-B8A5-B688CC8D3D28}" type="sibTrans" cxnId="{ADFAAA80-1385-411C-8BB2-BA1B4C0D06BF}">
      <dgm:prSet/>
      <dgm:spPr/>
      <dgm:t>
        <a:bodyPr/>
        <a:lstStyle/>
        <a:p>
          <a:endParaRPr lang="ru-RU"/>
        </a:p>
      </dgm:t>
    </dgm:pt>
    <dgm:pt modelId="{44B152E4-953A-416D-8998-CFDCCB715AA9}">
      <dgm:prSet phldrT="[Текст]" custT="1"/>
      <dgm:spPr/>
      <dgm:t>
        <a:bodyPr/>
        <a:lstStyle/>
        <a:p>
          <a:r>
            <a:rPr lang="hr-HR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Proračunska klasifikacija prihoda, rashoda i transakcija povezanih s imovinom i obvezama</a:t>
          </a:r>
        </a:p>
      </dgm:t>
    </dgm:pt>
    <dgm:pt modelId="{E20186C6-AA04-44CE-964D-0D8F963B447A}" type="parTrans" cxnId="{2CA2C754-4C03-4032-B3D3-B97937801E37}">
      <dgm:prSet/>
      <dgm:spPr/>
      <dgm:t>
        <a:bodyPr/>
        <a:lstStyle/>
        <a:p>
          <a:endParaRPr lang="ru-RU"/>
        </a:p>
      </dgm:t>
    </dgm:pt>
    <dgm:pt modelId="{6D9654C9-D8A9-41DA-8DBA-E4256B6BD56E}" type="sibTrans" cxnId="{2CA2C754-4C03-4032-B3D3-B97937801E37}">
      <dgm:prSet/>
      <dgm:spPr/>
      <dgm:t>
        <a:bodyPr/>
        <a:lstStyle/>
        <a:p>
          <a:endParaRPr lang="ru-RU"/>
        </a:p>
      </dgm:t>
    </dgm:pt>
    <dgm:pt modelId="{377C2475-5A12-4350-82A0-4789BF3B0717}" type="pres">
      <dgm:prSet presAssocID="{7BC12249-2912-4E00-B0C3-8ACC2DCC3A0A}" presName="compositeShape" presStyleCnt="0">
        <dgm:presLayoutVars>
          <dgm:chMax val="7"/>
          <dgm:dir/>
          <dgm:resizeHandles val="exact"/>
        </dgm:presLayoutVars>
      </dgm:prSet>
      <dgm:spPr/>
    </dgm:pt>
    <dgm:pt modelId="{2A7E0293-3736-4869-B85E-E6AEC0BA9A80}" type="pres">
      <dgm:prSet presAssocID="{D121C8F2-9176-49F2-AE2F-6452CDF34AB0}" presName="circ1" presStyleLbl="vennNode1" presStyleIdx="0" presStyleCnt="3" custLinFactNeighborX="-1075" custLinFactNeighborY="-1039"/>
      <dgm:spPr/>
      <dgm:t>
        <a:bodyPr/>
        <a:lstStyle/>
        <a:p>
          <a:endParaRPr lang="ru-RU"/>
        </a:p>
      </dgm:t>
    </dgm:pt>
    <dgm:pt modelId="{2E9F7B2B-830A-44B7-8DF2-66C8C8E52556}" type="pres">
      <dgm:prSet presAssocID="{D121C8F2-9176-49F2-AE2F-6452CDF34AB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69664D-789B-4336-8E4A-7E5EBCA4585E}" type="pres">
      <dgm:prSet presAssocID="{4F5F8D8B-51DC-459A-BF70-82001D665556}" presName="circ2" presStyleLbl="vennNode1" presStyleIdx="1" presStyleCnt="3" custScaleX="106346" custLinFactNeighborX="9734" custLinFactNeighborY="-1078"/>
      <dgm:spPr/>
      <dgm:t>
        <a:bodyPr/>
        <a:lstStyle/>
        <a:p>
          <a:endParaRPr lang="ru-RU"/>
        </a:p>
      </dgm:t>
    </dgm:pt>
    <dgm:pt modelId="{0AEE1487-C73E-458C-817D-690A5060CA79}" type="pres">
      <dgm:prSet presAssocID="{4F5F8D8B-51DC-459A-BF70-82001D66555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D41FFA-C43F-4F2A-846D-AC020BBF758A}" type="pres">
      <dgm:prSet presAssocID="{44B152E4-953A-416D-8998-CFDCCB715AA9}" presName="circ3" presStyleLbl="vennNode1" presStyleIdx="2" presStyleCnt="3" custScaleX="109394"/>
      <dgm:spPr/>
      <dgm:t>
        <a:bodyPr/>
        <a:lstStyle/>
        <a:p>
          <a:endParaRPr lang="ru-RU"/>
        </a:p>
      </dgm:t>
    </dgm:pt>
    <dgm:pt modelId="{E77E6E66-ABCA-440A-906B-554A64FF2F80}" type="pres">
      <dgm:prSet presAssocID="{44B152E4-953A-416D-8998-CFDCCB715AA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FAAA80-1385-411C-8BB2-BA1B4C0D06BF}" srcId="{7BC12249-2912-4E00-B0C3-8ACC2DCC3A0A}" destId="{4F5F8D8B-51DC-459A-BF70-82001D665556}" srcOrd="1" destOrd="0" parTransId="{641AADB1-1DFD-4CE6-8D3F-411E687898F2}" sibTransId="{35FACA72-4039-4CA7-B8A5-B688CC8D3D28}"/>
    <dgm:cxn modelId="{F6055B74-171A-41BB-904C-8DF3598B1B77}" type="presOf" srcId="{D121C8F2-9176-49F2-AE2F-6452CDF34AB0}" destId="{2A7E0293-3736-4869-B85E-E6AEC0BA9A80}" srcOrd="0" destOrd="0" presId="urn:microsoft.com/office/officeart/2005/8/layout/venn1"/>
    <dgm:cxn modelId="{D207742E-FF2C-42FE-B277-70AC2BA37E25}" type="presOf" srcId="{7BC12249-2912-4E00-B0C3-8ACC2DCC3A0A}" destId="{377C2475-5A12-4350-82A0-4789BF3B0717}" srcOrd="0" destOrd="0" presId="urn:microsoft.com/office/officeart/2005/8/layout/venn1"/>
    <dgm:cxn modelId="{3EF64156-EB89-42F8-A9CD-D02544883D13}" srcId="{7BC12249-2912-4E00-B0C3-8ACC2DCC3A0A}" destId="{D121C8F2-9176-49F2-AE2F-6452CDF34AB0}" srcOrd="0" destOrd="0" parTransId="{DC2AA218-1865-4D84-B12D-6A2D9E4965D6}" sibTransId="{75576743-5526-447A-8168-C59DD61E2741}"/>
    <dgm:cxn modelId="{9775A9E9-1348-455A-96E3-A3B3460AE97C}" type="presOf" srcId="{44B152E4-953A-416D-8998-CFDCCB715AA9}" destId="{A8D41FFA-C43F-4F2A-846D-AC020BBF758A}" srcOrd="0" destOrd="0" presId="urn:microsoft.com/office/officeart/2005/8/layout/venn1"/>
    <dgm:cxn modelId="{2CA2C754-4C03-4032-B3D3-B97937801E37}" srcId="{7BC12249-2912-4E00-B0C3-8ACC2DCC3A0A}" destId="{44B152E4-953A-416D-8998-CFDCCB715AA9}" srcOrd="2" destOrd="0" parTransId="{E20186C6-AA04-44CE-964D-0D8F963B447A}" sibTransId="{6D9654C9-D8A9-41DA-8DBA-E4256B6BD56E}"/>
    <dgm:cxn modelId="{7639871A-A7B4-4F15-85C8-A14A999931DA}" type="presOf" srcId="{D121C8F2-9176-49F2-AE2F-6452CDF34AB0}" destId="{2E9F7B2B-830A-44B7-8DF2-66C8C8E52556}" srcOrd="1" destOrd="0" presId="urn:microsoft.com/office/officeart/2005/8/layout/venn1"/>
    <dgm:cxn modelId="{5DADACD2-581F-4E65-9B8D-F21306249FAE}" type="presOf" srcId="{4F5F8D8B-51DC-459A-BF70-82001D665556}" destId="{6B69664D-789B-4336-8E4A-7E5EBCA4585E}" srcOrd="0" destOrd="0" presId="urn:microsoft.com/office/officeart/2005/8/layout/venn1"/>
    <dgm:cxn modelId="{2CFE57E3-A0E4-4A71-B04D-D1957F15CBCB}" type="presOf" srcId="{4F5F8D8B-51DC-459A-BF70-82001D665556}" destId="{0AEE1487-C73E-458C-817D-690A5060CA79}" srcOrd="1" destOrd="0" presId="urn:microsoft.com/office/officeart/2005/8/layout/venn1"/>
    <dgm:cxn modelId="{7E4B4AA2-E605-4005-BBC6-8F3547B93975}" type="presOf" srcId="{44B152E4-953A-416D-8998-CFDCCB715AA9}" destId="{E77E6E66-ABCA-440A-906B-554A64FF2F80}" srcOrd="1" destOrd="0" presId="urn:microsoft.com/office/officeart/2005/8/layout/venn1"/>
    <dgm:cxn modelId="{3B2C870C-E160-47BB-B06B-8A3B27941A63}" type="presParOf" srcId="{377C2475-5A12-4350-82A0-4789BF3B0717}" destId="{2A7E0293-3736-4869-B85E-E6AEC0BA9A80}" srcOrd="0" destOrd="0" presId="urn:microsoft.com/office/officeart/2005/8/layout/venn1"/>
    <dgm:cxn modelId="{946500D2-47D4-4A10-8935-74370C93C8F7}" type="presParOf" srcId="{377C2475-5A12-4350-82A0-4789BF3B0717}" destId="{2E9F7B2B-830A-44B7-8DF2-66C8C8E52556}" srcOrd="1" destOrd="0" presId="urn:microsoft.com/office/officeart/2005/8/layout/venn1"/>
    <dgm:cxn modelId="{0DFCE913-1645-48B8-9E59-1F146EA47D26}" type="presParOf" srcId="{377C2475-5A12-4350-82A0-4789BF3B0717}" destId="{6B69664D-789B-4336-8E4A-7E5EBCA4585E}" srcOrd="2" destOrd="0" presId="urn:microsoft.com/office/officeart/2005/8/layout/venn1"/>
    <dgm:cxn modelId="{0A71D174-5E3E-46EA-9A52-6B45FF0FE41E}" type="presParOf" srcId="{377C2475-5A12-4350-82A0-4789BF3B0717}" destId="{0AEE1487-C73E-458C-817D-690A5060CA79}" srcOrd="3" destOrd="0" presId="urn:microsoft.com/office/officeart/2005/8/layout/venn1"/>
    <dgm:cxn modelId="{32402B6D-DDB4-442E-80B6-026CF2A0FEAF}" type="presParOf" srcId="{377C2475-5A12-4350-82A0-4789BF3B0717}" destId="{A8D41FFA-C43F-4F2A-846D-AC020BBF758A}" srcOrd="4" destOrd="0" presId="urn:microsoft.com/office/officeart/2005/8/layout/venn1"/>
    <dgm:cxn modelId="{2E7D27E7-4A15-48E5-8D52-67F17C98CC73}" type="presParOf" srcId="{377C2475-5A12-4350-82A0-4789BF3B0717}" destId="{E77E6E66-ABCA-440A-906B-554A64FF2F8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7E0293-3736-4869-B85E-E6AEC0BA9A80}">
      <dsp:nvSpPr>
        <dsp:cNvPr id="0" name=""/>
        <dsp:cNvSpPr/>
      </dsp:nvSpPr>
      <dsp:spPr>
        <a:xfrm>
          <a:off x="2811552" y="100609"/>
          <a:ext cx="2651560" cy="26515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kern="1200">
              <a:latin typeface="Times New Roman" panose="02020603050405020304" pitchFamily="18" charset="0"/>
              <a:cs typeface="Times New Roman" panose="02020603050405020304" pitchFamily="18" charset="0"/>
            </a:rPr>
            <a:t>Računski plan</a:t>
          </a:r>
        </a:p>
      </dsp:txBody>
      <dsp:txXfrm>
        <a:off x="3165093" y="564632"/>
        <a:ext cx="1944477" cy="1193202"/>
      </dsp:txXfrm>
    </dsp:sp>
    <dsp:sp modelId="{6B69664D-789B-4336-8E4A-7E5EBCA4585E}">
      <dsp:nvSpPr>
        <dsp:cNvPr id="0" name=""/>
        <dsp:cNvSpPr/>
      </dsp:nvSpPr>
      <dsp:spPr>
        <a:xfrm>
          <a:off x="3970796" y="1756800"/>
          <a:ext cx="2819828" cy="26515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Računi potrebni za primjenu obračunske metode</a:t>
          </a:r>
        </a:p>
      </dsp:txBody>
      <dsp:txXfrm>
        <a:off x="4833194" y="2441787"/>
        <a:ext cx="1691897" cy="1458358"/>
      </dsp:txXfrm>
    </dsp:sp>
    <dsp:sp modelId="{A8D41FFA-C43F-4F2A-846D-AC020BBF758A}">
      <dsp:nvSpPr>
        <dsp:cNvPr id="0" name=""/>
        <dsp:cNvSpPr/>
      </dsp:nvSpPr>
      <dsp:spPr>
        <a:xfrm>
          <a:off x="1758741" y="1785384"/>
          <a:ext cx="2900648" cy="26515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Proračunska klasifikacija prihoda, rashoda i transakcija povezanih s imovinom i obvezama</a:t>
          </a:r>
        </a:p>
      </dsp:txBody>
      <dsp:txXfrm>
        <a:off x="2031885" y="2470370"/>
        <a:ext cx="1740389" cy="14583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C53B1-210F-44CE-8431-137C9DFADC23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BD2C4-6417-42D0-A3FC-6F21348C45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934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/>
              <a:t>Интегрированный</a:t>
            </a:r>
            <a:r>
              <a:rPr lang="hr-HR" baseline="0"/>
              <a:t> с Бюджетной классификацией </a:t>
            </a:r>
            <a:r>
              <a:rPr lang="hr-HR"/>
              <a:t>ЕПС</a:t>
            </a:r>
            <a:r>
              <a:rPr lang="hr-HR" baseline="0"/>
              <a:t> обеспечивает возможность формирования отчетности по СГФ и МСФО ОС.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1622C-F299-44C1-BBC6-D391156CE1BB}" type="slidenum">
              <a:rPr lang="ru-RU" smtClean="0"/>
              <a:t>6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29246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algn="ctr"/>
            <a:r>
              <a:rPr lang="hr-HR" sz="2800">
                <a:latin typeface="Times New Roman" pitchFamily="18" charset="0"/>
                <a:cs typeface="Times New Roman" pitchFamily="18" charset="0"/>
              </a:rPr>
              <a:t>Ministarstvo financija Kirgiske Republike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4149080"/>
            <a:ext cx="7715200" cy="18722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2800">
                <a:latin typeface="Times New Roman" pitchFamily="18" charset="0"/>
                <a:cs typeface="Times New Roman" pitchFamily="18" charset="0"/>
              </a:rPr>
              <a:t>Proračunska klasifikacija i struktura računskog plana</a:t>
            </a:r>
          </a:p>
          <a:p>
            <a:pPr marL="0" indent="0" algn="ctr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hr-HR" sz="2000">
                <a:latin typeface="Times New Roman" pitchFamily="18" charset="0"/>
                <a:cs typeface="Times New Roman" pitchFamily="18" charset="0"/>
              </a:rPr>
              <a:t>23. – 25. listopada 2019., Moskva, Rusija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268760"/>
            <a:ext cx="2152650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1456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13" y="274638"/>
            <a:ext cx="9091887" cy="778098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hr-HR" sz="2800" b="1">
                <a:latin typeface="Times New Roman" pitchFamily="18" charset="0"/>
                <a:cs typeface="Times New Roman" pitchFamily="18" charset="0"/>
              </a:rPr>
              <a:t>Proračunska klasifikacija Kirgiske Republike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802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r-HR" sz="2800">
                <a:latin typeface="Times New Roman" pitchFamily="18" charset="0"/>
                <a:cs typeface="Times New Roman" pitchFamily="18" charset="0"/>
              </a:rPr>
              <a:t>Proračunska klasifikacija Kirgiske Republike izrađena je u skladu s načelima Statistike državnih financija iz 2001. koja je usvojio Međunarodni monetarni fond. </a:t>
            </a:r>
          </a:p>
          <a:p>
            <a:pPr marL="0" indent="0" algn="just">
              <a:buNone/>
            </a:pPr>
            <a:r>
              <a:rPr lang="hr-HR" sz="2800">
                <a:latin typeface="Times New Roman" pitchFamily="18" charset="0"/>
                <a:cs typeface="Times New Roman" pitchFamily="18" charset="0"/>
              </a:rPr>
              <a:t>Proračunska klasifikacija sadržava klasifikacijske oznake koje se upotrebljavaju u GFS-u. </a:t>
            </a:r>
          </a:p>
          <a:p>
            <a:pPr marL="0" indent="0" algn="just">
              <a:buNone/>
            </a:pPr>
            <a:r>
              <a:rPr lang="hr-HR" sz="2800">
                <a:latin typeface="Times New Roman" pitchFamily="18" charset="0"/>
                <a:cs typeface="Times New Roman" pitchFamily="18" charset="0"/>
              </a:rPr>
              <a:t>Oznake:</a:t>
            </a:r>
          </a:p>
          <a:p>
            <a:pPr marL="274320" lvl="1" indent="0" algn="just">
              <a:buNone/>
            </a:pPr>
            <a:r>
              <a:rPr lang="hr-HR" sz="2800">
                <a:latin typeface="Times New Roman" pitchFamily="18" charset="0"/>
                <a:cs typeface="Times New Roman" pitchFamily="18" charset="0"/>
              </a:rPr>
              <a:t>Prihodi 1; </a:t>
            </a:r>
          </a:p>
          <a:p>
            <a:pPr marL="274320" lvl="1" indent="0" algn="just">
              <a:buNone/>
            </a:pPr>
            <a:r>
              <a:rPr lang="hr-HR" sz="2800">
                <a:latin typeface="Times New Roman" pitchFamily="18" charset="0"/>
                <a:cs typeface="Times New Roman" pitchFamily="18" charset="0"/>
              </a:rPr>
              <a:t>Troškovi 2; </a:t>
            </a:r>
          </a:p>
          <a:p>
            <a:pPr marL="274320" lvl="1" indent="0" algn="just">
              <a:buNone/>
            </a:pPr>
            <a:r>
              <a:rPr lang="hr-HR" sz="2800">
                <a:latin typeface="Times New Roman" pitchFamily="18" charset="0"/>
                <a:cs typeface="Times New Roman" pitchFamily="18" charset="0"/>
              </a:rPr>
              <a:t>Aktivnosti povezane s imovinom (nefinancijskom i financijskom) i obveze 3.</a:t>
            </a:r>
          </a:p>
        </p:txBody>
      </p:sp>
    </p:spTree>
    <p:extLst>
      <p:ext uri="{BB962C8B-B14F-4D97-AF65-F5344CB8AC3E}">
        <p14:creationId xmlns:p14="http://schemas.microsoft.com/office/powerpoint/2010/main" val="996182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13" y="274638"/>
            <a:ext cx="9091887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hr-HR" sz="2800" b="1">
                <a:latin typeface="Times New Roman" pitchFamily="18" charset="0"/>
                <a:cs typeface="Times New Roman" pitchFamily="18" charset="0"/>
              </a:rPr>
              <a:t>Proračunska klasifikacija Kirgiske Republike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ru-RU" sz="2200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hr-HR" sz="2800">
                <a:latin typeface="Times New Roman" pitchFamily="18" charset="0"/>
                <a:cs typeface="Times New Roman" pitchFamily="18" charset="0"/>
              </a:rPr>
              <a:t>Proračunska klasifikacija sastoji se od:</a:t>
            </a:r>
          </a:p>
          <a:p>
            <a:pPr marL="274320" lvl="1" indent="0">
              <a:buNone/>
            </a:pPr>
            <a:r>
              <a:rPr lang="hr-HR" sz="2800">
                <a:latin typeface="Times New Roman" pitchFamily="18" charset="0"/>
                <a:cs typeface="Times New Roman" pitchFamily="18" charset="0"/>
              </a:rPr>
              <a:t>Klasifikacije prihoda;</a:t>
            </a:r>
          </a:p>
          <a:p>
            <a:pPr marL="274320" lvl="1" indent="0">
              <a:buNone/>
            </a:pPr>
            <a:r>
              <a:rPr lang="hr-HR" sz="2800">
                <a:latin typeface="Times New Roman" pitchFamily="18" charset="0"/>
                <a:cs typeface="Times New Roman" pitchFamily="18" charset="0"/>
              </a:rPr>
              <a:t>Ekonomske klasifikacije rashoda; </a:t>
            </a:r>
          </a:p>
          <a:p>
            <a:pPr marL="274320" lvl="1" indent="0">
              <a:buNone/>
            </a:pPr>
            <a:r>
              <a:rPr lang="hr-HR" sz="2800">
                <a:latin typeface="Times New Roman" pitchFamily="18" charset="0"/>
                <a:cs typeface="Times New Roman" pitchFamily="18" charset="0"/>
              </a:rPr>
              <a:t>Klasifikacije transakcija s imovinom i obvezama; </a:t>
            </a:r>
          </a:p>
          <a:p>
            <a:pPr marL="274320" lvl="1" indent="0">
              <a:buNone/>
            </a:pPr>
            <a:r>
              <a:rPr lang="hr-HR" sz="2800">
                <a:latin typeface="Times New Roman" pitchFamily="18" charset="0"/>
                <a:cs typeface="Times New Roman" pitchFamily="18" charset="0"/>
              </a:rPr>
              <a:t>Klasifikacije prema državnim tijelima;</a:t>
            </a:r>
          </a:p>
          <a:p>
            <a:pPr marL="274320" lvl="1" indent="0">
              <a:buNone/>
            </a:pPr>
            <a:r>
              <a:rPr lang="hr-HR" sz="2800">
                <a:latin typeface="Times New Roman" pitchFamily="18" charset="0"/>
                <a:cs typeface="Times New Roman" pitchFamily="18" charset="0"/>
              </a:rPr>
              <a:t>Klasifikacije prema tijelima javne uprave.</a:t>
            </a:r>
          </a:p>
        </p:txBody>
      </p:sp>
    </p:spTree>
    <p:extLst>
      <p:ext uri="{BB962C8B-B14F-4D97-AF65-F5344CB8AC3E}">
        <p14:creationId xmlns:p14="http://schemas.microsoft.com/office/powerpoint/2010/main" val="3832332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>
                <a:latin typeface="Times New Roman" pitchFamily="18" charset="0"/>
                <a:cs typeface="Times New Roman" pitchFamily="18" charset="0"/>
              </a:rPr>
              <a:t>Računski plan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6184041"/>
              </p:ext>
            </p:extLst>
          </p:nvPr>
        </p:nvGraphicFramePr>
        <p:xfrm>
          <a:off x="457200" y="1600200"/>
          <a:ext cx="8291264" cy="4565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101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>
                <a:latin typeface="Times New Roman" pitchFamily="18" charset="0"/>
                <a:cs typeface="Times New Roman" pitchFamily="18" charset="0"/>
              </a:rPr>
              <a:t>Računski plan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Prihodi  </a:t>
            </a:r>
            <a:r>
              <a:rPr lang="hr-HR">
                <a:solidFill>
                  <a:srgbClr val="FF0000"/>
                </a:solidFill>
              </a:rPr>
              <a:t>1</a:t>
            </a:r>
            <a:r>
              <a:rPr lang="hr-HR"/>
              <a:t>ХХХХХХХ</a:t>
            </a:r>
          </a:p>
          <a:p>
            <a:r>
              <a:rPr lang="hr-HR"/>
              <a:t>Rashodi  </a:t>
            </a:r>
            <a:r>
              <a:rPr lang="hr-HR">
                <a:solidFill>
                  <a:srgbClr val="FF0000"/>
                </a:solidFill>
              </a:rPr>
              <a:t>2</a:t>
            </a:r>
            <a:r>
              <a:rPr lang="hr-HR"/>
              <a:t>ХХХХХХХ</a:t>
            </a:r>
          </a:p>
          <a:p>
            <a:r>
              <a:rPr lang="hr-HR"/>
              <a:t>Imovina   </a:t>
            </a:r>
            <a:r>
              <a:rPr lang="hr-HR">
                <a:solidFill>
                  <a:srgbClr val="FF0000"/>
                </a:solidFill>
              </a:rPr>
              <a:t>31</a:t>
            </a:r>
            <a:r>
              <a:rPr lang="hr-HR"/>
              <a:t>ХХХХХХ,</a:t>
            </a:r>
            <a:r>
              <a:rPr lang="hr-HR">
                <a:solidFill>
                  <a:srgbClr val="FF0000"/>
                </a:solidFill>
              </a:rPr>
              <a:t>32</a:t>
            </a:r>
            <a:r>
              <a:rPr lang="hr-HR"/>
              <a:t>ХХХХХХ</a:t>
            </a:r>
          </a:p>
          <a:p>
            <a:r>
              <a:rPr lang="hr-HR"/>
              <a:t>Obveze  </a:t>
            </a:r>
            <a:r>
              <a:rPr lang="hr-HR">
                <a:solidFill>
                  <a:srgbClr val="FF0000"/>
                </a:solidFill>
              </a:rPr>
              <a:t>33</a:t>
            </a:r>
            <a:r>
              <a:rPr lang="hr-HR"/>
              <a:t>ХХХХХХ</a:t>
            </a:r>
          </a:p>
          <a:p>
            <a:r>
              <a:rPr lang="hr-HR"/>
              <a:t>Neto imovina </a:t>
            </a:r>
            <a:r>
              <a:rPr lang="hr-HR">
                <a:solidFill>
                  <a:srgbClr val="FF0000"/>
                </a:solidFill>
              </a:rPr>
              <a:t>41</a:t>
            </a:r>
            <a:r>
              <a:rPr lang="hr-HR"/>
              <a:t>ХХХХХХ</a:t>
            </a:r>
          </a:p>
        </p:txBody>
      </p:sp>
    </p:spTree>
    <p:extLst>
      <p:ext uri="{BB962C8B-B14F-4D97-AF65-F5344CB8AC3E}">
        <p14:creationId xmlns:p14="http://schemas.microsoft.com/office/powerpoint/2010/main" val="2944204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hr-HR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Struktura jedinstvenog računskog plana</a:t>
            </a: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r-HR" sz="2800" b="1" dirty="0">
                <a:solidFill>
                  <a:srgbClr val="C00000"/>
                </a:solidFill>
              </a:rPr>
              <a:t>   </a:t>
            </a:r>
          </a:p>
          <a:p>
            <a:pPr marL="0" indent="0" algn="ctr">
              <a:buNone/>
            </a:pPr>
            <a:r>
              <a:rPr lang="hr-HR" sz="3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440100 </a:t>
            </a:r>
            <a:r>
              <a:rPr lang="hr-HR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110</a:t>
            </a:r>
            <a:r>
              <a:rPr lang="hr-HR" sz="3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hr-HR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hr-HR" sz="3800" b="1" dirty="0">
                <a:latin typeface="Times New Roman" pitchFamily="18" charset="0"/>
                <a:cs typeface="Times New Roman" pitchFamily="18" charset="0"/>
              </a:rPr>
              <a:t> 001040 </a:t>
            </a:r>
            <a:r>
              <a:rPr lang="hr-HR" sz="3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11210</a:t>
            </a:r>
            <a:r>
              <a:rPr lang="hr-HR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70111</a:t>
            </a:r>
            <a:r>
              <a:rPr lang="hr-HR" sz="3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hr-HR" sz="3800" b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21111100</a:t>
            </a:r>
          </a:p>
          <a:p>
            <a:pPr marL="0" indent="0">
              <a:buNone/>
            </a:pPr>
            <a:endParaRPr lang="ru-RU" sz="2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1) Identifikacijski kod riznice                   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hr-H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440100</a:t>
            </a:r>
            <a:endParaRPr lang="hr-HR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2) Proračun                                                     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hr-H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110</a:t>
            </a:r>
            <a:endParaRPr lang="hr-HR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3) Izvor financiranja	                                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hr-HR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hr-HR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4) Programi                                                 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    001040                                             </a:t>
            </a: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5) Klasifikacija prema državnom tijelu         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hr-HR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11210</a:t>
            </a:r>
            <a:endParaRPr lang="hr-HR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6) Funkcionalna klasifikacija                         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hr-HR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70111</a:t>
            </a:r>
            <a:endParaRPr lang="hr-HR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7) Ekonomska klasifikacija                         </a:t>
            </a:r>
            <a:r>
              <a:rPr lang="hr-HR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21111100</a:t>
            </a:r>
          </a:p>
          <a:p>
            <a:pPr marL="0" indent="0" algn="ctr">
              <a:buNone/>
            </a:pP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9549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0" indent="0" algn="ctr">
              <a:buNone/>
            </a:pPr>
            <a:r>
              <a:rPr lang="hr-HR" sz="4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Hvala na pozornosti!</a:t>
            </a:r>
          </a:p>
        </p:txBody>
      </p:sp>
    </p:spTree>
    <p:extLst>
      <p:ext uri="{BB962C8B-B14F-4D97-AF65-F5344CB8AC3E}">
        <p14:creationId xmlns:p14="http://schemas.microsoft.com/office/powerpoint/2010/main" val="40953101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107</TotalTime>
  <Words>187</Words>
  <Application>Microsoft Office PowerPoint</Application>
  <PresentationFormat>On-screen Show (4:3)</PresentationFormat>
  <Paragraphs>48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Ясность</vt:lpstr>
      <vt:lpstr>Ministarstvo financija Kirgiske Republike</vt:lpstr>
      <vt:lpstr>Proračunska klasifikacija Kirgiske Republike</vt:lpstr>
      <vt:lpstr>Proračunska klasifikacija Kirgiske Republike</vt:lpstr>
      <vt:lpstr>Računski plan </vt:lpstr>
      <vt:lpstr>Računski plan</vt:lpstr>
      <vt:lpstr>Struktura jedinstvenog računskog plana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Бюджетная классификация Кыргызской Республики (1/15)</dc:title>
  <dc:creator>Чинара Суранчиева</dc:creator>
  <cp:lastModifiedBy>Željka</cp:lastModifiedBy>
  <cp:revision>13</cp:revision>
  <cp:lastPrinted>2019-10-21T09:35:57Z</cp:lastPrinted>
  <dcterms:created xsi:type="dcterms:W3CDTF">2019-10-14T10:19:18Z</dcterms:created>
  <dcterms:modified xsi:type="dcterms:W3CDTF">2019-11-21T09:12:41Z</dcterms:modified>
</cp:coreProperties>
</file>