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1" r:id="rId2"/>
    <p:sldId id="258" r:id="rId3"/>
    <p:sldId id="259" r:id="rId4"/>
    <p:sldId id="256" r:id="rId5"/>
    <p:sldId id="257" r:id="rId6"/>
    <p:sldId id="260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12249-2912-4E00-B0C3-8ACC2DCC3A0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121C8F2-9176-49F2-AE2F-6452CDF34AB0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счетов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2AA218-1865-4D84-B12D-6A2D9E4965D6}" type="parTrans" cxnId="{3EF64156-EB89-42F8-A9CD-D02544883D13}">
      <dgm:prSet/>
      <dgm:spPr/>
      <dgm:t>
        <a:bodyPr/>
        <a:lstStyle/>
        <a:p>
          <a:endParaRPr lang="ru-RU"/>
        </a:p>
      </dgm:t>
    </dgm:pt>
    <dgm:pt modelId="{75576743-5526-447A-8168-C59DD61E2741}" type="sibTrans" cxnId="{3EF64156-EB89-42F8-A9CD-D02544883D13}">
      <dgm:prSet/>
      <dgm:spPr/>
      <dgm:t>
        <a:bodyPr/>
        <a:lstStyle/>
        <a:p>
          <a:endParaRPr lang="ru-RU"/>
        </a:p>
      </dgm:t>
    </dgm:pt>
    <dgm:pt modelId="{4F5F8D8B-51DC-459A-BF70-82001D665556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счета необходимые для применения метода начисления</a:t>
          </a:r>
          <a:endParaRPr lang="ru-RU" sz="1800" dirty="0"/>
        </a:p>
      </dgm:t>
    </dgm:pt>
    <dgm:pt modelId="{641AADB1-1DFD-4CE6-8D3F-411E687898F2}" type="parTrans" cxnId="{ADFAAA80-1385-411C-8BB2-BA1B4C0D06BF}">
      <dgm:prSet/>
      <dgm:spPr/>
      <dgm:t>
        <a:bodyPr/>
        <a:lstStyle/>
        <a:p>
          <a:endParaRPr lang="ru-RU"/>
        </a:p>
      </dgm:t>
    </dgm:pt>
    <dgm:pt modelId="{35FACA72-4039-4CA7-B8A5-B688CC8D3D28}" type="sibTrans" cxnId="{ADFAAA80-1385-411C-8BB2-BA1B4C0D06BF}">
      <dgm:prSet/>
      <dgm:spPr/>
      <dgm:t>
        <a:bodyPr/>
        <a:lstStyle/>
        <a:p>
          <a:endParaRPr lang="ru-RU"/>
        </a:p>
      </dgm:t>
    </dgm:pt>
    <dgm:pt modelId="{44B152E4-953A-416D-8998-CFDCCB715AA9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бюджетная классификация доходов, расходов и операций с активами и обязательствами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0186C6-AA04-44CE-964D-0D8F963B447A}" type="parTrans" cxnId="{2CA2C754-4C03-4032-B3D3-B97937801E37}">
      <dgm:prSet/>
      <dgm:spPr/>
      <dgm:t>
        <a:bodyPr/>
        <a:lstStyle/>
        <a:p>
          <a:endParaRPr lang="ru-RU"/>
        </a:p>
      </dgm:t>
    </dgm:pt>
    <dgm:pt modelId="{6D9654C9-D8A9-41DA-8DBA-E4256B6BD56E}" type="sibTrans" cxnId="{2CA2C754-4C03-4032-B3D3-B97937801E37}">
      <dgm:prSet/>
      <dgm:spPr/>
      <dgm:t>
        <a:bodyPr/>
        <a:lstStyle/>
        <a:p>
          <a:endParaRPr lang="ru-RU"/>
        </a:p>
      </dgm:t>
    </dgm:pt>
    <dgm:pt modelId="{377C2475-5A12-4350-82A0-4789BF3B0717}" type="pres">
      <dgm:prSet presAssocID="{7BC12249-2912-4E00-B0C3-8ACC2DCC3A0A}" presName="compositeShape" presStyleCnt="0">
        <dgm:presLayoutVars>
          <dgm:chMax val="7"/>
          <dgm:dir/>
          <dgm:resizeHandles val="exact"/>
        </dgm:presLayoutVars>
      </dgm:prSet>
      <dgm:spPr/>
    </dgm:pt>
    <dgm:pt modelId="{2A7E0293-3736-4869-B85E-E6AEC0BA9A80}" type="pres">
      <dgm:prSet presAssocID="{D121C8F2-9176-49F2-AE2F-6452CDF34AB0}" presName="circ1" presStyleLbl="vennNode1" presStyleIdx="0" presStyleCnt="3" custLinFactNeighborX="-1075" custLinFactNeighborY="-1039"/>
      <dgm:spPr/>
      <dgm:t>
        <a:bodyPr/>
        <a:lstStyle/>
        <a:p>
          <a:endParaRPr lang="ru-RU"/>
        </a:p>
      </dgm:t>
    </dgm:pt>
    <dgm:pt modelId="{2E9F7B2B-830A-44B7-8DF2-66C8C8E52556}" type="pres">
      <dgm:prSet presAssocID="{D121C8F2-9176-49F2-AE2F-6452CDF34AB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69664D-789B-4336-8E4A-7E5EBCA4585E}" type="pres">
      <dgm:prSet presAssocID="{4F5F8D8B-51DC-459A-BF70-82001D665556}" presName="circ2" presStyleLbl="vennNode1" presStyleIdx="1" presStyleCnt="3" custScaleX="106346" custLinFactNeighborX="9734" custLinFactNeighborY="-1078"/>
      <dgm:spPr/>
      <dgm:t>
        <a:bodyPr/>
        <a:lstStyle/>
        <a:p>
          <a:endParaRPr lang="ru-RU"/>
        </a:p>
      </dgm:t>
    </dgm:pt>
    <dgm:pt modelId="{0AEE1487-C73E-458C-817D-690A5060CA79}" type="pres">
      <dgm:prSet presAssocID="{4F5F8D8B-51DC-459A-BF70-82001D6655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41FFA-C43F-4F2A-846D-AC020BBF758A}" type="pres">
      <dgm:prSet presAssocID="{44B152E4-953A-416D-8998-CFDCCB715AA9}" presName="circ3" presStyleLbl="vennNode1" presStyleIdx="2" presStyleCnt="3" custScaleX="109394"/>
      <dgm:spPr/>
      <dgm:t>
        <a:bodyPr/>
        <a:lstStyle/>
        <a:p>
          <a:endParaRPr lang="ru-RU"/>
        </a:p>
      </dgm:t>
    </dgm:pt>
    <dgm:pt modelId="{E77E6E66-ABCA-440A-906B-554A64FF2F80}" type="pres">
      <dgm:prSet presAssocID="{44B152E4-953A-416D-8998-CFDCCB715A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AAA80-1385-411C-8BB2-BA1B4C0D06BF}" srcId="{7BC12249-2912-4E00-B0C3-8ACC2DCC3A0A}" destId="{4F5F8D8B-51DC-459A-BF70-82001D665556}" srcOrd="1" destOrd="0" parTransId="{641AADB1-1DFD-4CE6-8D3F-411E687898F2}" sibTransId="{35FACA72-4039-4CA7-B8A5-B688CC8D3D28}"/>
    <dgm:cxn modelId="{F6055B74-171A-41BB-904C-8DF3598B1B77}" type="presOf" srcId="{D121C8F2-9176-49F2-AE2F-6452CDF34AB0}" destId="{2A7E0293-3736-4869-B85E-E6AEC0BA9A80}" srcOrd="0" destOrd="0" presId="urn:microsoft.com/office/officeart/2005/8/layout/venn1"/>
    <dgm:cxn modelId="{D207742E-FF2C-42FE-B277-70AC2BA37E25}" type="presOf" srcId="{7BC12249-2912-4E00-B0C3-8ACC2DCC3A0A}" destId="{377C2475-5A12-4350-82A0-4789BF3B0717}" srcOrd="0" destOrd="0" presId="urn:microsoft.com/office/officeart/2005/8/layout/venn1"/>
    <dgm:cxn modelId="{3EF64156-EB89-42F8-A9CD-D02544883D13}" srcId="{7BC12249-2912-4E00-B0C3-8ACC2DCC3A0A}" destId="{D121C8F2-9176-49F2-AE2F-6452CDF34AB0}" srcOrd="0" destOrd="0" parTransId="{DC2AA218-1865-4D84-B12D-6A2D9E4965D6}" sibTransId="{75576743-5526-447A-8168-C59DD61E2741}"/>
    <dgm:cxn modelId="{9775A9E9-1348-455A-96E3-A3B3460AE97C}" type="presOf" srcId="{44B152E4-953A-416D-8998-CFDCCB715AA9}" destId="{A8D41FFA-C43F-4F2A-846D-AC020BBF758A}" srcOrd="0" destOrd="0" presId="urn:microsoft.com/office/officeart/2005/8/layout/venn1"/>
    <dgm:cxn modelId="{2CA2C754-4C03-4032-B3D3-B97937801E37}" srcId="{7BC12249-2912-4E00-B0C3-8ACC2DCC3A0A}" destId="{44B152E4-953A-416D-8998-CFDCCB715AA9}" srcOrd="2" destOrd="0" parTransId="{E20186C6-AA04-44CE-964D-0D8F963B447A}" sibTransId="{6D9654C9-D8A9-41DA-8DBA-E4256B6BD56E}"/>
    <dgm:cxn modelId="{2CFE57E3-A0E4-4A71-B04D-D1957F15CBCB}" type="presOf" srcId="{4F5F8D8B-51DC-459A-BF70-82001D665556}" destId="{0AEE1487-C73E-458C-817D-690A5060CA79}" srcOrd="1" destOrd="0" presId="urn:microsoft.com/office/officeart/2005/8/layout/venn1"/>
    <dgm:cxn modelId="{5DADACD2-581F-4E65-9B8D-F21306249FAE}" type="presOf" srcId="{4F5F8D8B-51DC-459A-BF70-82001D665556}" destId="{6B69664D-789B-4336-8E4A-7E5EBCA4585E}" srcOrd="0" destOrd="0" presId="urn:microsoft.com/office/officeart/2005/8/layout/venn1"/>
    <dgm:cxn modelId="{7639871A-A7B4-4F15-85C8-A14A999931DA}" type="presOf" srcId="{D121C8F2-9176-49F2-AE2F-6452CDF34AB0}" destId="{2E9F7B2B-830A-44B7-8DF2-66C8C8E52556}" srcOrd="1" destOrd="0" presId="urn:microsoft.com/office/officeart/2005/8/layout/venn1"/>
    <dgm:cxn modelId="{7E4B4AA2-E605-4005-BBC6-8F3547B93975}" type="presOf" srcId="{44B152E4-953A-416D-8998-CFDCCB715AA9}" destId="{E77E6E66-ABCA-440A-906B-554A64FF2F80}" srcOrd="1" destOrd="0" presId="urn:microsoft.com/office/officeart/2005/8/layout/venn1"/>
    <dgm:cxn modelId="{3B2C870C-E160-47BB-B06B-8A3B27941A63}" type="presParOf" srcId="{377C2475-5A12-4350-82A0-4789BF3B0717}" destId="{2A7E0293-3736-4869-B85E-E6AEC0BA9A80}" srcOrd="0" destOrd="0" presId="urn:microsoft.com/office/officeart/2005/8/layout/venn1"/>
    <dgm:cxn modelId="{946500D2-47D4-4A10-8935-74370C93C8F7}" type="presParOf" srcId="{377C2475-5A12-4350-82A0-4789BF3B0717}" destId="{2E9F7B2B-830A-44B7-8DF2-66C8C8E52556}" srcOrd="1" destOrd="0" presId="urn:microsoft.com/office/officeart/2005/8/layout/venn1"/>
    <dgm:cxn modelId="{0DFCE913-1645-48B8-9E59-1F146EA47D26}" type="presParOf" srcId="{377C2475-5A12-4350-82A0-4789BF3B0717}" destId="{6B69664D-789B-4336-8E4A-7E5EBCA4585E}" srcOrd="2" destOrd="0" presId="urn:microsoft.com/office/officeart/2005/8/layout/venn1"/>
    <dgm:cxn modelId="{0A71D174-5E3E-46EA-9A52-6B45FF0FE41E}" type="presParOf" srcId="{377C2475-5A12-4350-82A0-4789BF3B0717}" destId="{0AEE1487-C73E-458C-817D-690A5060CA79}" srcOrd="3" destOrd="0" presId="urn:microsoft.com/office/officeart/2005/8/layout/venn1"/>
    <dgm:cxn modelId="{32402B6D-DDB4-442E-80B6-026CF2A0FEAF}" type="presParOf" srcId="{377C2475-5A12-4350-82A0-4789BF3B0717}" destId="{A8D41FFA-C43F-4F2A-846D-AC020BBF758A}" srcOrd="4" destOrd="0" presId="urn:microsoft.com/office/officeart/2005/8/layout/venn1"/>
    <dgm:cxn modelId="{2E7D27E7-4A15-48E5-8D52-67F17C98CC73}" type="presParOf" srcId="{377C2475-5A12-4350-82A0-4789BF3B0717}" destId="{E77E6E66-ABCA-440A-906B-554A64FF2F8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E0293-3736-4869-B85E-E6AEC0BA9A80}">
      <dsp:nvSpPr>
        <dsp:cNvPr id="0" name=""/>
        <dsp:cNvSpPr/>
      </dsp:nvSpPr>
      <dsp:spPr>
        <a:xfrm>
          <a:off x="2811552" y="100609"/>
          <a:ext cx="2651560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 счетов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5093" y="564632"/>
        <a:ext cx="1944477" cy="1193202"/>
      </dsp:txXfrm>
    </dsp:sp>
    <dsp:sp modelId="{6B69664D-789B-4336-8E4A-7E5EBCA4585E}">
      <dsp:nvSpPr>
        <dsp:cNvPr id="0" name=""/>
        <dsp:cNvSpPr/>
      </dsp:nvSpPr>
      <dsp:spPr>
        <a:xfrm>
          <a:off x="3970796" y="1756800"/>
          <a:ext cx="281982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счета необходимые для применения метода начисления</a:t>
          </a:r>
          <a:endParaRPr lang="ru-RU" sz="1800" kern="1200" dirty="0"/>
        </a:p>
      </dsp:txBody>
      <dsp:txXfrm>
        <a:off x="4833194" y="2441787"/>
        <a:ext cx="1691897" cy="1458358"/>
      </dsp:txXfrm>
    </dsp:sp>
    <dsp:sp modelId="{A8D41FFA-C43F-4F2A-846D-AC020BBF758A}">
      <dsp:nvSpPr>
        <dsp:cNvPr id="0" name=""/>
        <dsp:cNvSpPr/>
      </dsp:nvSpPr>
      <dsp:spPr>
        <a:xfrm>
          <a:off x="1758741" y="1785384"/>
          <a:ext cx="2900648" cy="2651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бюджетная классификация доходов, расходов и операций с активами и обязательствами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1885" y="2470370"/>
        <a:ext cx="1740389" cy="1458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C53B1-210F-44CE-8431-137C9DFADC23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BD2C4-6417-42D0-A3FC-6F21348C45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93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Интегрированный</a:t>
            </a:r>
            <a:r>
              <a:rPr lang="ru-RU" baseline="0" dirty="0" smtClean="0"/>
              <a:t> с Бюджетной классификацией </a:t>
            </a:r>
            <a:r>
              <a:rPr lang="ru-RU" dirty="0" smtClean="0"/>
              <a:t>ЕПС</a:t>
            </a:r>
            <a:r>
              <a:rPr lang="ru-RU" baseline="0" dirty="0" smtClean="0"/>
              <a:t> обеспечивает возможность формирования отчетности по СГФ и МСФО ОС.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1622C-F299-44C1-BBC6-D391156CE1B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Министерство финансов Кыргызской Республики</a:t>
            </a:r>
            <a:r>
              <a:rPr lang="ru-RU" sz="2800" dirty="0" smtClean="0"/>
              <a:t>               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8722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Бюджетной классификации и </a:t>
            </a:r>
          </a:p>
          <a:p>
            <a:pPr marL="0" indent="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Плана счетов</a:t>
            </a:r>
          </a:p>
          <a:p>
            <a:pPr marL="0" indent="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23-25 октября 2019 г. Москва, Россия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268760"/>
            <a:ext cx="215265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14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классификация Кыргызской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802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Бюджетная классификация Кыргызской Республики разработана в соответствии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принципами Статистики государственных финансов 2001 года, принятой Международным Валютным Фондом.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Бюджетной классификации приведены классификационные коды, используемые в СГФ.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Коды:</a:t>
            </a:r>
          </a:p>
          <a:p>
            <a:pPr marL="274320" lvl="1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оходы 1; </a:t>
            </a:r>
          </a:p>
          <a:p>
            <a:pPr marL="274320" lvl="1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Расходы 2; </a:t>
            </a:r>
          </a:p>
          <a:p>
            <a:pPr marL="274320" lvl="1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Операции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активами (нефинансовыми и финансовыми) и обязательствами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13" y="274638"/>
            <a:ext cx="9091887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классификация Кыргызской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22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Бюджетная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классификация состоит из:</a:t>
            </a:r>
          </a:p>
          <a:p>
            <a:pPr marL="274320" lvl="1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Классификации доходов;</a:t>
            </a:r>
          </a:p>
          <a:p>
            <a:pPr marL="274320" lvl="1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расходов;</a:t>
            </a:r>
          </a:p>
          <a:p>
            <a:pPr marL="274320" lvl="1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Классификации операций с активами и обязательствами;</a:t>
            </a:r>
          </a:p>
          <a:p>
            <a:pPr marL="274320" lvl="1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Ведомственной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классификации;</a:t>
            </a:r>
          </a:p>
          <a:p>
            <a:pPr marL="274320" lvl="1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функций органов государственного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управления.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33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счетов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988765"/>
              </p:ext>
            </p:extLst>
          </p:nvPr>
        </p:nvGraphicFramePr>
        <p:xfrm>
          <a:off x="457200" y="1600200"/>
          <a:ext cx="8291264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1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счетов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Доходы  </a:t>
            </a:r>
            <a:r>
              <a:rPr lang="ru-RU" dirty="0" smtClean="0">
                <a:solidFill>
                  <a:srgbClr val="FF0000"/>
                </a:solidFill>
              </a:rPr>
              <a:t>1</a:t>
            </a:r>
            <a:r>
              <a:rPr lang="ru-RU" dirty="0" smtClean="0"/>
              <a:t>ХХХХХХХ</a:t>
            </a:r>
          </a:p>
          <a:p>
            <a:r>
              <a:rPr lang="ru-RU" dirty="0" smtClean="0"/>
              <a:t>Расходы </a:t>
            </a:r>
            <a:r>
              <a:rPr lang="ru-RU" dirty="0" smtClean="0">
                <a:solidFill>
                  <a:srgbClr val="FF0000"/>
                </a:solidFill>
              </a:rPr>
              <a:t>2</a:t>
            </a:r>
            <a:r>
              <a:rPr lang="ru-RU" dirty="0" smtClean="0"/>
              <a:t>ХХХХХХХ</a:t>
            </a:r>
          </a:p>
          <a:p>
            <a:r>
              <a:rPr lang="ru-RU" dirty="0" smtClean="0"/>
              <a:t>Активы   </a:t>
            </a:r>
            <a:r>
              <a:rPr lang="ru-RU" dirty="0" smtClean="0">
                <a:solidFill>
                  <a:srgbClr val="FF0000"/>
                </a:solidFill>
              </a:rPr>
              <a:t>31</a:t>
            </a:r>
            <a:r>
              <a:rPr lang="ru-RU" dirty="0" smtClean="0"/>
              <a:t>ХХХХХХ,</a:t>
            </a:r>
            <a:r>
              <a:rPr lang="ru-RU" dirty="0" smtClean="0">
                <a:solidFill>
                  <a:srgbClr val="FF0000"/>
                </a:solidFill>
              </a:rPr>
              <a:t>32</a:t>
            </a:r>
            <a:r>
              <a:rPr lang="ru-RU" dirty="0" smtClean="0"/>
              <a:t>ХХХХХХ</a:t>
            </a:r>
          </a:p>
          <a:p>
            <a:r>
              <a:rPr lang="ru-RU" dirty="0" smtClean="0"/>
              <a:t>Обязательства  </a:t>
            </a:r>
            <a:r>
              <a:rPr lang="ru-RU" dirty="0" smtClean="0">
                <a:solidFill>
                  <a:srgbClr val="FF0000"/>
                </a:solidFill>
              </a:rPr>
              <a:t>33</a:t>
            </a:r>
            <a:r>
              <a:rPr lang="ru-RU" dirty="0" smtClean="0"/>
              <a:t>ХХХХХХ</a:t>
            </a:r>
          </a:p>
          <a:p>
            <a:r>
              <a:rPr lang="ru-RU" dirty="0" smtClean="0"/>
              <a:t>Чистые активы  </a:t>
            </a:r>
            <a:r>
              <a:rPr lang="ru-RU" dirty="0" smtClean="0">
                <a:solidFill>
                  <a:srgbClr val="FF0000"/>
                </a:solidFill>
              </a:rPr>
              <a:t>41</a:t>
            </a:r>
            <a:r>
              <a:rPr lang="ru-RU" dirty="0" smtClean="0"/>
              <a:t>ХХХХХХ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2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Единого Плана Счетов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 </a:t>
            </a:r>
            <a:r>
              <a:rPr lang="ru-RU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001040 </a:t>
            </a:r>
            <a:r>
              <a:rPr lang="ru-RU" sz="3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</a:p>
          <a:p>
            <a:pPr marL="0" indent="0">
              <a:buNone/>
            </a:pPr>
            <a:endParaRPr lang="ru-RU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1)Казначейский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идентификационный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код 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440100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2)Бюджеты                                                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3)Источники финансирования                    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4)Программы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001040                                             5)Ведомственная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классификация                </a:t>
            </a:r>
            <a:r>
              <a:rPr lang="ru-RU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11210</a:t>
            </a:r>
            <a:endParaRPr lang="ru-RU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6)Функциональная классификация            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70111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7)Экономическая классификация                </a:t>
            </a: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21111100</a:t>
            </a:r>
            <a:endParaRPr lang="ru-RU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dirty="0" smtClean="0"/>
              <a:t> 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31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</TotalTime>
  <Words>192</Words>
  <Application>Microsoft Office PowerPoint</Application>
  <PresentationFormat>Экран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Министерство финансов Кыргызской Республики                 </vt:lpstr>
      <vt:lpstr>Бюджетная классификация Кыргызской Республики </vt:lpstr>
      <vt:lpstr>Бюджетная классификация Кыргызской Республики </vt:lpstr>
      <vt:lpstr>План счетов </vt:lpstr>
      <vt:lpstr>План счетов</vt:lpstr>
      <vt:lpstr>Структура Единого Плана Счетов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Бюджетная классификация Кыргызской Республики (1/15)</dc:title>
  <dc:creator>Чинара Суранчиева</dc:creator>
  <cp:lastModifiedBy>Чинара Суранчиева</cp:lastModifiedBy>
  <cp:revision>6</cp:revision>
  <cp:lastPrinted>2019-10-21T09:35:57Z</cp:lastPrinted>
  <dcterms:created xsi:type="dcterms:W3CDTF">2019-10-14T10:19:18Z</dcterms:created>
  <dcterms:modified xsi:type="dcterms:W3CDTF">2019-10-21T09:37:02Z</dcterms:modified>
</cp:coreProperties>
</file>