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71" r:id="rId7"/>
    <p:sldId id="277" r:id="rId8"/>
    <p:sldId id="278" r:id="rId9"/>
    <p:sldId id="279" r:id="rId10"/>
    <p:sldId id="280" r:id="rId11"/>
    <p:sldId id="281" r:id="rId12"/>
    <p:sldId id="282" r:id="rId13"/>
    <p:sldId id="272" r:id="rId14"/>
    <p:sldId id="273" r:id="rId15"/>
    <p:sldId id="274" r:id="rId16"/>
    <p:sldId id="275" r:id="rId17"/>
    <p:sldId id="284" r:id="rId18"/>
    <p:sldId id="285" r:id="rId19"/>
    <p:sldId id="283" r:id="rId20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42" autoAdjust="0"/>
  </p:normalViewPr>
  <p:slideViewPr>
    <p:cSldViewPr snapToGrid="0">
      <p:cViewPr varScale="1">
        <p:scale>
          <a:sx n="90" d="100"/>
          <a:sy n="90" d="100"/>
        </p:scale>
        <p:origin x="-102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FA415459-5D1A-4A5B-8FCF-CD8A53D4F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="" xmlns:a16="http://schemas.microsoft.com/office/drawing/2014/main" id="{DDB48FD5-1C35-43B2-A192-7645D97F5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="" xmlns:a16="http://schemas.microsoft.com/office/drawing/2014/main" id="{B0E1AFE2-2D1D-4086-B549-A29A3BBD9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7167-76BA-4E41-8E17-533ACC3B0CC3}" type="datetimeFigureOut">
              <a:rPr lang="ro-RO" smtClean="0"/>
              <a:t>17.10.2019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="" xmlns:a16="http://schemas.microsoft.com/office/drawing/2014/main" id="{F689DAB6-E245-4F06-8DF4-BFB754DD6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="" xmlns:a16="http://schemas.microsoft.com/office/drawing/2014/main" id="{0C37A7C0-0E7D-47F8-A0A0-9904CD409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E141-999E-4900-AEEA-59266A08090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3703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14D2B0AB-2338-465C-B265-5E7D31E6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="" xmlns:a16="http://schemas.microsoft.com/office/drawing/2014/main" id="{9204142D-009D-4577-8D75-2DFB1290E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="" xmlns:a16="http://schemas.microsoft.com/office/drawing/2014/main" id="{CA5E3ED8-4513-4F00-8297-D4903963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7167-76BA-4E41-8E17-533ACC3B0CC3}" type="datetimeFigureOut">
              <a:rPr lang="ro-RO" smtClean="0"/>
              <a:t>17.10.2019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="" xmlns:a16="http://schemas.microsoft.com/office/drawing/2014/main" id="{66961DCA-2796-4376-86C3-D50B037AE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="" xmlns:a16="http://schemas.microsoft.com/office/drawing/2014/main" id="{AD1F321A-D6E0-4232-9397-C6EE95C2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E141-999E-4900-AEEA-59266A08090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527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="" xmlns:a16="http://schemas.microsoft.com/office/drawing/2014/main" id="{C2336A48-905E-4AA1-A883-04D70046C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="" xmlns:a16="http://schemas.microsoft.com/office/drawing/2014/main" id="{405B7032-3228-498A-BE90-162A29D804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="" xmlns:a16="http://schemas.microsoft.com/office/drawing/2014/main" id="{325C790A-1D26-418E-9141-6C83337B2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7167-76BA-4E41-8E17-533ACC3B0CC3}" type="datetimeFigureOut">
              <a:rPr lang="ro-RO" smtClean="0"/>
              <a:t>17.10.2019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="" xmlns:a16="http://schemas.microsoft.com/office/drawing/2014/main" id="{2B199458-9A60-43ED-BD67-B2D5250F0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="" xmlns:a16="http://schemas.microsoft.com/office/drawing/2014/main" id="{924BBAFC-CCBE-43CF-80C4-9837BBF07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E141-999E-4900-AEEA-59266A08090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19734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2042B57A-B6EA-4C56-A2A4-6F3825A6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914FB16B-2CFB-4FC5-B3C6-2FAD1D06C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="" xmlns:a16="http://schemas.microsoft.com/office/drawing/2014/main" id="{6A84C9F0-723D-4437-82EE-3CB932CB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7167-76BA-4E41-8E17-533ACC3B0CC3}" type="datetimeFigureOut">
              <a:rPr lang="ro-RO" smtClean="0"/>
              <a:t>17.10.2019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="" xmlns:a16="http://schemas.microsoft.com/office/drawing/2014/main" id="{A5393B2A-0D05-4D69-95C2-47550749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="" xmlns:a16="http://schemas.microsoft.com/office/drawing/2014/main" id="{D0BDC36D-9C10-443F-9D40-75DCE23E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E141-999E-4900-AEEA-59266A08090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609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3749B62C-430B-40F1-8854-38A0D924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="" xmlns:a16="http://schemas.microsoft.com/office/drawing/2014/main" id="{27F1B83B-3467-4005-AE62-E802AA51F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="" xmlns:a16="http://schemas.microsoft.com/office/drawing/2014/main" id="{6D9C9530-F4EC-4372-BB4C-34171670A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7167-76BA-4E41-8E17-533ACC3B0CC3}" type="datetimeFigureOut">
              <a:rPr lang="ro-RO" smtClean="0"/>
              <a:t>17.10.2019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="" xmlns:a16="http://schemas.microsoft.com/office/drawing/2014/main" id="{3CEBAC48-FF9D-4BB2-ACD9-F60A4EBB0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="" xmlns:a16="http://schemas.microsoft.com/office/drawing/2014/main" id="{A0AFD6D8-4CE0-45C6-99B6-05E26250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E141-999E-4900-AEEA-59266A08090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28167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FB67B424-32BB-4F1C-8969-41DA84FC8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71766D39-3844-471E-8A74-26C8428AF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="" xmlns:a16="http://schemas.microsoft.com/office/drawing/2014/main" id="{6C8995D1-0C47-4F2F-B449-71DFA18C0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="" xmlns:a16="http://schemas.microsoft.com/office/drawing/2014/main" id="{10ED93FA-C257-4B6F-8E0D-46119F1C8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7167-76BA-4E41-8E17-533ACC3B0CC3}" type="datetimeFigureOut">
              <a:rPr lang="ro-RO" smtClean="0"/>
              <a:t>17.10.2019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="" xmlns:a16="http://schemas.microsoft.com/office/drawing/2014/main" id="{9531A66A-961F-4AC0-851D-73D2007A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="" xmlns:a16="http://schemas.microsoft.com/office/drawing/2014/main" id="{3191065F-5723-4083-A8E7-5126C161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E141-999E-4900-AEEA-59266A08090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5179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A6AE091A-B68C-46B2-825B-3E021A045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="" xmlns:a16="http://schemas.microsoft.com/office/drawing/2014/main" id="{92C49B80-7DD4-458E-88DA-6D56ECBC6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="" xmlns:a16="http://schemas.microsoft.com/office/drawing/2014/main" id="{1015BF04-1F74-4FBE-AA8D-A04AFBEA8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="" xmlns:a16="http://schemas.microsoft.com/office/drawing/2014/main" id="{B3032C35-D8D2-4908-B7C9-0A0B29C800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="" xmlns:a16="http://schemas.microsoft.com/office/drawing/2014/main" id="{3457C476-3976-4A6D-B78F-56ED87E01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>
            <a:extLst>
              <a:ext uri="{FF2B5EF4-FFF2-40B4-BE49-F238E27FC236}">
                <a16:creationId xmlns="" xmlns:a16="http://schemas.microsoft.com/office/drawing/2014/main" id="{58EC430C-637A-4E9B-A5B4-759538ED6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7167-76BA-4E41-8E17-533ACC3B0CC3}" type="datetimeFigureOut">
              <a:rPr lang="ro-RO" smtClean="0"/>
              <a:t>17.10.2019</a:t>
            </a:fld>
            <a:endParaRPr lang="ro-RO"/>
          </a:p>
        </p:txBody>
      </p:sp>
      <p:sp>
        <p:nvSpPr>
          <p:cNvPr id="8" name="Substituent subsol 7">
            <a:extLst>
              <a:ext uri="{FF2B5EF4-FFF2-40B4-BE49-F238E27FC236}">
                <a16:creationId xmlns="" xmlns:a16="http://schemas.microsoft.com/office/drawing/2014/main" id="{E7F2B257-4368-4797-A0FE-9A14FE8F7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="" xmlns:a16="http://schemas.microsoft.com/office/drawing/2014/main" id="{F0432753-59F9-40D7-AD83-6500029C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E141-999E-4900-AEEA-59266A08090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3980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DB090D81-178D-4D0F-96EF-75FB86E8A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dată 2">
            <a:extLst>
              <a:ext uri="{FF2B5EF4-FFF2-40B4-BE49-F238E27FC236}">
                <a16:creationId xmlns="" xmlns:a16="http://schemas.microsoft.com/office/drawing/2014/main" id="{C216DF1C-3DC1-4F3F-A582-B8C279AA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7167-76BA-4E41-8E17-533ACC3B0CC3}" type="datetimeFigureOut">
              <a:rPr lang="ro-RO" smtClean="0"/>
              <a:t>17.10.2019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="" xmlns:a16="http://schemas.microsoft.com/office/drawing/2014/main" id="{2806E10A-D9D0-42BD-86F2-657724BE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="" xmlns:a16="http://schemas.microsoft.com/office/drawing/2014/main" id="{C0E6DBFA-975C-4D40-9881-CF5769B67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E141-999E-4900-AEEA-59266A08090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54091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="" xmlns:a16="http://schemas.microsoft.com/office/drawing/2014/main" id="{69BB527A-9C7A-43AD-9C29-A490614A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7167-76BA-4E41-8E17-533ACC3B0CC3}" type="datetimeFigureOut">
              <a:rPr lang="ro-RO" smtClean="0"/>
              <a:t>17.10.2019</a:t>
            </a:fld>
            <a:endParaRPr lang="ro-RO"/>
          </a:p>
        </p:txBody>
      </p:sp>
      <p:sp>
        <p:nvSpPr>
          <p:cNvPr id="3" name="Substituent subsol 2">
            <a:extLst>
              <a:ext uri="{FF2B5EF4-FFF2-40B4-BE49-F238E27FC236}">
                <a16:creationId xmlns="" xmlns:a16="http://schemas.microsoft.com/office/drawing/2014/main" id="{0AAC38BB-5F06-4F75-B2DA-2DBDA207F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="" xmlns:a16="http://schemas.microsoft.com/office/drawing/2014/main" id="{C74ACFB9-9EBC-43D0-A5B7-57914995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E141-999E-4900-AEEA-59266A08090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7929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BCEDCE12-A17D-42A2-94D7-5EEE505F2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DA6BBCD2-9C75-446E-A573-35DE98E74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text 3">
            <a:extLst>
              <a:ext uri="{FF2B5EF4-FFF2-40B4-BE49-F238E27FC236}">
                <a16:creationId xmlns="" xmlns:a16="http://schemas.microsoft.com/office/drawing/2014/main" id="{AE1A1BEA-F0D8-4C9C-9B9F-43DD50722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="" xmlns:a16="http://schemas.microsoft.com/office/drawing/2014/main" id="{C4CA791B-E427-415D-A7BD-C8034955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7167-76BA-4E41-8E17-533ACC3B0CC3}" type="datetimeFigureOut">
              <a:rPr lang="ro-RO" smtClean="0"/>
              <a:t>17.10.2019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="" xmlns:a16="http://schemas.microsoft.com/office/drawing/2014/main" id="{FF754984-4CD8-474C-B681-F300A3F6B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="" xmlns:a16="http://schemas.microsoft.com/office/drawing/2014/main" id="{EAE7198A-B05B-4B85-B518-C2D0C474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E141-999E-4900-AEEA-59266A08090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1048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896C8FDF-6CE3-4884-AC1D-F658D5F77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imagine 2">
            <a:extLst>
              <a:ext uri="{FF2B5EF4-FFF2-40B4-BE49-F238E27FC236}">
                <a16:creationId xmlns="" xmlns:a16="http://schemas.microsoft.com/office/drawing/2014/main" id="{7D87BBC7-A05E-40E4-893A-1F69AD8C78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>
            <a:extLst>
              <a:ext uri="{FF2B5EF4-FFF2-40B4-BE49-F238E27FC236}">
                <a16:creationId xmlns="" xmlns:a16="http://schemas.microsoft.com/office/drawing/2014/main" id="{BBBABD54-EDED-43E6-A3F8-02A054B41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="" xmlns:a16="http://schemas.microsoft.com/office/drawing/2014/main" id="{1D14CE06-211A-4657-8E35-55DA90EE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7167-76BA-4E41-8E17-533ACC3B0CC3}" type="datetimeFigureOut">
              <a:rPr lang="ro-RO" smtClean="0"/>
              <a:t>17.10.2019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="" xmlns:a16="http://schemas.microsoft.com/office/drawing/2014/main" id="{88BF2F51-2AE2-411C-8B88-882FA02C3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="" xmlns:a16="http://schemas.microsoft.com/office/drawing/2014/main" id="{B6ADCDBD-D191-4CAB-8D79-47FD56B3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E141-999E-4900-AEEA-59266A08090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26305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="" xmlns:a16="http://schemas.microsoft.com/office/drawing/2014/main" id="{94DC2096-1BE3-4507-BF6E-AF9FCEAF5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="" xmlns:a16="http://schemas.microsoft.com/office/drawing/2014/main" id="{872FDA3E-CE91-47A7-90A5-5888D2F14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="" xmlns:a16="http://schemas.microsoft.com/office/drawing/2014/main" id="{50AD9821-BA65-44B9-8586-7EC18439C5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77167-76BA-4E41-8E17-533ACC3B0CC3}" type="datetimeFigureOut">
              <a:rPr lang="ro-RO" smtClean="0"/>
              <a:t>17.10.2019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="" xmlns:a16="http://schemas.microsoft.com/office/drawing/2014/main" id="{4BF146EA-EEE1-4F1A-A72B-C443110E5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="" xmlns:a16="http://schemas.microsoft.com/office/drawing/2014/main" id="{C6C4DB12-27EA-4D58-B83E-F88F3DA9B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2E141-999E-4900-AEEA-59266A08090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2831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="" xmlns:a16="http://schemas.microsoft.com/office/drawing/2014/main" id="{BFFC7C44-B1F0-4C62-B260-C09840319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6234"/>
            <a:ext cx="12192000" cy="891767"/>
          </a:xfrm>
          <a:prstGeom prst="rect">
            <a:avLst/>
          </a:prstGeom>
        </p:spPr>
      </p:pic>
      <p:sp>
        <p:nvSpPr>
          <p:cNvPr id="6" name="CasetăText 5">
            <a:extLst>
              <a:ext uri="{FF2B5EF4-FFF2-40B4-BE49-F238E27FC236}">
                <a16:creationId xmlns="" xmlns:a16="http://schemas.microsoft.com/office/drawing/2014/main" id="{5B9B7A40-F38C-4BE4-B77F-D80734DE9FE6}"/>
              </a:ext>
            </a:extLst>
          </p:cNvPr>
          <p:cNvSpPr txBox="1"/>
          <p:nvPr/>
        </p:nvSpPr>
        <p:spPr>
          <a:xfrm>
            <a:off x="-2" y="530968"/>
            <a:ext cx="12191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 PAL</a:t>
            </a:r>
          </a:p>
          <a:p>
            <a:pPr algn="ctr"/>
            <a:r>
              <a:rPr lang="hr-HR" sz="4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 COP</a:t>
            </a:r>
          </a:p>
          <a:p>
            <a:pPr algn="ctr"/>
            <a:r>
              <a:rPr lang="hr-HR" sz="4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Radna skupina za reviziju u praksi</a:t>
            </a:r>
          </a:p>
        </p:txBody>
      </p:sp>
      <p:pic>
        <p:nvPicPr>
          <p:cNvPr id="7" name="Imagine 6">
            <a:extLst>
              <a:ext uri="{FF2B5EF4-FFF2-40B4-BE49-F238E27FC236}">
                <a16:creationId xmlns="" xmlns:a16="http://schemas.microsoft.com/office/drawing/2014/main" id="{4FB8D76D-A9EF-48C2-9713-59481DE45A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97" r="654"/>
          <a:stretch/>
        </p:blipFill>
        <p:spPr>
          <a:xfrm>
            <a:off x="9160764" y="68055"/>
            <a:ext cx="2947894" cy="1447200"/>
          </a:xfrm>
          <a:prstGeom prst="rect">
            <a:avLst/>
          </a:prstGeom>
        </p:spPr>
      </p:pic>
      <p:sp>
        <p:nvSpPr>
          <p:cNvPr id="8" name="CasetăText 7">
            <a:extLst>
              <a:ext uri="{FF2B5EF4-FFF2-40B4-BE49-F238E27FC236}">
                <a16:creationId xmlns="" xmlns:a16="http://schemas.microsoft.com/office/drawing/2014/main" id="{F34143AC-998B-44A7-AACC-45A7B258A015}"/>
              </a:ext>
            </a:extLst>
          </p:cNvPr>
          <p:cNvSpPr txBox="1"/>
          <p:nvPr/>
        </p:nvSpPr>
        <p:spPr>
          <a:xfrm>
            <a:off x="0" y="316739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Unutarnja revizija i prijevara</a:t>
            </a:r>
          </a:p>
        </p:txBody>
      </p:sp>
      <p:sp>
        <p:nvSpPr>
          <p:cNvPr id="9" name="CasetăText 8">
            <a:extLst>
              <a:ext uri="{FF2B5EF4-FFF2-40B4-BE49-F238E27FC236}">
                <a16:creationId xmlns="" xmlns:a16="http://schemas.microsoft.com/office/drawing/2014/main" id="{140ABB47-2E1E-4335-91BE-32407816A29D}"/>
              </a:ext>
            </a:extLst>
          </p:cNvPr>
          <p:cNvSpPr txBox="1"/>
          <p:nvPr/>
        </p:nvSpPr>
        <p:spPr>
          <a:xfrm>
            <a:off x="-1" y="4256638"/>
            <a:ext cx="12191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o-RO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2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Soči</a:t>
            </a:r>
          </a:p>
          <a:p>
            <a:pPr algn="ctr"/>
            <a:r>
              <a:rPr lang="hr-HR" sz="2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listopad 2019.</a:t>
            </a:r>
          </a:p>
          <a:p>
            <a:pPr algn="ctr"/>
            <a:r>
              <a:rPr lang="hr-HR" sz="2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Dragos NICULAE – Voditelj Jedinice za osiguranje kvalitete, CHUPIA RO</a:t>
            </a:r>
          </a:p>
        </p:txBody>
      </p:sp>
    </p:spTree>
    <p:extLst>
      <p:ext uri="{BB962C8B-B14F-4D97-AF65-F5344CB8AC3E}">
        <p14:creationId xmlns:p14="http://schemas.microsoft.com/office/powerpoint/2010/main" val="3913317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="" xmlns:a16="http://schemas.microsoft.com/office/drawing/2014/main" id="{A3CBFA65-CD46-4287-AA2B-ED98B5BD49BC}"/>
              </a:ext>
            </a:extLst>
          </p:cNvPr>
          <p:cNvSpPr/>
          <p:nvPr/>
        </p:nvSpPr>
        <p:spPr>
          <a:xfrm>
            <a:off x="0" y="372130"/>
            <a:ext cx="12192000" cy="523220"/>
          </a:xfrm>
          <a:prstGeom prst="rect">
            <a:avLst/>
          </a:prstGeom>
          <a:solidFill>
            <a:schemeClr val="accent4">
              <a:lumMod val="40000"/>
              <a:lumOff val="60000"/>
              <a:alpha val="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Unutarnji revizori</a:t>
            </a:r>
          </a:p>
        </p:txBody>
      </p:sp>
      <p:sp>
        <p:nvSpPr>
          <p:cNvPr id="7" name="CasetăText 6">
            <a:extLst>
              <a:ext uri="{FF2B5EF4-FFF2-40B4-BE49-F238E27FC236}">
                <a16:creationId xmlns="" xmlns:a16="http://schemas.microsoft.com/office/drawing/2014/main" id="{279D570C-69E0-4F8E-9242-918023582F19}"/>
              </a:ext>
            </a:extLst>
          </p:cNvPr>
          <p:cNvSpPr txBox="1"/>
          <p:nvPr/>
        </p:nvSpPr>
        <p:spPr>
          <a:xfrm>
            <a:off x="95250" y="1390650"/>
            <a:ext cx="120015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Planiraju i provode reviziju kako bi osigurali razumno jamstvo da financijski izvještaji organizacija ne sadržavaju značajno netočne financijske informacije i utvrdili jesu li netočne informacije nastale pogreškom ili u okviru prijevare;</a:t>
            </a:r>
          </a:p>
          <a:p>
            <a:pPr algn="just">
              <a:spcBef>
                <a:spcPts val="1200"/>
              </a:spcBef>
            </a:pPr>
            <a:endParaRPr lang="en-US" sz="2400" b="1" dirty="0"/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Ako postoje dokazi da bi prijevara mogla postojati, vanjski revizor mora ukazati na problem rukovodstvu na odgovarajućoj razini.</a:t>
            </a:r>
          </a:p>
        </p:txBody>
      </p:sp>
      <p:pic>
        <p:nvPicPr>
          <p:cNvPr id="6" name="Imagine 5">
            <a:extLst>
              <a:ext uri="{FF2B5EF4-FFF2-40B4-BE49-F238E27FC236}">
                <a16:creationId xmlns="" xmlns:a16="http://schemas.microsoft.com/office/drawing/2014/main" id="{934E131A-6383-487C-A653-92317CAD7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24" y="0"/>
            <a:ext cx="2733675" cy="1471134"/>
          </a:xfrm>
          <a:prstGeom prst="rect">
            <a:avLst/>
          </a:prstGeom>
        </p:spPr>
      </p:pic>
      <p:pic>
        <p:nvPicPr>
          <p:cNvPr id="11" name="Imagine 10">
            <a:extLst>
              <a:ext uri="{FF2B5EF4-FFF2-40B4-BE49-F238E27FC236}">
                <a16:creationId xmlns="" xmlns:a16="http://schemas.microsoft.com/office/drawing/2014/main" id="{5B58CDDE-3840-4167-83CE-BF2B11650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0" y="4171950"/>
            <a:ext cx="4762500" cy="2743200"/>
          </a:xfrm>
          <a:prstGeom prst="rect">
            <a:avLst/>
          </a:prstGeom>
        </p:spPr>
      </p:pic>
      <p:pic>
        <p:nvPicPr>
          <p:cNvPr id="9" name="Imagine 8">
            <a:extLst>
              <a:ext uri="{FF2B5EF4-FFF2-40B4-BE49-F238E27FC236}">
                <a16:creationId xmlns="" xmlns:a16="http://schemas.microsoft.com/office/drawing/2014/main" id="{11DAF43C-86B6-488A-A643-7BBB9821F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4171950"/>
            <a:ext cx="4762500" cy="2743200"/>
          </a:xfrm>
          <a:prstGeom prst="rect">
            <a:avLst/>
          </a:prstGeom>
        </p:spPr>
      </p:pic>
      <p:pic>
        <p:nvPicPr>
          <p:cNvPr id="10" name="Imagine 9">
            <a:extLst>
              <a:ext uri="{FF2B5EF4-FFF2-40B4-BE49-F238E27FC236}">
                <a16:creationId xmlns="" xmlns:a16="http://schemas.microsoft.com/office/drawing/2014/main" id="{3CD7FE73-921B-4331-975F-5E3F3741E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4171950"/>
            <a:ext cx="47625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04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5">
            <a:extLst>
              <a:ext uri="{FF2B5EF4-FFF2-40B4-BE49-F238E27FC236}">
                <a16:creationId xmlns="" xmlns:a16="http://schemas.microsoft.com/office/drawing/2014/main" id="{A6E09240-7325-4B5B-953C-8F04B4E4D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2095500"/>
            <a:ext cx="3333750" cy="4762500"/>
          </a:xfrm>
          <a:prstGeom prst="rect">
            <a:avLst/>
          </a:prstGeom>
        </p:spPr>
      </p:pic>
      <p:pic>
        <p:nvPicPr>
          <p:cNvPr id="3" name="Imagine 2">
            <a:extLst>
              <a:ext uri="{FF2B5EF4-FFF2-40B4-BE49-F238E27FC236}">
                <a16:creationId xmlns="" xmlns:a16="http://schemas.microsoft.com/office/drawing/2014/main" id="{95EEF588-9187-4024-80B1-FBE2894BA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163" y="2587555"/>
            <a:ext cx="4762500" cy="3571875"/>
          </a:xfrm>
          <a:prstGeom prst="rect">
            <a:avLst/>
          </a:prstGeom>
        </p:spPr>
      </p:pic>
      <p:sp>
        <p:nvSpPr>
          <p:cNvPr id="2" name="Dreptunghi 1">
            <a:extLst>
              <a:ext uri="{FF2B5EF4-FFF2-40B4-BE49-F238E27FC236}">
                <a16:creationId xmlns="" xmlns:a16="http://schemas.microsoft.com/office/drawing/2014/main" id="{A3CBFA65-CD46-4287-AA2B-ED98B5BD49BC}"/>
              </a:ext>
            </a:extLst>
          </p:cNvPr>
          <p:cNvSpPr/>
          <p:nvPr/>
        </p:nvSpPr>
        <p:spPr>
          <a:xfrm>
            <a:off x="0" y="372130"/>
            <a:ext cx="12192000" cy="523220"/>
          </a:xfrm>
          <a:prstGeom prst="rect">
            <a:avLst/>
          </a:prstGeom>
          <a:solidFill>
            <a:schemeClr val="accent4">
              <a:lumMod val="40000"/>
              <a:lumOff val="60000"/>
              <a:alpha val="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Istražitelji prijevare</a:t>
            </a:r>
          </a:p>
        </p:txBody>
      </p:sp>
      <p:sp>
        <p:nvSpPr>
          <p:cNvPr id="7" name="CasetăText 6">
            <a:extLst>
              <a:ext uri="{FF2B5EF4-FFF2-40B4-BE49-F238E27FC236}">
                <a16:creationId xmlns="" xmlns:a16="http://schemas.microsoft.com/office/drawing/2014/main" id="{279D570C-69E0-4F8E-9242-918023582F19}"/>
              </a:ext>
            </a:extLst>
          </p:cNvPr>
          <p:cNvSpPr txBox="1"/>
          <p:nvPr/>
        </p:nvSpPr>
        <p:spPr>
          <a:xfrm>
            <a:off x="0" y="1647825"/>
            <a:ext cx="12192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 dirty="0"/>
              <a:t>Odgovorni su za otkrivanje i istraživanje prijevare i povrat imovine;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 dirty="0"/>
              <a:t>Usko surađuju s unutarnjim revizorima ili su uključeni u aktivnosti unutarnje revizije tako da imaju pristup nalazima unutarnjih i neovisnih revizora;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 dirty="0"/>
              <a:t>Usko surađuju s pravnim savjetnicima kako bi pokrenuli pravni postupak protiv počinitelja.</a:t>
            </a:r>
          </a:p>
        </p:txBody>
      </p:sp>
      <p:pic>
        <p:nvPicPr>
          <p:cNvPr id="8" name="Imagine 7">
            <a:extLst>
              <a:ext uri="{FF2B5EF4-FFF2-40B4-BE49-F238E27FC236}">
                <a16:creationId xmlns="" xmlns:a16="http://schemas.microsoft.com/office/drawing/2014/main" id="{F0CD98B8-F838-4D31-A9F8-D277112E8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463" y="5760720"/>
            <a:ext cx="182880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11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ine 8">
            <a:extLst>
              <a:ext uri="{FF2B5EF4-FFF2-40B4-BE49-F238E27FC236}">
                <a16:creationId xmlns="" xmlns:a16="http://schemas.microsoft.com/office/drawing/2014/main" id="{A7059890-A881-4800-B5EA-BE87B2C0ADFC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5" y="0"/>
            <a:ext cx="5838826" cy="2807543"/>
          </a:xfrm>
          <a:prstGeom prst="rect">
            <a:avLst/>
          </a:prstGeom>
          <a:ln>
            <a:solidFill>
              <a:schemeClr val="bg1">
                <a:lumMod val="85000"/>
                <a:alpha val="81000"/>
              </a:schemeClr>
            </a:solidFill>
          </a:ln>
        </p:spPr>
      </p:pic>
      <p:sp>
        <p:nvSpPr>
          <p:cNvPr id="2" name="Dreptunghi 1">
            <a:extLst>
              <a:ext uri="{FF2B5EF4-FFF2-40B4-BE49-F238E27FC236}">
                <a16:creationId xmlns="" xmlns:a16="http://schemas.microsoft.com/office/drawing/2014/main" id="{A3CBFA65-CD46-4287-AA2B-ED98B5BD49BC}"/>
              </a:ext>
            </a:extLst>
          </p:cNvPr>
          <p:cNvSpPr/>
          <p:nvPr/>
        </p:nvSpPr>
        <p:spPr>
          <a:xfrm>
            <a:off x="-295275" y="387251"/>
            <a:ext cx="12192000" cy="523220"/>
          </a:xfrm>
          <a:prstGeom prst="rect">
            <a:avLst/>
          </a:prstGeom>
          <a:solidFill>
            <a:schemeClr val="accent4">
              <a:lumMod val="40000"/>
              <a:lumOff val="60000"/>
              <a:alpha val="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Drugi zaposlenici</a:t>
            </a:r>
          </a:p>
        </p:txBody>
      </p:sp>
      <p:sp>
        <p:nvSpPr>
          <p:cNvPr id="7" name="CasetăText 6">
            <a:extLst>
              <a:ext uri="{FF2B5EF4-FFF2-40B4-BE49-F238E27FC236}">
                <a16:creationId xmlns="" xmlns:a16="http://schemas.microsoft.com/office/drawing/2014/main" id="{279D570C-69E0-4F8E-9242-918023582F19}"/>
              </a:ext>
            </a:extLst>
          </p:cNvPr>
          <p:cNvSpPr txBox="1"/>
          <p:nvPr/>
        </p:nvSpPr>
        <p:spPr>
          <a:xfrm>
            <a:off x="152400" y="3029381"/>
            <a:ext cx="117443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Oči i uši organizacije;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Trebali bi prijavljivati sumnje u prijevaru s pomoću info-telefona za zaposlenike, jedinici za unutarnju reviziju ili članu rukovodstva.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="" xmlns:a16="http://schemas.microsoft.com/office/drawing/2014/main" id="{8B832242-92B3-47BF-B5FE-2183C0D58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100" y="4476750"/>
            <a:ext cx="37719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84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re 7">
            <a:extLst>
              <a:ext uri="{FF2B5EF4-FFF2-40B4-BE49-F238E27FC236}">
                <a16:creationId xmlns="" xmlns:a16="http://schemas.microsoft.com/office/drawing/2014/main" id="{60469C0E-AC62-4A76-9678-6EDCFCB94A9E}"/>
              </a:ext>
            </a:extLst>
          </p:cNvPr>
          <p:cNvGrpSpPr/>
          <p:nvPr/>
        </p:nvGrpSpPr>
        <p:grpSpPr>
          <a:xfrm>
            <a:off x="154781" y="676187"/>
            <a:ext cx="9551193" cy="2563028"/>
            <a:chOff x="95251" y="954107"/>
            <a:chExt cx="6872286" cy="2563028"/>
          </a:xfrm>
        </p:grpSpPr>
        <p:pic>
          <p:nvPicPr>
            <p:cNvPr id="5" name="Imagine 4">
              <a:extLst>
                <a:ext uri="{FF2B5EF4-FFF2-40B4-BE49-F238E27FC236}">
                  <a16:creationId xmlns="" xmlns:a16="http://schemas.microsoft.com/office/drawing/2014/main" id="{5A6467A0-BF6D-48A3-8617-1158FD092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2948" y="954107"/>
              <a:ext cx="2094589" cy="2563028"/>
            </a:xfrm>
            <a:prstGeom prst="rect">
              <a:avLst/>
            </a:prstGeom>
          </p:spPr>
        </p:pic>
        <p:sp>
          <p:nvSpPr>
            <p:cNvPr id="3" name="CasetăText 2">
              <a:extLst>
                <a:ext uri="{FF2B5EF4-FFF2-40B4-BE49-F238E27FC236}">
                  <a16:creationId xmlns="" xmlns:a16="http://schemas.microsoft.com/office/drawing/2014/main" id="{35325311-AE14-495C-8947-94BF6436A424}"/>
                </a:ext>
              </a:extLst>
            </p:cNvPr>
            <p:cNvSpPr txBox="1"/>
            <p:nvPr/>
          </p:nvSpPr>
          <p:spPr>
            <a:xfrm>
              <a:off x="95251" y="1676831"/>
              <a:ext cx="50196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1200"/>
                </a:spcBef>
              </a:pPr>
              <a:r>
                <a:rPr lang="hr-HR" sz="2400" b="1"/>
                <a:t>Od unutarnjih revizora ne očekuje se znanje jednako znanju osoba čija je primarna odgovornost otkrivanje i istraživanje prijevare.</a:t>
              </a:r>
            </a:p>
          </p:txBody>
        </p:sp>
      </p:grpSp>
      <p:grpSp>
        <p:nvGrpSpPr>
          <p:cNvPr id="7" name="Grupare 6">
            <a:extLst>
              <a:ext uri="{FF2B5EF4-FFF2-40B4-BE49-F238E27FC236}">
                <a16:creationId xmlns="" xmlns:a16="http://schemas.microsoft.com/office/drawing/2014/main" id="{5C9683A3-AEEA-4B6F-AB38-860964996228}"/>
              </a:ext>
            </a:extLst>
          </p:cNvPr>
          <p:cNvGrpSpPr/>
          <p:nvPr/>
        </p:nvGrpSpPr>
        <p:grpSpPr>
          <a:xfrm>
            <a:off x="3705226" y="2706098"/>
            <a:ext cx="8331993" cy="2076131"/>
            <a:chOff x="7172326" y="3342060"/>
            <a:chExt cx="6862762" cy="2076131"/>
          </a:xfrm>
        </p:grpSpPr>
        <p:pic>
          <p:nvPicPr>
            <p:cNvPr id="6" name="Imagine 5">
              <a:extLst>
                <a:ext uri="{FF2B5EF4-FFF2-40B4-BE49-F238E27FC236}">
                  <a16:creationId xmlns="" xmlns:a16="http://schemas.microsoft.com/office/drawing/2014/main" id="{F32D7838-732C-4CBA-8E7C-2D4845AC7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34838" y="3342060"/>
              <a:ext cx="2000250" cy="1928813"/>
            </a:xfrm>
            <a:prstGeom prst="rect">
              <a:avLst/>
            </a:prstGeom>
          </p:spPr>
        </p:pic>
        <p:sp>
          <p:nvSpPr>
            <p:cNvPr id="4" name="CasetăText 3">
              <a:extLst>
                <a:ext uri="{FF2B5EF4-FFF2-40B4-BE49-F238E27FC236}">
                  <a16:creationId xmlns="" xmlns:a16="http://schemas.microsoft.com/office/drawing/2014/main" id="{78408D6D-43A3-46A2-BB54-B27D8E56C9EC}"/>
                </a:ext>
              </a:extLst>
            </p:cNvPr>
            <p:cNvSpPr txBox="1"/>
            <p:nvPr/>
          </p:nvSpPr>
          <p:spPr>
            <a:xfrm>
              <a:off x="7172326" y="3848531"/>
              <a:ext cx="50196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1200"/>
                </a:spcBef>
              </a:pPr>
              <a:r>
                <a:rPr lang="hr-HR" sz="2400" b="1"/>
                <a:t>Samo revizijski postupci, čak i kad se provode u skladu s dužnom profesionalnom pažnjom, ne jamče otkrivanje prijevare. </a:t>
              </a:r>
            </a:p>
          </p:txBody>
        </p:sp>
      </p:grpSp>
      <p:pic>
        <p:nvPicPr>
          <p:cNvPr id="10" name="Imagine 9">
            <a:extLst>
              <a:ext uri="{FF2B5EF4-FFF2-40B4-BE49-F238E27FC236}">
                <a16:creationId xmlns="" xmlns:a16="http://schemas.microsoft.com/office/drawing/2014/main" id="{06F8A9DA-20E6-40DE-80D3-CA629DA43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98" y="4824907"/>
            <a:ext cx="2571750" cy="1928813"/>
          </a:xfrm>
          <a:prstGeom prst="rect">
            <a:avLst/>
          </a:prstGeom>
        </p:spPr>
      </p:pic>
      <p:sp>
        <p:nvSpPr>
          <p:cNvPr id="11" name="Dreptunghi 10">
            <a:extLst>
              <a:ext uri="{FF2B5EF4-FFF2-40B4-BE49-F238E27FC236}">
                <a16:creationId xmlns="" xmlns:a16="http://schemas.microsoft.com/office/drawing/2014/main" id="{35A97FFD-8930-43E9-8669-13123AEBE327}"/>
              </a:ext>
            </a:extLst>
          </p:cNvPr>
          <p:cNvSpPr/>
          <p:nvPr/>
        </p:nvSpPr>
        <p:spPr>
          <a:xfrm>
            <a:off x="0" y="6747"/>
            <a:ext cx="12192000" cy="954107"/>
          </a:xfrm>
          <a:prstGeom prst="rect">
            <a:avLst/>
          </a:prstGeom>
          <a:solidFill>
            <a:schemeClr val="accent4">
              <a:lumMod val="40000"/>
              <a:lumOff val="60000"/>
              <a:alpha val="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Koje su zadaće revizora povezane s prijevarom</a:t>
            </a:r>
          </a:p>
          <a:p>
            <a:pPr algn="ctr"/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tijekom revizijskog angažmana? (1)</a:t>
            </a:r>
          </a:p>
        </p:txBody>
      </p:sp>
      <p:sp>
        <p:nvSpPr>
          <p:cNvPr id="12" name="CasetăText 11">
            <a:extLst>
              <a:ext uri="{FF2B5EF4-FFF2-40B4-BE49-F238E27FC236}">
                <a16:creationId xmlns="" xmlns:a16="http://schemas.microsoft.com/office/drawing/2014/main" id="{A0609524-176A-4171-AE6A-0D358EA8D807}"/>
              </a:ext>
            </a:extLst>
          </p:cNvPr>
          <p:cNvSpPr txBox="1"/>
          <p:nvPr/>
        </p:nvSpPr>
        <p:spPr>
          <a:xfrm>
            <a:off x="154781" y="5052873"/>
            <a:ext cx="67222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hr-HR" sz="2200" b="1" dirty="0"/>
              <a:t>Dobro osmišljen sustav unutarnjih kontrola trebao bi pomoći u sprječavanju ili otkrivanju prijevare. Testovi koje provode unutarnji revizori povećavaju vjerojatnost da će se važni pokazatelji prijevare uočiti.</a:t>
            </a:r>
          </a:p>
        </p:txBody>
      </p:sp>
    </p:spTree>
    <p:extLst>
      <p:ext uri="{BB962C8B-B14F-4D97-AF65-F5344CB8AC3E}">
        <p14:creationId xmlns:p14="http://schemas.microsoft.com/office/powerpoint/2010/main" val="2706276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ine 12">
            <a:extLst>
              <a:ext uri="{FF2B5EF4-FFF2-40B4-BE49-F238E27FC236}">
                <a16:creationId xmlns="" xmlns:a16="http://schemas.microsoft.com/office/drawing/2014/main" id="{FE170173-98B8-40C2-9251-811BC384E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" y="845310"/>
            <a:ext cx="660942" cy="1101570"/>
          </a:xfrm>
          <a:prstGeom prst="rect">
            <a:avLst/>
          </a:prstGeom>
        </p:spPr>
      </p:pic>
      <p:sp>
        <p:nvSpPr>
          <p:cNvPr id="2" name="Dreptunghi 1">
            <a:extLst>
              <a:ext uri="{FF2B5EF4-FFF2-40B4-BE49-F238E27FC236}">
                <a16:creationId xmlns="" xmlns:a16="http://schemas.microsoft.com/office/drawing/2014/main" id="{74A3ED35-A0E8-4EE5-9ACB-F507AB6B14DD}"/>
              </a:ext>
            </a:extLst>
          </p:cNvPr>
          <p:cNvSpPr/>
          <p:nvPr/>
        </p:nvSpPr>
        <p:spPr>
          <a:xfrm>
            <a:off x="138394" y="18505"/>
            <a:ext cx="12192000" cy="954107"/>
          </a:xfrm>
          <a:prstGeom prst="rect">
            <a:avLst/>
          </a:prstGeom>
          <a:solidFill>
            <a:schemeClr val="accent4">
              <a:lumMod val="40000"/>
              <a:lumOff val="60000"/>
              <a:alpha val="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Koje su zadaće revizora povezane s prijevarom</a:t>
            </a:r>
          </a:p>
          <a:p>
            <a:pPr algn="ctr"/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tijekom revizijskog angažmana? (2)</a:t>
            </a:r>
          </a:p>
        </p:txBody>
      </p:sp>
      <p:sp>
        <p:nvSpPr>
          <p:cNvPr id="4" name="CasetăText 3">
            <a:extLst>
              <a:ext uri="{FF2B5EF4-FFF2-40B4-BE49-F238E27FC236}">
                <a16:creationId xmlns="" xmlns:a16="http://schemas.microsoft.com/office/drawing/2014/main" id="{12E19F73-229F-4BEA-98E7-4ACFCC7416C8}"/>
              </a:ext>
            </a:extLst>
          </p:cNvPr>
          <p:cNvSpPr txBox="1"/>
          <p:nvPr/>
        </p:nvSpPr>
        <p:spPr>
          <a:xfrm>
            <a:off x="566456" y="954106"/>
            <a:ext cx="11487150" cy="676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hr-HR" sz="2200" b="1" dirty="0"/>
              <a:t>Trebali bi uzeti u obzir rizike od prijevare u ocjenama dizajna unutarnjih kontrola;</a:t>
            </a:r>
          </a:p>
          <a:p>
            <a:pPr algn="just">
              <a:spcBef>
                <a:spcPts val="1200"/>
              </a:spcBef>
            </a:pPr>
            <a:endParaRPr lang="ro-RO" sz="2200" b="1" dirty="0"/>
          </a:p>
          <a:p>
            <a:pPr algn="just">
              <a:spcBef>
                <a:spcPts val="1200"/>
              </a:spcBef>
            </a:pPr>
            <a:r>
              <a:rPr lang="hr-HR" sz="2200" b="1" dirty="0"/>
              <a:t>Ne očekuje se da otkriju prijevaru, ali se očekuje razumno jamstvo da se ciljevi postižu i da se nedostaci kontrola otkrivaju;</a:t>
            </a:r>
          </a:p>
          <a:p>
            <a:pPr algn="just">
              <a:spcBef>
                <a:spcPts val="1200"/>
              </a:spcBef>
            </a:pPr>
            <a:endParaRPr lang="ro-RO" sz="2200" b="1" dirty="0"/>
          </a:p>
          <a:p>
            <a:pPr algn="just"/>
            <a:r>
              <a:rPr lang="hr-HR" sz="2200" b="1" dirty="0"/>
              <a:t>Raspolažu dovoljnim znanjem o prijevarama kako bi mogli prepoznati znakove upozorenja. To uključuje: značajke prijevare, tehnike počinjenja prijevare, razne sheme prijevare itd.</a:t>
            </a:r>
          </a:p>
          <a:p>
            <a:pPr algn="just">
              <a:spcBef>
                <a:spcPts val="1800"/>
              </a:spcBef>
            </a:pPr>
            <a:r>
              <a:rPr lang="hr-HR" sz="2200" b="1" dirty="0"/>
              <a:t>Moraju uočavati prilike za prijevaru. Ako se otkriju značajni nedostaci kontrole, dodatno ispitivanje moglo bi se provesti za utvrđivanje počinjene prijevare;</a:t>
            </a:r>
          </a:p>
          <a:p>
            <a:pPr algn="just">
              <a:spcBef>
                <a:spcPts val="2200"/>
              </a:spcBef>
            </a:pPr>
            <a:r>
              <a:rPr lang="hr-HR" sz="2200" b="1" dirty="0"/>
              <a:t>Trebali bi ocijeniti preuzima li rukovodstvo aktivno odgovornost za nadzor programa upravljanja rizicima od prijevare;</a:t>
            </a:r>
          </a:p>
          <a:p>
            <a:pPr algn="just">
              <a:spcBef>
                <a:spcPts val="2400"/>
              </a:spcBef>
            </a:pPr>
            <a:r>
              <a:rPr lang="hr-HR" sz="2200" b="1" dirty="0"/>
              <a:t>Ocijeniti pokazatelje prijevare i odlučiti jesu li potrebne daljnje mjere ili bi li trebalo preporučiti istragu.</a:t>
            </a: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ro-RO" sz="2200" b="1" dirty="0"/>
          </a:p>
          <a:p>
            <a:pPr algn="just">
              <a:spcBef>
                <a:spcPts val="1200"/>
              </a:spcBef>
            </a:pPr>
            <a:endParaRPr lang="en-US" sz="2200" b="1" dirty="0"/>
          </a:p>
        </p:txBody>
      </p:sp>
      <p:pic>
        <p:nvPicPr>
          <p:cNvPr id="14" name="Imagine 13">
            <a:extLst>
              <a:ext uri="{FF2B5EF4-FFF2-40B4-BE49-F238E27FC236}">
                <a16:creationId xmlns="" xmlns:a16="http://schemas.microsoft.com/office/drawing/2014/main" id="{0D498526-A4A3-4DDA-8AD8-ABAFAA8D43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" y="1835910"/>
            <a:ext cx="660942" cy="1101570"/>
          </a:xfrm>
          <a:prstGeom prst="rect">
            <a:avLst/>
          </a:prstGeom>
        </p:spPr>
      </p:pic>
      <p:pic>
        <p:nvPicPr>
          <p:cNvPr id="15" name="Imagine 14">
            <a:extLst>
              <a:ext uri="{FF2B5EF4-FFF2-40B4-BE49-F238E27FC236}">
                <a16:creationId xmlns="" xmlns:a16="http://schemas.microsoft.com/office/drawing/2014/main" id="{0F27BFC6-DE5C-4A5E-9426-A60832F932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" y="2836544"/>
            <a:ext cx="660942" cy="1101570"/>
          </a:xfrm>
          <a:prstGeom prst="rect">
            <a:avLst/>
          </a:prstGeom>
        </p:spPr>
      </p:pic>
      <p:pic>
        <p:nvPicPr>
          <p:cNvPr id="16" name="Imagine 15">
            <a:extLst>
              <a:ext uri="{FF2B5EF4-FFF2-40B4-BE49-F238E27FC236}">
                <a16:creationId xmlns="" xmlns:a16="http://schemas.microsoft.com/office/drawing/2014/main" id="{8B9E990B-849E-4ACC-A668-D0E83F8544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" y="3800778"/>
            <a:ext cx="660942" cy="1101570"/>
          </a:xfrm>
          <a:prstGeom prst="rect">
            <a:avLst/>
          </a:prstGeom>
        </p:spPr>
      </p:pic>
      <p:pic>
        <p:nvPicPr>
          <p:cNvPr id="18" name="Imagine 17">
            <a:extLst>
              <a:ext uri="{FF2B5EF4-FFF2-40B4-BE49-F238E27FC236}">
                <a16:creationId xmlns="" xmlns:a16="http://schemas.microsoft.com/office/drawing/2014/main" id="{898A5B19-FAF1-4B2F-A0F4-A24F2AE246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" y="4801412"/>
            <a:ext cx="660942" cy="1101570"/>
          </a:xfrm>
          <a:prstGeom prst="rect">
            <a:avLst/>
          </a:prstGeom>
        </p:spPr>
      </p:pic>
      <p:pic>
        <p:nvPicPr>
          <p:cNvPr id="23" name="Imagine 22">
            <a:extLst>
              <a:ext uri="{FF2B5EF4-FFF2-40B4-BE49-F238E27FC236}">
                <a16:creationId xmlns="" xmlns:a16="http://schemas.microsoft.com/office/drawing/2014/main" id="{1AEEDE1A-91E5-4EDA-9B18-41B8E01B7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" y="5792012"/>
            <a:ext cx="660942" cy="110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13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5">
            <a:extLst>
              <a:ext uri="{FF2B5EF4-FFF2-40B4-BE49-F238E27FC236}">
                <a16:creationId xmlns="" xmlns:a16="http://schemas.microsoft.com/office/drawing/2014/main" id="{74B958B8-5DB4-464C-AC3F-52B43BF4B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501851"/>
            <a:ext cx="3310128" cy="1356149"/>
          </a:xfrm>
          <a:prstGeom prst="rect">
            <a:avLst/>
          </a:prstGeom>
        </p:spPr>
      </p:pic>
      <p:sp>
        <p:nvSpPr>
          <p:cNvPr id="2" name="Dreptunghi 1">
            <a:extLst>
              <a:ext uri="{FF2B5EF4-FFF2-40B4-BE49-F238E27FC236}">
                <a16:creationId xmlns="" xmlns:a16="http://schemas.microsoft.com/office/drawing/2014/main" id="{CBF661C4-1CC9-4A29-81CD-3EBA6558F28E}"/>
              </a:ext>
            </a:extLst>
          </p:cNvPr>
          <p:cNvSpPr/>
          <p:nvPr/>
        </p:nvSpPr>
        <p:spPr>
          <a:xfrm>
            <a:off x="0" y="0"/>
            <a:ext cx="12192000" cy="1384995"/>
          </a:xfrm>
          <a:prstGeom prst="rect">
            <a:avLst/>
          </a:prstGeom>
          <a:solidFill>
            <a:schemeClr val="accent4">
              <a:lumMod val="40000"/>
              <a:lumOff val="60000"/>
              <a:alpha val="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Koje su zadaće revizora povezane s prijevarom</a:t>
            </a:r>
          </a:p>
          <a:p>
            <a:pPr algn="ctr"/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tijekom revizijskog angažmana? (3)</a:t>
            </a:r>
          </a:p>
          <a:p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Skeptičnost</a:t>
            </a:r>
          </a:p>
        </p:txBody>
      </p:sp>
      <p:sp>
        <p:nvSpPr>
          <p:cNvPr id="3" name="CasetăText 2">
            <a:extLst>
              <a:ext uri="{FF2B5EF4-FFF2-40B4-BE49-F238E27FC236}">
                <a16:creationId xmlns="" xmlns:a16="http://schemas.microsoft.com/office/drawing/2014/main" id="{83ABE20E-10BE-4772-B4C6-1BD3488C32BB}"/>
              </a:ext>
            </a:extLst>
          </p:cNvPr>
          <p:cNvSpPr txBox="1"/>
          <p:nvPr/>
        </p:nvSpPr>
        <p:spPr>
          <a:xfrm>
            <a:off x="0" y="1751126"/>
            <a:ext cx="12192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Profesionalna skeptičnost jest stav koji uključuje analitičan um i kritičnu procjenu revizijskih dokaza.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Skeptičan unutarnji revizor ne pretpostavlja da su rukovodstvo ili zaposlenici neiskreni niti pretpostavlja njihovu neupitnu iskrenost.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Neadekvatna profesionalna skeptičnost često se navodi kao važan razlog zbog kojeg prijevara nije otkrivena.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Nadzor revizorskog odbora i podrška aktivnostima unutarnje revizije pomaže unutarnjem revizoru da ostane neovisan i objektivan te da zadrži stav skeptičnosti.</a:t>
            </a:r>
          </a:p>
        </p:txBody>
      </p:sp>
      <p:grpSp>
        <p:nvGrpSpPr>
          <p:cNvPr id="7" name="Grupare 6">
            <a:extLst>
              <a:ext uri="{FF2B5EF4-FFF2-40B4-BE49-F238E27FC236}">
                <a16:creationId xmlns="" xmlns:a16="http://schemas.microsoft.com/office/drawing/2014/main" id="{1C817CF9-7BF4-49EA-94B0-FFAB298195C4}"/>
              </a:ext>
            </a:extLst>
          </p:cNvPr>
          <p:cNvGrpSpPr/>
          <p:nvPr/>
        </p:nvGrpSpPr>
        <p:grpSpPr>
          <a:xfrm>
            <a:off x="10739437" y="0"/>
            <a:ext cx="1452563" cy="1912620"/>
            <a:chOff x="10739437" y="0"/>
            <a:chExt cx="1452563" cy="1912620"/>
          </a:xfrm>
        </p:grpSpPr>
        <p:pic>
          <p:nvPicPr>
            <p:cNvPr id="4" name="Imagine 3">
              <a:extLst>
                <a:ext uri="{FF2B5EF4-FFF2-40B4-BE49-F238E27FC236}">
                  <a16:creationId xmlns="" xmlns:a16="http://schemas.microsoft.com/office/drawing/2014/main" id="{4128E84C-BA97-4CFA-BA14-487AB157D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63250" y="0"/>
              <a:ext cx="1428750" cy="1857375"/>
            </a:xfrm>
            <a:prstGeom prst="rect">
              <a:avLst/>
            </a:prstGeom>
          </p:spPr>
        </p:pic>
        <p:sp>
          <p:nvSpPr>
            <p:cNvPr id="5" name="Dreptunghi 4">
              <a:extLst>
                <a:ext uri="{FF2B5EF4-FFF2-40B4-BE49-F238E27FC236}">
                  <a16:creationId xmlns="" xmlns:a16="http://schemas.microsoft.com/office/drawing/2014/main" id="{2E515FE7-5307-43E8-BC9B-FFD6E9F9E392}"/>
                </a:ext>
              </a:extLst>
            </p:cNvPr>
            <p:cNvSpPr/>
            <p:nvPr/>
          </p:nvSpPr>
          <p:spPr>
            <a:xfrm>
              <a:off x="10739437" y="0"/>
              <a:ext cx="47625" cy="1912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</p:spTree>
    <p:extLst>
      <p:ext uri="{BB962C8B-B14F-4D97-AF65-F5344CB8AC3E}">
        <p14:creationId xmlns:p14="http://schemas.microsoft.com/office/powerpoint/2010/main" val="1052978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="" xmlns:a16="http://schemas.microsoft.com/office/drawing/2014/main" id="{AA546401-E529-463B-BC6A-83688F94A905}"/>
              </a:ext>
            </a:extLst>
          </p:cNvPr>
          <p:cNvSpPr/>
          <p:nvPr/>
        </p:nvSpPr>
        <p:spPr>
          <a:xfrm>
            <a:off x="0" y="0"/>
            <a:ext cx="12192000" cy="1538883"/>
          </a:xfrm>
          <a:prstGeom prst="rect">
            <a:avLst/>
          </a:prstGeom>
          <a:solidFill>
            <a:schemeClr val="accent4">
              <a:lumMod val="40000"/>
              <a:lumOff val="60000"/>
              <a:alpha val="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Koje su zadaće revizora povezane s prijevarom</a:t>
            </a:r>
          </a:p>
          <a:p>
            <a:pPr algn="ctr">
              <a:spcAft>
                <a:spcPts val="1200"/>
              </a:spcAft>
            </a:pPr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tijekom revizijskog angažmana? (4)</a:t>
            </a:r>
          </a:p>
          <a:p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Komunikacija s odborom</a:t>
            </a:r>
          </a:p>
        </p:txBody>
      </p:sp>
      <p:sp>
        <p:nvSpPr>
          <p:cNvPr id="3" name="CasetăText 2">
            <a:extLst>
              <a:ext uri="{FF2B5EF4-FFF2-40B4-BE49-F238E27FC236}">
                <a16:creationId xmlns="" xmlns:a16="http://schemas.microsoft.com/office/drawing/2014/main" id="{0FEFB57C-3716-4681-BE92-B17550942E00}"/>
              </a:ext>
            </a:extLst>
          </p:cNvPr>
          <p:cNvSpPr txBox="1"/>
          <p:nvPr/>
        </p:nvSpPr>
        <p:spPr>
          <a:xfrm>
            <a:off x="0" y="1751126"/>
            <a:ext cx="1219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000" b="1" dirty="0"/>
              <a:t>Odnos između glavnog direktora za reviziju i odbora uključuje kako izvještavanje, tako i nadzor funkcija.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000" b="1" dirty="0"/>
              <a:t>U rasprave s odborom glavni direktor za reviziju može uključiti:</a:t>
            </a:r>
          </a:p>
          <a:p>
            <a:pPr algn="just">
              <a:spcBef>
                <a:spcPts val="300"/>
              </a:spcBef>
            </a:pPr>
            <a:r>
              <a:rPr lang="hr-HR" sz="2000" b="1" dirty="0"/>
              <a:t>	– sve provedene revizije prijevare;</a:t>
            </a:r>
          </a:p>
          <a:p>
            <a:pPr algn="just">
              <a:spcBef>
                <a:spcPts val="300"/>
              </a:spcBef>
            </a:pPr>
            <a:r>
              <a:rPr lang="hr-HR" sz="2000" b="1" dirty="0"/>
              <a:t>	– proces procjene rizika od prijevare;</a:t>
            </a:r>
          </a:p>
          <a:p>
            <a:pPr marL="895350" indent="-895350" algn="just">
              <a:spcBef>
                <a:spcPts val="300"/>
              </a:spcBef>
            </a:pPr>
            <a:r>
              <a:rPr lang="hr-HR" sz="2000" b="1" dirty="0"/>
              <a:t>	– prijevaru ili sukob interesa te rezultate programa praćenja koji se odnose na usklađenost sa zakonom, kodeksom ponašanja i/ili etičkim pravilima</a:t>
            </a:r>
          </a:p>
          <a:p>
            <a:pPr algn="just">
              <a:spcBef>
                <a:spcPts val="300"/>
              </a:spcBef>
            </a:pPr>
            <a:r>
              <a:rPr lang="hr-HR" sz="2000" b="1" dirty="0"/>
              <a:t>	– organizacijsku strukturu aktivnosti unutarnjih kontrola koja se odnosi na rješavanje pitanja prijevare;</a:t>
            </a:r>
          </a:p>
          <a:p>
            <a:pPr algn="just">
              <a:spcBef>
                <a:spcPts val="300"/>
              </a:spcBef>
            </a:pPr>
            <a:r>
              <a:rPr lang="hr-HR" sz="2000" b="1" dirty="0"/>
              <a:t>	– koordinaciju aktivnosti revizije prijevare uz pomoć vanjskih revizora;</a:t>
            </a:r>
          </a:p>
          <a:p>
            <a:pPr algn="just">
              <a:spcBef>
                <a:spcPts val="300"/>
              </a:spcBef>
            </a:pPr>
            <a:r>
              <a:rPr lang="hr-HR" sz="2000" b="1" dirty="0"/>
              <a:t>	– ukupna procjena kontrolnog okruženja organizacije;</a:t>
            </a:r>
          </a:p>
          <a:p>
            <a:pPr algn="just">
              <a:spcBef>
                <a:spcPts val="300"/>
              </a:spcBef>
            </a:pPr>
            <a:r>
              <a:rPr lang="hr-HR" sz="2000" b="1" dirty="0"/>
              <a:t>	– mjere za produktivnost i proračunske mjere za aktivnosti unutarnjih kontrola koje se odnose na </a:t>
            </a:r>
            <a:r>
              <a:rPr lang="hr-HR" sz="2000" b="1" dirty="0" smtClean="0"/>
              <a:t>	prijevaru</a:t>
            </a:r>
            <a:r>
              <a:rPr lang="hr-HR" sz="2000" b="1" dirty="0"/>
              <a:t>;</a:t>
            </a:r>
          </a:p>
          <a:p>
            <a:pPr algn="just">
              <a:spcBef>
                <a:spcPts val="300"/>
              </a:spcBef>
            </a:pPr>
            <a:r>
              <a:rPr lang="hr-HR" sz="2000" b="1" dirty="0"/>
              <a:t> 	– uloga unutarnje revizije u istraživanju prijevare.</a:t>
            </a:r>
          </a:p>
        </p:txBody>
      </p:sp>
    </p:spTree>
    <p:extLst>
      <p:ext uri="{BB962C8B-B14F-4D97-AF65-F5344CB8AC3E}">
        <p14:creationId xmlns:p14="http://schemas.microsoft.com/office/powerpoint/2010/main" val="3077315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58" y="365125"/>
            <a:ext cx="10515600" cy="1325563"/>
          </a:xfrm>
        </p:spPr>
        <p:txBody>
          <a:bodyPr/>
          <a:lstStyle/>
          <a:p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Sustav unutarnje revizije  </a:t>
            </a:r>
            <a:r>
              <a:rPr lang="hr-HR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	Dobre prakse u Rumunjskoj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6286"/>
            <a:ext cx="10515600" cy="4870677"/>
          </a:xfrm>
        </p:spPr>
        <p:txBody>
          <a:bodyPr>
            <a:normAutofit/>
          </a:bodyPr>
          <a:lstStyle/>
          <a:p>
            <a:endParaRPr lang="hr-HR" dirty="0" smtClean="0">
              <a:latin typeface="Bodoni MT Black" panose="02070A03080606020203" pitchFamily="18" charset="0"/>
            </a:endParaRPr>
          </a:p>
          <a:p>
            <a:r>
              <a:rPr lang="hr-HR" dirty="0" smtClean="0">
                <a:latin typeface="Bodoni MT Black" panose="02070A03080606020203" pitchFamily="18" charset="0"/>
              </a:rPr>
              <a:t>Ključ </a:t>
            </a:r>
            <a:r>
              <a:rPr lang="hr-HR" dirty="0">
                <a:latin typeface="Bodoni MT Black" panose="02070A03080606020203" pitchFamily="18" charset="0"/>
              </a:rPr>
              <a:t>= jasne smjernice/odredbe</a:t>
            </a:r>
          </a:p>
          <a:p>
            <a:endParaRPr lang="en-US" dirty="0" smtClean="0">
              <a:latin typeface="Bodoni MT Black" panose="02070A03080606020203" pitchFamily="18" charset="0"/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hr-HR" dirty="0"/>
              <a:t>Definicija nepravilnosti (iz perspektive revizora)</a:t>
            </a:r>
          </a:p>
          <a:p>
            <a:r>
              <a:rPr lang="hr-HR" dirty="0"/>
              <a:t>Ne treba miješati s pogreškama nastalima zbog slabosti unutarnjih kontrola</a:t>
            </a:r>
          </a:p>
          <a:p>
            <a:endParaRPr lang="en-US" dirty="0" smtClean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271" y="1379899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100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Sustav unutarnje revizije  </a:t>
            </a:r>
            <a:r>
              <a:rPr lang="hr-HR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	Dobre prakse u Rumunjskoj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742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r-HR"/>
              <a:t>Riječ je o </a:t>
            </a:r>
            <a:r>
              <a:rPr lang="hr-HR" b="1" u="sng">
                <a:solidFill>
                  <a:srgbClr val="C00000"/>
                </a:solidFill>
              </a:rPr>
              <a:t>značajnom odstupanju</a:t>
            </a:r>
            <a:r>
              <a:rPr lang="hr-HR" b="1"/>
              <a:t> </a:t>
            </a:r>
            <a:r>
              <a:rPr lang="hr-HR"/>
              <a:t>od postupovnih i metodoloških pravila te pravnih odredbi koje se primjenjuju na revidiranu aktivnost / mjeru koja je proizašla iz mjere ili izostavljanja koje ima ili bi moglo imati štetan utjecaj na proračun subjekta ili ukazivati na potencijalnu prijevaru. 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hr-HR"/>
              <a:t>Odstupanje od normativnih i postupovnih odredbi primjenjivo na revidiranu aktivnost/mjeru nezakonito je </a:t>
            </a:r>
            <a:r>
              <a:rPr lang="hr-HR" b="1" u="sng">
                <a:solidFill>
                  <a:srgbClr val="C00000"/>
                </a:solidFill>
              </a:rPr>
              <a:t>ako revizori smatraju</a:t>
            </a:r>
            <a:r>
              <a:rPr lang="hr-HR" u="sng"/>
              <a:t> </a:t>
            </a:r>
            <a:r>
              <a:rPr lang="hr-HR"/>
              <a:t>da može imati važan neposredni utjecaj na ciljeve, imovinu ili dojam o subjektu te se, ovisno o okolnostima, nalaže poduzimanje istražnih mjera bez odlaganja ili ispravak koje provode pravne osobe, a da se ne očekuje uobičajeni tijek angažmana javne unutarnje revizije.</a:t>
            </a:r>
          </a:p>
        </p:txBody>
      </p:sp>
    </p:spTree>
    <p:extLst>
      <p:ext uri="{BB962C8B-B14F-4D97-AF65-F5344CB8AC3E}">
        <p14:creationId xmlns:p14="http://schemas.microsoft.com/office/powerpoint/2010/main" val="315882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Sustav unutarnje revizije u odnosu na PRIJEVARU </a:t>
            </a:r>
            <a:r>
              <a:rPr lang="hr-HR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smtClean="0">
                <a:solidFill>
                  <a:schemeClr val="accent5">
                    <a:lumMod val="75000"/>
                  </a:schemeClr>
                </a:solidFill>
              </a:rPr>
              <a:t>Dobre 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prakse u Rumunjskoj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Nacionalni zakon o unutarnjoj reviziji (na temelju standarda) </a:t>
            </a:r>
          </a:p>
          <a:p>
            <a:pPr marL="0" indent="0">
              <a:buNone/>
            </a:pPr>
            <a:r>
              <a:rPr lang="hr-HR"/>
              <a:t>	– revizori nisu uključeni u ispitivanja prijevare / financijski učinak </a:t>
            </a:r>
            <a:r>
              <a:rPr lang="hr-HR" smtClean="0"/>
              <a:t>	nije </a:t>
            </a:r>
            <a:r>
              <a:rPr lang="hr-HR"/>
              <a:t>utvrđen</a:t>
            </a:r>
          </a:p>
          <a:p>
            <a:pPr marL="0" indent="0">
              <a:buNone/>
            </a:pPr>
            <a:r>
              <a:rPr lang="hr-HR" dirty="0"/>
              <a:t>	– revizori utvrđuju sumnju (znakove upozorenja)</a:t>
            </a:r>
          </a:p>
          <a:p>
            <a:r>
              <a:rPr lang="hr-HR" dirty="0"/>
              <a:t>Jasan sustav izvještavanja o sumnjama (rukovoditeljima i istodobno nadležnom kontrolnom tijelu)</a:t>
            </a:r>
          </a:p>
          <a:p>
            <a:pPr lvl="8">
              <a:buFont typeface="Wingdings" panose="05000000000000000000" pitchFamily="2" charset="2"/>
              <a:buChar char="q"/>
            </a:pPr>
            <a:r>
              <a:rPr lang="hr-HR" sz="3200" b="1" dirty="0"/>
              <a:t>Rok = 3 dana od prikupljanja nalaza</a:t>
            </a:r>
          </a:p>
          <a:p>
            <a:r>
              <a:rPr lang="hr-HR" dirty="0"/>
              <a:t>Zaštita revizora (zakon o unutarnjoj reviziji, zakon o upozoravanju, zakon o državnim službenicima = administrativni kodeks itd.)		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4175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ine 6">
            <a:extLst>
              <a:ext uri="{FF2B5EF4-FFF2-40B4-BE49-F238E27FC236}">
                <a16:creationId xmlns="" xmlns:a16="http://schemas.microsoft.com/office/drawing/2014/main" id="{D67D4A2B-13F6-4B6B-A0E5-EB9CCFC0A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723" y="512233"/>
            <a:ext cx="2472753" cy="2760841"/>
          </a:xfrm>
          <a:prstGeom prst="rect">
            <a:avLst/>
          </a:prstGeom>
        </p:spPr>
      </p:pic>
      <p:pic>
        <p:nvPicPr>
          <p:cNvPr id="8" name="Imagine 7">
            <a:extLst>
              <a:ext uri="{FF2B5EF4-FFF2-40B4-BE49-F238E27FC236}">
                <a16:creationId xmlns="" xmlns:a16="http://schemas.microsoft.com/office/drawing/2014/main" id="{EA36A2D4-A7A1-42F4-B831-E673BB77A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6038" y="4032776"/>
            <a:ext cx="2145962" cy="2171700"/>
          </a:xfrm>
          <a:prstGeom prst="rect">
            <a:avLst/>
          </a:prstGeom>
        </p:spPr>
      </p:pic>
      <p:pic>
        <p:nvPicPr>
          <p:cNvPr id="3" name="Imagine 2">
            <a:extLst>
              <a:ext uri="{FF2B5EF4-FFF2-40B4-BE49-F238E27FC236}">
                <a16:creationId xmlns="" xmlns:a16="http://schemas.microsoft.com/office/drawing/2014/main" id="{4866869B-7CAA-46D2-98C3-52D138755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71700" cy="2171700"/>
          </a:xfrm>
          <a:prstGeom prst="rect">
            <a:avLst/>
          </a:prstGeom>
        </p:spPr>
      </p:pic>
      <p:sp>
        <p:nvSpPr>
          <p:cNvPr id="4" name="Dreptunghi 3">
            <a:extLst>
              <a:ext uri="{FF2B5EF4-FFF2-40B4-BE49-F238E27FC236}">
                <a16:creationId xmlns="" xmlns:a16="http://schemas.microsoft.com/office/drawing/2014/main" id="{6D20F63B-9FE0-40D7-A8D8-B64CEBB413C0}"/>
              </a:ext>
            </a:extLst>
          </p:cNvPr>
          <p:cNvSpPr/>
          <p:nvPr/>
        </p:nvSpPr>
        <p:spPr>
          <a:xfrm>
            <a:off x="6096000" y="5432537"/>
            <a:ext cx="4527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i="1">
                <a:solidFill>
                  <a:srgbClr val="000000"/>
                </a:solidFill>
                <a:latin typeface="Arial" panose="020B0604020202020204" pitchFamily="34" charset="0"/>
              </a:rPr>
              <a:t>(iz definicije prijevare Međunarodnog okvira stručnih praksi (IIA) Instituta internih revizora (IPPF))</a:t>
            </a:r>
          </a:p>
        </p:txBody>
      </p:sp>
      <p:sp>
        <p:nvSpPr>
          <p:cNvPr id="10" name="Dreptunghi 9">
            <a:extLst>
              <a:ext uri="{FF2B5EF4-FFF2-40B4-BE49-F238E27FC236}">
                <a16:creationId xmlns="" xmlns:a16="http://schemas.microsoft.com/office/drawing/2014/main" id="{8560B9E9-3A8C-46D1-8C89-4FA603DC2EDB}"/>
              </a:ext>
            </a:extLst>
          </p:cNvPr>
          <p:cNvSpPr/>
          <p:nvPr/>
        </p:nvSpPr>
        <p:spPr>
          <a:xfrm>
            <a:off x="1866900" y="439519"/>
            <a:ext cx="10096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000" b="1">
                <a:solidFill>
                  <a:schemeClr val="accent1"/>
                </a:solidFill>
                <a:latin typeface="Arial" panose="020B0604020202020204" pitchFamily="34" charset="0"/>
              </a:rPr>
              <a:t>„Prijevara se može definirati kao svaki nezakonit čin koji je obilježen obmanom, prikrivanjem ili povredom povjerenja.”</a:t>
            </a:r>
          </a:p>
        </p:txBody>
      </p:sp>
      <p:sp>
        <p:nvSpPr>
          <p:cNvPr id="11" name="Dreptunghi 10">
            <a:extLst>
              <a:ext uri="{FF2B5EF4-FFF2-40B4-BE49-F238E27FC236}">
                <a16:creationId xmlns="" xmlns:a16="http://schemas.microsoft.com/office/drawing/2014/main" id="{4D816EC7-C1C6-4110-B5B8-58FE6D61DE8C}"/>
              </a:ext>
            </a:extLst>
          </p:cNvPr>
          <p:cNvSpPr/>
          <p:nvPr/>
        </p:nvSpPr>
        <p:spPr>
          <a:xfrm>
            <a:off x="6096000" y="3174564"/>
            <a:ext cx="5410200" cy="1323439"/>
          </a:xfrm>
          <a:prstGeom prst="rect">
            <a:avLst/>
          </a:prstGeom>
          <a:ln/>
          <a:effectLst>
            <a:outerShdw sx="1000" sy="1000" algn="ctr" rotWithShape="0">
              <a:schemeClr val="accent1">
                <a:lumMod val="40000"/>
                <a:lumOff val="60000"/>
              </a:schemeClr>
            </a:outerShdw>
            <a:softEdge rad="139700"/>
          </a:effectLst>
          <a:scene3d>
            <a:camera prst="orthographicFront"/>
            <a:lightRig rig="threePt" dir="t">
              <a:rot lat="0" lon="0" rev="0"/>
            </a:lightRig>
          </a:scene3d>
          <a:sp3d extrusionH="63500">
            <a:bevelT w="196850" h="177800"/>
            <a:bevelB w="88900" h="13335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1600" b="1" dirty="0">
                <a:solidFill>
                  <a:srgbClr val="FF0000"/>
                </a:solidFill>
                <a:latin typeface="Arial" panose="020B0604020202020204" pitchFamily="34" charset="0"/>
              </a:rPr>
              <a:t>ZAŠTO?</a:t>
            </a:r>
          </a:p>
          <a:p>
            <a:r>
              <a:rPr lang="hr-HR" sz="1600" b="1" dirty="0">
                <a:solidFill>
                  <a:schemeClr val="tx1"/>
                </a:solidFill>
                <a:latin typeface="Arial" panose="020B0604020202020204" pitchFamily="34" charset="0"/>
              </a:rPr>
              <a:t>U svrhu stjecanja: novca, imovine ili usluga</a:t>
            </a:r>
          </a:p>
          <a:p>
            <a:r>
              <a:rPr lang="hr-HR" sz="1600" b="1" dirty="0">
                <a:solidFill>
                  <a:schemeClr val="tx1"/>
                </a:solidFill>
                <a:latin typeface="Arial" panose="020B0604020202020204" pitchFamily="34" charset="0"/>
              </a:rPr>
              <a:t>U svrhu izbjegavanja: plaćanja ili gubitka usluga</a:t>
            </a:r>
          </a:p>
          <a:p>
            <a:r>
              <a:rPr lang="hr-HR" sz="1600" b="1" dirty="0">
                <a:solidFill>
                  <a:schemeClr val="tx1"/>
                </a:solidFill>
                <a:latin typeface="Arial" panose="020B0604020202020204" pitchFamily="34" charset="0"/>
              </a:rPr>
              <a:t>U svrhu osiguranja: osobne ili profesionalne prednosti</a:t>
            </a:r>
          </a:p>
        </p:txBody>
      </p:sp>
      <p:sp>
        <p:nvSpPr>
          <p:cNvPr id="12" name="Dreptunghi 11">
            <a:extLst>
              <a:ext uri="{FF2B5EF4-FFF2-40B4-BE49-F238E27FC236}">
                <a16:creationId xmlns="" xmlns:a16="http://schemas.microsoft.com/office/drawing/2014/main" id="{A05376E9-5A46-44BF-8C30-B5C0B71C6E88}"/>
              </a:ext>
            </a:extLst>
          </p:cNvPr>
          <p:cNvSpPr/>
          <p:nvPr/>
        </p:nvSpPr>
        <p:spPr>
          <a:xfrm>
            <a:off x="389409" y="1949625"/>
            <a:ext cx="5410200" cy="1754326"/>
          </a:xfrm>
          <a:prstGeom prst="rect">
            <a:avLst/>
          </a:prstGeom>
          <a:ln/>
          <a:effectLst>
            <a:outerShdw sx="1000" sy="1000" algn="ctr" rotWithShape="0">
              <a:schemeClr val="accent1">
                <a:lumMod val="40000"/>
                <a:lumOff val="60000"/>
              </a:schemeClr>
            </a:outerShdw>
            <a:softEdge rad="139700"/>
          </a:effectLst>
          <a:scene3d>
            <a:camera prst="orthographicFront"/>
            <a:lightRig rig="threePt" dir="t">
              <a:rot lat="0" lon="0" rev="0"/>
            </a:lightRig>
          </a:scene3d>
          <a:sp3d extrusionH="63500">
            <a:bevelT w="196850" h="177800"/>
            <a:bevelB w="88900" h="13335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1750" b="1" dirty="0">
                <a:solidFill>
                  <a:srgbClr val="FF0000"/>
                </a:solidFill>
                <a:latin typeface="Arial" panose="020B0604020202020204" pitchFamily="34" charset="0"/>
              </a:rPr>
              <a:t>GDJE?</a:t>
            </a:r>
          </a:p>
          <a:p>
            <a:r>
              <a:rPr lang="hr-HR" sz="1750" b="1" dirty="0">
                <a:solidFill>
                  <a:srgbClr val="000000"/>
                </a:solidFill>
                <a:latin typeface="Arial" panose="020B0604020202020204" pitchFamily="34" charset="0"/>
              </a:rPr>
              <a:t>Javna ili privatna poduzeća</a:t>
            </a:r>
          </a:p>
          <a:p>
            <a:r>
              <a:rPr lang="hr-HR" sz="1750" b="1" dirty="0">
                <a:solidFill>
                  <a:srgbClr val="000000"/>
                </a:solidFill>
                <a:latin typeface="Arial" panose="020B0604020202020204" pitchFamily="34" charset="0"/>
              </a:rPr>
              <a:t>Neprofitne organizacije</a:t>
            </a:r>
          </a:p>
          <a:p>
            <a:r>
              <a:rPr lang="hr-HR" sz="1750" b="1" dirty="0">
                <a:solidFill>
                  <a:srgbClr val="000000"/>
                </a:solidFill>
                <a:latin typeface="Arial" panose="020B0604020202020204" pitchFamily="34" charset="0"/>
              </a:rPr>
              <a:t>Vladini odjeli</a:t>
            </a:r>
          </a:p>
          <a:p>
            <a:r>
              <a:rPr lang="hr-HR" sz="1750" b="1" dirty="0">
                <a:solidFill>
                  <a:srgbClr val="000000"/>
                </a:solidFill>
                <a:latin typeface="Arial" panose="020B0604020202020204" pitchFamily="34" charset="0"/>
              </a:rPr>
              <a:t>Financijske institucije</a:t>
            </a:r>
          </a:p>
          <a:p>
            <a:r>
              <a:rPr lang="hr-HR" sz="1750" b="1" dirty="0">
                <a:solidFill>
                  <a:srgbClr val="000000"/>
                </a:solidFill>
                <a:latin typeface="Arial" panose="020B0604020202020204" pitchFamily="34" charset="0"/>
              </a:rPr>
              <a:t>Javna i privatna komunalna poduzeća</a:t>
            </a:r>
          </a:p>
        </p:txBody>
      </p:sp>
      <p:pic>
        <p:nvPicPr>
          <p:cNvPr id="2" name="Imagine 1">
            <a:extLst>
              <a:ext uri="{FF2B5EF4-FFF2-40B4-BE49-F238E27FC236}">
                <a16:creationId xmlns="" xmlns:a16="http://schemas.microsoft.com/office/drawing/2014/main" id="{25070CE4-B8DF-446F-87C2-E7244183F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61" y="3744171"/>
            <a:ext cx="34671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83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ptunghi 2">
            <a:extLst>
              <a:ext uri="{FF2B5EF4-FFF2-40B4-BE49-F238E27FC236}">
                <a16:creationId xmlns="" xmlns:a16="http://schemas.microsoft.com/office/drawing/2014/main" id="{1408A073-0924-4313-B45A-9718FAE30816}"/>
              </a:ext>
            </a:extLst>
          </p:cNvPr>
          <p:cNvSpPr/>
          <p:nvPr/>
        </p:nvSpPr>
        <p:spPr>
          <a:xfrm>
            <a:off x="7432895" y="393976"/>
            <a:ext cx="44265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Odredbe IIA-a IPPF-a koje se odnose na prijevaru i ulogu unutarnjeg revizora (1)</a:t>
            </a:r>
          </a:p>
        </p:txBody>
      </p:sp>
      <p:sp>
        <p:nvSpPr>
          <p:cNvPr id="4" name="Dreptunghi 3">
            <a:extLst>
              <a:ext uri="{FF2B5EF4-FFF2-40B4-BE49-F238E27FC236}">
                <a16:creationId xmlns="" xmlns:a16="http://schemas.microsoft.com/office/drawing/2014/main" id="{5D16AB9B-A8DB-41CF-B354-28E5A5AB7A08}"/>
              </a:ext>
            </a:extLst>
          </p:cNvPr>
          <p:cNvSpPr/>
          <p:nvPr/>
        </p:nvSpPr>
        <p:spPr>
          <a:xfrm>
            <a:off x="0" y="1271140"/>
            <a:ext cx="7251826" cy="1077218"/>
          </a:xfrm>
          <a:prstGeom prst="rect">
            <a:avLst/>
          </a:prstGeom>
          <a:ln/>
          <a:effectLst>
            <a:outerShdw sx="1000" sy="1000" algn="ctr" rotWithShape="0">
              <a:schemeClr val="accent1">
                <a:lumMod val="40000"/>
                <a:lumOff val="60000"/>
              </a:schemeClr>
            </a:outerShdw>
            <a:softEdge rad="139700"/>
          </a:effectLst>
          <a:scene3d>
            <a:camera prst="orthographicFront"/>
            <a:lightRig rig="threePt" dir="t">
              <a:rot lat="0" lon="0" rev="0"/>
            </a:lightRig>
          </a:scene3d>
          <a:sp3d extrusionH="63500">
            <a:bevelT w="196850" h="177800"/>
            <a:bevelB w="88900" h="13335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  <a:latin typeface="Arial" panose="020B0604020202020204" pitchFamily="34" charset="0"/>
              </a:rPr>
              <a:t>Standard IIA-a 1210.A2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r-HR" b="1" dirty="0">
                <a:solidFill>
                  <a:schemeClr val="tx1"/>
                </a:solidFill>
                <a:latin typeface="Arial" panose="020B0604020202020204" pitchFamily="34" charset="0"/>
              </a:rPr>
              <a:t>Stručnost i dužna profesionalna pažnja: </a:t>
            </a:r>
            <a:r>
              <a:rPr lang="hr-HR" dirty="0">
                <a:solidFill>
                  <a:srgbClr val="FF0000"/>
                </a:solidFill>
                <a:latin typeface="Arial" panose="020B0604020202020204" pitchFamily="34" charset="0"/>
              </a:rPr>
              <a:t>„Unutarnji revizori moraju imati dovoljno znanja kako bi ocijenili rizik od </a:t>
            </a:r>
            <a:r>
              <a:rPr lang="hr-HR" dirty="0" err="1">
                <a:solidFill>
                  <a:srgbClr val="FF0000"/>
                </a:solidFill>
                <a:latin typeface="Arial" panose="020B0604020202020204" pitchFamily="34" charset="0"/>
              </a:rPr>
              <a:t>prijevare..</a:t>
            </a:r>
            <a:r>
              <a:rPr lang="hr-HR" dirty="0">
                <a:solidFill>
                  <a:srgbClr val="FF0000"/>
                </a:solidFill>
                <a:latin typeface="Arial" panose="020B0604020202020204" pitchFamily="34" charset="0"/>
              </a:rPr>
              <a:t>.”</a:t>
            </a:r>
          </a:p>
        </p:txBody>
      </p:sp>
      <p:sp>
        <p:nvSpPr>
          <p:cNvPr id="6" name="Dreptunghi 5">
            <a:extLst>
              <a:ext uri="{FF2B5EF4-FFF2-40B4-BE49-F238E27FC236}">
                <a16:creationId xmlns="" xmlns:a16="http://schemas.microsoft.com/office/drawing/2014/main" id="{CE818B2B-BBCB-4852-83F7-95CB9BE4473C}"/>
              </a:ext>
            </a:extLst>
          </p:cNvPr>
          <p:cNvSpPr/>
          <p:nvPr/>
        </p:nvSpPr>
        <p:spPr>
          <a:xfrm>
            <a:off x="5097102" y="2856939"/>
            <a:ext cx="7103952" cy="1169551"/>
          </a:xfrm>
          <a:prstGeom prst="rect">
            <a:avLst/>
          </a:prstGeom>
          <a:ln/>
          <a:effectLst>
            <a:outerShdw sx="1000" sy="1000" algn="ctr" rotWithShape="0">
              <a:schemeClr val="accent1">
                <a:lumMod val="40000"/>
                <a:lumOff val="60000"/>
              </a:schemeClr>
            </a:outerShdw>
            <a:softEdge rad="139700"/>
          </a:effectLst>
          <a:scene3d>
            <a:camera prst="orthographicFront"/>
            <a:lightRig rig="threePt" dir="t">
              <a:rot lat="0" lon="0" rev="0"/>
            </a:lightRig>
          </a:scene3d>
          <a:sp3d extrusionH="63500">
            <a:bevelT w="196850" h="177800"/>
            <a:bevelB w="88900" h="13335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2000" b="1">
                <a:solidFill>
                  <a:srgbClr val="FF0000"/>
                </a:solidFill>
                <a:latin typeface="Arial" panose="020B0604020202020204" pitchFamily="34" charset="0"/>
              </a:rPr>
              <a:t>Standard IIA-a 1220.A1</a:t>
            </a:r>
          </a:p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hr-HR" sz="2000" b="1">
                <a:solidFill>
                  <a:schemeClr val="tx1"/>
                </a:solidFill>
                <a:latin typeface="Arial" panose="020B0604020202020204" pitchFamily="34" charset="0"/>
              </a:rPr>
              <a:t>Dužna profesionalna pažnja: </a:t>
            </a:r>
            <a:r>
              <a:rPr lang="hr-HR" sz="2000">
                <a:solidFill>
                  <a:srgbClr val="FF0000"/>
                </a:solidFill>
                <a:latin typeface="Arial" panose="020B0604020202020204" pitchFamily="34" charset="0"/>
              </a:rPr>
              <a:t>„Unutarnji revizori moraju uzeti u obzir... vjerojatnost... prijevare..."</a:t>
            </a:r>
          </a:p>
        </p:txBody>
      </p:sp>
      <p:pic>
        <p:nvPicPr>
          <p:cNvPr id="2" name="Imagine 1">
            <a:extLst>
              <a:ext uri="{FF2B5EF4-FFF2-40B4-BE49-F238E27FC236}">
                <a16:creationId xmlns="" xmlns:a16="http://schemas.microsoft.com/office/drawing/2014/main" id="{DA29C4BC-6326-4C80-ABBF-EAE0D0C7B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06" b="3788"/>
          <a:stretch/>
        </p:blipFill>
        <p:spPr>
          <a:xfrm>
            <a:off x="0" y="3131627"/>
            <a:ext cx="3811509" cy="283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42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ine 12">
            <a:extLst>
              <a:ext uri="{FF2B5EF4-FFF2-40B4-BE49-F238E27FC236}">
                <a16:creationId xmlns="" xmlns:a16="http://schemas.microsoft.com/office/drawing/2014/main" id="{673A0AE4-571E-4431-B99B-95B1141FD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76" y="3553117"/>
            <a:ext cx="1381926" cy="1239396"/>
          </a:xfrm>
          <a:prstGeom prst="rect">
            <a:avLst/>
          </a:prstGeom>
        </p:spPr>
      </p:pic>
      <p:pic>
        <p:nvPicPr>
          <p:cNvPr id="9" name="Imagine 8">
            <a:extLst>
              <a:ext uri="{FF2B5EF4-FFF2-40B4-BE49-F238E27FC236}">
                <a16:creationId xmlns="" xmlns:a16="http://schemas.microsoft.com/office/drawing/2014/main" id="{31F41369-2B7D-4B70-859E-83BEA0B2A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2895811"/>
            <a:ext cx="2847328" cy="1896702"/>
          </a:xfrm>
          <a:prstGeom prst="rect">
            <a:avLst/>
          </a:prstGeom>
        </p:spPr>
      </p:pic>
      <p:pic>
        <p:nvPicPr>
          <p:cNvPr id="10" name="Imagine 9">
            <a:extLst>
              <a:ext uri="{FF2B5EF4-FFF2-40B4-BE49-F238E27FC236}">
                <a16:creationId xmlns="" xmlns:a16="http://schemas.microsoft.com/office/drawing/2014/main" id="{0781AB84-251A-4C17-AC97-1DFCA9D76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174" y="53478"/>
            <a:ext cx="3046114" cy="2030743"/>
          </a:xfrm>
          <a:prstGeom prst="rect">
            <a:avLst/>
          </a:prstGeom>
        </p:spPr>
      </p:pic>
      <p:sp>
        <p:nvSpPr>
          <p:cNvPr id="3" name="Dreptunghi 2">
            <a:extLst>
              <a:ext uri="{FF2B5EF4-FFF2-40B4-BE49-F238E27FC236}">
                <a16:creationId xmlns="" xmlns:a16="http://schemas.microsoft.com/office/drawing/2014/main" id="{B3567D4D-D688-4E89-B3EA-8B3D26EB3B53}"/>
              </a:ext>
            </a:extLst>
          </p:cNvPr>
          <p:cNvSpPr/>
          <p:nvPr/>
        </p:nvSpPr>
        <p:spPr>
          <a:xfrm>
            <a:off x="0" y="1344889"/>
            <a:ext cx="7103952" cy="1015663"/>
          </a:xfrm>
          <a:prstGeom prst="rect">
            <a:avLst/>
          </a:prstGeom>
          <a:ln/>
          <a:effectLst>
            <a:outerShdw sx="1000" sy="1000" algn="ctr" rotWithShape="0">
              <a:schemeClr val="accent1">
                <a:lumMod val="40000"/>
                <a:lumOff val="60000"/>
              </a:schemeClr>
            </a:outerShdw>
            <a:softEdge rad="139700"/>
          </a:effectLst>
          <a:scene3d>
            <a:camera prst="orthographicFront"/>
            <a:lightRig rig="threePt" dir="t">
              <a:rot lat="0" lon="0" rev="0"/>
            </a:lightRig>
          </a:scene3d>
          <a:sp3d extrusionH="63500">
            <a:bevelT w="196850" h="177800"/>
            <a:bevelB w="88900" h="13335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2000" b="1">
                <a:solidFill>
                  <a:srgbClr val="FF0000"/>
                </a:solidFill>
                <a:latin typeface="Arial" panose="020B0604020202020204" pitchFamily="34" charset="0"/>
              </a:rPr>
              <a:t>Standard IIA-a 2060</a:t>
            </a:r>
          </a:p>
          <a:p>
            <a:r>
              <a:rPr lang="hr-HR" sz="2000" b="1">
                <a:solidFill>
                  <a:schemeClr val="tx1"/>
                </a:solidFill>
                <a:latin typeface="Arial" panose="020B0604020202020204" pitchFamily="34" charset="0"/>
              </a:rPr>
              <a:t>Izvještavanje visokog rukovodstva i odbora: </a:t>
            </a:r>
            <a:r>
              <a:rPr lang="hr-HR" sz="2000">
                <a:solidFill>
                  <a:srgbClr val="FF0000"/>
                </a:solidFill>
                <a:latin typeface="Arial" panose="020B0604020202020204" pitchFamily="34" charset="0"/>
              </a:rPr>
              <a:t>„Izvještavanje mora uključivati i... rizike od prijevare...”</a:t>
            </a:r>
          </a:p>
        </p:txBody>
      </p:sp>
      <p:sp>
        <p:nvSpPr>
          <p:cNvPr id="4" name="Dreptunghi 3">
            <a:extLst>
              <a:ext uri="{FF2B5EF4-FFF2-40B4-BE49-F238E27FC236}">
                <a16:creationId xmlns="" xmlns:a16="http://schemas.microsoft.com/office/drawing/2014/main" id="{1CD3713A-CC9B-4565-87B2-69E1A1D59BBF}"/>
              </a:ext>
            </a:extLst>
          </p:cNvPr>
          <p:cNvSpPr/>
          <p:nvPr/>
        </p:nvSpPr>
        <p:spPr>
          <a:xfrm>
            <a:off x="5088048" y="2839953"/>
            <a:ext cx="7103952" cy="1323439"/>
          </a:xfrm>
          <a:prstGeom prst="rect">
            <a:avLst/>
          </a:prstGeom>
          <a:ln/>
          <a:effectLst>
            <a:outerShdw sx="1000" sy="1000" algn="ctr" rotWithShape="0">
              <a:schemeClr val="accent1">
                <a:lumMod val="40000"/>
                <a:lumOff val="60000"/>
              </a:schemeClr>
            </a:outerShdw>
            <a:softEdge rad="139700"/>
          </a:effectLst>
          <a:scene3d>
            <a:camera prst="orthographicFront"/>
            <a:lightRig rig="threePt" dir="t">
              <a:rot lat="0" lon="0" rev="0"/>
            </a:lightRig>
          </a:scene3d>
          <a:sp3d extrusionH="63500">
            <a:bevelT w="196850" h="177800"/>
            <a:bevelB w="88900" h="13335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2000" b="1">
                <a:solidFill>
                  <a:srgbClr val="FF0000"/>
                </a:solidFill>
                <a:latin typeface="Arial" panose="020B0604020202020204" pitchFamily="34" charset="0"/>
              </a:rPr>
              <a:t>Standard IIA-a 2120.A2</a:t>
            </a:r>
          </a:p>
          <a:p>
            <a:r>
              <a:rPr lang="hr-HR" sz="2000" b="1">
                <a:solidFill>
                  <a:schemeClr val="tx1"/>
                </a:solidFill>
                <a:latin typeface="Arial" panose="020B0604020202020204" pitchFamily="34" charset="0"/>
              </a:rPr>
              <a:t>Upravljanje rizicima: </a:t>
            </a:r>
            <a:r>
              <a:rPr lang="hr-HR" sz="2000">
                <a:solidFill>
                  <a:srgbClr val="FF0000"/>
                </a:solidFill>
                <a:latin typeface="Arial" panose="020B0604020202020204" pitchFamily="34" charset="0"/>
              </a:rPr>
              <a:t>„Unutarnji revizori moraju ocijeniti mogućnost nastupanja prijevare i način na koji organizacija upravlja rizicima od prijevare”</a:t>
            </a:r>
          </a:p>
        </p:txBody>
      </p:sp>
      <p:sp>
        <p:nvSpPr>
          <p:cNvPr id="6" name="Dreptunghi 5">
            <a:extLst>
              <a:ext uri="{FF2B5EF4-FFF2-40B4-BE49-F238E27FC236}">
                <a16:creationId xmlns="" xmlns:a16="http://schemas.microsoft.com/office/drawing/2014/main" id="{69C9F2D5-FC20-46DB-9EA2-743D432696E2}"/>
              </a:ext>
            </a:extLst>
          </p:cNvPr>
          <p:cNvSpPr/>
          <p:nvPr/>
        </p:nvSpPr>
        <p:spPr>
          <a:xfrm>
            <a:off x="154148" y="5176227"/>
            <a:ext cx="7103952" cy="1015663"/>
          </a:xfrm>
          <a:prstGeom prst="rect">
            <a:avLst/>
          </a:prstGeom>
          <a:ln/>
          <a:effectLst>
            <a:outerShdw sx="1000" sy="1000" algn="ctr" rotWithShape="0">
              <a:schemeClr val="accent1">
                <a:lumMod val="40000"/>
                <a:lumOff val="60000"/>
              </a:schemeClr>
            </a:outerShdw>
            <a:softEdge rad="139700"/>
          </a:effectLst>
          <a:scene3d>
            <a:camera prst="orthographicFront"/>
            <a:lightRig rig="threePt" dir="t">
              <a:rot lat="0" lon="0" rev="0"/>
            </a:lightRig>
          </a:scene3d>
          <a:sp3d extrusionH="63500">
            <a:bevelT w="196850" h="177800"/>
            <a:bevelB w="88900" h="13335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2000" b="1">
                <a:solidFill>
                  <a:srgbClr val="FF0000"/>
                </a:solidFill>
                <a:latin typeface="Arial" panose="020B0604020202020204" pitchFamily="34" charset="0"/>
              </a:rPr>
              <a:t>Standard IIA-a 2210.A2</a:t>
            </a:r>
          </a:p>
          <a:p>
            <a:r>
              <a:rPr lang="hr-HR" sz="2000" b="1">
                <a:solidFill>
                  <a:schemeClr val="tx1"/>
                </a:solidFill>
                <a:latin typeface="Arial" panose="020B0604020202020204" pitchFamily="34" charset="0"/>
              </a:rPr>
              <a:t>Ciljevi angažmana: </a:t>
            </a:r>
            <a:r>
              <a:rPr lang="hr-HR" sz="2000">
                <a:solidFill>
                  <a:srgbClr val="FF0000"/>
                </a:solidFill>
                <a:latin typeface="Arial" panose="020B0604020202020204" pitchFamily="34" charset="0"/>
              </a:rPr>
              <a:t>„Unutarnji revizori moraju uzeti u obzir... vjerojatnost... prijevare..."</a:t>
            </a:r>
          </a:p>
        </p:txBody>
      </p:sp>
      <p:sp>
        <p:nvSpPr>
          <p:cNvPr id="7" name="Dreptunghi 6">
            <a:extLst>
              <a:ext uri="{FF2B5EF4-FFF2-40B4-BE49-F238E27FC236}">
                <a16:creationId xmlns="" xmlns:a16="http://schemas.microsoft.com/office/drawing/2014/main" id="{4D5C0E17-DAE5-4856-80F7-B4092158C4D7}"/>
              </a:ext>
            </a:extLst>
          </p:cNvPr>
          <p:cNvSpPr/>
          <p:nvPr/>
        </p:nvSpPr>
        <p:spPr>
          <a:xfrm>
            <a:off x="7765421" y="381979"/>
            <a:ext cx="44265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Odredbe IIA-a IPPF-a koje se odnose na prijevaru i ulogu unutarnjeg revizora (2)</a:t>
            </a:r>
          </a:p>
        </p:txBody>
      </p:sp>
      <p:pic>
        <p:nvPicPr>
          <p:cNvPr id="2" name="Imagine 1">
            <a:extLst>
              <a:ext uri="{FF2B5EF4-FFF2-40B4-BE49-F238E27FC236}">
                <a16:creationId xmlns="" xmlns:a16="http://schemas.microsoft.com/office/drawing/2014/main" id="{5E1BDAB7-1D5D-4AD8-AB8B-A60CC40A0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217" y="5033358"/>
            <a:ext cx="3161168" cy="172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3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="" xmlns:a16="http://schemas.microsoft.com/office/drawing/2014/main" id="{FD190EBD-BEBC-47ED-ACBF-A5624189EF91}"/>
              </a:ext>
            </a:extLst>
          </p:cNvPr>
          <p:cNvSpPr txBox="1"/>
          <p:nvPr/>
        </p:nvSpPr>
        <p:spPr>
          <a:xfrm>
            <a:off x="542221" y="777755"/>
            <a:ext cx="1050202" cy="92333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innerShdw blurRad="114300">
              <a:prstClr val="black"/>
            </a:innerShdw>
            <a:softEdge rad="520700"/>
          </a:effectLst>
          <a:scene3d>
            <a:camera prst="orthographicFront"/>
            <a:lightRig rig="threePt" dir="t">
              <a:rot lat="0" lon="0" rev="7200000"/>
            </a:lightRig>
          </a:scene3d>
          <a:sp3d extrusionH="38100" contourW="12700">
            <a:bevelT/>
            <a:bevelB w="44450" h="12065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>
                <a:solidFill>
                  <a:srgbClr val="0070C0"/>
                </a:solidFill>
              </a:rPr>
              <a:t>Upravni </a:t>
            </a:r>
          </a:p>
          <a:p>
            <a:pPr algn="ctr"/>
            <a:r>
              <a:rPr lang="hr-HR" b="1">
                <a:solidFill>
                  <a:srgbClr val="0070C0"/>
                </a:solidFill>
              </a:rPr>
              <a:t>odbor</a:t>
            </a:r>
          </a:p>
        </p:txBody>
      </p:sp>
      <p:sp>
        <p:nvSpPr>
          <p:cNvPr id="10" name="CasetăText 9">
            <a:extLst>
              <a:ext uri="{FF2B5EF4-FFF2-40B4-BE49-F238E27FC236}">
                <a16:creationId xmlns="" xmlns:a16="http://schemas.microsoft.com/office/drawing/2014/main" id="{4887F67A-1AB9-47EB-85B0-8C541E3C4050}"/>
              </a:ext>
            </a:extLst>
          </p:cNvPr>
          <p:cNvSpPr txBox="1"/>
          <p:nvPr/>
        </p:nvSpPr>
        <p:spPr>
          <a:xfrm>
            <a:off x="2955993" y="1043262"/>
            <a:ext cx="1502875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hr-HR" b="1">
                <a:solidFill>
                  <a:srgbClr val="0070C0"/>
                </a:solidFill>
              </a:rPr>
              <a:t>Rukovodstvo</a:t>
            </a:r>
          </a:p>
        </p:txBody>
      </p:sp>
      <p:sp>
        <p:nvSpPr>
          <p:cNvPr id="12" name="CasetăText 11">
            <a:extLst>
              <a:ext uri="{FF2B5EF4-FFF2-40B4-BE49-F238E27FC236}">
                <a16:creationId xmlns="" xmlns:a16="http://schemas.microsoft.com/office/drawing/2014/main" id="{508FFFA5-D5D8-4EF5-9200-92B17AF80071}"/>
              </a:ext>
            </a:extLst>
          </p:cNvPr>
          <p:cNvSpPr txBox="1"/>
          <p:nvPr/>
        </p:nvSpPr>
        <p:spPr>
          <a:xfrm>
            <a:off x="9426909" y="904762"/>
            <a:ext cx="1274288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algn="ctr"/>
            <a:r>
              <a:rPr lang="hr-HR" b="1">
                <a:solidFill>
                  <a:srgbClr val="0070C0"/>
                </a:solidFill>
              </a:rPr>
              <a:t>Revizorski odbor</a:t>
            </a:r>
          </a:p>
        </p:txBody>
      </p:sp>
      <p:sp>
        <p:nvSpPr>
          <p:cNvPr id="17" name="CasetăText 16">
            <a:extLst>
              <a:ext uri="{FF2B5EF4-FFF2-40B4-BE49-F238E27FC236}">
                <a16:creationId xmlns="" xmlns:a16="http://schemas.microsoft.com/office/drawing/2014/main" id="{F840A46B-4F7C-43D2-A3AF-0DDCB248235A}"/>
              </a:ext>
            </a:extLst>
          </p:cNvPr>
          <p:cNvSpPr txBox="1"/>
          <p:nvPr/>
        </p:nvSpPr>
        <p:spPr>
          <a:xfrm>
            <a:off x="5873691" y="101048"/>
            <a:ext cx="1222217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algn="ctr"/>
            <a:r>
              <a:rPr lang="hr-HR" b="1">
                <a:solidFill>
                  <a:srgbClr val="0070C0"/>
                </a:solidFill>
              </a:rPr>
              <a:t>Unutarnji revizori</a:t>
            </a:r>
          </a:p>
        </p:txBody>
      </p:sp>
      <p:sp>
        <p:nvSpPr>
          <p:cNvPr id="18" name="CasetăText 17">
            <a:extLst>
              <a:ext uri="{FF2B5EF4-FFF2-40B4-BE49-F238E27FC236}">
                <a16:creationId xmlns="" xmlns:a16="http://schemas.microsoft.com/office/drawing/2014/main" id="{1047C283-F489-4E2B-954E-E5BE650ABAFB}"/>
              </a:ext>
            </a:extLst>
          </p:cNvPr>
          <p:cNvSpPr txBox="1"/>
          <p:nvPr/>
        </p:nvSpPr>
        <p:spPr>
          <a:xfrm>
            <a:off x="7282072" y="4642596"/>
            <a:ext cx="1222217" cy="92333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algn="ctr"/>
            <a:r>
              <a:rPr lang="hr-HR" b="1">
                <a:solidFill>
                  <a:srgbClr val="0070C0"/>
                </a:solidFill>
              </a:rPr>
              <a:t>Upravitelj zadužen za gubitke i prevenciju</a:t>
            </a:r>
          </a:p>
        </p:txBody>
      </p:sp>
      <p:sp>
        <p:nvSpPr>
          <p:cNvPr id="19" name="CasetăText 18">
            <a:extLst>
              <a:ext uri="{FF2B5EF4-FFF2-40B4-BE49-F238E27FC236}">
                <a16:creationId xmlns="" xmlns:a16="http://schemas.microsoft.com/office/drawing/2014/main" id="{708A9AB1-2BA2-48F8-A37E-43A328E143B0}"/>
              </a:ext>
            </a:extLst>
          </p:cNvPr>
          <p:cNvSpPr txBox="1"/>
          <p:nvPr/>
        </p:nvSpPr>
        <p:spPr>
          <a:xfrm>
            <a:off x="2160172" y="5531040"/>
            <a:ext cx="1379448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algn="ctr"/>
            <a:r>
              <a:rPr lang="hr-HR" b="1">
                <a:solidFill>
                  <a:srgbClr val="0070C0"/>
                </a:solidFill>
              </a:rPr>
              <a:t>Unutarnji revizori</a:t>
            </a:r>
          </a:p>
        </p:txBody>
      </p:sp>
      <p:sp>
        <p:nvSpPr>
          <p:cNvPr id="20" name="CasetăText 19">
            <a:extLst>
              <a:ext uri="{FF2B5EF4-FFF2-40B4-BE49-F238E27FC236}">
                <a16:creationId xmlns="" xmlns:a16="http://schemas.microsoft.com/office/drawing/2014/main" id="{8AAA12AF-2B63-4567-94F0-F4054EBF66CC}"/>
              </a:ext>
            </a:extLst>
          </p:cNvPr>
          <p:cNvSpPr txBox="1"/>
          <p:nvPr/>
        </p:nvSpPr>
        <p:spPr>
          <a:xfrm>
            <a:off x="363415" y="4145759"/>
            <a:ext cx="1407814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algn="ctr"/>
            <a:r>
              <a:rPr lang="hr-HR" b="1">
                <a:solidFill>
                  <a:srgbClr val="0070C0"/>
                </a:solidFill>
              </a:rPr>
              <a:t>Istražitelji prijevare</a:t>
            </a:r>
          </a:p>
        </p:txBody>
      </p:sp>
      <p:sp>
        <p:nvSpPr>
          <p:cNvPr id="21" name="CasetăText 20">
            <a:extLst>
              <a:ext uri="{FF2B5EF4-FFF2-40B4-BE49-F238E27FC236}">
                <a16:creationId xmlns="" xmlns:a16="http://schemas.microsoft.com/office/drawing/2014/main" id="{35A92316-25DC-4FDF-8581-3A72F3DAABDD}"/>
              </a:ext>
            </a:extLst>
          </p:cNvPr>
          <p:cNvSpPr txBox="1"/>
          <p:nvPr/>
        </p:nvSpPr>
        <p:spPr>
          <a:xfrm>
            <a:off x="380484" y="2449726"/>
            <a:ext cx="1407814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algn="ctr"/>
            <a:r>
              <a:rPr lang="hr-HR" b="1">
                <a:solidFill>
                  <a:srgbClr val="0070C0"/>
                </a:solidFill>
              </a:rPr>
              <a:t>Pravni savjetnik</a:t>
            </a:r>
          </a:p>
        </p:txBody>
      </p:sp>
      <p:sp>
        <p:nvSpPr>
          <p:cNvPr id="22" name="CasetăText 21">
            <a:extLst>
              <a:ext uri="{FF2B5EF4-FFF2-40B4-BE49-F238E27FC236}">
                <a16:creationId xmlns="" xmlns:a16="http://schemas.microsoft.com/office/drawing/2014/main" id="{E9B3B7B1-5207-4E96-B5D7-F68BC4AC2B53}"/>
              </a:ext>
            </a:extLst>
          </p:cNvPr>
          <p:cNvSpPr txBox="1"/>
          <p:nvPr/>
        </p:nvSpPr>
        <p:spPr>
          <a:xfrm>
            <a:off x="6262610" y="3001567"/>
            <a:ext cx="1407814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/>
        </p:spPr>
        <p:txBody>
          <a:bodyPr wrap="square" rtlCol="0">
            <a:spAutoFit/>
          </a:bodyPr>
          <a:lstStyle/>
          <a:p>
            <a:pPr algn="ctr"/>
            <a:r>
              <a:rPr lang="hr-HR" b="1">
                <a:solidFill>
                  <a:srgbClr val="0070C0"/>
                </a:solidFill>
              </a:rPr>
              <a:t>Drugi zaposlenici</a:t>
            </a:r>
          </a:p>
        </p:txBody>
      </p:sp>
      <p:sp>
        <p:nvSpPr>
          <p:cNvPr id="26" name="CasetăText 25">
            <a:extLst>
              <a:ext uri="{FF2B5EF4-FFF2-40B4-BE49-F238E27FC236}">
                <a16:creationId xmlns="" xmlns:a16="http://schemas.microsoft.com/office/drawing/2014/main" id="{CAE9AE8A-1B74-485B-A363-724582E609DB}"/>
              </a:ext>
            </a:extLst>
          </p:cNvPr>
          <p:cNvSpPr txBox="1"/>
          <p:nvPr/>
        </p:nvSpPr>
        <p:spPr>
          <a:xfrm>
            <a:off x="6366065" y="1190062"/>
            <a:ext cx="1502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50"/>
              <a:t>Visoko rukovodstvo određuje pristup</a:t>
            </a:r>
          </a:p>
        </p:txBody>
      </p:sp>
      <p:sp>
        <p:nvSpPr>
          <p:cNvPr id="27" name="CasetăText 26">
            <a:extLst>
              <a:ext uri="{FF2B5EF4-FFF2-40B4-BE49-F238E27FC236}">
                <a16:creationId xmlns="" xmlns:a16="http://schemas.microsoft.com/office/drawing/2014/main" id="{FB8F75EC-9B42-4C8B-981A-98C56465C603}"/>
              </a:ext>
            </a:extLst>
          </p:cNvPr>
          <p:cNvSpPr txBox="1"/>
          <p:nvPr/>
        </p:nvSpPr>
        <p:spPr>
          <a:xfrm>
            <a:off x="6357012" y="972692"/>
            <a:ext cx="1502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Procjena</a:t>
            </a:r>
          </a:p>
        </p:txBody>
      </p:sp>
      <p:cxnSp>
        <p:nvCxnSpPr>
          <p:cNvPr id="36" name="Conector drept cu săgeată 35">
            <a:extLst>
              <a:ext uri="{FF2B5EF4-FFF2-40B4-BE49-F238E27FC236}">
                <a16:creationId xmlns="" xmlns:a16="http://schemas.microsoft.com/office/drawing/2014/main" id="{B095869E-6187-4656-A39D-C73DE9BFB17B}"/>
              </a:ext>
            </a:extLst>
          </p:cNvPr>
          <p:cNvCxnSpPr>
            <a:cxnSpLocks/>
            <a:stCxn id="12" idx="1"/>
            <a:endCxn id="10" idx="3"/>
          </p:cNvCxnSpPr>
          <p:nvPr/>
        </p:nvCxnSpPr>
        <p:spPr>
          <a:xfrm flipH="1">
            <a:off x="4458868" y="1227928"/>
            <a:ext cx="49680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CasetăText 43">
            <a:extLst>
              <a:ext uri="{FF2B5EF4-FFF2-40B4-BE49-F238E27FC236}">
                <a16:creationId xmlns="" xmlns:a16="http://schemas.microsoft.com/office/drawing/2014/main" id="{252E4774-23BA-4DC9-B444-64411CFAB7C6}"/>
              </a:ext>
            </a:extLst>
          </p:cNvPr>
          <p:cNvSpPr txBox="1"/>
          <p:nvPr/>
        </p:nvSpPr>
        <p:spPr>
          <a:xfrm rot="19826426">
            <a:off x="1246128" y="1720390"/>
            <a:ext cx="1502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Rasprava</a:t>
            </a:r>
          </a:p>
        </p:txBody>
      </p:sp>
      <p:sp>
        <p:nvSpPr>
          <p:cNvPr id="48" name="CasetăText 47">
            <a:extLst>
              <a:ext uri="{FF2B5EF4-FFF2-40B4-BE49-F238E27FC236}">
                <a16:creationId xmlns="" xmlns:a16="http://schemas.microsoft.com/office/drawing/2014/main" id="{B0E7B6EB-92C5-4728-9C1C-4A062302F084}"/>
              </a:ext>
            </a:extLst>
          </p:cNvPr>
          <p:cNvSpPr txBox="1"/>
          <p:nvPr/>
        </p:nvSpPr>
        <p:spPr>
          <a:xfrm rot="18694169">
            <a:off x="1408735" y="2711077"/>
            <a:ext cx="1502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Rasprava i podrška</a:t>
            </a:r>
          </a:p>
        </p:txBody>
      </p:sp>
      <p:sp>
        <p:nvSpPr>
          <p:cNvPr id="52" name="CasetăText 51">
            <a:extLst>
              <a:ext uri="{FF2B5EF4-FFF2-40B4-BE49-F238E27FC236}">
                <a16:creationId xmlns="" xmlns:a16="http://schemas.microsoft.com/office/drawing/2014/main" id="{4A78E89B-B7B8-478B-8F2A-C0278C096BBB}"/>
              </a:ext>
            </a:extLst>
          </p:cNvPr>
          <p:cNvSpPr txBox="1"/>
          <p:nvPr/>
        </p:nvSpPr>
        <p:spPr>
          <a:xfrm>
            <a:off x="10401426" y="995841"/>
            <a:ext cx="1502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Podrška</a:t>
            </a:r>
          </a:p>
        </p:txBody>
      </p:sp>
      <p:sp>
        <p:nvSpPr>
          <p:cNvPr id="55" name="CasetăText 54">
            <a:extLst>
              <a:ext uri="{FF2B5EF4-FFF2-40B4-BE49-F238E27FC236}">
                <a16:creationId xmlns="" xmlns:a16="http://schemas.microsoft.com/office/drawing/2014/main" id="{C742F825-74F1-4C69-A045-FE3DAA9E6C61}"/>
              </a:ext>
            </a:extLst>
          </p:cNvPr>
          <p:cNvSpPr txBox="1"/>
          <p:nvPr/>
        </p:nvSpPr>
        <p:spPr>
          <a:xfrm rot="16200000">
            <a:off x="205996" y="3562324"/>
            <a:ext cx="1502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Uska suradnja</a:t>
            </a:r>
          </a:p>
        </p:txBody>
      </p:sp>
      <p:sp>
        <p:nvSpPr>
          <p:cNvPr id="83" name="CasetăText 82">
            <a:extLst>
              <a:ext uri="{FF2B5EF4-FFF2-40B4-BE49-F238E27FC236}">
                <a16:creationId xmlns="" xmlns:a16="http://schemas.microsoft.com/office/drawing/2014/main" id="{F71FB78B-5C7A-41A2-A446-BCF74BCF9C35}"/>
              </a:ext>
            </a:extLst>
          </p:cNvPr>
          <p:cNvSpPr txBox="1"/>
          <p:nvPr/>
        </p:nvSpPr>
        <p:spPr>
          <a:xfrm>
            <a:off x="3515222" y="5432008"/>
            <a:ext cx="1502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Edukacija o etičkim pravilima</a:t>
            </a:r>
          </a:p>
        </p:txBody>
      </p:sp>
      <p:cxnSp>
        <p:nvCxnSpPr>
          <p:cNvPr id="186" name="Conector drept 185">
            <a:extLst>
              <a:ext uri="{FF2B5EF4-FFF2-40B4-BE49-F238E27FC236}">
                <a16:creationId xmlns="" xmlns:a16="http://schemas.microsoft.com/office/drawing/2014/main" id="{6AD1827B-EBE3-4C6D-B042-5E4A15DCCC03}"/>
              </a:ext>
            </a:extLst>
          </p:cNvPr>
          <p:cNvCxnSpPr>
            <a:cxnSpLocks/>
          </p:cNvCxnSpPr>
          <p:nvPr/>
        </p:nvCxnSpPr>
        <p:spPr>
          <a:xfrm flipH="1">
            <a:off x="1047750" y="457906"/>
            <a:ext cx="4834516" cy="881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8" name="Conector drept cu săgeată 187">
            <a:extLst>
              <a:ext uri="{FF2B5EF4-FFF2-40B4-BE49-F238E27FC236}">
                <a16:creationId xmlns="" xmlns:a16="http://schemas.microsoft.com/office/drawing/2014/main" id="{39065C7C-B3A5-4979-9666-BDC6E63760DF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1067322" y="457906"/>
            <a:ext cx="0" cy="3198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4" name="CasetăText 193">
            <a:extLst>
              <a:ext uri="{FF2B5EF4-FFF2-40B4-BE49-F238E27FC236}">
                <a16:creationId xmlns="" xmlns:a16="http://schemas.microsoft.com/office/drawing/2014/main" id="{D999CC6B-EBE5-490C-9B4C-D4D372D586AA}"/>
              </a:ext>
            </a:extLst>
          </p:cNvPr>
          <p:cNvSpPr txBox="1"/>
          <p:nvPr/>
        </p:nvSpPr>
        <p:spPr>
          <a:xfrm>
            <a:off x="3976738" y="266175"/>
            <a:ext cx="1502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Izvještaj</a:t>
            </a:r>
          </a:p>
        </p:txBody>
      </p:sp>
      <p:cxnSp>
        <p:nvCxnSpPr>
          <p:cNvPr id="201" name="Conector drept cu săgeată 200">
            <a:extLst>
              <a:ext uri="{FF2B5EF4-FFF2-40B4-BE49-F238E27FC236}">
                <a16:creationId xmlns="" xmlns:a16="http://schemas.microsoft.com/office/drawing/2014/main" id="{1D65D698-73A9-4AD4-A271-DC3EBCB7401C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1592423" y="1227928"/>
            <a:ext cx="1363570" cy="114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6" name="CasetăText 205">
            <a:extLst>
              <a:ext uri="{FF2B5EF4-FFF2-40B4-BE49-F238E27FC236}">
                <a16:creationId xmlns="" xmlns:a16="http://schemas.microsoft.com/office/drawing/2014/main" id="{BFC803B5-9528-4E6E-9CA3-B5E3E5EEBA75}"/>
              </a:ext>
            </a:extLst>
          </p:cNvPr>
          <p:cNvSpPr txBox="1"/>
          <p:nvPr/>
        </p:nvSpPr>
        <p:spPr>
          <a:xfrm>
            <a:off x="1518292" y="1209410"/>
            <a:ext cx="1502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50"/>
              <a:t>Visoko rukovodstvo određuje pristup</a:t>
            </a:r>
          </a:p>
        </p:txBody>
      </p:sp>
      <p:sp>
        <p:nvSpPr>
          <p:cNvPr id="207" name="CasetăText 206">
            <a:extLst>
              <a:ext uri="{FF2B5EF4-FFF2-40B4-BE49-F238E27FC236}">
                <a16:creationId xmlns="" xmlns:a16="http://schemas.microsoft.com/office/drawing/2014/main" id="{E1CA4219-8554-4565-9DEA-A8AC40969532}"/>
              </a:ext>
            </a:extLst>
          </p:cNvPr>
          <p:cNvSpPr txBox="1"/>
          <p:nvPr/>
        </p:nvSpPr>
        <p:spPr>
          <a:xfrm>
            <a:off x="1510937" y="1003794"/>
            <a:ext cx="1502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Praćenje</a:t>
            </a:r>
          </a:p>
        </p:txBody>
      </p:sp>
      <p:cxnSp>
        <p:nvCxnSpPr>
          <p:cNvPr id="216" name="Conector drept cu săgeată 215">
            <a:extLst>
              <a:ext uri="{FF2B5EF4-FFF2-40B4-BE49-F238E27FC236}">
                <a16:creationId xmlns="" xmlns:a16="http://schemas.microsoft.com/office/drawing/2014/main" id="{52FA0E8E-F435-49BB-93CB-35BFFE60543F}"/>
              </a:ext>
            </a:extLst>
          </p:cNvPr>
          <p:cNvCxnSpPr>
            <a:cxnSpLocks/>
            <a:endCxn id="20" idx="2"/>
          </p:cNvCxnSpPr>
          <p:nvPr/>
        </p:nvCxnSpPr>
        <p:spPr>
          <a:xfrm flipH="1" flipV="1">
            <a:off x="1067322" y="4792090"/>
            <a:ext cx="17069" cy="1627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9" name="Conector drept 218">
            <a:extLst>
              <a:ext uri="{FF2B5EF4-FFF2-40B4-BE49-F238E27FC236}">
                <a16:creationId xmlns="" xmlns:a16="http://schemas.microsoft.com/office/drawing/2014/main" id="{1A7EBC9F-3510-4220-A7A0-2BDEB91F27A8}"/>
              </a:ext>
            </a:extLst>
          </p:cNvPr>
          <p:cNvCxnSpPr>
            <a:cxnSpLocks/>
            <a:endCxn id="17" idx="3"/>
          </p:cNvCxnSpPr>
          <p:nvPr/>
        </p:nvCxnSpPr>
        <p:spPr>
          <a:xfrm flipH="1" flipV="1">
            <a:off x="7095908" y="424214"/>
            <a:ext cx="2994179" cy="613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1" name="Conector drept cu săgeată 220">
            <a:extLst>
              <a:ext uri="{FF2B5EF4-FFF2-40B4-BE49-F238E27FC236}">
                <a16:creationId xmlns="" xmlns:a16="http://schemas.microsoft.com/office/drawing/2014/main" id="{58C7E237-DD9E-42F8-8AC7-D300E10792A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0064053" y="438149"/>
            <a:ext cx="0" cy="4666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6" name="CasetăText 225">
            <a:extLst>
              <a:ext uri="{FF2B5EF4-FFF2-40B4-BE49-F238E27FC236}">
                <a16:creationId xmlns="" xmlns:a16="http://schemas.microsoft.com/office/drawing/2014/main" id="{540F9930-EE65-402C-A01F-BB776207A5FA}"/>
              </a:ext>
            </a:extLst>
          </p:cNvPr>
          <p:cNvSpPr txBox="1"/>
          <p:nvPr/>
        </p:nvSpPr>
        <p:spPr>
          <a:xfrm>
            <a:off x="7924034" y="225197"/>
            <a:ext cx="1502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Izvještaj</a:t>
            </a:r>
          </a:p>
        </p:txBody>
      </p:sp>
      <p:cxnSp>
        <p:nvCxnSpPr>
          <p:cNvPr id="228" name="Conector drept cu săgeată 227">
            <a:extLst>
              <a:ext uri="{FF2B5EF4-FFF2-40B4-BE49-F238E27FC236}">
                <a16:creationId xmlns="" xmlns:a16="http://schemas.microsoft.com/office/drawing/2014/main" id="{D3A950FB-DB6B-4120-B5F6-5808C58DED9C}"/>
              </a:ext>
            </a:extLst>
          </p:cNvPr>
          <p:cNvCxnSpPr>
            <a:cxnSpLocks/>
          </p:cNvCxnSpPr>
          <p:nvPr/>
        </p:nvCxnSpPr>
        <p:spPr>
          <a:xfrm flipH="1">
            <a:off x="1113150" y="1398528"/>
            <a:ext cx="1800049" cy="10620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2" name="Conector drept cu săgeată 231">
            <a:extLst>
              <a:ext uri="{FF2B5EF4-FFF2-40B4-BE49-F238E27FC236}">
                <a16:creationId xmlns="" xmlns:a16="http://schemas.microsoft.com/office/drawing/2014/main" id="{A2EE710F-FA24-4308-8631-A29C8B42CB1C}"/>
              </a:ext>
            </a:extLst>
          </p:cNvPr>
          <p:cNvCxnSpPr>
            <a:cxnSpLocks/>
            <a:stCxn id="20" idx="0"/>
            <a:endCxn id="21" idx="2"/>
          </p:cNvCxnSpPr>
          <p:nvPr/>
        </p:nvCxnSpPr>
        <p:spPr>
          <a:xfrm flipV="1">
            <a:off x="1067322" y="3096057"/>
            <a:ext cx="17069" cy="10497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7" name="Conector drept cu săgeată 236">
            <a:extLst>
              <a:ext uri="{FF2B5EF4-FFF2-40B4-BE49-F238E27FC236}">
                <a16:creationId xmlns="" xmlns:a16="http://schemas.microsoft.com/office/drawing/2014/main" id="{08F9DC0E-15CA-4800-96D4-A62CD1214986}"/>
              </a:ext>
            </a:extLst>
          </p:cNvPr>
          <p:cNvCxnSpPr>
            <a:cxnSpLocks/>
          </p:cNvCxnSpPr>
          <p:nvPr/>
        </p:nvCxnSpPr>
        <p:spPr>
          <a:xfrm flipH="1">
            <a:off x="1190413" y="1450869"/>
            <a:ext cx="2349207" cy="26791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0" name="Conector drept cu săgeată 239">
            <a:extLst>
              <a:ext uri="{FF2B5EF4-FFF2-40B4-BE49-F238E27FC236}">
                <a16:creationId xmlns="" xmlns:a16="http://schemas.microsoft.com/office/drawing/2014/main" id="{560A1937-B36E-4725-B89F-6034E9383193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1262553" y="4775791"/>
            <a:ext cx="897619" cy="10784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3" name="CasetăText 242">
            <a:extLst>
              <a:ext uri="{FF2B5EF4-FFF2-40B4-BE49-F238E27FC236}">
                <a16:creationId xmlns="" xmlns:a16="http://schemas.microsoft.com/office/drawing/2014/main" id="{8E1763A8-9284-4658-A2FA-F0DE560F1C7E}"/>
              </a:ext>
            </a:extLst>
          </p:cNvPr>
          <p:cNvSpPr txBox="1"/>
          <p:nvPr/>
        </p:nvSpPr>
        <p:spPr>
          <a:xfrm rot="2940471">
            <a:off x="1119771" y="5112813"/>
            <a:ext cx="13616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Doprinos istraživanjima</a:t>
            </a:r>
          </a:p>
        </p:txBody>
      </p:sp>
      <p:cxnSp>
        <p:nvCxnSpPr>
          <p:cNvPr id="244" name="Conector drept cu săgeată 243">
            <a:extLst>
              <a:ext uri="{FF2B5EF4-FFF2-40B4-BE49-F238E27FC236}">
                <a16:creationId xmlns="" xmlns:a16="http://schemas.microsoft.com/office/drawing/2014/main" id="{6D5824CD-3590-42B3-9FE8-3BC36BAE816E}"/>
              </a:ext>
            </a:extLst>
          </p:cNvPr>
          <p:cNvCxnSpPr>
            <a:cxnSpLocks/>
            <a:stCxn id="20" idx="3"/>
            <a:endCxn id="19" idx="0"/>
          </p:cNvCxnSpPr>
          <p:nvPr/>
        </p:nvCxnSpPr>
        <p:spPr>
          <a:xfrm>
            <a:off x="1771229" y="4468925"/>
            <a:ext cx="1078667" cy="10621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7" name="CasetăText 246">
            <a:extLst>
              <a:ext uri="{FF2B5EF4-FFF2-40B4-BE49-F238E27FC236}">
                <a16:creationId xmlns="" xmlns:a16="http://schemas.microsoft.com/office/drawing/2014/main" id="{47093C27-C131-438E-8C72-3315A29BE7D9}"/>
              </a:ext>
            </a:extLst>
          </p:cNvPr>
          <p:cNvSpPr txBox="1"/>
          <p:nvPr/>
        </p:nvSpPr>
        <p:spPr>
          <a:xfrm rot="2733098">
            <a:off x="1723699" y="4807825"/>
            <a:ext cx="1502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Uska suradnja</a:t>
            </a:r>
          </a:p>
        </p:txBody>
      </p:sp>
      <p:cxnSp>
        <p:nvCxnSpPr>
          <p:cNvPr id="249" name="Conector drept 248">
            <a:extLst>
              <a:ext uri="{FF2B5EF4-FFF2-40B4-BE49-F238E27FC236}">
                <a16:creationId xmlns="" xmlns:a16="http://schemas.microsoft.com/office/drawing/2014/main" id="{3C51304C-8E95-4146-BD2F-37D1F4F1EF36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10701197" y="1226608"/>
            <a:ext cx="1062180" cy="132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2" name="Conector drept 251">
            <a:extLst>
              <a:ext uri="{FF2B5EF4-FFF2-40B4-BE49-F238E27FC236}">
                <a16:creationId xmlns="" xmlns:a16="http://schemas.microsoft.com/office/drawing/2014/main" id="{8ECB585F-5431-4742-9DD4-E1153BDE2E2D}"/>
              </a:ext>
            </a:extLst>
          </p:cNvPr>
          <p:cNvCxnSpPr>
            <a:cxnSpLocks/>
          </p:cNvCxnSpPr>
          <p:nvPr/>
        </p:nvCxnSpPr>
        <p:spPr>
          <a:xfrm flipV="1">
            <a:off x="11763375" y="1239420"/>
            <a:ext cx="0" cy="518043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6" name="Conector drept 255">
            <a:extLst>
              <a:ext uri="{FF2B5EF4-FFF2-40B4-BE49-F238E27FC236}">
                <a16:creationId xmlns="" xmlns:a16="http://schemas.microsoft.com/office/drawing/2014/main" id="{10EAD3C5-7BB4-4645-87EF-353D4466D30F}"/>
              </a:ext>
            </a:extLst>
          </p:cNvPr>
          <p:cNvCxnSpPr>
            <a:cxnSpLocks/>
          </p:cNvCxnSpPr>
          <p:nvPr/>
        </p:nvCxnSpPr>
        <p:spPr>
          <a:xfrm flipH="1">
            <a:off x="1075856" y="6419850"/>
            <a:ext cx="1068752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Conector drept cu săgeată 262">
            <a:extLst>
              <a:ext uri="{FF2B5EF4-FFF2-40B4-BE49-F238E27FC236}">
                <a16:creationId xmlns="" xmlns:a16="http://schemas.microsoft.com/office/drawing/2014/main" id="{D3466399-D145-42CB-A753-0D6CC560EFDC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2983198" y="1412594"/>
            <a:ext cx="724233" cy="41153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6" name="CasetăText 265">
            <a:extLst>
              <a:ext uri="{FF2B5EF4-FFF2-40B4-BE49-F238E27FC236}">
                <a16:creationId xmlns="" xmlns:a16="http://schemas.microsoft.com/office/drawing/2014/main" id="{AA9FAD19-FAD2-4C77-91A2-049DE1AFBA07}"/>
              </a:ext>
            </a:extLst>
          </p:cNvPr>
          <p:cNvSpPr txBox="1"/>
          <p:nvPr/>
        </p:nvSpPr>
        <p:spPr>
          <a:xfrm rot="16813042">
            <a:off x="2112339" y="3159260"/>
            <a:ext cx="20042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Pružanje uvjerenja o sustavu unutarnjih kontrola prijevare + preporuke</a:t>
            </a:r>
          </a:p>
        </p:txBody>
      </p:sp>
      <p:cxnSp>
        <p:nvCxnSpPr>
          <p:cNvPr id="267" name="Conector drept cu săgeată 266">
            <a:extLst>
              <a:ext uri="{FF2B5EF4-FFF2-40B4-BE49-F238E27FC236}">
                <a16:creationId xmlns="" xmlns:a16="http://schemas.microsoft.com/office/drawing/2014/main" id="{1A80C294-EC87-4445-B9F9-CC07B0BE9BFC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3906294" y="1431113"/>
            <a:ext cx="2356316" cy="18936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0" name="CasetăText 269">
            <a:extLst>
              <a:ext uri="{FF2B5EF4-FFF2-40B4-BE49-F238E27FC236}">
                <a16:creationId xmlns="" xmlns:a16="http://schemas.microsoft.com/office/drawing/2014/main" id="{F71897A5-4EC3-4E39-BE8C-18F959F9C18A}"/>
              </a:ext>
            </a:extLst>
          </p:cNvPr>
          <p:cNvSpPr txBox="1"/>
          <p:nvPr/>
        </p:nvSpPr>
        <p:spPr>
          <a:xfrm rot="19695548">
            <a:off x="5224576" y="3610972"/>
            <a:ext cx="9604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Prijava prijevare</a:t>
            </a:r>
          </a:p>
        </p:txBody>
      </p:sp>
      <p:cxnSp>
        <p:nvCxnSpPr>
          <p:cNvPr id="282" name="Conector drept cu săgeată 281">
            <a:extLst>
              <a:ext uri="{FF2B5EF4-FFF2-40B4-BE49-F238E27FC236}">
                <a16:creationId xmlns="" xmlns:a16="http://schemas.microsoft.com/office/drawing/2014/main" id="{ECA21B95-E6D5-4211-A1A7-6B98E7314E71}"/>
              </a:ext>
            </a:extLst>
          </p:cNvPr>
          <p:cNvCxnSpPr>
            <a:cxnSpLocks/>
            <a:stCxn id="10" idx="3"/>
            <a:endCxn id="22" idx="0"/>
          </p:cNvCxnSpPr>
          <p:nvPr/>
        </p:nvCxnSpPr>
        <p:spPr>
          <a:xfrm>
            <a:off x="4458868" y="1227928"/>
            <a:ext cx="2507649" cy="17736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5" name="CasetăText 284">
            <a:extLst>
              <a:ext uri="{FF2B5EF4-FFF2-40B4-BE49-F238E27FC236}">
                <a16:creationId xmlns="" xmlns:a16="http://schemas.microsoft.com/office/drawing/2014/main" id="{A6A41F94-A22F-485E-894A-020D7436921C}"/>
              </a:ext>
            </a:extLst>
          </p:cNvPr>
          <p:cNvSpPr txBox="1"/>
          <p:nvPr/>
        </p:nvSpPr>
        <p:spPr>
          <a:xfrm rot="2198398">
            <a:off x="4964764" y="1807317"/>
            <a:ext cx="11785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Nadzor sustava unutarnjih kontrola prijevare</a:t>
            </a:r>
          </a:p>
        </p:txBody>
      </p:sp>
      <p:cxnSp>
        <p:nvCxnSpPr>
          <p:cNvPr id="288" name="Conector drept cu săgeată 287">
            <a:extLst>
              <a:ext uri="{FF2B5EF4-FFF2-40B4-BE49-F238E27FC236}">
                <a16:creationId xmlns="" xmlns:a16="http://schemas.microsoft.com/office/drawing/2014/main" id="{942560D2-06CD-4246-B927-FCF596A138F2}"/>
              </a:ext>
            </a:extLst>
          </p:cNvPr>
          <p:cNvCxnSpPr>
            <a:cxnSpLocks/>
          </p:cNvCxnSpPr>
          <p:nvPr/>
        </p:nvCxnSpPr>
        <p:spPr>
          <a:xfrm flipH="1">
            <a:off x="3013812" y="3509398"/>
            <a:ext cx="3218614" cy="20495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4" name="CasetăText 293">
            <a:extLst>
              <a:ext uri="{FF2B5EF4-FFF2-40B4-BE49-F238E27FC236}">
                <a16:creationId xmlns="" xmlns:a16="http://schemas.microsoft.com/office/drawing/2014/main" id="{89302169-58A3-409B-8075-94520A25A4F2}"/>
              </a:ext>
            </a:extLst>
          </p:cNvPr>
          <p:cNvSpPr txBox="1"/>
          <p:nvPr/>
        </p:nvSpPr>
        <p:spPr>
          <a:xfrm rot="2333950">
            <a:off x="5215520" y="2630679"/>
            <a:ext cx="9604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Prijava prijevare</a:t>
            </a:r>
          </a:p>
        </p:txBody>
      </p:sp>
      <p:cxnSp>
        <p:nvCxnSpPr>
          <p:cNvPr id="295" name="Conector drept cu săgeată 294">
            <a:extLst>
              <a:ext uri="{FF2B5EF4-FFF2-40B4-BE49-F238E27FC236}">
                <a16:creationId xmlns="" xmlns:a16="http://schemas.microsoft.com/office/drawing/2014/main" id="{DBF073CA-55FB-49AB-89B7-439F435FD6DD}"/>
              </a:ext>
            </a:extLst>
          </p:cNvPr>
          <p:cNvCxnSpPr>
            <a:cxnSpLocks/>
            <a:stCxn id="83" idx="1"/>
          </p:cNvCxnSpPr>
          <p:nvPr/>
        </p:nvCxnSpPr>
        <p:spPr>
          <a:xfrm flipV="1">
            <a:off x="3515222" y="3666940"/>
            <a:ext cx="3139638" cy="18920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8" name="CasetăText 297">
            <a:extLst>
              <a:ext uri="{FF2B5EF4-FFF2-40B4-BE49-F238E27FC236}">
                <a16:creationId xmlns="" xmlns:a16="http://schemas.microsoft.com/office/drawing/2014/main" id="{A8CE8B38-C2A7-40D1-998D-BBDA1C4FE3B9}"/>
              </a:ext>
            </a:extLst>
          </p:cNvPr>
          <p:cNvSpPr txBox="1"/>
          <p:nvPr/>
        </p:nvSpPr>
        <p:spPr>
          <a:xfrm rot="19629145">
            <a:off x="4428075" y="4309953"/>
            <a:ext cx="15453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Ocjena sustava unutarnjih kontrola prijevare</a:t>
            </a:r>
          </a:p>
        </p:txBody>
      </p:sp>
      <p:cxnSp>
        <p:nvCxnSpPr>
          <p:cNvPr id="302" name="Conector drept cu săgeată 301">
            <a:extLst>
              <a:ext uri="{FF2B5EF4-FFF2-40B4-BE49-F238E27FC236}">
                <a16:creationId xmlns="" xmlns:a16="http://schemas.microsoft.com/office/drawing/2014/main" id="{F685CE9E-FE86-4F0A-BBAF-C60C1C6B0CB2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6957030" y="3647898"/>
            <a:ext cx="9487" cy="20126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6" name="CasetăText 315">
            <a:extLst>
              <a:ext uri="{FF2B5EF4-FFF2-40B4-BE49-F238E27FC236}">
                <a16:creationId xmlns="" xmlns:a16="http://schemas.microsoft.com/office/drawing/2014/main" id="{ED668E7E-D98A-4745-9123-B8BA229E5970}"/>
              </a:ext>
            </a:extLst>
          </p:cNvPr>
          <p:cNvSpPr txBox="1"/>
          <p:nvPr/>
        </p:nvSpPr>
        <p:spPr>
          <a:xfrm>
            <a:off x="5962772" y="5634466"/>
            <a:ext cx="1502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Suradnja</a:t>
            </a:r>
          </a:p>
        </p:txBody>
      </p:sp>
      <p:cxnSp>
        <p:nvCxnSpPr>
          <p:cNvPr id="323" name="Conector drept 322">
            <a:extLst>
              <a:ext uri="{FF2B5EF4-FFF2-40B4-BE49-F238E27FC236}">
                <a16:creationId xmlns="" xmlns:a16="http://schemas.microsoft.com/office/drawing/2014/main" id="{BB6EBBD4-B0E5-4891-8154-2A7AD69E9AA9}"/>
              </a:ext>
            </a:extLst>
          </p:cNvPr>
          <p:cNvCxnSpPr>
            <a:cxnSpLocks/>
          </p:cNvCxnSpPr>
          <p:nvPr/>
        </p:nvCxnSpPr>
        <p:spPr>
          <a:xfrm flipH="1">
            <a:off x="3539620" y="5660580"/>
            <a:ext cx="341741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6" name="CasetăText 325">
            <a:extLst>
              <a:ext uri="{FF2B5EF4-FFF2-40B4-BE49-F238E27FC236}">
                <a16:creationId xmlns="" xmlns:a16="http://schemas.microsoft.com/office/drawing/2014/main" id="{B193C4B9-9C09-4CA4-85F7-2F0F2A926D88}"/>
              </a:ext>
            </a:extLst>
          </p:cNvPr>
          <p:cNvSpPr txBox="1"/>
          <p:nvPr/>
        </p:nvSpPr>
        <p:spPr>
          <a:xfrm>
            <a:off x="7713380" y="1957594"/>
            <a:ext cx="26880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>
                <a:solidFill>
                  <a:srgbClr val="00B050"/>
                </a:solidFill>
              </a:rPr>
              <a:t>SPRJEČAVANJE PRIJEVARA I OTKRIVANJE POČINITELJA</a:t>
            </a:r>
          </a:p>
        </p:txBody>
      </p:sp>
      <p:cxnSp>
        <p:nvCxnSpPr>
          <p:cNvPr id="352" name="Conector drept cu săgeată 351">
            <a:extLst>
              <a:ext uri="{FF2B5EF4-FFF2-40B4-BE49-F238E27FC236}">
                <a16:creationId xmlns="" xmlns:a16="http://schemas.microsoft.com/office/drawing/2014/main" id="{B07B68F4-5E2D-438A-BFBB-914BAC678C6D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3707431" y="479113"/>
            <a:ext cx="0" cy="564149"/>
          </a:xfrm>
          <a:prstGeom prst="straightConnector1">
            <a:avLst/>
          </a:prstGeom>
          <a:ln w="28575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0" name="Conector drept cu săgeată 359">
            <a:extLst>
              <a:ext uri="{FF2B5EF4-FFF2-40B4-BE49-F238E27FC236}">
                <a16:creationId xmlns="" xmlns:a16="http://schemas.microsoft.com/office/drawing/2014/main" id="{17EDB83A-60D7-460D-885E-7D2B6DA98547}"/>
              </a:ext>
            </a:extLst>
          </p:cNvPr>
          <p:cNvCxnSpPr>
            <a:cxnSpLocks/>
            <a:endCxn id="19" idx="3"/>
          </p:cNvCxnSpPr>
          <p:nvPr/>
        </p:nvCxnSpPr>
        <p:spPr>
          <a:xfrm flipH="1" flipV="1">
            <a:off x="3539620" y="5854206"/>
            <a:ext cx="4251068" cy="159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4" name="Conector drept cu săgeată 363">
            <a:extLst>
              <a:ext uri="{FF2B5EF4-FFF2-40B4-BE49-F238E27FC236}">
                <a16:creationId xmlns="" xmlns:a16="http://schemas.microsoft.com/office/drawing/2014/main" id="{C70A0770-89B5-4455-ABA9-CDA7E2EACE9C}"/>
              </a:ext>
            </a:extLst>
          </p:cNvPr>
          <p:cNvCxnSpPr>
            <a:cxnSpLocks/>
          </p:cNvCxnSpPr>
          <p:nvPr/>
        </p:nvCxnSpPr>
        <p:spPr>
          <a:xfrm flipV="1">
            <a:off x="7790688" y="5558966"/>
            <a:ext cx="0" cy="3111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7" name="Conector drept 366">
            <a:extLst>
              <a:ext uri="{FF2B5EF4-FFF2-40B4-BE49-F238E27FC236}">
                <a16:creationId xmlns="" xmlns:a16="http://schemas.microsoft.com/office/drawing/2014/main" id="{6D795AB3-D334-470F-92EF-5FEB46415751}"/>
              </a:ext>
            </a:extLst>
          </p:cNvPr>
          <p:cNvCxnSpPr>
            <a:cxnSpLocks/>
          </p:cNvCxnSpPr>
          <p:nvPr/>
        </p:nvCxnSpPr>
        <p:spPr>
          <a:xfrm flipH="1" flipV="1">
            <a:off x="3559988" y="6032256"/>
            <a:ext cx="6776761" cy="613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9" name="Conector drept cu săgeată 368">
            <a:extLst>
              <a:ext uri="{FF2B5EF4-FFF2-40B4-BE49-F238E27FC236}">
                <a16:creationId xmlns="" xmlns:a16="http://schemas.microsoft.com/office/drawing/2014/main" id="{8923638A-D80D-4FDE-B5E0-625271AB9C56}"/>
              </a:ext>
            </a:extLst>
          </p:cNvPr>
          <p:cNvCxnSpPr>
            <a:cxnSpLocks/>
          </p:cNvCxnSpPr>
          <p:nvPr/>
        </p:nvCxnSpPr>
        <p:spPr>
          <a:xfrm flipV="1">
            <a:off x="10336749" y="1551093"/>
            <a:ext cx="0" cy="44745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1" name="CasetăText 370">
            <a:extLst>
              <a:ext uri="{FF2B5EF4-FFF2-40B4-BE49-F238E27FC236}">
                <a16:creationId xmlns="" xmlns:a16="http://schemas.microsoft.com/office/drawing/2014/main" id="{20D20E54-B1A8-4DC5-8FF6-E8D14AF73B7C}"/>
              </a:ext>
            </a:extLst>
          </p:cNvPr>
          <p:cNvSpPr txBox="1"/>
          <p:nvPr/>
        </p:nvSpPr>
        <p:spPr>
          <a:xfrm>
            <a:off x="8702379" y="5764107"/>
            <a:ext cx="1502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Komunikacija</a:t>
            </a:r>
          </a:p>
        </p:txBody>
      </p:sp>
    </p:spTree>
    <p:extLst>
      <p:ext uri="{BB962C8B-B14F-4D97-AF65-F5344CB8AC3E}">
        <p14:creationId xmlns:p14="http://schemas.microsoft.com/office/powerpoint/2010/main" val="4239640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="" xmlns:a16="http://schemas.microsoft.com/office/drawing/2014/main" id="{618CD5A4-1E02-4A7C-9C5F-902E5C329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9" t="16407" r="15234" b="30208"/>
          <a:stretch/>
        </p:blipFill>
        <p:spPr>
          <a:xfrm>
            <a:off x="0" y="4905375"/>
            <a:ext cx="3867150" cy="1952625"/>
          </a:xfrm>
          <a:prstGeom prst="rect">
            <a:avLst/>
          </a:prstGeom>
        </p:spPr>
      </p:pic>
      <p:sp>
        <p:nvSpPr>
          <p:cNvPr id="2" name="Dreptunghi 1">
            <a:extLst>
              <a:ext uri="{FF2B5EF4-FFF2-40B4-BE49-F238E27FC236}">
                <a16:creationId xmlns="" xmlns:a16="http://schemas.microsoft.com/office/drawing/2014/main" id="{A3CBFA65-CD46-4287-AA2B-ED98B5BD49BC}"/>
              </a:ext>
            </a:extLst>
          </p:cNvPr>
          <p:cNvSpPr/>
          <p:nvPr/>
        </p:nvSpPr>
        <p:spPr>
          <a:xfrm>
            <a:off x="3599507" y="402974"/>
            <a:ext cx="4992986" cy="523220"/>
          </a:xfrm>
          <a:prstGeom prst="rect">
            <a:avLst/>
          </a:prstGeom>
          <a:solidFill>
            <a:schemeClr val="accent4">
              <a:lumMod val="40000"/>
              <a:lumOff val="60000"/>
              <a:alpha val="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Upravni odbor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="" xmlns:a16="http://schemas.microsoft.com/office/drawing/2014/main" id="{70C62054-EC9D-409E-A6D1-B28A5C97E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0"/>
            <a:ext cx="2095500" cy="2095500"/>
          </a:xfrm>
          <a:prstGeom prst="rect">
            <a:avLst/>
          </a:prstGeom>
        </p:spPr>
      </p:pic>
      <p:sp>
        <p:nvSpPr>
          <p:cNvPr id="6" name="Dreptunghi 5">
            <a:extLst>
              <a:ext uri="{FF2B5EF4-FFF2-40B4-BE49-F238E27FC236}">
                <a16:creationId xmlns="" xmlns:a16="http://schemas.microsoft.com/office/drawing/2014/main" id="{C4C03F4E-831F-45FD-ADDF-0A7913D35E15}"/>
              </a:ext>
            </a:extLst>
          </p:cNvPr>
          <p:cNvSpPr/>
          <p:nvPr/>
        </p:nvSpPr>
        <p:spPr>
          <a:xfrm>
            <a:off x="9953625" y="1733550"/>
            <a:ext cx="2238375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CasetăText 6">
            <a:extLst>
              <a:ext uri="{FF2B5EF4-FFF2-40B4-BE49-F238E27FC236}">
                <a16:creationId xmlns="" xmlns:a16="http://schemas.microsoft.com/office/drawing/2014/main" id="{279D570C-69E0-4F8E-9242-918023582F19}"/>
              </a:ext>
            </a:extLst>
          </p:cNvPr>
          <p:cNvSpPr txBox="1"/>
          <p:nvPr/>
        </p:nvSpPr>
        <p:spPr>
          <a:xfrm>
            <a:off x="133350" y="1329167"/>
            <a:ext cx="1164907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2200" b="1" dirty="0"/>
              <a:t>Nadzire i prati postupanja rukovodstva u svrhu upravljanja rizicima od prijevare, što znači da:</a:t>
            </a:r>
          </a:p>
          <a:p>
            <a:pPr marL="1257300" lvl="2" indent="-342900">
              <a:buFont typeface="Calibri" panose="020F0502020204030204" pitchFamily="34" charset="0"/>
              <a:buChar char="–"/>
            </a:pPr>
            <a:r>
              <a:rPr lang="hr-HR" sz="2200" b="1" dirty="0"/>
              <a:t>ocjenjuje kako rukovodstvo utvrđuje rizike od prijevare;</a:t>
            </a:r>
          </a:p>
          <a:p>
            <a:pPr marL="1257300" lvl="2" indent="-342900">
              <a:buFont typeface="Calibri" panose="020F0502020204030204" pitchFamily="34" charset="0"/>
              <a:buChar char="–"/>
            </a:pPr>
            <a:r>
              <a:rPr lang="hr-HR" sz="2200" b="1" dirty="0"/>
              <a:t>ocjenjuje provedbu mjera za sprječavanje prijevare;</a:t>
            </a:r>
          </a:p>
          <a:p>
            <a:pPr marL="1257300" lvl="2" indent="-342900">
              <a:buFont typeface="Calibri" panose="020F0502020204030204" pitchFamily="34" charset="0"/>
              <a:buChar char="–"/>
            </a:pPr>
            <a:r>
              <a:rPr lang="hr-HR" sz="2200" b="1" dirty="0"/>
              <a:t>Određuje „ton na vrhu”;</a:t>
            </a:r>
          </a:p>
          <a:p>
            <a:pPr marL="428625" lvl="2" indent="-3429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200" b="1" dirty="0"/>
              <a:t>Provodi politike kojima se potiče ponašanje u skladu s etičkim pravilima i stvara mogućnosti da zaposlenici, klijenti i vanjske stranke prijave povredu tih politika;</a:t>
            </a:r>
          </a:p>
          <a:p>
            <a:pPr marL="428625" lvl="2" indent="-3429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200" b="1" dirty="0"/>
              <a:t>Prati učinkovitost upravljanja rizicima od prijevare koje provodi organizacija imenovanjem jednog člana rukovodstva s izvršnim ovlastima osobom odgovornom za koordinaciju upravljanja rizicima od prijevare i izvještavanje odbora.</a:t>
            </a:r>
          </a:p>
        </p:txBody>
      </p:sp>
    </p:spTree>
    <p:extLst>
      <p:ext uri="{BB962C8B-B14F-4D97-AF65-F5344CB8AC3E}">
        <p14:creationId xmlns:p14="http://schemas.microsoft.com/office/powerpoint/2010/main" val="1049077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ine 7">
            <a:extLst>
              <a:ext uri="{FF2B5EF4-FFF2-40B4-BE49-F238E27FC236}">
                <a16:creationId xmlns="" xmlns:a16="http://schemas.microsoft.com/office/drawing/2014/main" id="{B0BE11B0-8933-4B42-B170-99E902BFE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582" y="4105274"/>
            <a:ext cx="4274418" cy="2752725"/>
          </a:xfrm>
          <a:prstGeom prst="rect">
            <a:avLst/>
          </a:prstGeom>
        </p:spPr>
      </p:pic>
      <p:sp>
        <p:nvSpPr>
          <p:cNvPr id="2" name="Dreptunghi 1">
            <a:extLst>
              <a:ext uri="{FF2B5EF4-FFF2-40B4-BE49-F238E27FC236}">
                <a16:creationId xmlns="" xmlns:a16="http://schemas.microsoft.com/office/drawing/2014/main" id="{A3CBFA65-CD46-4287-AA2B-ED98B5BD49BC}"/>
              </a:ext>
            </a:extLst>
          </p:cNvPr>
          <p:cNvSpPr/>
          <p:nvPr/>
        </p:nvSpPr>
        <p:spPr>
          <a:xfrm>
            <a:off x="0" y="402974"/>
            <a:ext cx="12192000" cy="523220"/>
          </a:xfrm>
          <a:prstGeom prst="rect">
            <a:avLst/>
          </a:prstGeom>
          <a:solidFill>
            <a:schemeClr val="accent4">
              <a:lumMod val="40000"/>
              <a:lumOff val="60000"/>
              <a:alpha val="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Revizorski odbor</a:t>
            </a:r>
          </a:p>
        </p:txBody>
      </p:sp>
      <p:sp>
        <p:nvSpPr>
          <p:cNvPr id="6" name="Dreptunghi 5">
            <a:extLst>
              <a:ext uri="{FF2B5EF4-FFF2-40B4-BE49-F238E27FC236}">
                <a16:creationId xmlns="" xmlns:a16="http://schemas.microsoft.com/office/drawing/2014/main" id="{C4C03F4E-831F-45FD-ADDF-0A7913D35E15}"/>
              </a:ext>
            </a:extLst>
          </p:cNvPr>
          <p:cNvSpPr/>
          <p:nvPr/>
        </p:nvSpPr>
        <p:spPr>
          <a:xfrm>
            <a:off x="9953625" y="1733550"/>
            <a:ext cx="2238375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CasetăText 6">
            <a:extLst>
              <a:ext uri="{FF2B5EF4-FFF2-40B4-BE49-F238E27FC236}">
                <a16:creationId xmlns="" xmlns:a16="http://schemas.microsoft.com/office/drawing/2014/main" id="{279D570C-69E0-4F8E-9242-918023582F19}"/>
              </a:ext>
            </a:extLst>
          </p:cNvPr>
          <p:cNvSpPr txBox="1"/>
          <p:nvPr/>
        </p:nvSpPr>
        <p:spPr>
          <a:xfrm>
            <a:off x="133350" y="1528167"/>
            <a:ext cx="116490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2400" b="1"/>
              <a:t>ocjenjuje kako rukovodstvo utvrđuje rizike od prijevare;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ocjenjuje provedbu mjera za sprječavanje prijevare;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Određuje „ton na vrhu”;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Zapošljava vanjske revizore;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Nadzire aktivnosti unutarnje revizije;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Nadzire kontrole za sprječavanje ili otkrivanje prijevare rukovodstva</a:t>
            </a:r>
          </a:p>
        </p:txBody>
      </p:sp>
    </p:spTree>
    <p:extLst>
      <p:ext uri="{BB962C8B-B14F-4D97-AF65-F5344CB8AC3E}">
        <p14:creationId xmlns:p14="http://schemas.microsoft.com/office/powerpoint/2010/main" val="3818228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="" xmlns:a16="http://schemas.microsoft.com/office/drawing/2014/main" id="{CFAE220A-60E1-4DF7-83ED-71CB24F5A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0"/>
            <a:ext cx="4191000" cy="2705100"/>
          </a:xfrm>
          <a:prstGeom prst="rect">
            <a:avLst/>
          </a:prstGeom>
        </p:spPr>
      </p:pic>
      <p:sp>
        <p:nvSpPr>
          <p:cNvPr id="2" name="Dreptunghi 1">
            <a:extLst>
              <a:ext uri="{FF2B5EF4-FFF2-40B4-BE49-F238E27FC236}">
                <a16:creationId xmlns="" xmlns:a16="http://schemas.microsoft.com/office/drawing/2014/main" id="{A3CBFA65-CD46-4287-AA2B-ED98B5BD49BC}"/>
              </a:ext>
            </a:extLst>
          </p:cNvPr>
          <p:cNvSpPr/>
          <p:nvPr/>
        </p:nvSpPr>
        <p:spPr>
          <a:xfrm>
            <a:off x="0" y="829330"/>
            <a:ext cx="8001000" cy="523220"/>
          </a:xfrm>
          <a:prstGeom prst="rect">
            <a:avLst/>
          </a:prstGeom>
          <a:solidFill>
            <a:schemeClr val="accent4">
              <a:lumMod val="40000"/>
              <a:lumOff val="60000"/>
              <a:alpha val="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Rukovodstvo</a:t>
            </a:r>
          </a:p>
        </p:txBody>
      </p:sp>
      <p:sp>
        <p:nvSpPr>
          <p:cNvPr id="7" name="CasetăText 6">
            <a:extLst>
              <a:ext uri="{FF2B5EF4-FFF2-40B4-BE49-F238E27FC236}">
                <a16:creationId xmlns="" xmlns:a16="http://schemas.microsoft.com/office/drawing/2014/main" id="{279D570C-69E0-4F8E-9242-918023582F19}"/>
              </a:ext>
            </a:extLst>
          </p:cNvPr>
          <p:cNvSpPr txBox="1"/>
          <p:nvPr/>
        </p:nvSpPr>
        <p:spPr>
          <a:xfrm>
            <a:off x="271462" y="3076575"/>
            <a:ext cx="116490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Nadzire aktivnosti zaposlenika s pomoću unutarnjih kontrola i procesa praćenja;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Ocjenjuje ranjivost subjekta kad je riječ o prijevarnim radnjama;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Uspostavlja i održava učinkovit sustav unutarnjih kontrola uz prihvatljiv trošak;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Raspravlja s istražiteljima i pravnim savjetnicima o razvoju kontrola nad procesom istraživanja, uključujući razvoj politika i postupaka u pogledu istraživanja. </a:t>
            </a:r>
          </a:p>
        </p:txBody>
      </p:sp>
    </p:spTree>
    <p:extLst>
      <p:ext uri="{BB962C8B-B14F-4D97-AF65-F5344CB8AC3E}">
        <p14:creationId xmlns:p14="http://schemas.microsoft.com/office/powerpoint/2010/main" val="4252582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="" xmlns:a16="http://schemas.microsoft.com/office/drawing/2014/main" id="{70F529AA-31CB-426D-93A4-BB636DFFC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299" y="2876549"/>
            <a:ext cx="3228975" cy="3228975"/>
          </a:xfrm>
          <a:prstGeom prst="rect">
            <a:avLst/>
          </a:prstGeom>
        </p:spPr>
      </p:pic>
      <p:sp>
        <p:nvSpPr>
          <p:cNvPr id="2" name="Dreptunghi 1">
            <a:extLst>
              <a:ext uri="{FF2B5EF4-FFF2-40B4-BE49-F238E27FC236}">
                <a16:creationId xmlns="" xmlns:a16="http://schemas.microsoft.com/office/drawing/2014/main" id="{A3CBFA65-CD46-4287-AA2B-ED98B5BD49BC}"/>
              </a:ext>
            </a:extLst>
          </p:cNvPr>
          <p:cNvSpPr/>
          <p:nvPr/>
        </p:nvSpPr>
        <p:spPr>
          <a:xfrm>
            <a:off x="0" y="372130"/>
            <a:ext cx="12192000" cy="523220"/>
          </a:xfrm>
          <a:prstGeom prst="rect">
            <a:avLst/>
          </a:prstGeom>
          <a:solidFill>
            <a:schemeClr val="accent4">
              <a:lumMod val="40000"/>
              <a:lumOff val="60000"/>
              <a:alpha val="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r-HR" sz="2800" b="1">
                <a:solidFill>
                  <a:schemeClr val="accent1"/>
                </a:solidFill>
                <a:latin typeface="Arial" panose="020B0604020202020204" pitchFamily="34" charset="0"/>
              </a:rPr>
              <a:t>Unutarnji revizori</a:t>
            </a:r>
          </a:p>
        </p:txBody>
      </p:sp>
      <p:sp>
        <p:nvSpPr>
          <p:cNvPr id="7" name="CasetăText 6">
            <a:extLst>
              <a:ext uri="{FF2B5EF4-FFF2-40B4-BE49-F238E27FC236}">
                <a16:creationId xmlns="" xmlns:a16="http://schemas.microsoft.com/office/drawing/2014/main" id="{279D570C-69E0-4F8E-9242-918023582F19}"/>
              </a:ext>
            </a:extLst>
          </p:cNvPr>
          <p:cNvSpPr txBox="1"/>
          <p:nvPr/>
        </p:nvSpPr>
        <p:spPr>
          <a:xfrm>
            <a:off x="0" y="990600"/>
            <a:ext cx="12192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Moraju uočavati znakove prijevare i mogućnosti prijevare u organizaciji;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Doprinose sprječavanju prijevara ispitivanjem i ocjenjivanjem adekvatnosti i učinkovitosti unutarnjih kontrola;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Svojim stručnim znanjima u području savjetovanja pomažu rukovodstvu u uspostavljanju učinkovitih mjera za sprječavanje prijevare;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Mogli bi (preliminarno ili u potpunosti) istražiti prijevare za koje sumnjaju da postoje;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Provode analizu temeljnog uzroka;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Izdaju preporuke za poboljšanje unutarnjih kontrola;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Prate zviždače;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Održavaju edukacije o etičkim pravilima;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r-HR" sz="2400" b="1"/>
              <a:t>Mogu provoditi proaktivnu reviziju u cilju otkrivanja zlouporabe imovine i pogrešnog prikazivanja informacija.</a:t>
            </a:r>
          </a:p>
        </p:txBody>
      </p:sp>
    </p:spTree>
    <p:extLst>
      <p:ext uri="{BB962C8B-B14F-4D97-AF65-F5344CB8AC3E}">
        <p14:creationId xmlns:p14="http://schemas.microsoft.com/office/powerpoint/2010/main" val="2106990823"/>
      </p:ext>
    </p:extLst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3500</TotalTime>
  <Words>1231</Words>
  <Application>Microsoft Office PowerPoint</Application>
  <PresentationFormat>Custom</PresentationFormat>
  <Paragraphs>157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Temă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Sustav unutarnje revizije  – Dobre prakse u Rumunjskoj</vt:lpstr>
      <vt:lpstr>Sustav unutarnje revizije  – Dobre prakse u Rumunjskoj</vt:lpstr>
      <vt:lpstr>Sustav unutarnje revizije u odnosu na PRIJEVARU – Dobre prakse u Rumunjskoj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DRAGOS-CATALIN NICULAE</dc:creator>
  <cp:lastModifiedBy>Željka</cp:lastModifiedBy>
  <cp:revision>293</cp:revision>
  <dcterms:created xsi:type="dcterms:W3CDTF">2019-09-17T06:48:24Z</dcterms:created>
  <dcterms:modified xsi:type="dcterms:W3CDTF">2019-10-17T12:32:26Z</dcterms:modified>
</cp:coreProperties>
</file>