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71" r:id="rId7"/>
    <p:sldId id="277" r:id="rId8"/>
    <p:sldId id="278" r:id="rId9"/>
    <p:sldId id="279" r:id="rId10"/>
    <p:sldId id="280" r:id="rId11"/>
    <p:sldId id="281" r:id="rId12"/>
    <p:sldId id="282" r:id="rId13"/>
    <p:sldId id="272" r:id="rId14"/>
    <p:sldId id="273" r:id="rId15"/>
    <p:sldId id="274" r:id="rId16"/>
    <p:sldId id="275" r:id="rId17"/>
    <p:sldId id="284" r:id="rId18"/>
    <p:sldId id="285" r:id="rId19"/>
    <p:sldId id="283" r:id="rId20"/>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42" autoAdjust="0"/>
  </p:normalViewPr>
  <p:slideViewPr>
    <p:cSldViewPr snapToGrid="0">
      <p:cViewPr varScale="1">
        <p:scale>
          <a:sx n="109" d="100"/>
          <a:sy n="109" d="100"/>
        </p:scale>
        <p:origin x="-59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FA415459-5D1A-4A5B-8FCF-CD8A53D4FCCF}"/>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xmlns="" id="{DDB48FD5-1C35-43B2-A192-7645D97F5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xmlns="" id="{B0E1AFE2-2D1D-4086-B549-A29A3BBD9272}"/>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5" name="Substituent subsol 4">
            <a:extLst>
              <a:ext uri="{FF2B5EF4-FFF2-40B4-BE49-F238E27FC236}">
                <a16:creationId xmlns:a16="http://schemas.microsoft.com/office/drawing/2014/main" xmlns="" id="{F689DAB6-E245-4F06-8DF4-BFB754DD6CCE}"/>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0C37A7C0-0E7D-47F8-A0A0-9904CD409D71}"/>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12370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14D2B0AB-2338-465C-B265-5E7D31E6FEAA}"/>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xmlns="" id="{9204142D-009D-4577-8D75-2DFB1290E643}"/>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CA5E3ED8-4513-4F00-8297-D4903963870D}"/>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5" name="Substituent subsol 4">
            <a:extLst>
              <a:ext uri="{FF2B5EF4-FFF2-40B4-BE49-F238E27FC236}">
                <a16:creationId xmlns:a16="http://schemas.microsoft.com/office/drawing/2014/main" xmlns="" id="{66961DCA-2796-4376-86C3-D50B037AE344}"/>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AD1F321A-D6E0-4232-9397-C6EE95C2ECEC}"/>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31527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xmlns="" id="{C2336A48-905E-4AA1-A883-04D70046C7AB}"/>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xmlns="" id="{405B7032-3228-498A-BE90-162A29D80476}"/>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325C790A-1D26-418E-9141-6C83337B2DC1}"/>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5" name="Substituent subsol 4">
            <a:extLst>
              <a:ext uri="{FF2B5EF4-FFF2-40B4-BE49-F238E27FC236}">
                <a16:creationId xmlns:a16="http://schemas.microsoft.com/office/drawing/2014/main" xmlns="" id="{2B199458-9A60-43ED-BD67-B2D5250F0108}"/>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924BBAFC-CCBE-43CF-80C4-9837BBF07C8B}"/>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401973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2042B57A-B6EA-4C56-A2A4-6F3825A6CDB2}"/>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xmlns="" id="{914FB16B-2CFB-4FC5-B3C6-2FAD1D06C7CC}"/>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6A84C9F0-723D-4437-82EE-3CB932CB1340}"/>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5" name="Substituent subsol 4">
            <a:extLst>
              <a:ext uri="{FF2B5EF4-FFF2-40B4-BE49-F238E27FC236}">
                <a16:creationId xmlns:a16="http://schemas.microsoft.com/office/drawing/2014/main" xmlns="" id="{A5393B2A-0D05-4D69-95C2-47550749C4FF}"/>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D0BDC36D-9C10-443F-9D40-75DCE23EE81C}"/>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34609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3749B62C-430B-40F1-8854-38A0D92464BA}"/>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xmlns="" id="{27F1B83B-3467-4005-AE62-E802AA51F6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xmlns="" id="{6D9C9530-F4EC-4372-BB4C-34171670A20F}"/>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5" name="Substituent subsol 4">
            <a:extLst>
              <a:ext uri="{FF2B5EF4-FFF2-40B4-BE49-F238E27FC236}">
                <a16:creationId xmlns:a16="http://schemas.microsoft.com/office/drawing/2014/main" xmlns="" id="{3CEBAC48-FF9D-4BB2-ACD9-F60A4EBB07A2}"/>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xmlns="" id="{A0AFD6D8-4CE0-45C6-99B6-05E262508724}"/>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402816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FB67B424-32BB-4F1C-8969-41DA84FC8B4C}"/>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xmlns="" id="{71766D39-3844-471E-8A74-26C8428AF911}"/>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xmlns="" id="{6C8995D1-0C47-4F2F-B449-71DFA18C0E47}"/>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xmlns="" id="{10ED93FA-C257-4B6F-8E0D-46119F1C8070}"/>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6" name="Substituent subsol 5">
            <a:extLst>
              <a:ext uri="{FF2B5EF4-FFF2-40B4-BE49-F238E27FC236}">
                <a16:creationId xmlns:a16="http://schemas.microsoft.com/office/drawing/2014/main" xmlns="" id="{9531A66A-961F-4AC0-851D-73D2007ACB5C}"/>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xmlns="" id="{3191065F-5723-4083-A8E7-5126C161FB6A}"/>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325179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A6AE091A-B68C-46B2-825B-3E021A04534D}"/>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xmlns="" id="{92C49B80-7DD4-458E-88DA-6D56ECBC68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xmlns="" id="{1015BF04-1F74-4FBE-AA8D-A04AFBEA8385}"/>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xmlns="" id="{B3032C35-D8D2-4908-B7C9-0A0B29C80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xmlns="" id="{3457C476-3976-4A6D-B78F-56ED87E01B46}"/>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xmlns="" id="{58EC430C-637A-4E9B-A5B4-759538ED6087}"/>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8" name="Substituent subsol 7">
            <a:extLst>
              <a:ext uri="{FF2B5EF4-FFF2-40B4-BE49-F238E27FC236}">
                <a16:creationId xmlns:a16="http://schemas.microsoft.com/office/drawing/2014/main" xmlns="" id="{E7F2B257-4368-4797-A0FE-9A14FE8F778F}"/>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xmlns="" id="{F0432753-59F9-40D7-AD83-6500029C647D}"/>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27398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DB090D81-178D-4D0F-96EF-75FB86E8AA9D}"/>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xmlns="" id="{C216DF1C-3DC1-4F3F-A582-B8C279AA6521}"/>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4" name="Substituent subsol 3">
            <a:extLst>
              <a:ext uri="{FF2B5EF4-FFF2-40B4-BE49-F238E27FC236}">
                <a16:creationId xmlns:a16="http://schemas.microsoft.com/office/drawing/2014/main" xmlns="" id="{2806E10A-D9D0-42BD-86F2-657724BEB507}"/>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xmlns="" id="{C0E6DBFA-975C-4D40-9881-CF5769B67F2B}"/>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454091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xmlns="" id="{69BB527A-9C7A-43AD-9C29-A490614A5DD3}"/>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3" name="Substituent subsol 2">
            <a:extLst>
              <a:ext uri="{FF2B5EF4-FFF2-40B4-BE49-F238E27FC236}">
                <a16:creationId xmlns:a16="http://schemas.microsoft.com/office/drawing/2014/main" xmlns="" id="{0AAC38BB-5F06-4F75-B2DA-2DBDA207F09A}"/>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xmlns="" id="{C74ACFB9-9EBC-43D0-A5B7-57914995FE5B}"/>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34792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BCEDCE12-A17D-42A2-94D7-5EEE505F2CA2}"/>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xmlns="" id="{DA6BBCD2-9C75-446E-A573-35DE98E74E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xmlns="" id="{AE1A1BEA-F0D8-4C9C-9B9F-43DD50722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xmlns="" id="{C4CA791B-E427-415D-A7BD-C8034955DF65}"/>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6" name="Substituent subsol 5">
            <a:extLst>
              <a:ext uri="{FF2B5EF4-FFF2-40B4-BE49-F238E27FC236}">
                <a16:creationId xmlns:a16="http://schemas.microsoft.com/office/drawing/2014/main" xmlns="" id="{FF754984-4CD8-474C-B681-F300A3F6B1A7}"/>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xmlns="" id="{EAE7198A-B05B-4B85-B518-C2D0C4743CAB}"/>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371048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896C8FDF-6CE3-4884-AC1D-F658D5F7713E}"/>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xmlns="" id="{7D87BBC7-A05E-40E4-893A-1F69AD8C7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xmlns="" id="{BBBABD54-EDED-43E6-A3F8-02A054B41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xmlns="" id="{1D14CE06-211A-4657-8E35-55DA90EEA415}"/>
              </a:ext>
            </a:extLst>
          </p:cNvPr>
          <p:cNvSpPr>
            <a:spLocks noGrp="1"/>
          </p:cNvSpPr>
          <p:nvPr>
            <p:ph type="dt" sz="half" idx="10"/>
          </p:nvPr>
        </p:nvSpPr>
        <p:spPr/>
        <p:txBody>
          <a:bodyPr/>
          <a:lstStyle/>
          <a:p>
            <a:fld id="{69B77167-76BA-4E41-8E17-533ACC3B0CC3}" type="datetimeFigureOut">
              <a:rPr lang="ro-RO" smtClean="0"/>
              <a:t>09.10.2019</a:t>
            </a:fld>
            <a:endParaRPr lang="ro-RO"/>
          </a:p>
        </p:txBody>
      </p:sp>
      <p:sp>
        <p:nvSpPr>
          <p:cNvPr id="6" name="Substituent subsol 5">
            <a:extLst>
              <a:ext uri="{FF2B5EF4-FFF2-40B4-BE49-F238E27FC236}">
                <a16:creationId xmlns:a16="http://schemas.microsoft.com/office/drawing/2014/main" xmlns="" id="{88BF2F51-2AE2-411C-8B88-882FA02C30DB}"/>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xmlns="" id="{B6ADCDBD-D191-4CAB-8D79-47FD56B37F15}"/>
              </a:ext>
            </a:extLst>
          </p:cNvPr>
          <p:cNvSpPr>
            <a:spLocks noGrp="1"/>
          </p:cNvSpPr>
          <p:nvPr>
            <p:ph type="sldNum" sz="quarter" idx="12"/>
          </p:nvPr>
        </p:nvSpPr>
        <p:spPr/>
        <p:txBody>
          <a:bodyPr/>
          <a:lstStyle/>
          <a:p>
            <a:fld id="{CA32E141-999E-4900-AEEA-59266A08090F}" type="slidenum">
              <a:rPr lang="ro-RO" smtClean="0"/>
              <a:t>‹#›</a:t>
            </a:fld>
            <a:endParaRPr lang="ro-RO"/>
          </a:p>
        </p:txBody>
      </p:sp>
    </p:spTree>
    <p:extLst>
      <p:ext uri="{BB962C8B-B14F-4D97-AF65-F5344CB8AC3E}">
        <p14:creationId xmlns:p14="http://schemas.microsoft.com/office/powerpoint/2010/main" val="132630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xmlns="" id="{94DC2096-1BE3-4507-BF6E-AF9FCEAF5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xmlns="" id="{872FDA3E-CE91-47A7-90A5-5888D2F14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xmlns="" id="{50AD9821-BA65-44B9-8586-7EC18439C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77167-76BA-4E41-8E17-533ACC3B0CC3}" type="datetimeFigureOut">
              <a:rPr lang="ro-RO" smtClean="0"/>
              <a:t>09.10.2019</a:t>
            </a:fld>
            <a:endParaRPr lang="ro-RO"/>
          </a:p>
        </p:txBody>
      </p:sp>
      <p:sp>
        <p:nvSpPr>
          <p:cNvPr id="5" name="Substituent subsol 4">
            <a:extLst>
              <a:ext uri="{FF2B5EF4-FFF2-40B4-BE49-F238E27FC236}">
                <a16:creationId xmlns:a16="http://schemas.microsoft.com/office/drawing/2014/main" xmlns="" id="{4BF146EA-EEE1-4F1A-A72B-C443110E53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xmlns="" id="{C6C4DB12-27EA-4D58-B83E-F88F3DA9B3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2E141-999E-4900-AEEA-59266A08090F}" type="slidenum">
              <a:rPr lang="ro-RO" smtClean="0"/>
              <a:t>‹#›</a:t>
            </a:fld>
            <a:endParaRPr lang="ro-RO"/>
          </a:p>
        </p:txBody>
      </p:sp>
    </p:spTree>
    <p:extLst>
      <p:ext uri="{BB962C8B-B14F-4D97-AF65-F5344CB8AC3E}">
        <p14:creationId xmlns:p14="http://schemas.microsoft.com/office/powerpoint/2010/main" val="2628312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xmlns="" id="{BFFC7C44-B1F0-4C62-B260-C09840319EB9}"/>
              </a:ext>
            </a:extLst>
          </p:cNvPr>
          <p:cNvPicPr>
            <a:picLocks noChangeAspect="1"/>
          </p:cNvPicPr>
          <p:nvPr/>
        </p:nvPicPr>
        <p:blipFill>
          <a:blip r:embed="rId2"/>
          <a:stretch>
            <a:fillRect/>
          </a:stretch>
        </p:blipFill>
        <p:spPr>
          <a:xfrm>
            <a:off x="0" y="5966234"/>
            <a:ext cx="12192000" cy="891767"/>
          </a:xfrm>
          <a:prstGeom prst="rect">
            <a:avLst/>
          </a:prstGeom>
        </p:spPr>
      </p:pic>
      <p:sp>
        <p:nvSpPr>
          <p:cNvPr id="6" name="CasetăText 5">
            <a:extLst>
              <a:ext uri="{FF2B5EF4-FFF2-40B4-BE49-F238E27FC236}">
                <a16:creationId xmlns:a16="http://schemas.microsoft.com/office/drawing/2014/main" xmlns="" id="{5B9B7A40-F38C-4BE4-B77F-D80734DE9FE6}"/>
              </a:ext>
            </a:extLst>
          </p:cNvPr>
          <p:cNvSpPr txBox="1"/>
          <p:nvPr/>
        </p:nvSpPr>
        <p:spPr>
          <a:xfrm>
            <a:off x="-2" y="530968"/>
            <a:ext cx="12191999" cy="2308324"/>
          </a:xfrm>
          <a:prstGeom prst="rect">
            <a:avLst/>
          </a:prstGeom>
          <a:noFill/>
        </p:spPr>
        <p:txBody>
          <a:bodyPr wrap="square" rtlCol="0">
            <a:spAutoFit/>
          </a:bodyPr>
          <a:lstStyle/>
          <a:p>
            <a:pPr algn="ctr"/>
            <a:r>
              <a:rPr lang="ro-RO" sz="4800" dirty="0">
                <a:solidFill>
                  <a:schemeClr val="accent1">
                    <a:lumMod val="75000"/>
                  </a:schemeClr>
                </a:solidFill>
                <a:latin typeface="Arial" panose="020B0604020202020204" pitchFamily="34" charset="0"/>
                <a:cs typeface="Arial" panose="020B0604020202020204" pitchFamily="34" charset="0"/>
              </a:rPr>
              <a:t>PEM PAL</a:t>
            </a:r>
          </a:p>
          <a:p>
            <a:pPr algn="ctr"/>
            <a:r>
              <a:rPr lang="ro-RO" sz="4800" dirty="0">
                <a:solidFill>
                  <a:schemeClr val="accent1">
                    <a:lumMod val="75000"/>
                  </a:schemeClr>
                </a:solidFill>
                <a:latin typeface="Arial" panose="020B0604020202020204" pitchFamily="34" charset="0"/>
                <a:cs typeface="Arial" panose="020B0604020202020204" pitchFamily="34" charset="0"/>
              </a:rPr>
              <a:t>IA COP</a:t>
            </a:r>
          </a:p>
          <a:p>
            <a:pPr algn="ctr"/>
            <a:r>
              <a:rPr lang="ro-RO" sz="4800" dirty="0">
                <a:solidFill>
                  <a:schemeClr val="accent1">
                    <a:lumMod val="75000"/>
                  </a:schemeClr>
                </a:solidFill>
                <a:latin typeface="Arial" panose="020B0604020202020204" pitchFamily="34" charset="0"/>
                <a:cs typeface="Arial" panose="020B0604020202020204" pitchFamily="34" charset="0"/>
              </a:rPr>
              <a:t>Audit in Practice Working Group</a:t>
            </a:r>
          </a:p>
        </p:txBody>
      </p:sp>
      <p:pic>
        <p:nvPicPr>
          <p:cNvPr id="7" name="Imagine 6">
            <a:extLst>
              <a:ext uri="{FF2B5EF4-FFF2-40B4-BE49-F238E27FC236}">
                <a16:creationId xmlns:a16="http://schemas.microsoft.com/office/drawing/2014/main" xmlns="" id="{4FB8D76D-A9EF-48C2-9713-59481DE45A07}"/>
              </a:ext>
            </a:extLst>
          </p:cNvPr>
          <p:cNvPicPr>
            <a:picLocks noChangeAspect="1"/>
          </p:cNvPicPr>
          <p:nvPr/>
        </p:nvPicPr>
        <p:blipFill rotWithShape="1">
          <a:blip r:embed="rId3"/>
          <a:srcRect l="-1797" r="654"/>
          <a:stretch/>
        </p:blipFill>
        <p:spPr>
          <a:xfrm>
            <a:off x="9160764" y="68055"/>
            <a:ext cx="2947894" cy="1447200"/>
          </a:xfrm>
          <a:prstGeom prst="rect">
            <a:avLst/>
          </a:prstGeom>
        </p:spPr>
      </p:pic>
      <p:sp>
        <p:nvSpPr>
          <p:cNvPr id="8" name="CasetăText 7">
            <a:extLst>
              <a:ext uri="{FF2B5EF4-FFF2-40B4-BE49-F238E27FC236}">
                <a16:creationId xmlns:a16="http://schemas.microsoft.com/office/drawing/2014/main" xmlns="" id="{F34143AC-998B-44A7-AACC-45A7B258A015}"/>
              </a:ext>
            </a:extLst>
          </p:cNvPr>
          <p:cNvSpPr txBox="1"/>
          <p:nvPr/>
        </p:nvSpPr>
        <p:spPr>
          <a:xfrm>
            <a:off x="0" y="3167390"/>
            <a:ext cx="12191999" cy="646331"/>
          </a:xfrm>
          <a:prstGeom prst="rect">
            <a:avLst/>
          </a:prstGeom>
          <a:noFill/>
        </p:spPr>
        <p:txBody>
          <a:bodyPr wrap="square" rtlCol="0">
            <a:spAutoFit/>
          </a:bodyPr>
          <a:lstStyle/>
          <a:p>
            <a:pPr algn="ctr"/>
            <a:r>
              <a:rPr lang="ro-RO" sz="3600" b="1" dirty="0">
                <a:solidFill>
                  <a:schemeClr val="accent1">
                    <a:lumMod val="75000"/>
                  </a:schemeClr>
                </a:solidFill>
                <a:latin typeface="Arial" panose="020B0604020202020204" pitchFamily="34" charset="0"/>
                <a:cs typeface="Arial" panose="020B0604020202020204" pitchFamily="34" charset="0"/>
              </a:rPr>
              <a:t>Internal audit and fraud</a:t>
            </a:r>
          </a:p>
        </p:txBody>
      </p:sp>
      <p:sp>
        <p:nvSpPr>
          <p:cNvPr id="9" name="CasetăText 8">
            <a:extLst>
              <a:ext uri="{FF2B5EF4-FFF2-40B4-BE49-F238E27FC236}">
                <a16:creationId xmlns:a16="http://schemas.microsoft.com/office/drawing/2014/main" xmlns="" id="{140ABB47-2E1E-4335-91BE-32407816A29D}"/>
              </a:ext>
            </a:extLst>
          </p:cNvPr>
          <p:cNvSpPr txBox="1"/>
          <p:nvPr/>
        </p:nvSpPr>
        <p:spPr>
          <a:xfrm>
            <a:off x="-1" y="4256638"/>
            <a:ext cx="12191999" cy="1508105"/>
          </a:xfrm>
          <a:prstGeom prst="rect">
            <a:avLst/>
          </a:prstGeom>
          <a:noFill/>
        </p:spPr>
        <p:txBody>
          <a:bodyPr wrap="square" rtlCol="0">
            <a:spAutoFit/>
          </a:bodyPr>
          <a:lstStyle/>
          <a:p>
            <a:pPr algn="ctr"/>
            <a:endParaRPr lang="ro-RO" sz="3200" dirty="0">
              <a:solidFill>
                <a:schemeClr val="accent1">
                  <a:lumMod val="75000"/>
                </a:schemeClr>
              </a:solidFill>
              <a:latin typeface="Arial" panose="020B0604020202020204" pitchFamily="34" charset="0"/>
              <a:cs typeface="Arial" panose="020B0604020202020204" pitchFamily="34" charset="0"/>
            </a:endParaRPr>
          </a:p>
          <a:p>
            <a:pPr algn="ctr"/>
            <a:r>
              <a:rPr lang="ro-RO" sz="2000" b="1" dirty="0" err="1">
                <a:solidFill>
                  <a:schemeClr val="accent1">
                    <a:lumMod val="75000"/>
                  </a:schemeClr>
                </a:solidFill>
                <a:latin typeface="Arial" panose="020B0604020202020204" pitchFamily="34" charset="0"/>
                <a:cs typeface="Arial" panose="020B0604020202020204" pitchFamily="34" charset="0"/>
              </a:rPr>
              <a:t>Sochi</a:t>
            </a:r>
            <a:endParaRPr lang="ro-RO" sz="2000" b="1" dirty="0">
              <a:solidFill>
                <a:schemeClr val="accent1">
                  <a:lumMod val="75000"/>
                </a:schemeClr>
              </a:solidFill>
              <a:latin typeface="Arial" panose="020B0604020202020204" pitchFamily="34" charset="0"/>
              <a:cs typeface="Arial" panose="020B0604020202020204" pitchFamily="34" charset="0"/>
            </a:endParaRPr>
          </a:p>
          <a:p>
            <a:pPr algn="ctr"/>
            <a:r>
              <a:rPr lang="ro-RO" sz="2000" b="1" dirty="0">
                <a:solidFill>
                  <a:schemeClr val="accent1">
                    <a:lumMod val="75000"/>
                  </a:schemeClr>
                </a:solidFill>
                <a:latin typeface="Arial" panose="020B0604020202020204" pitchFamily="34" charset="0"/>
                <a:cs typeface="Arial" panose="020B0604020202020204" pitchFamily="34" charset="0"/>
              </a:rPr>
              <a:t>October </a:t>
            </a:r>
            <a:r>
              <a:rPr lang="ro-RO" sz="2000" b="1" dirty="0" smtClean="0">
                <a:solidFill>
                  <a:schemeClr val="accent1">
                    <a:lumMod val="75000"/>
                  </a:schemeClr>
                </a:solidFill>
                <a:latin typeface="Arial" panose="020B0604020202020204" pitchFamily="34" charset="0"/>
                <a:cs typeface="Arial" panose="020B0604020202020204" pitchFamily="34" charset="0"/>
              </a:rPr>
              <a:t>2019</a:t>
            </a:r>
            <a:endParaRPr lang="en-US" sz="2000" b="1" dirty="0" smtClean="0">
              <a:solidFill>
                <a:schemeClr val="accent1">
                  <a:lumMod val="75000"/>
                </a:schemeClr>
              </a:solidFill>
              <a:latin typeface="Arial" panose="020B0604020202020204" pitchFamily="34" charset="0"/>
              <a:cs typeface="Arial" panose="020B0604020202020204" pitchFamily="34" charset="0"/>
            </a:endParaRPr>
          </a:p>
          <a:p>
            <a:pPr algn="ctr"/>
            <a:r>
              <a:rPr lang="en-US" sz="2000" b="1" dirty="0" err="1" smtClean="0">
                <a:solidFill>
                  <a:schemeClr val="accent1">
                    <a:lumMod val="75000"/>
                  </a:schemeClr>
                </a:solidFill>
                <a:latin typeface="Arial" panose="020B0604020202020204" pitchFamily="34" charset="0"/>
                <a:cs typeface="Arial" panose="020B0604020202020204" pitchFamily="34" charset="0"/>
              </a:rPr>
              <a:t>Dragos</a:t>
            </a:r>
            <a:r>
              <a:rPr lang="en-US" sz="2000" b="1" dirty="0" smtClean="0">
                <a:solidFill>
                  <a:schemeClr val="accent1">
                    <a:lumMod val="75000"/>
                  </a:schemeClr>
                </a:solidFill>
                <a:latin typeface="Arial" panose="020B0604020202020204" pitchFamily="34" charset="0"/>
                <a:cs typeface="Arial" panose="020B0604020202020204" pitchFamily="34" charset="0"/>
              </a:rPr>
              <a:t> </a:t>
            </a:r>
            <a:r>
              <a:rPr lang="en-US" sz="2000" b="1" dirty="0" err="1" smtClean="0">
                <a:solidFill>
                  <a:schemeClr val="accent1">
                    <a:lumMod val="75000"/>
                  </a:schemeClr>
                </a:solidFill>
                <a:latin typeface="Arial" panose="020B0604020202020204" pitchFamily="34" charset="0"/>
                <a:cs typeface="Arial" panose="020B0604020202020204" pitchFamily="34" charset="0"/>
              </a:rPr>
              <a:t>NICULAE</a:t>
            </a:r>
            <a:r>
              <a:rPr lang="en-US" sz="2000" b="1" dirty="0" smtClean="0">
                <a:solidFill>
                  <a:schemeClr val="accent1">
                    <a:lumMod val="75000"/>
                  </a:schemeClr>
                </a:solidFill>
                <a:latin typeface="Arial" panose="020B0604020202020204" pitchFamily="34" charset="0"/>
                <a:cs typeface="Arial" panose="020B0604020202020204" pitchFamily="34" charset="0"/>
              </a:rPr>
              <a:t> – Head of QA Unit, </a:t>
            </a:r>
            <a:r>
              <a:rPr lang="en-US" sz="2000" b="1" dirty="0" err="1" smtClean="0">
                <a:solidFill>
                  <a:schemeClr val="accent1">
                    <a:lumMod val="75000"/>
                  </a:schemeClr>
                </a:solidFill>
                <a:latin typeface="Arial" panose="020B0604020202020204" pitchFamily="34" charset="0"/>
                <a:cs typeface="Arial" panose="020B0604020202020204" pitchFamily="34" charset="0"/>
              </a:rPr>
              <a:t>CHUPIA</a:t>
            </a:r>
            <a:r>
              <a:rPr lang="en-US" sz="2000" b="1" dirty="0" smtClean="0">
                <a:solidFill>
                  <a:schemeClr val="accent1">
                    <a:lumMod val="75000"/>
                  </a:schemeClr>
                </a:solidFill>
                <a:latin typeface="Arial" panose="020B0604020202020204" pitchFamily="34" charset="0"/>
                <a:cs typeface="Arial" panose="020B0604020202020204" pitchFamily="34" charset="0"/>
              </a:rPr>
              <a:t> RO</a:t>
            </a:r>
            <a:endParaRPr lang="ro-RO" sz="2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317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xmlns="" id="{A3CBFA65-CD46-4287-AA2B-ED98B5BD49BC}"/>
              </a:ext>
            </a:extLst>
          </p:cNvPr>
          <p:cNvSpPr/>
          <p:nvPr/>
        </p:nvSpPr>
        <p:spPr>
          <a:xfrm>
            <a:off x="0" y="372130"/>
            <a:ext cx="12192000" cy="523220"/>
          </a:xfrm>
          <a:prstGeom prst="rect">
            <a:avLst/>
          </a:prstGeom>
          <a:solidFill>
            <a:schemeClr val="accent4">
              <a:lumMod val="40000"/>
              <a:lumOff val="60000"/>
              <a:alpha val="1000"/>
            </a:schemeClr>
          </a:solidFill>
          <a:ln>
            <a:noFill/>
          </a:ln>
        </p:spPr>
        <p:txBody>
          <a:bodyPr wrap="square">
            <a:spAutoFit/>
          </a:bodyPr>
          <a:lstStyle/>
          <a:p>
            <a:pPr algn="ctr"/>
            <a:r>
              <a:rPr lang="en-US" sz="2800" b="1" dirty="0">
                <a:solidFill>
                  <a:schemeClr val="accent1"/>
                </a:solidFill>
                <a:latin typeface="Arial" panose="020B0604020202020204" pitchFamily="34" charset="0"/>
              </a:rPr>
              <a:t>External Auditors</a:t>
            </a:r>
            <a:endParaRPr lang="ro-RO" sz="2800" dirty="0">
              <a:solidFill>
                <a:srgbClr val="FF0000"/>
              </a:solidFill>
            </a:endParaRPr>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95250" y="1390650"/>
            <a:ext cx="12001500" cy="2616101"/>
          </a:xfrm>
          <a:prstGeom prst="rect">
            <a:avLst/>
          </a:prstGeom>
          <a:noFill/>
        </p:spPr>
        <p:txBody>
          <a:bodyPr wrap="square" rtlCol="0">
            <a:spAutoFit/>
          </a:bodyPr>
          <a:lstStyle/>
          <a:p>
            <a:pPr marL="285750" indent="-285750" algn="just">
              <a:spcBef>
                <a:spcPts val="1200"/>
              </a:spcBef>
              <a:buFont typeface="Wingdings" panose="05000000000000000000" pitchFamily="2" charset="2"/>
              <a:buChar char="§"/>
            </a:pPr>
            <a:r>
              <a:rPr lang="en-US" sz="2400" b="1" dirty="0"/>
              <a:t>Plan and perform the audit to get reasonable assurance whether the financial statements of the organization are free of material misstatement and if misstatements were caused by error or fraud;</a:t>
            </a:r>
          </a:p>
          <a:p>
            <a:pPr algn="just">
              <a:spcBef>
                <a:spcPts val="1200"/>
              </a:spcBef>
            </a:pPr>
            <a:endParaRPr lang="en-US" sz="2400" b="1" dirty="0"/>
          </a:p>
          <a:p>
            <a:pPr marL="285750" indent="-285750" algn="just">
              <a:spcBef>
                <a:spcPts val="1200"/>
              </a:spcBef>
              <a:buFont typeface="Wingdings" panose="05000000000000000000" pitchFamily="2" charset="2"/>
              <a:buChar char="§"/>
            </a:pPr>
            <a:r>
              <a:rPr lang="en-US" sz="2400" b="1" dirty="0"/>
              <a:t>If there are evidence that fraud may exist, the external auditor must bring the problem to the attention of an appropriate level of management.</a:t>
            </a:r>
          </a:p>
        </p:txBody>
      </p:sp>
      <p:pic>
        <p:nvPicPr>
          <p:cNvPr id="6" name="Imagine 5">
            <a:extLst>
              <a:ext uri="{FF2B5EF4-FFF2-40B4-BE49-F238E27FC236}">
                <a16:creationId xmlns:a16="http://schemas.microsoft.com/office/drawing/2014/main" xmlns="" id="{934E131A-6383-487C-A653-92317CAD7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8324" y="0"/>
            <a:ext cx="2733675" cy="1471134"/>
          </a:xfrm>
          <a:prstGeom prst="rect">
            <a:avLst/>
          </a:prstGeom>
        </p:spPr>
      </p:pic>
      <p:pic>
        <p:nvPicPr>
          <p:cNvPr id="11" name="Imagine 10">
            <a:extLst>
              <a:ext uri="{FF2B5EF4-FFF2-40B4-BE49-F238E27FC236}">
                <a16:creationId xmlns:a16="http://schemas.microsoft.com/office/drawing/2014/main" xmlns="" id="{5B58CDDE-3840-4167-83CE-BF2B11650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4171950"/>
            <a:ext cx="4762500" cy="2743200"/>
          </a:xfrm>
          <a:prstGeom prst="rect">
            <a:avLst/>
          </a:prstGeom>
        </p:spPr>
      </p:pic>
      <p:pic>
        <p:nvPicPr>
          <p:cNvPr id="9" name="Imagine 8">
            <a:extLst>
              <a:ext uri="{FF2B5EF4-FFF2-40B4-BE49-F238E27FC236}">
                <a16:creationId xmlns:a16="http://schemas.microsoft.com/office/drawing/2014/main" xmlns="" id="{11DAF43C-86B6-488A-A643-7BBB9821F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325" y="4171950"/>
            <a:ext cx="4762500" cy="2743200"/>
          </a:xfrm>
          <a:prstGeom prst="rect">
            <a:avLst/>
          </a:prstGeom>
        </p:spPr>
      </p:pic>
      <p:pic>
        <p:nvPicPr>
          <p:cNvPr id="10" name="Imagine 9">
            <a:extLst>
              <a:ext uri="{FF2B5EF4-FFF2-40B4-BE49-F238E27FC236}">
                <a16:creationId xmlns:a16="http://schemas.microsoft.com/office/drawing/2014/main" xmlns="" id="{3CD7FE73-921B-4331-975F-5E3F3741E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0" y="4171950"/>
            <a:ext cx="4762500" cy="2743200"/>
          </a:xfrm>
          <a:prstGeom prst="rect">
            <a:avLst/>
          </a:prstGeom>
        </p:spPr>
      </p:pic>
    </p:spTree>
    <p:extLst>
      <p:ext uri="{BB962C8B-B14F-4D97-AF65-F5344CB8AC3E}">
        <p14:creationId xmlns:p14="http://schemas.microsoft.com/office/powerpoint/2010/main" val="332920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a:extLst>
              <a:ext uri="{FF2B5EF4-FFF2-40B4-BE49-F238E27FC236}">
                <a16:creationId xmlns:a16="http://schemas.microsoft.com/office/drawing/2014/main" xmlns="" id="{A6E09240-7325-4B5B-953C-8F04B4E4D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075" y="2095500"/>
            <a:ext cx="3333750" cy="4762500"/>
          </a:xfrm>
          <a:prstGeom prst="rect">
            <a:avLst/>
          </a:prstGeom>
        </p:spPr>
      </p:pic>
      <p:pic>
        <p:nvPicPr>
          <p:cNvPr id="3" name="Imagine 2">
            <a:extLst>
              <a:ext uri="{FF2B5EF4-FFF2-40B4-BE49-F238E27FC236}">
                <a16:creationId xmlns:a16="http://schemas.microsoft.com/office/drawing/2014/main" xmlns="" id="{95EEF588-9187-4024-80B1-FBE2894BAEF9}"/>
              </a:ext>
            </a:extLst>
          </p:cNvPr>
          <p:cNvPicPr>
            <a:picLocks noChangeAspect="1"/>
          </p:cNvPicPr>
          <p:nvPr/>
        </p:nvPicPr>
        <p:blipFill>
          <a:blip r:embed="rId3"/>
          <a:stretch>
            <a:fillRect/>
          </a:stretch>
        </p:blipFill>
        <p:spPr>
          <a:xfrm>
            <a:off x="2062163" y="2587555"/>
            <a:ext cx="4762500" cy="3571875"/>
          </a:xfrm>
          <a:prstGeom prst="rect">
            <a:avLst/>
          </a:prstGeom>
        </p:spPr>
      </p:pic>
      <p:sp>
        <p:nvSpPr>
          <p:cNvPr id="2" name="Dreptunghi 1">
            <a:extLst>
              <a:ext uri="{FF2B5EF4-FFF2-40B4-BE49-F238E27FC236}">
                <a16:creationId xmlns:a16="http://schemas.microsoft.com/office/drawing/2014/main" xmlns="" id="{A3CBFA65-CD46-4287-AA2B-ED98B5BD49BC}"/>
              </a:ext>
            </a:extLst>
          </p:cNvPr>
          <p:cNvSpPr/>
          <p:nvPr/>
        </p:nvSpPr>
        <p:spPr>
          <a:xfrm>
            <a:off x="0" y="372130"/>
            <a:ext cx="12192000" cy="523220"/>
          </a:xfrm>
          <a:prstGeom prst="rect">
            <a:avLst/>
          </a:prstGeom>
          <a:solidFill>
            <a:schemeClr val="accent4">
              <a:lumMod val="40000"/>
              <a:lumOff val="60000"/>
              <a:alpha val="1000"/>
            </a:schemeClr>
          </a:solidFill>
          <a:ln>
            <a:noFill/>
          </a:ln>
        </p:spPr>
        <p:txBody>
          <a:bodyPr wrap="square">
            <a:spAutoFit/>
          </a:bodyPr>
          <a:lstStyle/>
          <a:p>
            <a:pPr algn="ctr"/>
            <a:r>
              <a:rPr lang="en-US" sz="2800" b="1" dirty="0">
                <a:solidFill>
                  <a:schemeClr val="accent1"/>
                </a:solidFill>
                <a:latin typeface="Arial" panose="020B0604020202020204" pitchFamily="34" charset="0"/>
              </a:rPr>
              <a:t>Fraud Investigators</a:t>
            </a:r>
            <a:endParaRPr lang="ro-RO" sz="2800" dirty="0">
              <a:solidFill>
                <a:srgbClr val="FF0000"/>
              </a:solidFill>
            </a:endParaRPr>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0" y="1647825"/>
            <a:ext cx="12192000" cy="1877437"/>
          </a:xfrm>
          <a:prstGeom prst="rect">
            <a:avLst/>
          </a:prstGeom>
          <a:noFill/>
        </p:spPr>
        <p:txBody>
          <a:bodyPr wrap="square" rtlCol="0">
            <a:spAutoFit/>
          </a:bodyPr>
          <a:lstStyle/>
          <a:p>
            <a:pPr marL="285750" indent="-285750" algn="just">
              <a:spcBef>
                <a:spcPts val="1200"/>
              </a:spcBef>
              <a:buFont typeface="Wingdings" panose="05000000000000000000" pitchFamily="2" charset="2"/>
              <a:buChar char="§"/>
            </a:pPr>
            <a:r>
              <a:rPr lang="en-US" sz="2400" b="1" dirty="0"/>
              <a:t>Are responsible to detect and investigate the fraud and the recovery of assets;</a:t>
            </a:r>
          </a:p>
          <a:p>
            <a:pPr marL="285750" indent="-285750" algn="just">
              <a:spcBef>
                <a:spcPts val="1200"/>
              </a:spcBef>
              <a:buFont typeface="Wingdings" panose="05000000000000000000" pitchFamily="2" charset="2"/>
              <a:buChar char="§"/>
            </a:pPr>
            <a:r>
              <a:rPr lang="en-US" sz="2400" b="1" dirty="0"/>
              <a:t>Work closely with or be involved in internal audit activities so as they will have access to internal and independent auditor findings;</a:t>
            </a:r>
          </a:p>
          <a:p>
            <a:pPr marL="285750" indent="-285750" algn="just">
              <a:spcBef>
                <a:spcPts val="1200"/>
              </a:spcBef>
              <a:buFont typeface="Wingdings" panose="05000000000000000000" pitchFamily="2" charset="2"/>
              <a:buChar char="§"/>
            </a:pPr>
            <a:r>
              <a:rPr lang="en-US" sz="2400" b="1" dirty="0"/>
              <a:t>Work closely with legal counsel to bring legal action against perpetrator.</a:t>
            </a:r>
          </a:p>
        </p:txBody>
      </p:sp>
      <p:pic>
        <p:nvPicPr>
          <p:cNvPr id="8" name="Imagine 7">
            <a:extLst>
              <a:ext uri="{FF2B5EF4-FFF2-40B4-BE49-F238E27FC236}">
                <a16:creationId xmlns:a16="http://schemas.microsoft.com/office/drawing/2014/main" xmlns="" id="{F0CD98B8-F838-4D31-A9F8-D277112E8583}"/>
              </a:ext>
            </a:extLst>
          </p:cNvPr>
          <p:cNvPicPr>
            <a:picLocks noChangeAspect="1"/>
          </p:cNvPicPr>
          <p:nvPr/>
        </p:nvPicPr>
        <p:blipFill>
          <a:blip r:embed="rId4"/>
          <a:stretch>
            <a:fillRect/>
          </a:stretch>
        </p:blipFill>
        <p:spPr>
          <a:xfrm>
            <a:off x="4843463" y="5760720"/>
            <a:ext cx="1828800" cy="1097280"/>
          </a:xfrm>
          <a:prstGeom prst="rect">
            <a:avLst/>
          </a:prstGeom>
        </p:spPr>
      </p:pic>
    </p:spTree>
    <p:extLst>
      <p:ext uri="{BB962C8B-B14F-4D97-AF65-F5344CB8AC3E}">
        <p14:creationId xmlns:p14="http://schemas.microsoft.com/office/powerpoint/2010/main" val="568411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ine 8">
            <a:extLst>
              <a:ext uri="{FF2B5EF4-FFF2-40B4-BE49-F238E27FC236}">
                <a16:creationId xmlns:a16="http://schemas.microsoft.com/office/drawing/2014/main" xmlns="" id="{A7059890-A881-4800-B5EA-BE87B2C0ADF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3019425" y="0"/>
            <a:ext cx="5838826" cy="2807543"/>
          </a:xfrm>
          <a:prstGeom prst="rect">
            <a:avLst/>
          </a:prstGeom>
          <a:ln>
            <a:solidFill>
              <a:schemeClr val="bg1">
                <a:lumMod val="85000"/>
                <a:alpha val="81000"/>
              </a:schemeClr>
            </a:solidFill>
          </a:ln>
        </p:spPr>
      </p:pic>
      <p:sp>
        <p:nvSpPr>
          <p:cNvPr id="2" name="Dreptunghi 1">
            <a:extLst>
              <a:ext uri="{FF2B5EF4-FFF2-40B4-BE49-F238E27FC236}">
                <a16:creationId xmlns:a16="http://schemas.microsoft.com/office/drawing/2014/main" xmlns="" id="{A3CBFA65-CD46-4287-AA2B-ED98B5BD49BC}"/>
              </a:ext>
            </a:extLst>
          </p:cNvPr>
          <p:cNvSpPr/>
          <p:nvPr/>
        </p:nvSpPr>
        <p:spPr>
          <a:xfrm>
            <a:off x="-295275" y="387251"/>
            <a:ext cx="12192000" cy="523220"/>
          </a:xfrm>
          <a:prstGeom prst="rect">
            <a:avLst/>
          </a:prstGeom>
          <a:solidFill>
            <a:schemeClr val="accent4">
              <a:lumMod val="40000"/>
              <a:lumOff val="60000"/>
              <a:alpha val="1000"/>
            </a:schemeClr>
          </a:solidFill>
          <a:ln>
            <a:noFill/>
          </a:ln>
        </p:spPr>
        <p:txBody>
          <a:bodyPr wrap="square">
            <a:spAutoFit/>
          </a:bodyPr>
          <a:lstStyle/>
          <a:p>
            <a:pPr algn="ctr"/>
            <a:r>
              <a:rPr lang="en-US" sz="2800" b="1" dirty="0">
                <a:solidFill>
                  <a:schemeClr val="accent1"/>
                </a:solidFill>
                <a:latin typeface="Arial" panose="020B0604020202020204" pitchFamily="34" charset="0"/>
              </a:rPr>
              <a:t>Other employees</a:t>
            </a:r>
            <a:endParaRPr lang="ro-RO" sz="2800" dirty="0">
              <a:solidFill>
                <a:srgbClr val="FF0000"/>
              </a:solidFill>
            </a:endParaRPr>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152400" y="3029381"/>
            <a:ext cx="11744325" cy="1354217"/>
          </a:xfrm>
          <a:prstGeom prst="rect">
            <a:avLst/>
          </a:prstGeom>
          <a:noFill/>
        </p:spPr>
        <p:txBody>
          <a:bodyPr wrap="square" rtlCol="0">
            <a:spAutoFit/>
          </a:bodyPr>
          <a:lstStyle/>
          <a:p>
            <a:pPr marL="285750" indent="-285750" algn="just">
              <a:spcBef>
                <a:spcPts val="1200"/>
              </a:spcBef>
              <a:buFont typeface="Wingdings" panose="05000000000000000000" pitchFamily="2" charset="2"/>
              <a:buChar char="§"/>
            </a:pPr>
            <a:r>
              <a:rPr lang="en-US" sz="2400" b="1" dirty="0"/>
              <a:t>Are the eyes and the ears of the organization;</a:t>
            </a:r>
          </a:p>
          <a:p>
            <a:pPr marL="285750" indent="-285750" algn="just">
              <a:spcBef>
                <a:spcPts val="1200"/>
              </a:spcBef>
              <a:buFont typeface="Wingdings" panose="05000000000000000000" pitchFamily="2" charset="2"/>
              <a:buChar char="§"/>
            </a:pPr>
            <a:r>
              <a:rPr lang="en-US" sz="2400" b="1" dirty="0"/>
              <a:t>Should report suspicions of fraud to an employee hotline, internal audit unit or a member of management.</a:t>
            </a:r>
          </a:p>
        </p:txBody>
      </p:sp>
      <p:pic>
        <p:nvPicPr>
          <p:cNvPr id="4" name="Imagine 3">
            <a:extLst>
              <a:ext uri="{FF2B5EF4-FFF2-40B4-BE49-F238E27FC236}">
                <a16:creationId xmlns:a16="http://schemas.microsoft.com/office/drawing/2014/main" xmlns="" id="{8B832242-92B3-47BF-B5FE-2183C0D58B89}"/>
              </a:ext>
            </a:extLst>
          </p:cNvPr>
          <p:cNvPicPr>
            <a:picLocks noChangeAspect="1"/>
          </p:cNvPicPr>
          <p:nvPr/>
        </p:nvPicPr>
        <p:blipFill>
          <a:blip r:embed="rId3"/>
          <a:stretch>
            <a:fillRect/>
          </a:stretch>
        </p:blipFill>
        <p:spPr>
          <a:xfrm>
            <a:off x="8420100" y="4476750"/>
            <a:ext cx="3771900" cy="2381250"/>
          </a:xfrm>
          <a:prstGeom prst="rect">
            <a:avLst/>
          </a:prstGeom>
        </p:spPr>
      </p:pic>
    </p:spTree>
    <p:extLst>
      <p:ext uri="{BB962C8B-B14F-4D97-AF65-F5344CB8AC3E}">
        <p14:creationId xmlns:p14="http://schemas.microsoft.com/office/powerpoint/2010/main" val="2372284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are 7">
            <a:extLst>
              <a:ext uri="{FF2B5EF4-FFF2-40B4-BE49-F238E27FC236}">
                <a16:creationId xmlns:a16="http://schemas.microsoft.com/office/drawing/2014/main" xmlns="" id="{60469C0E-AC62-4A76-9678-6EDCFCB94A9E}"/>
              </a:ext>
            </a:extLst>
          </p:cNvPr>
          <p:cNvGrpSpPr/>
          <p:nvPr/>
        </p:nvGrpSpPr>
        <p:grpSpPr>
          <a:xfrm>
            <a:off x="154781" y="676187"/>
            <a:ext cx="9551193" cy="2563028"/>
            <a:chOff x="95251" y="954107"/>
            <a:chExt cx="6872286" cy="2563028"/>
          </a:xfrm>
        </p:grpSpPr>
        <p:pic>
          <p:nvPicPr>
            <p:cNvPr id="5" name="Imagine 4">
              <a:extLst>
                <a:ext uri="{FF2B5EF4-FFF2-40B4-BE49-F238E27FC236}">
                  <a16:creationId xmlns:a16="http://schemas.microsoft.com/office/drawing/2014/main" xmlns="" id="{5A6467A0-BF6D-48A3-8617-1158FD092884}"/>
                </a:ext>
              </a:extLst>
            </p:cNvPr>
            <p:cNvPicPr>
              <a:picLocks noChangeAspect="1"/>
            </p:cNvPicPr>
            <p:nvPr/>
          </p:nvPicPr>
          <p:blipFill>
            <a:blip r:embed="rId2"/>
            <a:stretch>
              <a:fillRect/>
            </a:stretch>
          </p:blipFill>
          <p:spPr>
            <a:xfrm>
              <a:off x="4872948" y="954107"/>
              <a:ext cx="2094589" cy="2563028"/>
            </a:xfrm>
            <a:prstGeom prst="rect">
              <a:avLst/>
            </a:prstGeom>
          </p:spPr>
        </p:pic>
        <p:sp>
          <p:nvSpPr>
            <p:cNvPr id="3" name="CasetăText 2">
              <a:extLst>
                <a:ext uri="{FF2B5EF4-FFF2-40B4-BE49-F238E27FC236}">
                  <a16:creationId xmlns:a16="http://schemas.microsoft.com/office/drawing/2014/main" xmlns="" id="{35325311-AE14-495C-8947-94BF6436A424}"/>
                </a:ext>
              </a:extLst>
            </p:cNvPr>
            <p:cNvSpPr txBox="1"/>
            <p:nvPr/>
          </p:nvSpPr>
          <p:spPr>
            <a:xfrm>
              <a:off x="95251" y="1676831"/>
              <a:ext cx="5019674" cy="1569660"/>
            </a:xfrm>
            <a:prstGeom prst="rect">
              <a:avLst/>
            </a:prstGeom>
            <a:noFill/>
          </p:spPr>
          <p:txBody>
            <a:bodyPr wrap="square" rtlCol="0">
              <a:spAutoFit/>
            </a:bodyPr>
            <a:lstStyle/>
            <a:p>
              <a:pPr algn="just">
                <a:spcBef>
                  <a:spcPts val="1200"/>
                </a:spcBef>
              </a:pPr>
              <a:r>
                <a:rPr lang="ro-RO" sz="2400" b="1" dirty="0"/>
                <a:t>Internal </a:t>
              </a:r>
              <a:r>
                <a:rPr lang="ro-RO" sz="2400" b="1" dirty="0" err="1"/>
                <a:t>auditors</a:t>
              </a:r>
              <a:r>
                <a:rPr lang="ro-RO" sz="2400" b="1" dirty="0"/>
                <a:t> are </a:t>
              </a:r>
              <a:r>
                <a:rPr lang="ro-RO" sz="2400" b="1" dirty="0" err="1"/>
                <a:t>not</a:t>
              </a:r>
              <a:r>
                <a:rPr lang="ro-RO" sz="2400" b="1" dirty="0"/>
                <a:t> </a:t>
              </a:r>
              <a:r>
                <a:rPr lang="ro-RO" sz="2400" b="1" dirty="0" err="1"/>
                <a:t>expected</a:t>
              </a:r>
              <a:r>
                <a:rPr lang="ro-RO" sz="2400" b="1" dirty="0"/>
                <a:t> </a:t>
              </a:r>
              <a:r>
                <a:rPr lang="ro-RO" sz="2400" b="1" dirty="0" err="1"/>
                <a:t>to</a:t>
              </a:r>
              <a:r>
                <a:rPr lang="ro-RO" sz="2400" b="1" dirty="0"/>
                <a:t> </a:t>
              </a:r>
              <a:r>
                <a:rPr lang="ro-RO" sz="2400" b="1" dirty="0" err="1"/>
                <a:t>have</a:t>
              </a:r>
              <a:r>
                <a:rPr lang="ro-RO" sz="2400" b="1" dirty="0"/>
                <a:t> </a:t>
              </a:r>
              <a:r>
                <a:rPr lang="ro-RO" sz="2400" b="1" dirty="0" err="1"/>
                <a:t>knowledge</a:t>
              </a:r>
              <a:r>
                <a:rPr lang="ro-RO" sz="2400" b="1" dirty="0"/>
                <a:t> </a:t>
              </a:r>
              <a:r>
                <a:rPr lang="ro-RO" sz="2400" b="1" dirty="0" err="1"/>
                <a:t>equivalent</a:t>
              </a:r>
              <a:r>
                <a:rPr lang="ro-RO" sz="2400" b="1" dirty="0"/>
                <a:t> </a:t>
              </a:r>
              <a:r>
                <a:rPr lang="ro-RO" sz="2400" b="1" dirty="0" err="1"/>
                <a:t>to</a:t>
              </a:r>
              <a:r>
                <a:rPr lang="ro-RO" sz="2400" b="1" dirty="0"/>
                <a:t> </a:t>
              </a:r>
              <a:r>
                <a:rPr lang="ro-RO" sz="2400" b="1" dirty="0" err="1"/>
                <a:t>that</a:t>
              </a:r>
              <a:r>
                <a:rPr lang="ro-RO" sz="2400" b="1" dirty="0"/>
                <a:t> of a </a:t>
              </a:r>
              <a:r>
                <a:rPr lang="ro-RO" sz="2400" b="1" dirty="0" err="1"/>
                <a:t>person</a:t>
              </a:r>
              <a:r>
                <a:rPr lang="ro-RO" sz="2400" b="1" dirty="0"/>
                <a:t> </a:t>
              </a:r>
              <a:r>
                <a:rPr lang="ro-RO" sz="2400" b="1" dirty="0" err="1"/>
                <a:t>whose</a:t>
              </a:r>
              <a:r>
                <a:rPr lang="ro-RO" sz="2400" b="1" dirty="0"/>
                <a:t> </a:t>
              </a:r>
              <a:r>
                <a:rPr lang="ro-RO" sz="2400" b="1" dirty="0" err="1"/>
                <a:t>primary</a:t>
              </a:r>
              <a:r>
                <a:rPr lang="ro-RO" sz="2400" b="1" dirty="0"/>
                <a:t> </a:t>
              </a:r>
              <a:r>
                <a:rPr lang="ro-RO" sz="2400" b="1" dirty="0" err="1"/>
                <a:t>responsibility</a:t>
              </a:r>
              <a:r>
                <a:rPr lang="ro-RO" sz="2400" b="1" dirty="0"/>
                <a:t> </a:t>
              </a:r>
              <a:r>
                <a:rPr lang="ro-RO" sz="2400" b="1" dirty="0" err="1"/>
                <a:t>is</a:t>
              </a:r>
              <a:r>
                <a:rPr lang="ro-RO" sz="2400" b="1" dirty="0"/>
                <a:t> </a:t>
              </a:r>
              <a:r>
                <a:rPr lang="ro-RO" sz="2400" b="1" dirty="0" err="1"/>
                <a:t>detecting</a:t>
              </a:r>
              <a:r>
                <a:rPr lang="ro-RO" sz="2400" b="1" dirty="0"/>
                <a:t> </a:t>
              </a:r>
              <a:r>
                <a:rPr lang="ro-RO" sz="2400" b="1" dirty="0" err="1"/>
                <a:t>and</a:t>
              </a:r>
              <a:r>
                <a:rPr lang="ro-RO" sz="2400" b="1" dirty="0"/>
                <a:t> </a:t>
              </a:r>
              <a:r>
                <a:rPr lang="ro-RO" sz="2400" b="1" dirty="0" err="1"/>
                <a:t>investigating</a:t>
              </a:r>
              <a:r>
                <a:rPr lang="ro-RO" sz="2400" b="1" dirty="0"/>
                <a:t> </a:t>
              </a:r>
              <a:r>
                <a:rPr lang="ro-RO" sz="2400" b="1" dirty="0" err="1"/>
                <a:t>fraud</a:t>
              </a:r>
              <a:r>
                <a:rPr lang="ro-RO" sz="2400" b="1" dirty="0"/>
                <a:t>.</a:t>
              </a:r>
              <a:endParaRPr lang="en-US" sz="2400" b="1" dirty="0"/>
            </a:p>
          </p:txBody>
        </p:sp>
      </p:grpSp>
      <p:grpSp>
        <p:nvGrpSpPr>
          <p:cNvPr id="7" name="Grupare 6">
            <a:extLst>
              <a:ext uri="{FF2B5EF4-FFF2-40B4-BE49-F238E27FC236}">
                <a16:creationId xmlns:a16="http://schemas.microsoft.com/office/drawing/2014/main" xmlns="" id="{5C9683A3-AEEA-4B6F-AB38-860964996228}"/>
              </a:ext>
            </a:extLst>
          </p:cNvPr>
          <p:cNvGrpSpPr/>
          <p:nvPr/>
        </p:nvGrpSpPr>
        <p:grpSpPr>
          <a:xfrm>
            <a:off x="3705226" y="2706098"/>
            <a:ext cx="8331993" cy="2076131"/>
            <a:chOff x="7172326" y="3342060"/>
            <a:chExt cx="6862762" cy="2076131"/>
          </a:xfrm>
        </p:grpSpPr>
        <p:pic>
          <p:nvPicPr>
            <p:cNvPr id="6" name="Imagine 5">
              <a:extLst>
                <a:ext uri="{FF2B5EF4-FFF2-40B4-BE49-F238E27FC236}">
                  <a16:creationId xmlns:a16="http://schemas.microsoft.com/office/drawing/2014/main" xmlns="" id="{F32D7838-732C-4CBA-8E7C-2D4845AC7184}"/>
                </a:ext>
              </a:extLst>
            </p:cNvPr>
            <p:cNvPicPr>
              <a:picLocks noChangeAspect="1"/>
            </p:cNvPicPr>
            <p:nvPr/>
          </p:nvPicPr>
          <p:blipFill>
            <a:blip r:embed="rId3"/>
            <a:stretch>
              <a:fillRect/>
            </a:stretch>
          </p:blipFill>
          <p:spPr>
            <a:xfrm>
              <a:off x="12034838" y="3342060"/>
              <a:ext cx="2000250" cy="1928813"/>
            </a:xfrm>
            <a:prstGeom prst="rect">
              <a:avLst/>
            </a:prstGeom>
          </p:spPr>
        </p:pic>
        <p:sp>
          <p:nvSpPr>
            <p:cNvPr id="4" name="CasetăText 3">
              <a:extLst>
                <a:ext uri="{FF2B5EF4-FFF2-40B4-BE49-F238E27FC236}">
                  <a16:creationId xmlns:a16="http://schemas.microsoft.com/office/drawing/2014/main" xmlns="" id="{78408D6D-43A3-46A2-BB54-B27D8E56C9EC}"/>
                </a:ext>
              </a:extLst>
            </p:cNvPr>
            <p:cNvSpPr txBox="1"/>
            <p:nvPr/>
          </p:nvSpPr>
          <p:spPr>
            <a:xfrm>
              <a:off x="7172326" y="3848531"/>
              <a:ext cx="5019674" cy="1569660"/>
            </a:xfrm>
            <a:prstGeom prst="rect">
              <a:avLst/>
            </a:prstGeom>
            <a:noFill/>
          </p:spPr>
          <p:txBody>
            <a:bodyPr wrap="square" rtlCol="0">
              <a:spAutoFit/>
            </a:bodyPr>
            <a:lstStyle/>
            <a:p>
              <a:pPr algn="just">
                <a:spcBef>
                  <a:spcPts val="1200"/>
                </a:spcBef>
              </a:pPr>
              <a:r>
                <a:rPr lang="ro-RO" sz="2400" b="1" dirty="0"/>
                <a:t>Audit </a:t>
              </a:r>
              <a:r>
                <a:rPr lang="ro-RO" sz="2400" b="1" dirty="0" err="1"/>
                <a:t>procedures</a:t>
              </a:r>
              <a:r>
                <a:rPr lang="ro-RO" sz="2400" b="1" dirty="0"/>
                <a:t> </a:t>
              </a:r>
              <a:r>
                <a:rPr lang="ro-RO" sz="2400" b="1" dirty="0" err="1"/>
                <a:t>alone</a:t>
              </a:r>
              <a:r>
                <a:rPr lang="ro-RO" sz="2400" b="1" dirty="0"/>
                <a:t>, </a:t>
              </a:r>
              <a:r>
                <a:rPr lang="ro-RO" sz="2400" b="1" dirty="0" err="1"/>
                <a:t>even</a:t>
              </a:r>
              <a:r>
                <a:rPr lang="ro-RO" sz="2400" b="1" dirty="0"/>
                <a:t> </a:t>
              </a:r>
              <a:r>
                <a:rPr lang="ro-RO" sz="2400" b="1" dirty="0" err="1"/>
                <a:t>when</a:t>
              </a:r>
              <a:r>
                <a:rPr lang="ro-RO" sz="2400" b="1" dirty="0"/>
                <a:t> </a:t>
              </a:r>
              <a:r>
                <a:rPr lang="ro-RO" sz="2400" b="1" dirty="0" err="1"/>
                <a:t>carried</a:t>
              </a:r>
              <a:r>
                <a:rPr lang="ro-RO" sz="2400" b="1" dirty="0"/>
                <a:t> out </a:t>
              </a:r>
              <a:r>
                <a:rPr lang="ro-RO" sz="2400" b="1" dirty="0" err="1"/>
                <a:t>with</a:t>
              </a:r>
              <a:r>
                <a:rPr lang="ro-RO" sz="2400" b="1" dirty="0"/>
                <a:t> </a:t>
              </a:r>
              <a:r>
                <a:rPr lang="ro-RO" sz="2400" b="1" dirty="0" err="1"/>
                <a:t>due</a:t>
              </a:r>
              <a:r>
                <a:rPr lang="ro-RO" sz="2400" b="1" dirty="0"/>
                <a:t> </a:t>
              </a:r>
              <a:r>
                <a:rPr lang="ro-RO" sz="2400" b="1" dirty="0" err="1"/>
                <a:t>professional</a:t>
              </a:r>
              <a:r>
                <a:rPr lang="ro-RO" sz="2400" b="1" dirty="0"/>
                <a:t> care, do </a:t>
              </a:r>
              <a:r>
                <a:rPr lang="ro-RO" sz="2400" b="1" dirty="0" err="1"/>
                <a:t>not</a:t>
              </a:r>
              <a:r>
                <a:rPr lang="ro-RO" sz="2400" b="1" dirty="0"/>
                <a:t> </a:t>
              </a:r>
              <a:r>
                <a:rPr lang="ro-RO" sz="2400" b="1" dirty="0" err="1"/>
                <a:t>guarantee</a:t>
              </a:r>
              <a:r>
                <a:rPr lang="ro-RO" sz="2400" b="1" dirty="0"/>
                <a:t> </a:t>
              </a:r>
              <a:r>
                <a:rPr lang="ro-RO" sz="2400" b="1" dirty="0" err="1"/>
                <a:t>that</a:t>
              </a:r>
              <a:r>
                <a:rPr lang="ro-RO" sz="2400" b="1" dirty="0"/>
                <a:t> </a:t>
              </a:r>
              <a:r>
                <a:rPr lang="ro-RO" sz="2400" b="1" dirty="0" err="1"/>
                <a:t>fraud</a:t>
              </a:r>
              <a:r>
                <a:rPr lang="ro-RO" sz="2400" b="1" dirty="0"/>
                <a:t> </a:t>
              </a:r>
              <a:r>
                <a:rPr lang="ro-RO" sz="2400" b="1" dirty="0" err="1"/>
                <a:t>will</a:t>
              </a:r>
              <a:r>
                <a:rPr lang="ro-RO" sz="2400" b="1" dirty="0"/>
                <a:t> </a:t>
              </a:r>
              <a:r>
                <a:rPr lang="ro-RO" sz="2400" b="1" dirty="0" err="1"/>
                <a:t>be</a:t>
              </a:r>
              <a:r>
                <a:rPr lang="ro-RO" sz="2400" b="1" dirty="0"/>
                <a:t> </a:t>
              </a:r>
              <a:r>
                <a:rPr lang="ro-RO" sz="2400" b="1" dirty="0" err="1"/>
                <a:t>detected</a:t>
              </a:r>
              <a:r>
                <a:rPr lang="ro-RO" sz="2400" b="1" dirty="0"/>
                <a:t>. </a:t>
              </a:r>
              <a:endParaRPr lang="en-US" sz="2400" b="1" dirty="0"/>
            </a:p>
          </p:txBody>
        </p:sp>
      </p:grpSp>
      <p:pic>
        <p:nvPicPr>
          <p:cNvPr id="10" name="Imagine 9">
            <a:extLst>
              <a:ext uri="{FF2B5EF4-FFF2-40B4-BE49-F238E27FC236}">
                <a16:creationId xmlns:a16="http://schemas.microsoft.com/office/drawing/2014/main" xmlns="" id="{06F8A9DA-20E6-40DE-80D3-CA629DA43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7798" y="4824907"/>
            <a:ext cx="2571750" cy="1928813"/>
          </a:xfrm>
          <a:prstGeom prst="rect">
            <a:avLst/>
          </a:prstGeom>
        </p:spPr>
      </p:pic>
      <p:sp>
        <p:nvSpPr>
          <p:cNvPr id="11" name="Dreptunghi 10">
            <a:extLst>
              <a:ext uri="{FF2B5EF4-FFF2-40B4-BE49-F238E27FC236}">
                <a16:creationId xmlns:a16="http://schemas.microsoft.com/office/drawing/2014/main" xmlns="" id="{35A97FFD-8930-43E9-8669-13123AEBE327}"/>
              </a:ext>
            </a:extLst>
          </p:cNvPr>
          <p:cNvSpPr/>
          <p:nvPr/>
        </p:nvSpPr>
        <p:spPr>
          <a:xfrm>
            <a:off x="0" y="6747"/>
            <a:ext cx="12192000" cy="954107"/>
          </a:xfrm>
          <a:prstGeom prst="rect">
            <a:avLst/>
          </a:prstGeom>
          <a:solidFill>
            <a:schemeClr val="accent4">
              <a:lumMod val="40000"/>
              <a:lumOff val="60000"/>
              <a:alpha val="1000"/>
            </a:schemeClr>
          </a:solidFill>
          <a:ln>
            <a:noFill/>
          </a:ln>
        </p:spPr>
        <p:txBody>
          <a:bodyPr wrap="square">
            <a:spAutoFit/>
          </a:bodyPr>
          <a:lstStyle/>
          <a:p>
            <a:pPr algn="ctr"/>
            <a:r>
              <a:rPr lang="ro-RO" sz="2800" b="1" dirty="0" err="1">
                <a:solidFill>
                  <a:schemeClr val="accent1"/>
                </a:solidFill>
                <a:latin typeface="Arial" panose="020B0604020202020204" pitchFamily="34" charset="0"/>
              </a:rPr>
              <a:t>What</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auditors</a:t>
            </a:r>
            <a:r>
              <a:rPr lang="ro-RO" sz="2800" b="1" dirty="0">
                <a:solidFill>
                  <a:schemeClr val="accent1"/>
                </a:solidFill>
                <a:latin typeface="Arial" panose="020B0604020202020204" pitchFamily="34" charset="0"/>
              </a:rPr>
              <a:t> should do, </a:t>
            </a:r>
            <a:r>
              <a:rPr lang="ro-RO" sz="2800" b="1" dirty="0" err="1">
                <a:solidFill>
                  <a:schemeClr val="accent1"/>
                </a:solidFill>
                <a:latin typeface="Arial" panose="020B0604020202020204" pitchFamily="34" charset="0"/>
              </a:rPr>
              <a:t>related</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to</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fraud</a:t>
            </a:r>
            <a:r>
              <a:rPr lang="ro-RO" sz="2800" b="1" dirty="0">
                <a:solidFill>
                  <a:schemeClr val="accent1"/>
                </a:solidFill>
                <a:latin typeface="Arial" panose="020B0604020202020204" pitchFamily="34" charset="0"/>
              </a:rPr>
              <a:t>,</a:t>
            </a:r>
          </a:p>
          <a:p>
            <a:pPr algn="ctr"/>
            <a:r>
              <a:rPr lang="ro-RO" sz="2800" b="1" dirty="0" err="1">
                <a:solidFill>
                  <a:schemeClr val="accent1"/>
                </a:solidFill>
                <a:latin typeface="Arial" panose="020B0604020202020204" pitchFamily="34" charset="0"/>
              </a:rPr>
              <a:t>during</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the</a:t>
            </a:r>
            <a:r>
              <a:rPr lang="ro-RO" sz="2800" b="1" dirty="0">
                <a:solidFill>
                  <a:schemeClr val="accent1"/>
                </a:solidFill>
                <a:latin typeface="Arial" panose="020B0604020202020204" pitchFamily="34" charset="0"/>
              </a:rPr>
              <a:t> audit </a:t>
            </a:r>
            <a:r>
              <a:rPr lang="ro-RO" sz="2800" b="1" dirty="0" err="1">
                <a:solidFill>
                  <a:schemeClr val="accent1"/>
                </a:solidFill>
                <a:latin typeface="Arial" panose="020B0604020202020204" pitchFamily="34" charset="0"/>
              </a:rPr>
              <a:t>engagement</a:t>
            </a:r>
            <a:r>
              <a:rPr lang="ro-RO" sz="2800" b="1" dirty="0">
                <a:solidFill>
                  <a:schemeClr val="accent1"/>
                </a:solidFill>
                <a:latin typeface="Arial" panose="020B0604020202020204" pitchFamily="34" charset="0"/>
              </a:rPr>
              <a:t>? (1)</a:t>
            </a:r>
            <a:endParaRPr lang="ro-RO" sz="2800" dirty="0">
              <a:solidFill>
                <a:srgbClr val="FF0000"/>
              </a:solidFill>
            </a:endParaRPr>
          </a:p>
        </p:txBody>
      </p:sp>
      <p:sp>
        <p:nvSpPr>
          <p:cNvPr id="12" name="CasetăText 11">
            <a:extLst>
              <a:ext uri="{FF2B5EF4-FFF2-40B4-BE49-F238E27FC236}">
                <a16:creationId xmlns:a16="http://schemas.microsoft.com/office/drawing/2014/main" xmlns="" id="{A0609524-176A-4171-AE6A-0D358EA8D807}"/>
              </a:ext>
            </a:extLst>
          </p:cNvPr>
          <p:cNvSpPr txBox="1"/>
          <p:nvPr/>
        </p:nvSpPr>
        <p:spPr>
          <a:xfrm>
            <a:off x="154781" y="5052873"/>
            <a:ext cx="6722268" cy="1569660"/>
          </a:xfrm>
          <a:prstGeom prst="rect">
            <a:avLst/>
          </a:prstGeom>
          <a:noFill/>
        </p:spPr>
        <p:txBody>
          <a:bodyPr wrap="square" rtlCol="0">
            <a:spAutoFit/>
          </a:bodyPr>
          <a:lstStyle/>
          <a:p>
            <a:pPr algn="just">
              <a:spcBef>
                <a:spcPts val="1200"/>
              </a:spcBef>
            </a:pPr>
            <a:r>
              <a:rPr lang="ro-RO" sz="2400" b="1" dirty="0"/>
              <a:t>A </a:t>
            </a:r>
            <a:r>
              <a:rPr lang="ro-RO" sz="2400" b="1" dirty="0" err="1"/>
              <a:t>well</a:t>
            </a:r>
            <a:r>
              <a:rPr lang="ro-RO" sz="2400" b="1" dirty="0"/>
              <a:t> </a:t>
            </a:r>
            <a:r>
              <a:rPr lang="ro-RO" sz="2400" b="1" dirty="0" err="1"/>
              <a:t>designed</a:t>
            </a:r>
            <a:r>
              <a:rPr lang="ro-RO" sz="2400" b="1" dirty="0"/>
              <a:t> </a:t>
            </a:r>
            <a:r>
              <a:rPr lang="ro-RO" sz="2400" b="1" dirty="0" err="1"/>
              <a:t>internal</a:t>
            </a:r>
            <a:r>
              <a:rPr lang="ro-RO" sz="2400" b="1" dirty="0"/>
              <a:t> control </a:t>
            </a:r>
            <a:r>
              <a:rPr lang="ro-RO" sz="2400" b="1" dirty="0" err="1"/>
              <a:t>system</a:t>
            </a:r>
            <a:r>
              <a:rPr lang="ro-RO" sz="2400" b="1" dirty="0"/>
              <a:t> should </a:t>
            </a:r>
            <a:r>
              <a:rPr lang="ro-RO" sz="2400" b="1" dirty="0" err="1"/>
              <a:t>help</a:t>
            </a:r>
            <a:r>
              <a:rPr lang="ro-RO" sz="2400" b="1" dirty="0"/>
              <a:t> </a:t>
            </a:r>
            <a:r>
              <a:rPr lang="ro-RO" sz="2400" b="1" dirty="0" err="1"/>
              <a:t>prevent</a:t>
            </a:r>
            <a:r>
              <a:rPr lang="ro-RO" sz="2400" b="1" dirty="0"/>
              <a:t> or </a:t>
            </a:r>
            <a:r>
              <a:rPr lang="ro-RO" sz="2400" b="1" dirty="0" err="1"/>
              <a:t>detect</a:t>
            </a:r>
            <a:r>
              <a:rPr lang="ro-RO" sz="2400" b="1" dirty="0"/>
              <a:t> </a:t>
            </a:r>
            <a:r>
              <a:rPr lang="ro-RO" sz="2400" b="1" dirty="0" err="1"/>
              <a:t>fraud</a:t>
            </a:r>
            <a:r>
              <a:rPr lang="ro-RO" sz="2400" b="1" dirty="0"/>
              <a:t>. </a:t>
            </a:r>
            <a:r>
              <a:rPr lang="ro-RO" sz="2400" b="1" dirty="0" err="1"/>
              <a:t>Tests</a:t>
            </a:r>
            <a:r>
              <a:rPr lang="ro-RO" sz="2400" b="1" dirty="0"/>
              <a:t> </a:t>
            </a:r>
            <a:r>
              <a:rPr lang="ro-RO" sz="2400" b="1" dirty="0" err="1"/>
              <a:t>conducted</a:t>
            </a:r>
            <a:r>
              <a:rPr lang="ro-RO" sz="2400" b="1" dirty="0"/>
              <a:t> </a:t>
            </a:r>
            <a:r>
              <a:rPr lang="ro-RO" sz="2400" b="1" dirty="0" err="1"/>
              <a:t>by</a:t>
            </a:r>
            <a:r>
              <a:rPr lang="ro-RO" sz="2400" b="1" dirty="0"/>
              <a:t> </a:t>
            </a:r>
            <a:r>
              <a:rPr lang="ro-RO" sz="2400" b="1" dirty="0" err="1"/>
              <a:t>internal</a:t>
            </a:r>
            <a:r>
              <a:rPr lang="ro-RO" sz="2400" b="1" dirty="0"/>
              <a:t> </a:t>
            </a:r>
            <a:r>
              <a:rPr lang="ro-RO" sz="2400" b="1" dirty="0" err="1"/>
              <a:t>auditors</a:t>
            </a:r>
            <a:r>
              <a:rPr lang="ro-RO" sz="2400" b="1" dirty="0"/>
              <a:t> </a:t>
            </a:r>
            <a:r>
              <a:rPr lang="ro-RO" sz="2400" b="1" dirty="0" err="1"/>
              <a:t>improve</a:t>
            </a:r>
            <a:r>
              <a:rPr lang="ro-RO" sz="2400" b="1" dirty="0"/>
              <a:t> </a:t>
            </a:r>
            <a:r>
              <a:rPr lang="ro-RO" sz="2400" b="1" dirty="0" err="1"/>
              <a:t>the</a:t>
            </a:r>
            <a:r>
              <a:rPr lang="ro-RO" sz="2400" b="1" dirty="0"/>
              <a:t> </a:t>
            </a:r>
            <a:r>
              <a:rPr lang="ro-RO" sz="2400" b="1" dirty="0" err="1"/>
              <a:t>likelihood</a:t>
            </a:r>
            <a:r>
              <a:rPr lang="ro-RO" sz="2400" b="1" dirty="0"/>
              <a:t> </a:t>
            </a:r>
            <a:r>
              <a:rPr lang="ro-RO" sz="2400" b="1" dirty="0" err="1"/>
              <a:t>that</a:t>
            </a:r>
            <a:r>
              <a:rPr lang="ro-RO" sz="2400" b="1" dirty="0"/>
              <a:t> important </a:t>
            </a:r>
            <a:r>
              <a:rPr lang="ro-RO" sz="2400" b="1" dirty="0" err="1"/>
              <a:t>fraud</a:t>
            </a:r>
            <a:r>
              <a:rPr lang="ro-RO" sz="2400" b="1" dirty="0"/>
              <a:t> </a:t>
            </a:r>
            <a:r>
              <a:rPr lang="ro-RO" sz="2400" b="1" dirty="0" err="1"/>
              <a:t>indicators</a:t>
            </a:r>
            <a:r>
              <a:rPr lang="ro-RO" sz="2400" b="1" dirty="0"/>
              <a:t> </a:t>
            </a:r>
            <a:r>
              <a:rPr lang="ro-RO" sz="2400" b="1" dirty="0" err="1"/>
              <a:t>will</a:t>
            </a:r>
            <a:r>
              <a:rPr lang="ro-RO" sz="2400" b="1" dirty="0"/>
              <a:t> </a:t>
            </a:r>
            <a:r>
              <a:rPr lang="ro-RO" sz="2400" b="1" dirty="0" err="1"/>
              <a:t>be</a:t>
            </a:r>
            <a:r>
              <a:rPr lang="ro-RO" sz="2400" b="1" dirty="0"/>
              <a:t> </a:t>
            </a:r>
            <a:r>
              <a:rPr lang="ro-RO" sz="2400" b="1" dirty="0" err="1"/>
              <a:t>detected</a:t>
            </a:r>
            <a:r>
              <a:rPr lang="ro-RO" sz="2400" b="1" dirty="0"/>
              <a:t>.</a:t>
            </a:r>
            <a:endParaRPr lang="en-US" sz="2400" b="1" dirty="0"/>
          </a:p>
        </p:txBody>
      </p:sp>
    </p:spTree>
    <p:extLst>
      <p:ext uri="{BB962C8B-B14F-4D97-AF65-F5344CB8AC3E}">
        <p14:creationId xmlns:p14="http://schemas.microsoft.com/office/powerpoint/2010/main" val="270627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ine 12">
            <a:extLst>
              <a:ext uri="{FF2B5EF4-FFF2-40B4-BE49-F238E27FC236}">
                <a16:creationId xmlns:a16="http://schemas.microsoft.com/office/drawing/2014/main" xmlns="" id="{FE170173-98B8-40C2-9251-811BC384E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2" y="845310"/>
            <a:ext cx="660942" cy="1101570"/>
          </a:xfrm>
          <a:prstGeom prst="rect">
            <a:avLst/>
          </a:prstGeom>
        </p:spPr>
      </p:pic>
      <p:sp>
        <p:nvSpPr>
          <p:cNvPr id="2" name="Dreptunghi 1">
            <a:extLst>
              <a:ext uri="{FF2B5EF4-FFF2-40B4-BE49-F238E27FC236}">
                <a16:creationId xmlns:a16="http://schemas.microsoft.com/office/drawing/2014/main" xmlns="" id="{74A3ED35-A0E8-4EE5-9ACB-F507AB6B14DD}"/>
              </a:ext>
            </a:extLst>
          </p:cNvPr>
          <p:cNvSpPr/>
          <p:nvPr/>
        </p:nvSpPr>
        <p:spPr>
          <a:xfrm>
            <a:off x="138394" y="18505"/>
            <a:ext cx="12192000" cy="954107"/>
          </a:xfrm>
          <a:prstGeom prst="rect">
            <a:avLst/>
          </a:prstGeom>
          <a:solidFill>
            <a:schemeClr val="accent4">
              <a:lumMod val="40000"/>
              <a:lumOff val="60000"/>
              <a:alpha val="1000"/>
            </a:schemeClr>
          </a:solidFill>
          <a:ln>
            <a:noFill/>
          </a:ln>
        </p:spPr>
        <p:txBody>
          <a:bodyPr wrap="square">
            <a:spAutoFit/>
          </a:bodyPr>
          <a:lstStyle/>
          <a:p>
            <a:pPr algn="ctr"/>
            <a:r>
              <a:rPr lang="ro-RO" sz="2800" b="1" dirty="0" err="1">
                <a:solidFill>
                  <a:schemeClr val="accent1"/>
                </a:solidFill>
                <a:latin typeface="Arial" panose="020B0604020202020204" pitchFamily="34" charset="0"/>
              </a:rPr>
              <a:t>What</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auditors</a:t>
            </a:r>
            <a:r>
              <a:rPr lang="ro-RO" sz="2800" b="1" dirty="0">
                <a:solidFill>
                  <a:schemeClr val="accent1"/>
                </a:solidFill>
                <a:latin typeface="Arial" panose="020B0604020202020204" pitchFamily="34" charset="0"/>
              </a:rPr>
              <a:t> should do, </a:t>
            </a:r>
            <a:r>
              <a:rPr lang="ro-RO" sz="2800" b="1" dirty="0" err="1">
                <a:solidFill>
                  <a:schemeClr val="accent1"/>
                </a:solidFill>
                <a:latin typeface="Arial" panose="020B0604020202020204" pitchFamily="34" charset="0"/>
              </a:rPr>
              <a:t>related</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to</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fraud</a:t>
            </a:r>
            <a:r>
              <a:rPr lang="ro-RO" sz="2800" b="1" dirty="0">
                <a:solidFill>
                  <a:schemeClr val="accent1"/>
                </a:solidFill>
                <a:latin typeface="Arial" panose="020B0604020202020204" pitchFamily="34" charset="0"/>
              </a:rPr>
              <a:t>,</a:t>
            </a:r>
          </a:p>
          <a:p>
            <a:pPr algn="ctr"/>
            <a:r>
              <a:rPr lang="ro-RO" sz="2800" b="1" dirty="0" err="1">
                <a:solidFill>
                  <a:schemeClr val="accent1"/>
                </a:solidFill>
                <a:latin typeface="Arial" panose="020B0604020202020204" pitchFamily="34" charset="0"/>
              </a:rPr>
              <a:t>during</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the</a:t>
            </a:r>
            <a:r>
              <a:rPr lang="ro-RO" sz="2800" b="1" dirty="0">
                <a:solidFill>
                  <a:schemeClr val="accent1"/>
                </a:solidFill>
                <a:latin typeface="Arial" panose="020B0604020202020204" pitchFamily="34" charset="0"/>
              </a:rPr>
              <a:t> audit </a:t>
            </a:r>
            <a:r>
              <a:rPr lang="ro-RO" sz="2800" b="1" dirty="0" err="1">
                <a:solidFill>
                  <a:schemeClr val="accent1"/>
                </a:solidFill>
                <a:latin typeface="Arial" panose="020B0604020202020204" pitchFamily="34" charset="0"/>
              </a:rPr>
              <a:t>engagement</a:t>
            </a:r>
            <a:r>
              <a:rPr lang="ro-RO" sz="2800" b="1" dirty="0">
                <a:solidFill>
                  <a:schemeClr val="accent1"/>
                </a:solidFill>
                <a:latin typeface="Arial" panose="020B0604020202020204" pitchFamily="34" charset="0"/>
              </a:rPr>
              <a:t>? (2)</a:t>
            </a:r>
            <a:endParaRPr lang="ro-RO" sz="2800" dirty="0">
              <a:solidFill>
                <a:srgbClr val="FF0000"/>
              </a:solidFill>
            </a:endParaRPr>
          </a:p>
        </p:txBody>
      </p:sp>
      <p:sp>
        <p:nvSpPr>
          <p:cNvPr id="4" name="CasetăText 3">
            <a:extLst>
              <a:ext uri="{FF2B5EF4-FFF2-40B4-BE49-F238E27FC236}">
                <a16:creationId xmlns:a16="http://schemas.microsoft.com/office/drawing/2014/main" xmlns="" id="{12E19F73-229F-4BEA-98E7-4ACFCC7416C8}"/>
              </a:ext>
            </a:extLst>
          </p:cNvPr>
          <p:cNvSpPr txBox="1"/>
          <p:nvPr/>
        </p:nvSpPr>
        <p:spPr>
          <a:xfrm>
            <a:off x="566456" y="954106"/>
            <a:ext cx="11487150" cy="6899325"/>
          </a:xfrm>
          <a:prstGeom prst="rect">
            <a:avLst/>
          </a:prstGeom>
          <a:noFill/>
        </p:spPr>
        <p:txBody>
          <a:bodyPr wrap="square" rtlCol="0">
            <a:spAutoFit/>
          </a:bodyPr>
          <a:lstStyle/>
          <a:p>
            <a:pPr algn="just">
              <a:spcBef>
                <a:spcPts val="1200"/>
              </a:spcBef>
            </a:pPr>
            <a:r>
              <a:rPr lang="ro-RO" sz="2400" b="1" dirty="0"/>
              <a:t>Should consider </a:t>
            </a:r>
            <a:r>
              <a:rPr lang="ro-RO" sz="2400" b="1" dirty="0" err="1"/>
              <a:t>fraud</a:t>
            </a:r>
            <a:r>
              <a:rPr lang="ro-RO" sz="2400" b="1" dirty="0"/>
              <a:t> </a:t>
            </a:r>
            <a:r>
              <a:rPr lang="ro-RO" sz="2400" b="1" dirty="0" err="1"/>
              <a:t>risks</a:t>
            </a:r>
            <a:r>
              <a:rPr lang="ro-RO" sz="2400" b="1" dirty="0"/>
              <a:t> in </a:t>
            </a:r>
            <a:r>
              <a:rPr lang="ro-RO" sz="2400" b="1" dirty="0" err="1"/>
              <a:t>the</a:t>
            </a:r>
            <a:r>
              <a:rPr lang="ro-RO" sz="2400" b="1" dirty="0"/>
              <a:t> </a:t>
            </a:r>
            <a:r>
              <a:rPr lang="ro-RO" sz="2400" b="1" dirty="0" err="1"/>
              <a:t>assessment</a:t>
            </a:r>
            <a:r>
              <a:rPr lang="ro-RO" sz="2400" b="1" dirty="0"/>
              <a:t> of </a:t>
            </a:r>
            <a:r>
              <a:rPr lang="ro-RO" sz="2400" b="1" dirty="0" err="1"/>
              <a:t>internal</a:t>
            </a:r>
            <a:r>
              <a:rPr lang="ro-RO" sz="2400" b="1" dirty="0"/>
              <a:t> control design;</a:t>
            </a:r>
          </a:p>
          <a:p>
            <a:pPr algn="just">
              <a:spcBef>
                <a:spcPts val="1200"/>
              </a:spcBef>
            </a:pPr>
            <a:endParaRPr lang="ro-RO" sz="2000" b="1" dirty="0"/>
          </a:p>
          <a:p>
            <a:pPr algn="just">
              <a:spcBef>
                <a:spcPts val="1200"/>
              </a:spcBef>
            </a:pPr>
            <a:r>
              <a:rPr lang="ro-RO" sz="2400" b="1" dirty="0" err="1"/>
              <a:t>Is</a:t>
            </a:r>
            <a:r>
              <a:rPr lang="ro-RO" sz="2400" b="1" dirty="0"/>
              <a:t> </a:t>
            </a:r>
            <a:r>
              <a:rPr lang="ro-RO" sz="2400" b="1" dirty="0" err="1"/>
              <a:t>not</a:t>
            </a:r>
            <a:r>
              <a:rPr lang="ro-RO" sz="2400" b="1" dirty="0"/>
              <a:t> </a:t>
            </a:r>
            <a:r>
              <a:rPr lang="ro-RO" sz="2400" b="1" dirty="0" err="1"/>
              <a:t>expected</a:t>
            </a:r>
            <a:r>
              <a:rPr lang="ro-RO" sz="2400" b="1" dirty="0"/>
              <a:t> </a:t>
            </a:r>
            <a:r>
              <a:rPr lang="ro-RO" sz="2400" b="1" dirty="0" err="1"/>
              <a:t>to</a:t>
            </a:r>
            <a:r>
              <a:rPr lang="ro-RO" sz="2400" b="1" dirty="0"/>
              <a:t> </a:t>
            </a:r>
            <a:r>
              <a:rPr lang="ro-RO" sz="2400" b="1" dirty="0" err="1"/>
              <a:t>detect</a:t>
            </a:r>
            <a:r>
              <a:rPr lang="ro-RO" sz="2400" b="1" dirty="0"/>
              <a:t> </a:t>
            </a:r>
            <a:r>
              <a:rPr lang="ro-RO" sz="2400" b="1" dirty="0" err="1"/>
              <a:t>fraud</a:t>
            </a:r>
            <a:r>
              <a:rPr lang="ro-RO" sz="2400" b="1" dirty="0"/>
              <a:t>, but </a:t>
            </a:r>
            <a:r>
              <a:rPr lang="ro-RO" sz="2400" b="1" dirty="0" err="1"/>
              <a:t>is</a:t>
            </a:r>
            <a:r>
              <a:rPr lang="ro-RO" sz="2400" b="1" dirty="0"/>
              <a:t> </a:t>
            </a:r>
            <a:r>
              <a:rPr lang="ro-RO" sz="2400" b="1" dirty="0" err="1"/>
              <a:t>expected</a:t>
            </a:r>
            <a:r>
              <a:rPr lang="ro-RO" sz="2400" b="1" dirty="0"/>
              <a:t> </a:t>
            </a:r>
            <a:r>
              <a:rPr lang="ro-RO" sz="2400" b="1" dirty="0" err="1"/>
              <a:t>to</a:t>
            </a:r>
            <a:r>
              <a:rPr lang="ro-RO" sz="2400" b="1" dirty="0"/>
              <a:t> </a:t>
            </a:r>
            <a:r>
              <a:rPr lang="ro-RO" sz="2400" b="1" dirty="0" err="1"/>
              <a:t>obtain</a:t>
            </a:r>
            <a:r>
              <a:rPr lang="ro-RO" sz="2400" b="1" dirty="0"/>
              <a:t> </a:t>
            </a:r>
            <a:r>
              <a:rPr lang="ro-RO" sz="2400" b="1" dirty="0" err="1"/>
              <a:t>reasonable</a:t>
            </a:r>
            <a:r>
              <a:rPr lang="ro-RO" sz="2400" b="1" dirty="0"/>
              <a:t> </a:t>
            </a:r>
            <a:r>
              <a:rPr lang="ro-RO" sz="2400" b="1" dirty="0" err="1"/>
              <a:t>assurance</a:t>
            </a:r>
            <a:r>
              <a:rPr lang="ro-RO" sz="2400" b="1" dirty="0"/>
              <a:t> </a:t>
            </a:r>
            <a:r>
              <a:rPr lang="ro-RO" sz="2400" b="1" dirty="0" err="1"/>
              <a:t>that</a:t>
            </a:r>
            <a:r>
              <a:rPr lang="ro-RO" sz="2400" b="1" dirty="0"/>
              <a:t> </a:t>
            </a:r>
            <a:r>
              <a:rPr lang="ro-RO" sz="2400" b="1" dirty="0" err="1"/>
              <a:t>objectives</a:t>
            </a:r>
            <a:r>
              <a:rPr lang="ro-RO" sz="2400" b="1" dirty="0"/>
              <a:t> are </a:t>
            </a:r>
            <a:r>
              <a:rPr lang="ro-RO" sz="2400" b="1" dirty="0" err="1"/>
              <a:t>being</a:t>
            </a:r>
            <a:r>
              <a:rPr lang="ro-RO" sz="2400" b="1" dirty="0"/>
              <a:t> </a:t>
            </a:r>
            <a:r>
              <a:rPr lang="ro-RO" sz="2400" b="1" dirty="0" err="1"/>
              <a:t>achieved</a:t>
            </a:r>
            <a:r>
              <a:rPr lang="ro-RO" sz="2400" b="1" dirty="0"/>
              <a:t> </a:t>
            </a:r>
            <a:r>
              <a:rPr lang="ro-RO" sz="2400" b="1" dirty="0" err="1"/>
              <a:t>and</a:t>
            </a:r>
            <a:r>
              <a:rPr lang="ro-RO" sz="2400" b="1" dirty="0"/>
              <a:t> control </a:t>
            </a:r>
            <a:r>
              <a:rPr lang="ro-RO" sz="2400" b="1" dirty="0" err="1"/>
              <a:t>deficiencies</a:t>
            </a:r>
            <a:r>
              <a:rPr lang="ro-RO" sz="2400" b="1" dirty="0"/>
              <a:t> are </a:t>
            </a:r>
            <a:r>
              <a:rPr lang="ro-RO" sz="2400" b="1" dirty="0" err="1"/>
              <a:t>detected</a:t>
            </a:r>
            <a:r>
              <a:rPr lang="ro-RO" sz="2400" b="1" dirty="0"/>
              <a:t>;</a:t>
            </a:r>
          </a:p>
          <a:p>
            <a:pPr algn="just">
              <a:spcBef>
                <a:spcPts val="1200"/>
              </a:spcBef>
            </a:pPr>
            <a:endParaRPr lang="ro-RO" sz="700" b="1" dirty="0"/>
          </a:p>
          <a:p>
            <a:pPr algn="just"/>
            <a:r>
              <a:rPr lang="ro-RO" sz="2400" b="1" dirty="0" err="1"/>
              <a:t>Has</a:t>
            </a:r>
            <a:r>
              <a:rPr lang="ro-RO" sz="2400" b="1" dirty="0"/>
              <a:t> </a:t>
            </a:r>
            <a:r>
              <a:rPr lang="ro-RO" sz="2400" b="1" dirty="0" err="1"/>
              <a:t>sufficient</a:t>
            </a:r>
            <a:r>
              <a:rPr lang="ro-RO" sz="2400" b="1" dirty="0"/>
              <a:t> </a:t>
            </a:r>
            <a:r>
              <a:rPr lang="ro-RO" sz="2400" b="1" dirty="0" err="1"/>
              <a:t>knowledge</a:t>
            </a:r>
            <a:r>
              <a:rPr lang="ro-RO" sz="2400" b="1" dirty="0"/>
              <a:t> of </a:t>
            </a:r>
            <a:r>
              <a:rPr lang="ro-RO" sz="2400" b="1" dirty="0" err="1"/>
              <a:t>fraud</a:t>
            </a:r>
            <a:r>
              <a:rPr lang="ro-RO" sz="2400" b="1" dirty="0"/>
              <a:t> </a:t>
            </a:r>
            <a:r>
              <a:rPr lang="ro-RO" sz="2400" b="1" dirty="0" err="1"/>
              <a:t>to</a:t>
            </a:r>
            <a:r>
              <a:rPr lang="ro-RO" sz="2400" b="1" dirty="0"/>
              <a:t> </a:t>
            </a:r>
            <a:r>
              <a:rPr lang="ro-RO" sz="2400" b="1" dirty="0" err="1"/>
              <a:t>identify</a:t>
            </a:r>
            <a:r>
              <a:rPr lang="ro-RO" sz="2400" b="1" dirty="0"/>
              <a:t> </a:t>
            </a:r>
            <a:r>
              <a:rPr lang="ro-RO" sz="2400" b="1" dirty="0" err="1"/>
              <a:t>red</a:t>
            </a:r>
            <a:r>
              <a:rPr lang="ro-RO" sz="2400" b="1" dirty="0"/>
              <a:t> </a:t>
            </a:r>
            <a:r>
              <a:rPr lang="ro-RO" sz="2400" b="1" dirty="0" err="1"/>
              <a:t>flags</a:t>
            </a:r>
            <a:r>
              <a:rPr lang="ro-RO" sz="2400" b="1" dirty="0"/>
              <a:t>. </a:t>
            </a:r>
            <a:r>
              <a:rPr lang="ro-RO" sz="2400" b="1" dirty="0" err="1"/>
              <a:t>This</a:t>
            </a:r>
            <a:r>
              <a:rPr lang="ro-RO" sz="2400" b="1" dirty="0"/>
              <a:t> </a:t>
            </a:r>
            <a:r>
              <a:rPr lang="ro-RO" sz="2400" b="1" dirty="0" err="1"/>
              <a:t>includes</a:t>
            </a:r>
            <a:r>
              <a:rPr lang="ro-RO" sz="2400" b="1" dirty="0"/>
              <a:t>: </a:t>
            </a:r>
            <a:r>
              <a:rPr lang="ro-RO" sz="2400" b="1" dirty="0" err="1"/>
              <a:t>characteristics</a:t>
            </a:r>
            <a:r>
              <a:rPr lang="ro-RO" sz="2400" b="1" dirty="0"/>
              <a:t> of </a:t>
            </a:r>
            <a:r>
              <a:rPr lang="ro-RO" sz="2400" b="1" dirty="0" err="1"/>
              <a:t>fraud</a:t>
            </a:r>
            <a:r>
              <a:rPr lang="ro-RO" sz="2400" b="1" dirty="0"/>
              <a:t>, </a:t>
            </a:r>
            <a:r>
              <a:rPr lang="ro-RO" sz="2400" b="1" dirty="0" err="1"/>
              <a:t>techniques</a:t>
            </a:r>
            <a:r>
              <a:rPr lang="ro-RO" sz="2400" b="1" dirty="0"/>
              <a:t> </a:t>
            </a:r>
            <a:r>
              <a:rPr lang="ro-RO" sz="2400" b="1" dirty="0" err="1"/>
              <a:t>to</a:t>
            </a:r>
            <a:r>
              <a:rPr lang="ro-RO" sz="2400" b="1" dirty="0"/>
              <a:t> </a:t>
            </a:r>
            <a:r>
              <a:rPr lang="ro-RO" sz="2400" b="1" dirty="0" err="1"/>
              <a:t>commit</a:t>
            </a:r>
            <a:r>
              <a:rPr lang="ro-RO" sz="2400" b="1" dirty="0"/>
              <a:t> </a:t>
            </a:r>
            <a:r>
              <a:rPr lang="ro-RO" sz="2400" b="1" dirty="0" err="1"/>
              <a:t>fraud</a:t>
            </a:r>
            <a:r>
              <a:rPr lang="ro-RO" sz="2400" b="1" dirty="0"/>
              <a:t>, </a:t>
            </a:r>
            <a:r>
              <a:rPr lang="ro-RO" sz="2400" b="1" dirty="0" err="1"/>
              <a:t>various</a:t>
            </a:r>
            <a:r>
              <a:rPr lang="ro-RO" sz="2400" b="1" dirty="0"/>
              <a:t> </a:t>
            </a:r>
            <a:r>
              <a:rPr lang="ro-RO" sz="2400" b="1" dirty="0" err="1"/>
              <a:t>fraud</a:t>
            </a:r>
            <a:r>
              <a:rPr lang="ro-RO" sz="2400" b="1" dirty="0"/>
              <a:t> </a:t>
            </a:r>
            <a:r>
              <a:rPr lang="ro-RO" sz="2400" b="1" dirty="0" err="1"/>
              <a:t>schemes</a:t>
            </a:r>
            <a:r>
              <a:rPr lang="ro-RO" sz="2400" b="1" dirty="0"/>
              <a:t>, etc.</a:t>
            </a:r>
          </a:p>
          <a:p>
            <a:pPr algn="just">
              <a:spcBef>
                <a:spcPts val="1800"/>
              </a:spcBef>
            </a:pPr>
            <a:r>
              <a:rPr lang="ro-RO" sz="2400" b="1" dirty="0"/>
              <a:t>Should </a:t>
            </a:r>
            <a:r>
              <a:rPr lang="ro-RO" sz="2400" b="1" dirty="0" err="1"/>
              <a:t>be</a:t>
            </a:r>
            <a:r>
              <a:rPr lang="ro-RO" sz="2400" b="1" dirty="0"/>
              <a:t> alert </a:t>
            </a:r>
            <a:r>
              <a:rPr lang="ro-RO" sz="2400" b="1" dirty="0" err="1"/>
              <a:t>to</a:t>
            </a:r>
            <a:r>
              <a:rPr lang="ro-RO" sz="2400" b="1" dirty="0"/>
              <a:t> </a:t>
            </a:r>
            <a:r>
              <a:rPr lang="ro-RO" sz="2400" b="1" dirty="0" err="1"/>
              <a:t>opportunities</a:t>
            </a:r>
            <a:r>
              <a:rPr lang="ro-RO" sz="2400" b="1" dirty="0"/>
              <a:t> </a:t>
            </a:r>
            <a:r>
              <a:rPr lang="ro-RO" sz="2400" b="1" dirty="0" err="1"/>
              <a:t>that</a:t>
            </a:r>
            <a:r>
              <a:rPr lang="ro-RO" sz="2400" b="1" dirty="0"/>
              <a:t> </a:t>
            </a:r>
            <a:r>
              <a:rPr lang="ro-RO" sz="2400" b="1" dirty="0" err="1"/>
              <a:t>could</a:t>
            </a:r>
            <a:r>
              <a:rPr lang="ro-RO" sz="2400" b="1" dirty="0"/>
              <a:t> </a:t>
            </a:r>
            <a:r>
              <a:rPr lang="ro-RO" sz="2400" b="1" dirty="0" err="1"/>
              <a:t>allow</a:t>
            </a:r>
            <a:r>
              <a:rPr lang="ro-RO" sz="2400" b="1" dirty="0"/>
              <a:t> </a:t>
            </a:r>
            <a:r>
              <a:rPr lang="ro-RO" sz="2400" b="1" dirty="0" err="1"/>
              <a:t>fraud</a:t>
            </a:r>
            <a:r>
              <a:rPr lang="ro-RO" sz="2400" b="1" dirty="0"/>
              <a:t>. </a:t>
            </a:r>
            <a:r>
              <a:rPr lang="ro-RO" sz="2400" b="1" dirty="0" err="1"/>
              <a:t>If</a:t>
            </a:r>
            <a:r>
              <a:rPr lang="ro-RO" sz="2400" b="1" dirty="0"/>
              <a:t> </a:t>
            </a:r>
            <a:r>
              <a:rPr lang="ro-RO" sz="2400" b="1" dirty="0" err="1"/>
              <a:t>significany</a:t>
            </a:r>
            <a:r>
              <a:rPr lang="ro-RO" sz="2400" b="1" dirty="0"/>
              <a:t> control </a:t>
            </a:r>
            <a:r>
              <a:rPr lang="ro-RO" sz="2400" b="1" dirty="0" err="1"/>
              <a:t>deficiencies</a:t>
            </a:r>
            <a:r>
              <a:rPr lang="ro-RO" sz="2400" b="1" dirty="0"/>
              <a:t> are </a:t>
            </a:r>
            <a:r>
              <a:rPr lang="ro-RO" sz="2400" b="1" dirty="0" err="1"/>
              <a:t>detected</a:t>
            </a:r>
            <a:r>
              <a:rPr lang="ro-RO" sz="2400" b="1" dirty="0"/>
              <a:t>, </a:t>
            </a:r>
            <a:r>
              <a:rPr lang="ro-RO" sz="2400" b="1" dirty="0" err="1"/>
              <a:t>additional</a:t>
            </a:r>
            <a:r>
              <a:rPr lang="ro-RO" sz="2400" b="1" dirty="0"/>
              <a:t> </a:t>
            </a:r>
            <a:r>
              <a:rPr lang="ro-RO" sz="2400" b="1" dirty="0" err="1"/>
              <a:t>tests</a:t>
            </a:r>
            <a:r>
              <a:rPr lang="ro-RO" sz="2400" b="1" dirty="0"/>
              <a:t> </a:t>
            </a:r>
            <a:r>
              <a:rPr lang="ro-RO" sz="2400" b="1" dirty="0" err="1"/>
              <a:t>conducted</a:t>
            </a:r>
            <a:r>
              <a:rPr lang="ro-RO" sz="2400" b="1" dirty="0"/>
              <a:t> </a:t>
            </a:r>
            <a:r>
              <a:rPr lang="ro-RO" sz="2400" b="1" dirty="0" err="1"/>
              <a:t>could</a:t>
            </a:r>
            <a:r>
              <a:rPr lang="ro-RO" sz="2400" b="1" dirty="0"/>
              <a:t> </a:t>
            </a:r>
            <a:r>
              <a:rPr lang="ro-RO" sz="2400" b="1" dirty="0" err="1"/>
              <a:t>be</a:t>
            </a:r>
            <a:r>
              <a:rPr lang="ro-RO" sz="2400" b="1" dirty="0"/>
              <a:t> </a:t>
            </a:r>
            <a:r>
              <a:rPr lang="ro-RO" sz="2400" b="1" dirty="0" err="1"/>
              <a:t>used</a:t>
            </a:r>
            <a:r>
              <a:rPr lang="ro-RO" sz="2400" b="1" dirty="0"/>
              <a:t> </a:t>
            </a:r>
            <a:r>
              <a:rPr lang="ro-RO" sz="2400" b="1" dirty="0" err="1"/>
              <a:t>to</a:t>
            </a:r>
            <a:r>
              <a:rPr lang="ro-RO" sz="2400" b="1" dirty="0"/>
              <a:t> </a:t>
            </a:r>
            <a:r>
              <a:rPr lang="ro-RO" sz="2400" b="1" dirty="0" err="1"/>
              <a:t>identify</a:t>
            </a:r>
            <a:r>
              <a:rPr lang="ro-RO" sz="2400" b="1" dirty="0"/>
              <a:t> </a:t>
            </a:r>
            <a:r>
              <a:rPr lang="ro-RO" sz="2400" b="1" dirty="0" err="1"/>
              <a:t>if</a:t>
            </a:r>
            <a:r>
              <a:rPr lang="ro-RO" sz="2400" b="1" dirty="0"/>
              <a:t> </a:t>
            </a:r>
            <a:r>
              <a:rPr lang="ro-RO" sz="2400" b="1" dirty="0" err="1"/>
              <a:t>the</a:t>
            </a:r>
            <a:r>
              <a:rPr lang="ro-RO" sz="2400" b="1" dirty="0"/>
              <a:t> </a:t>
            </a:r>
            <a:r>
              <a:rPr lang="ro-RO" sz="2400" b="1" dirty="0" err="1"/>
              <a:t>fraud</a:t>
            </a:r>
            <a:r>
              <a:rPr lang="ro-RO" sz="2400" b="1" dirty="0"/>
              <a:t> </a:t>
            </a:r>
            <a:r>
              <a:rPr lang="ro-RO" sz="2400" b="1" dirty="0" err="1"/>
              <a:t>occured</a:t>
            </a:r>
            <a:r>
              <a:rPr lang="ro-RO" sz="2400" b="1" dirty="0"/>
              <a:t>;</a:t>
            </a:r>
          </a:p>
          <a:p>
            <a:pPr algn="just">
              <a:spcBef>
                <a:spcPts val="2200"/>
              </a:spcBef>
            </a:pPr>
            <a:r>
              <a:rPr lang="ro-RO" sz="2400" b="1" dirty="0"/>
              <a:t>Should evaluate </a:t>
            </a:r>
            <a:r>
              <a:rPr lang="ro-RO" sz="2400" b="1" dirty="0" err="1"/>
              <a:t>whether</a:t>
            </a:r>
            <a:r>
              <a:rPr lang="ro-RO" sz="2400" b="1" dirty="0"/>
              <a:t> management </a:t>
            </a:r>
            <a:r>
              <a:rPr lang="ro-RO" sz="2400" b="1" dirty="0" err="1"/>
              <a:t>is</a:t>
            </a:r>
            <a:r>
              <a:rPr lang="ro-RO" sz="2400" b="1" dirty="0"/>
              <a:t> </a:t>
            </a:r>
            <a:r>
              <a:rPr lang="ro-RO" sz="2400" b="1" dirty="0" err="1"/>
              <a:t>actively</a:t>
            </a:r>
            <a:r>
              <a:rPr lang="ro-RO" sz="2400" b="1" dirty="0"/>
              <a:t> </a:t>
            </a:r>
            <a:r>
              <a:rPr lang="ro-RO" sz="2400" b="1" dirty="0" err="1"/>
              <a:t>retaining</a:t>
            </a:r>
            <a:r>
              <a:rPr lang="ro-RO" sz="2400" b="1" dirty="0"/>
              <a:t> </a:t>
            </a:r>
            <a:r>
              <a:rPr lang="ro-RO" sz="2400" b="1" dirty="0" err="1"/>
              <a:t>responsibility</a:t>
            </a:r>
            <a:r>
              <a:rPr lang="ro-RO" sz="2400" b="1" dirty="0"/>
              <a:t> for </a:t>
            </a:r>
            <a:r>
              <a:rPr lang="ro-RO" sz="2400" b="1" dirty="0" err="1"/>
              <a:t>oversight</a:t>
            </a:r>
            <a:r>
              <a:rPr lang="ro-RO" sz="2400" b="1" dirty="0"/>
              <a:t> of </a:t>
            </a:r>
            <a:r>
              <a:rPr lang="ro-RO" sz="2400" b="1" dirty="0" err="1"/>
              <a:t>the</a:t>
            </a:r>
            <a:r>
              <a:rPr lang="ro-RO" sz="2400" b="1" dirty="0"/>
              <a:t> </a:t>
            </a:r>
            <a:r>
              <a:rPr lang="ro-RO" sz="2400" b="1" dirty="0" err="1"/>
              <a:t>fraud</a:t>
            </a:r>
            <a:r>
              <a:rPr lang="ro-RO" sz="2400" b="1" dirty="0"/>
              <a:t> </a:t>
            </a:r>
            <a:r>
              <a:rPr lang="ro-RO" sz="2400" b="1" dirty="0" err="1"/>
              <a:t>risk</a:t>
            </a:r>
            <a:r>
              <a:rPr lang="ro-RO" sz="2400" b="1" dirty="0"/>
              <a:t> management program;</a:t>
            </a:r>
          </a:p>
          <a:p>
            <a:pPr algn="just">
              <a:spcBef>
                <a:spcPts val="2400"/>
              </a:spcBef>
            </a:pPr>
            <a:r>
              <a:rPr lang="ro-RO" sz="2400" b="1" dirty="0"/>
              <a:t>Evaluate </a:t>
            </a:r>
            <a:r>
              <a:rPr lang="ro-RO" sz="2400" b="1" dirty="0" err="1"/>
              <a:t>the</a:t>
            </a:r>
            <a:r>
              <a:rPr lang="ro-RO" sz="2400" b="1" dirty="0"/>
              <a:t> </a:t>
            </a:r>
            <a:r>
              <a:rPr lang="ro-RO" sz="2400" b="1" dirty="0" err="1"/>
              <a:t>fraud</a:t>
            </a:r>
            <a:r>
              <a:rPr lang="ro-RO" sz="2400" b="1" dirty="0"/>
              <a:t> </a:t>
            </a:r>
            <a:r>
              <a:rPr lang="ro-RO" sz="2400" b="1" dirty="0" err="1"/>
              <a:t>indicators</a:t>
            </a:r>
            <a:r>
              <a:rPr lang="ro-RO" sz="2400" b="1" dirty="0"/>
              <a:t> </a:t>
            </a:r>
            <a:r>
              <a:rPr lang="ro-RO" sz="2400" b="1" dirty="0" err="1"/>
              <a:t>and</a:t>
            </a:r>
            <a:r>
              <a:rPr lang="ro-RO" sz="2400" b="1" dirty="0"/>
              <a:t> decide </a:t>
            </a:r>
            <a:r>
              <a:rPr lang="ro-RO" sz="2400" b="1" dirty="0" err="1"/>
              <a:t>whether</a:t>
            </a:r>
            <a:r>
              <a:rPr lang="ro-RO" sz="2400" b="1" dirty="0"/>
              <a:t> </a:t>
            </a:r>
            <a:r>
              <a:rPr lang="ro-RO" sz="2400" b="1" dirty="0" err="1"/>
              <a:t>any</a:t>
            </a:r>
            <a:r>
              <a:rPr lang="ro-RO" sz="2400" b="1" dirty="0"/>
              <a:t> </a:t>
            </a:r>
            <a:r>
              <a:rPr lang="ro-RO" sz="2400" b="1" dirty="0" err="1"/>
              <a:t>further</a:t>
            </a:r>
            <a:r>
              <a:rPr lang="ro-RO" sz="2400" b="1" dirty="0"/>
              <a:t> </a:t>
            </a:r>
            <a:r>
              <a:rPr lang="ro-RO" sz="2400" b="1" dirty="0" err="1"/>
              <a:t>action</a:t>
            </a:r>
            <a:r>
              <a:rPr lang="ro-RO" sz="2400" b="1" dirty="0"/>
              <a:t> </a:t>
            </a:r>
            <a:r>
              <a:rPr lang="ro-RO" sz="2400" b="1" dirty="0" err="1"/>
              <a:t>is</a:t>
            </a:r>
            <a:r>
              <a:rPr lang="ro-RO" sz="2400" b="1" dirty="0"/>
              <a:t> </a:t>
            </a:r>
            <a:r>
              <a:rPr lang="ro-RO" sz="2400" b="1" dirty="0" err="1"/>
              <a:t>necessary</a:t>
            </a:r>
            <a:r>
              <a:rPr lang="ro-RO" sz="2400" b="1" dirty="0"/>
              <a:t> or </a:t>
            </a:r>
            <a:r>
              <a:rPr lang="ro-RO" sz="2400" b="1" dirty="0" err="1"/>
              <a:t>whether</a:t>
            </a:r>
            <a:r>
              <a:rPr lang="ro-RO" sz="2400" b="1" dirty="0"/>
              <a:t> an </a:t>
            </a:r>
            <a:r>
              <a:rPr lang="ro-RO" sz="2400" b="1" dirty="0" err="1"/>
              <a:t>investigation</a:t>
            </a:r>
            <a:r>
              <a:rPr lang="ro-RO" sz="2400" b="1" dirty="0"/>
              <a:t> should </a:t>
            </a:r>
            <a:r>
              <a:rPr lang="ro-RO" sz="2400" b="1" dirty="0" err="1"/>
              <a:t>be</a:t>
            </a:r>
            <a:r>
              <a:rPr lang="ro-RO" sz="2400" b="1" dirty="0"/>
              <a:t> </a:t>
            </a:r>
            <a:r>
              <a:rPr lang="ro-RO" sz="2400" b="1" dirty="0" err="1"/>
              <a:t>recommended</a:t>
            </a:r>
            <a:r>
              <a:rPr lang="ro-RO" sz="2400" b="1" dirty="0"/>
              <a:t>.</a:t>
            </a:r>
          </a:p>
          <a:p>
            <a:pPr marL="342900" indent="-342900" algn="just">
              <a:spcBef>
                <a:spcPts val="1200"/>
              </a:spcBef>
              <a:buFont typeface="Wingdings" panose="05000000000000000000" pitchFamily="2" charset="2"/>
              <a:buChar char="§"/>
            </a:pPr>
            <a:endParaRPr lang="ro-RO" sz="2400" b="1" dirty="0"/>
          </a:p>
          <a:p>
            <a:pPr algn="just">
              <a:spcBef>
                <a:spcPts val="1200"/>
              </a:spcBef>
            </a:pPr>
            <a:endParaRPr lang="en-US" sz="2400" b="1" dirty="0"/>
          </a:p>
        </p:txBody>
      </p:sp>
      <p:pic>
        <p:nvPicPr>
          <p:cNvPr id="14" name="Imagine 13">
            <a:extLst>
              <a:ext uri="{FF2B5EF4-FFF2-40B4-BE49-F238E27FC236}">
                <a16:creationId xmlns:a16="http://schemas.microsoft.com/office/drawing/2014/main" xmlns="" id="{0D498526-A4A3-4DDA-8AD8-ABAFAA8D4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2" y="1835910"/>
            <a:ext cx="660942" cy="1101570"/>
          </a:xfrm>
          <a:prstGeom prst="rect">
            <a:avLst/>
          </a:prstGeom>
        </p:spPr>
      </p:pic>
      <p:pic>
        <p:nvPicPr>
          <p:cNvPr id="15" name="Imagine 14">
            <a:extLst>
              <a:ext uri="{FF2B5EF4-FFF2-40B4-BE49-F238E27FC236}">
                <a16:creationId xmlns:a16="http://schemas.microsoft.com/office/drawing/2014/main" xmlns="" id="{0F27BFC6-DE5C-4A5E-9426-A60832F93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2" y="2836544"/>
            <a:ext cx="660942" cy="1101570"/>
          </a:xfrm>
          <a:prstGeom prst="rect">
            <a:avLst/>
          </a:prstGeom>
        </p:spPr>
      </p:pic>
      <p:pic>
        <p:nvPicPr>
          <p:cNvPr id="16" name="Imagine 15">
            <a:extLst>
              <a:ext uri="{FF2B5EF4-FFF2-40B4-BE49-F238E27FC236}">
                <a16:creationId xmlns:a16="http://schemas.microsoft.com/office/drawing/2014/main" xmlns="" id="{8B9E990B-849E-4ACC-A668-D0E83F8544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3" y="3800778"/>
            <a:ext cx="660942" cy="1101570"/>
          </a:xfrm>
          <a:prstGeom prst="rect">
            <a:avLst/>
          </a:prstGeom>
        </p:spPr>
      </p:pic>
      <p:pic>
        <p:nvPicPr>
          <p:cNvPr id="18" name="Imagine 17">
            <a:extLst>
              <a:ext uri="{FF2B5EF4-FFF2-40B4-BE49-F238E27FC236}">
                <a16:creationId xmlns:a16="http://schemas.microsoft.com/office/drawing/2014/main" xmlns="" id="{898A5B19-FAF1-4B2F-A0F4-A24F2AE246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2" y="4801412"/>
            <a:ext cx="660942" cy="1101570"/>
          </a:xfrm>
          <a:prstGeom prst="rect">
            <a:avLst/>
          </a:prstGeom>
        </p:spPr>
      </p:pic>
      <p:pic>
        <p:nvPicPr>
          <p:cNvPr id="23" name="Imagine 22">
            <a:extLst>
              <a:ext uri="{FF2B5EF4-FFF2-40B4-BE49-F238E27FC236}">
                <a16:creationId xmlns:a16="http://schemas.microsoft.com/office/drawing/2014/main" xmlns="" id="{1AEEDE1A-91E5-4EDA-9B18-41B8E01B70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36" y="5792012"/>
            <a:ext cx="660942" cy="1101570"/>
          </a:xfrm>
          <a:prstGeom prst="rect">
            <a:avLst/>
          </a:prstGeom>
        </p:spPr>
      </p:pic>
    </p:spTree>
    <p:extLst>
      <p:ext uri="{BB962C8B-B14F-4D97-AF65-F5344CB8AC3E}">
        <p14:creationId xmlns:p14="http://schemas.microsoft.com/office/powerpoint/2010/main" val="2251513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a:extLst>
              <a:ext uri="{FF2B5EF4-FFF2-40B4-BE49-F238E27FC236}">
                <a16:creationId xmlns:a16="http://schemas.microsoft.com/office/drawing/2014/main" xmlns="" id="{74B958B8-5DB4-464C-AC3F-52B43BF4BD37}"/>
              </a:ext>
            </a:extLst>
          </p:cNvPr>
          <p:cNvPicPr>
            <a:picLocks noChangeAspect="1"/>
          </p:cNvPicPr>
          <p:nvPr/>
        </p:nvPicPr>
        <p:blipFill>
          <a:blip r:embed="rId2"/>
          <a:stretch>
            <a:fillRect/>
          </a:stretch>
        </p:blipFill>
        <p:spPr>
          <a:xfrm>
            <a:off x="1" y="5501851"/>
            <a:ext cx="3310128" cy="1356149"/>
          </a:xfrm>
          <a:prstGeom prst="rect">
            <a:avLst/>
          </a:prstGeom>
        </p:spPr>
      </p:pic>
      <p:sp>
        <p:nvSpPr>
          <p:cNvPr id="2" name="Dreptunghi 1">
            <a:extLst>
              <a:ext uri="{FF2B5EF4-FFF2-40B4-BE49-F238E27FC236}">
                <a16:creationId xmlns:a16="http://schemas.microsoft.com/office/drawing/2014/main" xmlns="" id="{CBF661C4-1CC9-4A29-81CD-3EBA6558F28E}"/>
              </a:ext>
            </a:extLst>
          </p:cNvPr>
          <p:cNvSpPr/>
          <p:nvPr/>
        </p:nvSpPr>
        <p:spPr>
          <a:xfrm>
            <a:off x="0" y="0"/>
            <a:ext cx="12192000" cy="1384995"/>
          </a:xfrm>
          <a:prstGeom prst="rect">
            <a:avLst/>
          </a:prstGeom>
          <a:solidFill>
            <a:schemeClr val="accent4">
              <a:lumMod val="40000"/>
              <a:lumOff val="60000"/>
              <a:alpha val="1000"/>
            </a:schemeClr>
          </a:solidFill>
          <a:ln>
            <a:noFill/>
          </a:ln>
        </p:spPr>
        <p:txBody>
          <a:bodyPr wrap="square">
            <a:spAutoFit/>
          </a:bodyPr>
          <a:lstStyle/>
          <a:p>
            <a:pPr algn="ctr"/>
            <a:r>
              <a:rPr lang="ro-RO" sz="2800" b="1" dirty="0" err="1">
                <a:solidFill>
                  <a:schemeClr val="accent1"/>
                </a:solidFill>
                <a:latin typeface="Arial" panose="020B0604020202020204" pitchFamily="34" charset="0"/>
              </a:rPr>
              <a:t>What</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auditors</a:t>
            </a:r>
            <a:r>
              <a:rPr lang="ro-RO" sz="2800" b="1" dirty="0">
                <a:solidFill>
                  <a:schemeClr val="accent1"/>
                </a:solidFill>
                <a:latin typeface="Arial" panose="020B0604020202020204" pitchFamily="34" charset="0"/>
              </a:rPr>
              <a:t> should do, </a:t>
            </a:r>
            <a:r>
              <a:rPr lang="ro-RO" sz="2800" b="1" dirty="0" err="1">
                <a:solidFill>
                  <a:schemeClr val="accent1"/>
                </a:solidFill>
                <a:latin typeface="Arial" panose="020B0604020202020204" pitchFamily="34" charset="0"/>
              </a:rPr>
              <a:t>related</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to</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fraud</a:t>
            </a:r>
            <a:r>
              <a:rPr lang="ro-RO" sz="2800" b="1" dirty="0">
                <a:solidFill>
                  <a:schemeClr val="accent1"/>
                </a:solidFill>
                <a:latin typeface="Arial" panose="020B0604020202020204" pitchFamily="34" charset="0"/>
              </a:rPr>
              <a:t>,</a:t>
            </a:r>
          </a:p>
          <a:p>
            <a:pPr algn="ctr"/>
            <a:r>
              <a:rPr lang="ro-RO" sz="2800" b="1" dirty="0" err="1">
                <a:solidFill>
                  <a:schemeClr val="accent1"/>
                </a:solidFill>
                <a:latin typeface="Arial" panose="020B0604020202020204" pitchFamily="34" charset="0"/>
              </a:rPr>
              <a:t>during</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the</a:t>
            </a:r>
            <a:r>
              <a:rPr lang="ro-RO" sz="2800" b="1" dirty="0">
                <a:solidFill>
                  <a:schemeClr val="accent1"/>
                </a:solidFill>
                <a:latin typeface="Arial" panose="020B0604020202020204" pitchFamily="34" charset="0"/>
              </a:rPr>
              <a:t> audit </a:t>
            </a:r>
            <a:r>
              <a:rPr lang="ro-RO" sz="2800" b="1" dirty="0" err="1">
                <a:solidFill>
                  <a:schemeClr val="accent1"/>
                </a:solidFill>
                <a:latin typeface="Arial" panose="020B0604020202020204" pitchFamily="34" charset="0"/>
              </a:rPr>
              <a:t>engagement</a:t>
            </a:r>
            <a:r>
              <a:rPr lang="ro-RO" sz="2800" b="1" dirty="0">
                <a:solidFill>
                  <a:schemeClr val="accent1"/>
                </a:solidFill>
                <a:latin typeface="Arial" panose="020B0604020202020204" pitchFamily="34" charset="0"/>
              </a:rPr>
              <a:t>? (3)</a:t>
            </a:r>
          </a:p>
          <a:p>
            <a:r>
              <a:rPr lang="ro-RO" sz="2800" b="1" dirty="0">
                <a:solidFill>
                  <a:schemeClr val="accent1"/>
                </a:solidFill>
                <a:latin typeface="Arial" panose="020B0604020202020204" pitchFamily="34" charset="0"/>
              </a:rPr>
              <a:t>The </a:t>
            </a:r>
            <a:r>
              <a:rPr lang="ro-RO" sz="2800" b="1" dirty="0" err="1">
                <a:solidFill>
                  <a:schemeClr val="accent1"/>
                </a:solidFill>
                <a:latin typeface="Arial" panose="020B0604020202020204" pitchFamily="34" charset="0"/>
              </a:rPr>
              <a:t>skepticism</a:t>
            </a:r>
            <a:endParaRPr lang="ro-RO" sz="2800" dirty="0">
              <a:solidFill>
                <a:srgbClr val="FF0000"/>
              </a:solidFill>
            </a:endParaRPr>
          </a:p>
        </p:txBody>
      </p:sp>
      <p:sp>
        <p:nvSpPr>
          <p:cNvPr id="3" name="CasetăText 2">
            <a:extLst>
              <a:ext uri="{FF2B5EF4-FFF2-40B4-BE49-F238E27FC236}">
                <a16:creationId xmlns:a16="http://schemas.microsoft.com/office/drawing/2014/main" xmlns="" id="{83ABE20E-10BE-4772-B4C6-1BD3488C32BB}"/>
              </a:ext>
            </a:extLst>
          </p:cNvPr>
          <p:cNvSpPr txBox="1"/>
          <p:nvPr/>
        </p:nvSpPr>
        <p:spPr>
          <a:xfrm>
            <a:off x="0" y="1751126"/>
            <a:ext cx="12192000" cy="3877985"/>
          </a:xfrm>
          <a:prstGeom prst="rect">
            <a:avLst/>
          </a:prstGeom>
          <a:noFill/>
        </p:spPr>
        <p:txBody>
          <a:bodyPr wrap="square" rtlCol="0">
            <a:spAutoFit/>
          </a:bodyPr>
          <a:lstStyle/>
          <a:p>
            <a:pPr marL="285750" indent="-285750" algn="just">
              <a:spcBef>
                <a:spcPts val="1200"/>
              </a:spcBef>
              <a:buFont typeface="Wingdings" panose="05000000000000000000" pitchFamily="2" charset="2"/>
              <a:buChar char="§"/>
            </a:pPr>
            <a:r>
              <a:rPr lang="ro-RO" sz="2400" b="1" dirty="0"/>
              <a:t>Professional </a:t>
            </a:r>
            <a:r>
              <a:rPr lang="ro-RO" sz="2400" b="1" dirty="0" err="1"/>
              <a:t>skepticism</a:t>
            </a:r>
            <a:r>
              <a:rPr lang="ro-RO" sz="2400" b="1" dirty="0"/>
              <a:t> </a:t>
            </a:r>
            <a:r>
              <a:rPr lang="ro-RO" sz="2400" b="1" dirty="0" err="1"/>
              <a:t>is</a:t>
            </a:r>
            <a:r>
              <a:rPr lang="ro-RO" sz="2400" b="1" dirty="0"/>
              <a:t> an </a:t>
            </a:r>
            <a:r>
              <a:rPr lang="ro-RO" sz="2400" b="1" dirty="0" err="1"/>
              <a:t>attitude</a:t>
            </a:r>
            <a:r>
              <a:rPr lang="ro-RO" sz="2400" b="1" dirty="0"/>
              <a:t> </a:t>
            </a:r>
            <a:r>
              <a:rPr lang="ro-RO" sz="2400" b="1" dirty="0" err="1"/>
              <a:t>that</a:t>
            </a:r>
            <a:r>
              <a:rPr lang="ro-RO" sz="2400" b="1" dirty="0"/>
              <a:t> </a:t>
            </a:r>
            <a:r>
              <a:rPr lang="ro-RO" sz="2400" b="1" dirty="0" err="1"/>
              <a:t>includes</a:t>
            </a:r>
            <a:r>
              <a:rPr lang="ro-RO" sz="2400" b="1" dirty="0"/>
              <a:t> a </a:t>
            </a:r>
            <a:r>
              <a:rPr lang="ro-RO" sz="2400" b="1" dirty="0" err="1"/>
              <a:t>questioning</a:t>
            </a:r>
            <a:r>
              <a:rPr lang="ro-RO" sz="2400" b="1" dirty="0"/>
              <a:t> </a:t>
            </a:r>
            <a:r>
              <a:rPr lang="ro-RO" sz="2400" b="1" dirty="0" err="1"/>
              <a:t>mind</a:t>
            </a:r>
            <a:r>
              <a:rPr lang="ro-RO" sz="2400" b="1" dirty="0"/>
              <a:t> </a:t>
            </a:r>
            <a:r>
              <a:rPr lang="ro-RO" sz="2400" b="1" dirty="0" err="1"/>
              <a:t>and</a:t>
            </a:r>
            <a:r>
              <a:rPr lang="ro-RO" sz="2400" b="1" dirty="0"/>
              <a:t> a </a:t>
            </a:r>
            <a:r>
              <a:rPr lang="ro-RO" sz="2400" b="1" dirty="0" err="1"/>
              <a:t>critical</a:t>
            </a:r>
            <a:r>
              <a:rPr lang="ro-RO" sz="2400" b="1" dirty="0"/>
              <a:t> </a:t>
            </a:r>
            <a:r>
              <a:rPr lang="ro-RO" sz="2400" b="1" dirty="0" err="1"/>
              <a:t>assessment</a:t>
            </a:r>
            <a:r>
              <a:rPr lang="ro-RO" sz="2400" b="1" dirty="0"/>
              <a:t> of audit </a:t>
            </a:r>
            <a:r>
              <a:rPr lang="ro-RO" sz="2400" b="1" dirty="0" err="1"/>
              <a:t>evidence</a:t>
            </a:r>
            <a:r>
              <a:rPr lang="ro-RO" sz="2400" b="1" dirty="0"/>
              <a:t>.</a:t>
            </a:r>
          </a:p>
          <a:p>
            <a:pPr marL="285750" indent="-285750" algn="just">
              <a:spcBef>
                <a:spcPts val="1200"/>
              </a:spcBef>
              <a:buFont typeface="Wingdings" panose="05000000000000000000" pitchFamily="2" charset="2"/>
              <a:buChar char="§"/>
            </a:pPr>
            <a:r>
              <a:rPr lang="ro-RO" sz="2400" b="1" dirty="0"/>
              <a:t>A </a:t>
            </a:r>
            <a:r>
              <a:rPr lang="ro-RO" sz="2400" b="1" dirty="0" err="1"/>
              <a:t>skeptical</a:t>
            </a:r>
            <a:r>
              <a:rPr lang="ro-RO" sz="2400" b="1" dirty="0"/>
              <a:t> </a:t>
            </a:r>
            <a:r>
              <a:rPr lang="ro-RO" sz="2400" b="1" dirty="0" err="1"/>
              <a:t>internal</a:t>
            </a:r>
            <a:r>
              <a:rPr lang="ro-RO" sz="2400" b="1" dirty="0"/>
              <a:t> auditor </a:t>
            </a:r>
            <a:r>
              <a:rPr lang="ro-RO" sz="2400" b="1" dirty="0" err="1"/>
              <a:t>neither</a:t>
            </a:r>
            <a:r>
              <a:rPr lang="ro-RO" sz="2400" b="1" dirty="0"/>
              <a:t> </a:t>
            </a:r>
            <a:r>
              <a:rPr lang="ro-RO" sz="2400" b="1" dirty="0" err="1"/>
              <a:t>assumes</a:t>
            </a:r>
            <a:r>
              <a:rPr lang="ro-RO" sz="2400" b="1" dirty="0"/>
              <a:t> </a:t>
            </a:r>
            <a:r>
              <a:rPr lang="ro-RO" sz="2400" b="1" dirty="0" err="1"/>
              <a:t>that</a:t>
            </a:r>
            <a:r>
              <a:rPr lang="ro-RO" sz="2400" b="1" dirty="0"/>
              <a:t> management or </a:t>
            </a:r>
            <a:r>
              <a:rPr lang="ro-RO" sz="2400" b="1" dirty="0" err="1"/>
              <a:t>employees</a:t>
            </a:r>
            <a:r>
              <a:rPr lang="ro-RO" sz="2400" b="1" dirty="0"/>
              <a:t> are </a:t>
            </a:r>
            <a:r>
              <a:rPr lang="ro-RO" sz="2400" b="1" dirty="0" err="1"/>
              <a:t>dishonest</a:t>
            </a:r>
            <a:r>
              <a:rPr lang="ro-RO" sz="2400" b="1" dirty="0"/>
              <a:t> nor </a:t>
            </a:r>
            <a:r>
              <a:rPr lang="ro-RO" sz="2400" b="1" dirty="0" err="1"/>
              <a:t>assume</a:t>
            </a:r>
            <a:r>
              <a:rPr lang="ro-RO" sz="2400" b="1" dirty="0"/>
              <a:t> </a:t>
            </a:r>
            <a:r>
              <a:rPr lang="ro-RO" sz="2400" b="1" dirty="0" err="1"/>
              <a:t>unquestioned</a:t>
            </a:r>
            <a:r>
              <a:rPr lang="ro-RO" sz="2400" b="1" dirty="0"/>
              <a:t> </a:t>
            </a:r>
            <a:r>
              <a:rPr lang="ro-RO" sz="2400" b="1" dirty="0" err="1"/>
              <a:t>honesty</a:t>
            </a:r>
            <a:r>
              <a:rPr lang="ro-RO" sz="2400" b="1" dirty="0"/>
              <a:t>.</a:t>
            </a:r>
          </a:p>
          <a:p>
            <a:pPr marL="285750" indent="-285750" algn="just">
              <a:spcBef>
                <a:spcPts val="1200"/>
              </a:spcBef>
              <a:buFont typeface="Wingdings" panose="05000000000000000000" pitchFamily="2" charset="2"/>
              <a:buChar char="§"/>
            </a:pPr>
            <a:r>
              <a:rPr lang="ro-RO" sz="2400" b="1" dirty="0" err="1"/>
              <a:t>Inadequate</a:t>
            </a:r>
            <a:r>
              <a:rPr lang="ro-RO" sz="2400" b="1" dirty="0"/>
              <a:t> </a:t>
            </a:r>
            <a:r>
              <a:rPr lang="ro-RO" sz="2400" b="1" dirty="0" err="1"/>
              <a:t>professional</a:t>
            </a:r>
            <a:r>
              <a:rPr lang="ro-RO" sz="2400" b="1" dirty="0"/>
              <a:t> </a:t>
            </a:r>
            <a:r>
              <a:rPr lang="ro-RO" sz="2400" b="1" dirty="0" err="1"/>
              <a:t>skepticism</a:t>
            </a:r>
            <a:r>
              <a:rPr lang="ro-RO" sz="2400" b="1" dirty="0"/>
              <a:t> </a:t>
            </a:r>
            <a:r>
              <a:rPr lang="ro-RO" sz="2400" b="1" dirty="0" err="1"/>
              <a:t>is</a:t>
            </a:r>
            <a:r>
              <a:rPr lang="ro-RO" sz="2400" b="1" dirty="0"/>
              <a:t> </a:t>
            </a:r>
            <a:r>
              <a:rPr lang="ro-RO" sz="2400" b="1" dirty="0" err="1"/>
              <a:t>frequently</a:t>
            </a:r>
            <a:r>
              <a:rPr lang="ro-RO" sz="2400" b="1" dirty="0"/>
              <a:t> </a:t>
            </a:r>
            <a:r>
              <a:rPr lang="ro-RO" sz="2400" b="1" dirty="0" err="1"/>
              <a:t>cited</a:t>
            </a:r>
            <a:r>
              <a:rPr lang="ro-RO" sz="2400" b="1" dirty="0"/>
              <a:t> as a </a:t>
            </a:r>
            <a:r>
              <a:rPr lang="ro-RO" sz="2400" b="1" dirty="0" err="1"/>
              <a:t>significant</a:t>
            </a:r>
            <a:r>
              <a:rPr lang="ro-RO" sz="2400" b="1" dirty="0"/>
              <a:t> </a:t>
            </a:r>
            <a:r>
              <a:rPr lang="ro-RO" sz="2400" b="1" dirty="0" err="1"/>
              <a:t>reason</a:t>
            </a:r>
            <a:r>
              <a:rPr lang="ro-RO" sz="2400" b="1" dirty="0"/>
              <a:t> </a:t>
            </a:r>
            <a:r>
              <a:rPr lang="ro-RO" sz="2400" b="1" dirty="0" err="1"/>
              <a:t>why</a:t>
            </a:r>
            <a:r>
              <a:rPr lang="ro-RO" sz="2400" b="1" dirty="0"/>
              <a:t> </a:t>
            </a:r>
            <a:r>
              <a:rPr lang="ro-RO" sz="2400" b="1" dirty="0" err="1"/>
              <a:t>fraud</a:t>
            </a:r>
            <a:r>
              <a:rPr lang="ro-RO" sz="2400" b="1" dirty="0"/>
              <a:t> </a:t>
            </a:r>
            <a:r>
              <a:rPr lang="ro-RO" sz="2400" b="1" dirty="0" err="1"/>
              <a:t>has</a:t>
            </a:r>
            <a:r>
              <a:rPr lang="ro-RO" sz="2400" b="1" dirty="0"/>
              <a:t> </a:t>
            </a:r>
            <a:r>
              <a:rPr lang="ro-RO" sz="2400" b="1" dirty="0" err="1"/>
              <a:t>not</a:t>
            </a:r>
            <a:r>
              <a:rPr lang="ro-RO" sz="2400" b="1" dirty="0"/>
              <a:t> </a:t>
            </a:r>
            <a:r>
              <a:rPr lang="ro-RO" sz="2400" b="1" dirty="0" err="1"/>
              <a:t>been</a:t>
            </a:r>
            <a:r>
              <a:rPr lang="ro-RO" sz="2400" b="1" dirty="0"/>
              <a:t> </a:t>
            </a:r>
            <a:r>
              <a:rPr lang="ro-RO" sz="2400" b="1" dirty="0" err="1"/>
              <a:t>detected</a:t>
            </a:r>
            <a:r>
              <a:rPr lang="ro-RO" sz="2400" b="1" dirty="0"/>
              <a:t>.</a:t>
            </a:r>
          </a:p>
          <a:p>
            <a:pPr marL="285750" indent="-285750" algn="just">
              <a:spcBef>
                <a:spcPts val="1200"/>
              </a:spcBef>
              <a:buFont typeface="Wingdings" panose="05000000000000000000" pitchFamily="2" charset="2"/>
              <a:buChar char="§"/>
            </a:pPr>
            <a:r>
              <a:rPr lang="ro-RO" sz="2400" b="1" dirty="0"/>
              <a:t>The Audit </a:t>
            </a:r>
            <a:r>
              <a:rPr lang="ro-RO" sz="2400" b="1" dirty="0" err="1"/>
              <a:t>Committee</a:t>
            </a:r>
            <a:r>
              <a:rPr lang="en-US" sz="2400" b="1" dirty="0"/>
              <a:t>’s</a:t>
            </a:r>
            <a:r>
              <a:rPr lang="ro-RO" sz="2400" b="1" dirty="0"/>
              <a:t> </a:t>
            </a:r>
            <a:r>
              <a:rPr lang="ro-RO" sz="2400" b="1" dirty="0" err="1"/>
              <a:t>oversight</a:t>
            </a:r>
            <a:r>
              <a:rPr lang="en-US" sz="2400" b="1" dirty="0"/>
              <a:t> and support of the internal audit activity helps the internal auditor to maintain independence and objectivity as well as to keep an attitude of skepticism.</a:t>
            </a:r>
          </a:p>
        </p:txBody>
      </p:sp>
      <p:grpSp>
        <p:nvGrpSpPr>
          <p:cNvPr id="7" name="Grupare 6">
            <a:extLst>
              <a:ext uri="{FF2B5EF4-FFF2-40B4-BE49-F238E27FC236}">
                <a16:creationId xmlns:a16="http://schemas.microsoft.com/office/drawing/2014/main" xmlns="" id="{1C817CF9-7BF4-49EA-94B0-FFAB298195C4}"/>
              </a:ext>
            </a:extLst>
          </p:cNvPr>
          <p:cNvGrpSpPr/>
          <p:nvPr/>
        </p:nvGrpSpPr>
        <p:grpSpPr>
          <a:xfrm>
            <a:off x="10739437" y="0"/>
            <a:ext cx="1452563" cy="1912620"/>
            <a:chOff x="10739437" y="0"/>
            <a:chExt cx="1452563" cy="1912620"/>
          </a:xfrm>
        </p:grpSpPr>
        <p:pic>
          <p:nvPicPr>
            <p:cNvPr id="4" name="Imagine 3">
              <a:extLst>
                <a:ext uri="{FF2B5EF4-FFF2-40B4-BE49-F238E27FC236}">
                  <a16:creationId xmlns:a16="http://schemas.microsoft.com/office/drawing/2014/main" xmlns="" id="{4128E84C-BA97-4CFA-BA14-487AB157D2B2}"/>
                </a:ext>
              </a:extLst>
            </p:cNvPr>
            <p:cNvPicPr>
              <a:picLocks noChangeAspect="1"/>
            </p:cNvPicPr>
            <p:nvPr/>
          </p:nvPicPr>
          <p:blipFill>
            <a:blip r:embed="rId3"/>
            <a:stretch>
              <a:fillRect/>
            </a:stretch>
          </p:blipFill>
          <p:spPr>
            <a:xfrm>
              <a:off x="10763250" y="0"/>
              <a:ext cx="1428750" cy="1857375"/>
            </a:xfrm>
            <a:prstGeom prst="rect">
              <a:avLst/>
            </a:prstGeom>
          </p:spPr>
        </p:pic>
        <p:sp>
          <p:nvSpPr>
            <p:cNvPr id="5" name="Dreptunghi 4">
              <a:extLst>
                <a:ext uri="{FF2B5EF4-FFF2-40B4-BE49-F238E27FC236}">
                  <a16:creationId xmlns:a16="http://schemas.microsoft.com/office/drawing/2014/main" xmlns="" id="{2E515FE7-5307-43E8-BC9B-FFD6E9F9E392}"/>
                </a:ext>
              </a:extLst>
            </p:cNvPr>
            <p:cNvSpPr/>
            <p:nvPr/>
          </p:nvSpPr>
          <p:spPr>
            <a:xfrm>
              <a:off x="10739437" y="0"/>
              <a:ext cx="47625" cy="191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105297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xmlns="" id="{AA546401-E529-463B-BC6A-83688F94A905}"/>
              </a:ext>
            </a:extLst>
          </p:cNvPr>
          <p:cNvSpPr/>
          <p:nvPr/>
        </p:nvSpPr>
        <p:spPr>
          <a:xfrm>
            <a:off x="0" y="0"/>
            <a:ext cx="12192000" cy="1538883"/>
          </a:xfrm>
          <a:prstGeom prst="rect">
            <a:avLst/>
          </a:prstGeom>
          <a:solidFill>
            <a:schemeClr val="accent4">
              <a:lumMod val="40000"/>
              <a:lumOff val="60000"/>
              <a:alpha val="1000"/>
            </a:schemeClr>
          </a:solidFill>
          <a:ln>
            <a:noFill/>
          </a:ln>
        </p:spPr>
        <p:txBody>
          <a:bodyPr wrap="square">
            <a:spAutoFit/>
          </a:bodyPr>
          <a:lstStyle/>
          <a:p>
            <a:pPr algn="ctr"/>
            <a:r>
              <a:rPr lang="ro-RO" sz="2800" b="1" dirty="0" err="1">
                <a:solidFill>
                  <a:schemeClr val="accent1"/>
                </a:solidFill>
                <a:latin typeface="Arial" panose="020B0604020202020204" pitchFamily="34" charset="0"/>
              </a:rPr>
              <a:t>What</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auditors</a:t>
            </a:r>
            <a:r>
              <a:rPr lang="ro-RO" sz="2800" b="1" dirty="0">
                <a:solidFill>
                  <a:schemeClr val="accent1"/>
                </a:solidFill>
                <a:latin typeface="Arial" panose="020B0604020202020204" pitchFamily="34" charset="0"/>
              </a:rPr>
              <a:t> should do, </a:t>
            </a:r>
            <a:r>
              <a:rPr lang="ro-RO" sz="2800" b="1" dirty="0" err="1">
                <a:solidFill>
                  <a:schemeClr val="accent1"/>
                </a:solidFill>
                <a:latin typeface="Arial" panose="020B0604020202020204" pitchFamily="34" charset="0"/>
              </a:rPr>
              <a:t>related</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to</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fraud</a:t>
            </a:r>
            <a:r>
              <a:rPr lang="ro-RO" sz="2800" b="1" dirty="0">
                <a:solidFill>
                  <a:schemeClr val="accent1"/>
                </a:solidFill>
                <a:latin typeface="Arial" panose="020B0604020202020204" pitchFamily="34" charset="0"/>
              </a:rPr>
              <a:t>,</a:t>
            </a:r>
          </a:p>
          <a:p>
            <a:pPr algn="ctr">
              <a:spcAft>
                <a:spcPts val="1200"/>
              </a:spcAft>
            </a:pPr>
            <a:r>
              <a:rPr lang="ro-RO" sz="2800" b="1" dirty="0" err="1">
                <a:solidFill>
                  <a:schemeClr val="accent1"/>
                </a:solidFill>
                <a:latin typeface="Arial" panose="020B0604020202020204" pitchFamily="34" charset="0"/>
              </a:rPr>
              <a:t>during</a:t>
            </a:r>
            <a:r>
              <a:rPr lang="ro-RO" sz="2800" b="1" dirty="0">
                <a:solidFill>
                  <a:schemeClr val="accent1"/>
                </a:solidFill>
                <a:latin typeface="Arial" panose="020B0604020202020204" pitchFamily="34" charset="0"/>
              </a:rPr>
              <a:t> </a:t>
            </a:r>
            <a:r>
              <a:rPr lang="ro-RO" sz="2800" b="1" dirty="0" err="1">
                <a:solidFill>
                  <a:schemeClr val="accent1"/>
                </a:solidFill>
                <a:latin typeface="Arial" panose="020B0604020202020204" pitchFamily="34" charset="0"/>
              </a:rPr>
              <a:t>the</a:t>
            </a:r>
            <a:r>
              <a:rPr lang="ro-RO" sz="2800" b="1" dirty="0">
                <a:solidFill>
                  <a:schemeClr val="accent1"/>
                </a:solidFill>
                <a:latin typeface="Arial" panose="020B0604020202020204" pitchFamily="34" charset="0"/>
              </a:rPr>
              <a:t> audit </a:t>
            </a:r>
            <a:r>
              <a:rPr lang="ro-RO" sz="2800" b="1" dirty="0" err="1">
                <a:solidFill>
                  <a:schemeClr val="accent1"/>
                </a:solidFill>
                <a:latin typeface="Arial" panose="020B0604020202020204" pitchFamily="34" charset="0"/>
              </a:rPr>
              <a:t>engagement</a:t>
            </a:r>
            <a:r>
              <a:rPr lang="ro-RO" sz="2800" b="1" dirty="0">
                <a:solidFill>
                  <a:schemeClr val="accent1"/>
                </a:solidFill>
                <a:latin typeface="Arial" panose="020B0604020202020204" pitchFamily="34" charset="0"/>
              </a:rPr>
              <a:t>? (</a:t>
            </a:r>
            <a:r>
              <a:rPr lang="en-US" sz="2800" b="1" dirty="0">
                <a:solidFill>
                  <a:schemeClr val="accent1"/>
                </a:solidFill>
                <a:latin typeface="Arial" panose="020B0604020202020204" pitchFamily="34" charset="0"/>
              </a:rPr>
              <a:t>4</a:t>
            </a:r>
            <a:r>
              <a:rPr lang="ro-RO" sz="2800" b="1" dirty="0">
                <a:solidFill>
                  <a:schemeClr val="accent1"/>
                </a:solidFill>
                <a:latin typeface="Arial" panose="020B0604020202020204" pitchFamily="34" charset="0"/>
              </a:rPr>
              <a:t>)</a:t>
            </a:r>
            <a:endParaRPr lang="en-US" sz="2800" b="1" dirty="0">
              <a:solidFill>
                <a:srgbClr val="FF0000"/>
              </a:solidFill>
              <a:latin typeface="Arial" panose="020B0604020202020204" pitchFamily="34" charset="0"/>
            </a:endParaRPr>
          </a:p>
          <a:p>
            <a:r>
              <a:rPr lang="en-US" sz="2800" b="1" dirty="0">
                <a:solidFill>
                  <a:schemeClr val="accent1"/>
                </a:solidFill>
                <a:latin typeface="Arial" panose="020B0604020202020204" pitchFamily="34" charset="0"/>
              </a:rPr>
              <a:t>Communicating with the Board</a:t>
            </a:r>
            <a:endParaRPr lang="ro-RO" sz="2800" b="1" dirty="0">
              <a:solidFill>
                <a:schemeClr val="accent1"/>
              </a:solidFill>
              <a:latin typeface="Arial" panose="020B0604020202020204" pitchFamily="34" charset="0"/>
            </a:endParaRPr>
          </a:p>
        </p:txBody>
      </p:sp>
      <p:sp>
        <p:nvSpPr>
          <p:cNvPr id="3" name="CasetăText 2">
            <a:extLst>
              <a:ext uri="{FF2B5EF4-FFF2-40B4-BE49-F238E27FC236}">
                <a16:creationId xmlns:a16="http://schemas.microsoft.com/office/drawing/2014/main" xmlns="" id="{0FEFB57C-3716-4681-BE92-B17550942E00}"/>
              </a:ext>
            </a:extLst>
          </p:cNvPr>
          <p:cNvSpPr txBox="1"/>
          <p:nvPr/>
        </p:nvSpPr>
        <p:spPr>
          <a:xfrm>
            <a:off x="0" y="1751126"/>
            <a:ext cx="12192000" cy="4985980"/>
          </a:xfrm>
          <a:prstGeom prst="rect">
            <a:avLst/>
          </a:prstGeom>
          <a:noFill/>
        </p:spPr>
        <p:txBody>
          <a:bodyPr wrap="square" rtlCol="0">
            <a:spAutoFit/>
          </a:bodyPr>
          <a:lstStyle/>
          <a:p>
            <a:pPr marL="285750" indent="-285750" algn="just">
              <a:spcBef>
                <a:spcPts val="1200"/>
              </a:spcBef>
              <a:buFont typeface="Wingdings" panose="05000000000000000000" pitchFamily="2" charset="2"/>
              <a:buChar char="§"/>
            </a:pPr>
            <a:r>
              <a:rPr lang="en-US" sz="2400" b="1" dirty="0"/>
              <a:t>The relationship between CAE and the Board includes both reporting and oversight functions.</a:t>
            </a:r>
          </a:p>
          <a:p>
            <a:pPr marL="285750" indent="-285750" algn="just">
              <a:spcBef>
                <a:spcPts val="1200"/>
              </a:spcBef>
              <a:buFont typeface="Wingdings" panose="05000000000000000000" pitchFamily="2" charset="2"/>
              <a:buChar char="§"/>
            </a:pPr>
            <a:r>
              <a:rPr lang="en-US" sz="2400" b="1" dirty="0"/>
              <a:t>In discussions with the Board, CAE may include</a:t>
            </a:r>
          </a:p>
          <a:p>
            <a:pPr algn="just">
              <a:spcBef>
                <a:spcPts val="300"/>
              </a:spcBef>
            </a:pPr>
            <a:r>
              <a:rPr lang="en-US" sz="2400" b="1" dirty="0"/>
              <a:t>	- All fraud audits performed;</a:t>
            </a:r>
          </a:p>
          <a:p>
            <a:pPr algn="just">
              <a:spcBef>
                <a:spcPts val="300"/>
              </a:spcBef>
            </a:pPr>
            <a:r>
              <a:rPr lang="en-US" sz="2400" b="1" dirty="0"/>
              <a:t>	- The fraud risk assessment process;</a:t>
            </a:r>
          </a:p>
          <a:p>
            <a:pPr marL="895350" indent="-895350" algn="just">
              <a:spcBef>
                <a:spcPts val="300"/>
              </a:spcBef>
            </a:pPr>
            <a:r>
              <a:rPr lang="en-US" sz="2400" b="1" dirty="0"/>
              <a:t>	- Fraud or conflict of interests and results of monitoring programs concerning compliance with law, code of conduct, and/or ethics;</a:t>
            </a:r>
          </a:p>
          <a:p>
            <a:pPr algn="just">
              <a:spcBef>
                <a:spcPts val="300"/>
              </a:spcBef>
            </a:pPr>
            <a:r>
              <a:rPr lang="en-US" sz="2400" b="1" dirty="0"/>
              <a:t>	- The internal audit activity’s organizational structure as it pertains addressing fraud;</a:t>
            </a:r>
          </a:p>
          <a:p>
            <a:pPr algn="just">
              <a:spcBef>
                <a:spcPts val="300"/>
              </a:spcBef>
            </a:pPr>
            <a:r>
              <a:rPr lang="en-US" sz="2400" b="1" dirty="0"/>
              <a:t>	- Coordination of fraud audit activity with external auditors;</a:t>
            </a:r>
          </a:p>
          <a:p>
            <a:pPr algn="just">
              <a:spcBef>
                <a:spcPts val="300"/>
              </a:spcBef>
            </a:pPr>
            <a:r>
              <a:rPr lang="en-US" sz="2400" b="1" dirty="0"/>
              <a:t>	- Overall assessment of the organization’s control environment;</a:t>
            </a:r>
          </a:p>
          <a:p>
            <a:pPr algn="just">
              <a:spcBef>
                <a:spcPts val="300"/>
              </a:spcBef>
            </a:pPr>
            <a:r>
              <a:rPr lang="en-US" sz="2400" b="1" dirty="0"/>
              <a:t>	- Productivity and budgetary measures of internal audit’s fraud activities;</a:t>
            </a:r>
          </a:p>
          <a:p>
            <a:pPr algn="just">
              <a:spcBef>
                <a:spcPts val="300"/>
              </a:spcBef>
            </a:pPr>
            <a:r>
              <a:rPr lang="en-US" sz="2400" b="1" dirty="0"/>
              <a:t> 	- Role of internal audit in fraud investigations.</a:t>
            </a:r>
          </a:p>
        </p:txBody>
      </p:sp>
    </p:spTree>
    <p:extLst>
      <p:ext uri="{BB962C8B-B14F-4D97-AF65-F5344CB8AC3E}">
        <p14:creationId xmlns:p14="http://schemas.microsoft.com/office/powerpoint/2010/main" val="3077315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8" y="365125"/>
            <a:ext cx="10515600" cy="1325563"/>
          </a:xfrm>
        </p:spPr>
        <p:txBody>
          <a:bodyPr/>
          <a:lstStyle/>
          <a:p>
            <a:r>
              <a:rPr lang="en-US" dirty="0">
                <a:solidFill>
                  <a:schemeClr val="accent5">
                    <a:lumMod val="75000"/>
                  </a:schemeClr>
                </a:solidFill>
              </a:rPr>
              <a:t>IA system </a:t>
            </a:r>
            <a:r>
              <a:rPr lang="en-US" sz="2800" dirty="0" smtClean="0">
                <a:solidFill>
                  <a:schemeClr val="accent5">
                    <a:lumMod val="75000"/>
                  </a:schemeClr>
                </a:solidFill>
              </a:rPr>
              <a:t>and </a:t>
            </a:r>
            <a:r>
              <a:rPr lang="en-US" dirty="0">
                <a:solidFill>
                  <a:schemeClr val="accent5">
                    <a:lumMod val="75000"/>
                  </a:schemeClr>
                </a:solidFill>
              </a:rPr>
              <a:t>FRAUD - 	RO good practices</a:t>
            </a:r>
            <a:endParaRPr lang="fr-FR" dirty="0">
              <a:solidFill>
                <a:schemeClr val="accent5">
                  <a:lumMod val="75000"/>
                </a:schemeClr>
              </a:solidFill>
            </a:endParaRPr>
          </a:p>
        </p:txBody>
      </p:sp>
      <p:sp>
        <p:nvSpPr>
          <p:cNvPr id="3" name="Content Placeholder 2"/>
          <p:cNvSpPr>
            <a:spLocks noGrp="1"/>
          </p:cNvSpPr>
          <p:nvPr>
            <p:ph idx="1"/>
          </p:nvPr>
        </p:nvSpPr>
        <p:spPr>
          <a:xfrm>
            <a:off x="838200" y="1306286"/>
            <a:ext cx="10515600" cy="4870677"/>
          </a:xfrm>
        </p:spPr>
        <p:txBody>
          <a:bodyPr>
            <a:normAutofit/>
          </a:bodyPr>
          <a:lstStyle/>
          <a:p>
            <a:r>
              <a:rPr lang="en-US" dirty="0" smtClean="0">
                <a:latin typeface="Bodoni MT Black" panose="02070A03080606020203" pitchFamily="18" charset="0"/>
              </a:rPr>
              <a:t>Key = Clear guideline/provisions</a:t>
            </a:r>
          </a:p>
          <a:p>
            <a:endParaRPr lang="en-US" dirty="0" smtClean="0">
              <a:latin typeface="Bodoni MT Black" panose="02070A03080606020203" pitchFamily="18" charset="0"/>
            </a:endParaRPr>
          </a:p>
          <a:p>
            <a:endParaRPr lang="en-US" dirty="0" smtClean="0"/>
          </a:p>
          <a:p>
            <a:endParaRPr lang="en-US" dirty="0"/>
          </a:p>
          <a:p>
            <a:endParaRPr lang="en-US" dirty="0" smtClean="0"/>
          </a:p>
          <a:p>
            <a:r>
              <a:rPr lang="en-US" dirty="0" smtClean="0"/>
              <a:t>Definition of irregularities (from point of view of auditors)</a:t>
            </a:r>
          </a:p>
          <a:p>
            <a:r>
              <a:rPr lang="en-US" dirty="0" smtClean="0"/>
              <a:t>No make confusion with errors caused by the weaknesses of the IC in place</a:t>
            </a:r>
          </a:p>
          <a:p>
            <a:endParaRPr lang="en-US" dirty="0" smtClean="0"/>
          </a:p>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271" y="13798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10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75000"/>
                  </a:schemeClr>
                </a:solidFill>
              </a:rPr>
              <a:t>IA system </a:t>
            </a:r>
            <a:r>
              <a:rPr lang="en-US" sz="2800" dirty="0">
                <a:solidFill>
                  <a:schemeClr val="accent5">
                    <a:lumMod val="75000"/>
                  </a:schemeClr>
                </a:solidFill>
              </a:rPr>
              <a:t>and </a:t>
            </a:r>
            <a:r>
              <a:rPr lang="en-US" dirty="0">
                <a:solidFill>
                  <a:schemeClr val="accent5">
                    <a:lumMod val="75000"/>
                  </a:schemeClr>
                </a:solidFill>
              </a:rPr>
              <a:t>FRAUD - 	RO good practices</a:t>
            </a:r>
            <a:endParaRPr lang="fr-FR" dirty="0"/>
          </a:p>
        </p:txBody>
      </p:sp>
      <p:sp>
        <p:nvSpPr>
          <p:cNvPr id="3" name="Content Placeholder 2"/>
          <p:cNvSpPr>
            <a:spLocks noGrp="1"/>
          </p:cNvSpPr>
          <p:nvPr>
            <p:ph idx="1"/>
          </p:nvPr>
        </p:nvSpPr>
        <p:spPr>
          <a:xfrm>
            <a:off x="838200" y="1825625"/>
            <a:ext cx="10515600" cy="4627426"/>
          </a:xfrm>
        </p:spPr>
        <p:txBody>
          <a:bodyPr>
            <a:normAutofit fontScale="92500"/>
          </a:bodyPr>
          <a:lstStyle/>
          <a:p>
            <a:pPr marL="0" indent="0" algn="just">
              <a:buNone/>
            </a:pPr>
            <a:r>
              <a:rPr lang="en-US" dirty="0"/>
              <a:t>It represents the </a:t>
            </a:r>
            <a:r>
              <a:rPr lang="en-US" b="1" u="sng" dirty="0">
                <a:solidFill>
                  <a:srgbClr val="C00000"/>
                </a:solidFill>
              </a:rPr>
              <a:t>significant deviation</a:t>
            </a:r>
            <a:r>
              <a:rPr lang="en-US" b="1" dirty="0"/>
              <a:t> </a:t>
            </a:r>
            <a:r>
              <a:rPr lang="en-US" dirty="0"/>
              <a:t>from the procedural and methodological rules, respectively from the legal provisions, applicable to the audited activity / action, resulting from an action or omission that has or could have the effect of damaging the budget of the entity or possible indications of fraud. </a:t>
            </a:r>
            <a:endParaRPr lang="en-US" dirty="0" smtClean="0"/>
          </a:p>
          <a:p>
            <a:pPr marL="0" indent="0" algn="just">
              <a:buNone/>
            </a:pPr>
            <a:endParaRPr lang="en-US" dirty="0"/>
          </a:p>
          <a:p>
            <a:pPr marL="0" indent="0" algn="just">
              <a:buNone/>
            </a:pPr>
            <a:r>
              <a:rPr lang="en-US" dirty="0" smtClean="0"/>
              <a:t>A </a:t>
            </a:r>
            <a:r>
              <a:rPr lang="en-US" dirty="0"/>
              <a:t>deviation from the normative and procedural provisions applicable to the audited activity / action is of irregularity </a:t>
            </a:r>
            <a:r>
              <a:rPr lang="en-US" b="1" u="sng" dirty="0">
                <a:solidFill>
                  <a:srgbClr val="C00000"/>
                </a:solidFill>
              </a:rPr>
              <a:t>if the auditors consider</a:t>
            </a:r>
            <a:r>
              <a:rPr lang="en-US" u="sng" dirty="0"/>
              <a:t> </a:t>
            </a:r>
            <a:r>
              <a:rPr lang="en-US" dirty="0"/>
              <a:t>that it can have a major immediate impact on the objectives, the patrimony or the image of the entity, imposing, depending on the circumstances, taking immediate investigation measures. or correction by legal persons, without expecting the normal course of the steps of an internal public audit mission.</a:t>
            </a:r>
            <a:endParaRPr lang="fr-FR" dirty="0"/>
          </a:p>
        </p:txBody>
      </p:sp>
    </p:spTree>
    <p:extLst>
      <p:ext uri="{BB962C8B-B14F-4D97-AF65-F5344CB8AC3E}">
        <p14:creationId xmlns:p14="http://schemas.microsoft.com/office/powerpoint/2010/main" val="315882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75000"/>
                  </a:schemeClr>
                </a:solidFill>
              </a:rPr>
              <a:t>IA system </a:t>
            </a:r>
            <a:r>
              <a:rPr lang="en-US" sz="2800" dirty="0" smtClean="0">
                <a:solidFill>
                  <a:schemeClr val="accent5">
                    <a:lumMod val="75000"/>
                  </a:schemeClr>
                </a:solidFill>
              </a:rPr>
              <a:t>vs </a:t>
            </a:r>
            <a:r>
              <a:rPr lang="en-US" dirty="0" smtClean="0">
                <a:solidFill>
                  <a:schemeClr val="accent5">
                    <a:lumMod val="75000"/>
                  </a:schemeClr>
                </a:solidFill>
              </a:rPr>
              <a:t>FRAUD - 	RO good practices</a:t>
            </a:r>
            <a:endParaRPr lang="fr-FR" sz="2800" dirty="0">
              <a:solidFill>
                <a:schemeClr val="accent5">
                  <a:lumMod val="75000"/>
                </a:schemeClr>
              </a:solidFill>
            </a:endParaRPr>
          </a:p>
        </p:txBody>
      </p:sp>
      <p:sp>
        <p:nvSpPr>
          <p:cNvPr id="3" name="Content Placeholder 2"/>
          <p:cNvSpPr>
            <a:spLocks noGrp="1"/>
          </p:cNvSpPr>
          <p:nvPr>
            <p:ph idx="1"/>
          </p:nvPr>
        </p:nvSpPr>
        <p:spPr/>
        <p:txBody>
          <a:bodyPr/>
          <a:lstStyle/>
          <a:p>
            <a:r>
              <a:rPr lang="en-US" dirty="0" smtClean="0"/>
              <a:t>National IA Law (based on standards) </a:t>
            </a:r>
          </a:p>
          <a:p>
            <a:pPr marL="0" indent="0">
              <a:buNone/>
            </a:pPr>
            <a:r>
              <a:rPr lang="en-US" dirty="0"/>
              <a:t>	</a:t>
            </a:r>
            <a:r>
              <a:rPr lang="en-US" dirty="0" smtClean="0"/>
              <a:t>- auditors are not involved in fraud investigations/no 			   establishment of financial impact</a:t>
            </a:r>
          </a:p>
          <a:p>
            <a:pPr marL="0" indent="0">
              <a:buNone/>
            </a:pPr>
            <a:r>
              <a:rPr lang="en-US" dirty="0"/>
              <a:t>	</a:t>
            </a:r>
            <a:r>
              <a:rPr lang="en-US" dirty="0" smtClean="0"/>
              <a:t>- auditors identify suspicions (red flags)</a:t>
            </a:r>
          </a:p>
          <a:p>
            <a:r>
              <a:rPr lang="en-US" dirty="0" smtClean="0"/>
              <a:t>A clear system of reporting of suspicions (to managers and at the same time to the control body in charge)</a:t>
            </a:r>
          </a:p>
          <a:p>
            <a:pPr lvl="8">
              <a:buFont typeface="Wingdings" panose="05000000000000000000" pitchFamily="2" charset="2"/>
              <a:buChar char="q"/>
            </a:pPr>
            <a:r>
              <a:rPr lang="en-US" sz="3200" b="1" dirty="0" smtClean="0"/>
              <a:t>Deadline = 3 days from findings</a:t>
            </a:r>
          </a:p>
          <a:p>
            <a:r>
              <a:rPr lang="en-US" dirty="0" smtClean="0"/>
              <a:t>Protection of auditors (IA law, warning law, civil servant law=administrative code, </a:t>
            </a:r>
            <a:r>
              <a:rPr lang="en-US" dirty="0" err="1" smtClean="0"/>
              <a:t>etc</a:t>
            </a:r>
            <a:r>
              <a:rPr lang="en-US" dirty="0" smtClean="0"/>
              <a:t>)		</a:t>
            </a:r>
          </a:p>
          <a:p>
            <a:pPr lvl="2">
              <a:buFont typeface="Wingdings" panose="05000000000000000000" pitchFamily="2" charset="2"/>
              <a:buChar char="§"/>
            </a:pPr>
            <a:endParaRPr lang="fr-FR" dirty="0"/>
          </a:p>
        </p:txBody>
      </p:sp>
    </p:spTree>
    <p:extLst>
      <p:ext uri="{BB962C8B-B14F-4D97-AF65-F5344CB8AC3E}">
        <p14:creationId xmlns:p14="http://schemas.microsoft.com/office/powerpoint/2010/main" val="90417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a:extLst>
              <a:ext uri="{FF2B5EF4-FFF2-40B4-BE49-F238E27FC236}">
                <a16:creationId xmlns:a16="http://schemas.microsoft.com/office/drawing/2014/main" xmlns="" id="{D67D4A2B-13F6-4B6B-A0E5-EB9CCFC0A3F2}"/>
              </a:ext>
            </a:extLst>
          </p:cNvPr>
          <p:cNvPicPr>
            <a:picLocks noChangeAspect="1"/>
          </p:cNvPicPr>
          <p:nvPr/>
        </p:nvPicPr>
        <p:blipFill>
          <a:blip r:embed="rId2"/>
          <a:stretch>
            <a:fillRect/>
          </a:stretch>
        </p:blipFill>
        <p:spPr>
          <a:xfrm>
            <a:off x="9088723" y="512233"/>
            <a:ext cx="2472753" cy="2760841"/>
          </a:xfrm>
          <a:prstGeom prst="rect">
            <a:avLst/>
          </a:prstGeom>
        </p:spPr>
      </p:pic>
      <p:pic>
        <p:nvPicPr>
          <p:cNvPr id="8" name="Imagine 7">
            <a:extLst>
              <a:ext uri="{FF2B5EF4-FFF2-40B4-BE49-F238E27FC236}">
                <a16:creationId xmlns:a16="http://schemas.microsoft.com/office/drawing/2014/main" xmlns="" id="{EA36A2D4-A7A1-42F4-B831-E673BB77A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6038" y="4032776"/>
            <a:ext cx="2145962" cy="2171700"/>
          </a:xfrm>
          <a:prstGeom prst="rect">
            <a:avLst/>
          </a:prstGeom>
        </p:spPr>
      </p:pic>
      <p:pic>
        <p:nvPicPr>
          <p:cNvPr id="3" name="Imagine 2">
            <a:extLst>
              <a:ext uri="{FF2B5EF4-FFF2-40B4-BE49-F238E27FC236}">
                <a16:creationId xmlns:a16="http://schemas.microsoft.com/office/drawing/2014/main" xmlns="" id="{4866869B-7CAA-46D2-98C3-52D138755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71700" cy="2171700"/>
          </a:xfrm>
          <a:prstGeom prst="rect">
            <a:avLst/>
          </a:prstGeom>
        </p:spPr>
      </p:pic>
      <p:sp>
        <p:nvSpPr>
          <p:cNvPr id="4" name="Dreptunghi 3">
            <a:extLst>
              <a:ext uri="{FF2B5EF4-FFF2-40B4-BE49-F238E27FC236}">
                <a16:creationId xmlns:a16="http://schemas.microsoft.com/office/drawing/2014/main" xmlns="" id="{6D20F63B-9FE0-40D7-A8D8-B64CEBB413C0}"/>
              </a:ext>
            </a:extLst>
          </p:cNvPr>
          <p:cNvSpPr/>
          <p:nvPr/>
        </p:nvSpPr>
        <p:spPr>
          <a:xfrm>
            <a:off x="6096000" y="5432537"/>
            <a:ext cx="4527134" cy="369332"/>
          </a:xfrm>
          <a:prstGeom prst="rect">
            <a:avLst/>
          </a:prstGeom>
        </p:spPr>
        <p:txBody>
          <a:bodyPr wrap="square">
            <a:spAutoFit/>
          </a:bodyPr>
          <a:lstStyle/>
          <a:p>
            <a:r>
              <a:rPr lang="ro-RO" i="1" dirty="0">
                <a:solidFill>
                  <a:srgbClr val="000000"/>
                </a:solidFill>
                <a:latin typeface="Arial" panose="020B0604020202020204" pitchFamily="34" charset="0"/>
              </a:rPr>
              <a:t>(</a:t>
            </a:r>
            <a:r>
              <a:rPr lang="en-US" i="1" dirty="0">
                <a:solidFill>
                  <a:srgbClr val="000000"/>
                </a:solidFill>
                <a:latin typeface="Arial" panose="020B0604020202020204" pitchFamily="34" charset="0"/>
              </a:rPr>
              <a:t>excerpt from </a:t>
            </a:r>
            <a:r>
              <a:rPr lang="ro-RO" i="1" dirty="0">
                <a:solidFill>
                  <a:srgbClr val="000000"/>
                </a:solidFill>
                <a:latin typeface="Arial" panose="020B0604020202020204" pitchFamily="34" charset="0"/>
              </a:rPr>
              <a:t>IIA</a:t>
            </a:r>
            <a:r>
              <a:rPr lang="en-US" i="1" dirty="0">
                <a:solidFill>
                  <a:srgbClr val="000000"/>
                </a:solidFill>
                <a:latin typeface="Arial" panose="020B0604020202020204" pitchFamily="34" charset="0"/>
              </a:rPr>
              <a:t>’s IPPF definition of fraud)</a:t>
            </a:r>
            <a:endParaRPr lang="ro-RO" dirty="0"/>
          </a:p>
        </p:txBody>
      </p:sp>
      <p:sp>
        <p:nvSpPr>
          <p:cNvPr id="10" name="Dreptunghi 9">
            <a:extLst>
              <a:ext uri="{FF2B5EF4-FFF2-40B4-BE49-F238E27FC236}">
                <a16:creationId xmlns:a16="http://schemas.microsoft.com/office/drawing/2014/main" xmlns="" id="{8560B9E9-3A8C-46D1-8C89-4FA603DC2EDB}"/>
              </a:ext>
            </a:extLst>
          </p:cNvPr>
          <p:cNvSpPr/>
          <p:nvPr/>
        </p:nvSpPr>
        <p:spPr>
          <a:xfrm>
            <a:off x="1866900" y="439519"/>
            <a:ext cx="10096500" cy="707886"/>
          </a:xfrm>
          <a:prstGeom prst="rect">
            <a:avLst/>
          </a:prstGeom>
        </p:spPr>
        <p:txBody>
          <a:bodyPr wrap="square">
            <a:spAutoFit/>
          </a:bodyPr>
          <a:lstStyle/>
          <a:p>
            <a:pPr algn="just"/>
            <a:r>
              <a:rPr lang="en-US" sz="2000" b="1" dirty="0">
                <a:solidFill>
                  <a:schemeClr val="accent1"/>
                </a:solidFill>
                <a:latin typeface="Arial" panose="020B0604020202020204" pitchFamily="34" charset="0"/>
              </a:rPr>
              <a:t>“Fraud can be defined as any illegal act characterized by deceit, concealment, or violation of trust”</a:t>
            </a:r>
            <a:endParaRPr lang="ro-RO" sz="2000" i="1" dirty="0"/>
          </a:p>
        </p:txBody>
      </p:sp>
      <p:sp>
        <p:nvSpPr>
          <p:cNvPr id="11" name="Dreptunghi 10">
            <a:extLst>
              <a:ext uri="{FF2B5EF4-FFF2-40B4-BE49-F238E27FC236}">
                <a16:creationId xmlns:a16="http://schemas.microsoft.com/office/drawing/2014/main" xmlns="" id="{4D816EC7-C1C6-4110-B5B8-58FE6D61DE8C}"/>
              </a:ext>
            </a:extLst>
          </p:cNvPr>
          <p:cNvSpPr/>
          <p:nvPr/>
        </p:nvSpPr>
        <p:spPr>
          <a:xfrm>
            <a:off x="6096000" y="3174564"/>
            <a:ext cx="5410200" cy="1200329"/>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b="1" dirty="0">
                <a:solidFill>
                  <a:srgbClr val="FF0000"/>
                </a:solidFill>
                <a:latin typeface="Arial" panose="020B0604020202020204" pitchFamily="34" charset="0"/>
              </a:rPr>
              <a:t>WHY?</a:t>
            </a:r>
          </a:p>
          <a:p>
            <a:r>
              <a:rPr lang="en-US" b="1" dirty="0">
                <a:solidFill>
                  <a:schemeClr val="tx1"/>
                </a:solidFill>
                <a:latin typeface="Arial" panose="020B0604020202020204" pitchFamily="34" charset="0"/>
              </a:rPr>
              <a:t>To obtain: money, property or services</a:t>
            </a:r>
          </a:p>
          <a:p>
            <a:r>
              <a:rPr lang="en-US" b="1" dirty="0">
                <a:solidFill>
                  <a:schemeClr val="tx1"/>
                </a:solidFill>
                <a:latin typeface="Arial" panose="020B0604020202020204" pitchFamily="34" charset="0"/>
              </a:rPr>
              <a:t>To avoid: payment or loss of services</a:t>
            </a:r>
          </a:p>
          <a:p>
            <a:r>
              <a:rPr lang="en-US" b="1" dirty="0">
                <a:solidFill>
                  <a:schemeClr val="tx1"/>
                </a:solidFill>
                <a:latin typeface="Arial" panose="020B0604020202020204" pitchFamily="34" charset="0"/>
              </a:rPr>
              <a:t>To secure: personal or professional advantage</a:t>
            </a:r>
            <a:endParaRPr lang="ro-RO" b="1" dirty="0">
              <a:solidFill>
                <a:schemeClr val="tx1"/>
              </a:solidFill>
              <a:latin typeface="Arial" panose="020B0604020202020204" pitchFamily="34" charset="0"/>
            </a:endParaRPr>
          </a:p>
        </p:txBody>
      </p:sp>
      <p:sp>
        <p:nvSpPr>
          <p:cNvPr id="12" name="Dreptunghi 11">
            <a:extLst>
              <a:ext uri="{FF2B5EF4-FFF2-40B4-BE49-F238E27FC236}">
                <a16:creationId xmlns:a16="http://schemas.microsoft.com/office/drawing/2014/main" xmlns="" id="{A05376E9-5A46-44BF-8C30-B5C0B71C6E88}"/>
              </a:ext>
            </a:extLst>
          </p:cNvPr>
          <p:cNvSpPr/>
          <p:nvPr/>
        </p:nvSpPr>
        <p:spPr>
          <a:xfrm>
            <a:off x="389409" y="1949625"/>
            <a:ext cx="5410200" cy="1754326"/>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b="1" dirty="0">
                <a:solidFill>
                  <a:srgbClr val="FF0000"/>
                </a:solidFill>
                <a:latin typeface="Arial" panose="020B0604020202020204" pitchFamily="34" charset="0"/>
              </a:rPr>
              <a:t>WHERE?</a:t>
            </a:r>
          </a:p>
          <a:p>
            <a:r>
              <a:rPr lang="en-US" b="1" dirty="0">
                <a:solidFill>
                  <a:srgbClr val="000000"/>
                </a:solidFill>
                <a:latin typeface="Arial" panose="020B0604020202020204" pitchFamily="34" charset="0"/>
              </a:rPr>
              <a:t>Public or private businesses</a:t>
            </a:r>
          </a:p>
          <a:p>
            <a:r>
              <a:rPr lang="en-US" b="1" dirty="0">
                <a:solidFill>
                  <a:srgbClr val="000000"/>
                </a:solidFill>
                <a:latin typeface="Arial" panose="020B0604020202020204" pitchFamily="34" charset="0"/>
              </a:rPr>
              <a:t>Non-profit organizations</a:t>
            </a:r>
          </a:p>
          <a:p>
            <a:r>
              <a:rPr lang="en-US" b="1" dirty="0">
                <a:solidFill>
                  <a:srgbClr val="000000"/>
                </a:solidFill>
                <a:latin typeface="Arial" panose="020B0604020202020204" pitchFamily="34" charset="0"/>
              </a:rPr>
              <a:t>Government departments</a:t>
            </a:r>
          </a:p>
          <a:p>
            <a:r>
              <a:rPr lang="en-US" b="1" dirty="0">
                <a:solidFill>
                  <a:srgbClr val="000000"/>
                </a:solidFill>
                <a:latin typeface="Arial" panose="020B0604020202020204" pitchFamily="34" charset="0"/>
              </a:rPr>
              <a:t>Financial institutions</a:t>
            </a:r>
          </a:p>
          <a:p>
            <a:r>
              <a:rPr lang="en-US" b="1" dirty="0">
                <a:solidFill>
                  <a:srgbClr val="000000"/>
                </a:solidFill>
                <a:latin typeface="Arial" panose="020B0604020202020204" pitchFamily="34" charset="0"/>
              </a:rPr>
              <a:t>Public and private utilities companies</a:t>
            </a:r>
            <a:endParaRPr lang="ro-RO" b="1" dirty="0">
              <a:solidFill>
                <a:srgbClr val="000000"/>
              </a:solidFill>
              <a:latin typeface="Arial" panose="020B0604020202020204" pitchFamily="34" charset="0"/>
            </a:endParaRPr>
          </a:p>
        </p:txBody>
      </p:sp>
      <p:pic>
        <p:nvPicPr>
          <p:cNvPr id="2" name="Imagine 1">
            <a:extLst>
              <a:ext uri="{FF2B5EF4-FFF2-40B4-BE49-F238E27FC236}">
                <a16:creationId xmlns:a16="http://schemas.microsoft.com/office/drawing/2014/main" xmlns="" id="{25070CE4-B8DF-446F-87C2-E7244183F569}"/>
              </a:ext>
            </a:extLst>
          </p:cNvPr>
          <p:cNvPicPr>
            <a:picLocks noChangeAspect="1"/>
          </p:cNvPicPr>
          <p:nvPr/>
        </p:nvPicPr>
        <p:blipFill>
          <a:blip r:embed="rId4"/>
          <a:stretch>
            <a:fillRect/>
          </a:stretch>
        </p:blipFill>
        <p:spPr>
          <a:xfrm>
            <a:off x="340061" y="3744171"/>
            <a:ext cx="3467100" cy="1524000"/>
          </a:xfrm>
          <a:prstGeom prst="rect">
            <a:avLst/>
          </a:prstGeom>
        </p:spPr>
      </p:pic>
    </p:spTree>
    <p:extLst>
      <p:ext uri="{BB962C8B-B14F-4D97-AF65-F5344CB8AC3E}">
        <p14:creationId xmlns:p14="http://schemas.microsoft.com/office/powerpoint/2010/main" val="76578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eptunghi 2">
            <a:extLst>
              <a:ext uri="{FF2B5EF4-FFF2-40B4-BE49-F238E27FC236}">
                <a16:creationId xmlns:a16="http://schemas.microsoft.com/office/drawing/2014/main" xmlns="" id="{1408A073-0924-4313-B45A-9718FAE30816}"/>
              </a:ext>
            </a:extLst>
          </p:cNvPr>
          <p:cNvSpPr/>
          <p:nvPr/>
        </p:nvSpPr>
        <p:spPr>
          <a:xfrm>
            <a:off x="7432895" y="393976"/>
            <a:ext cx="4426579" cy="1384995"/>
          </a:xfrm>
          <a:prstGeom prst="rect">
            <a:avLst/>
          </a:prstGeom>
        </p:spPr>
        <p:txBody>
          <a:bodyPr wrap="square">
            <a:spAutoFit/>
          </a:bodyPr>
          <a:lstStyle/>
          <a:p>
            <a:pPr algn="ctr"/>
            <a:r>
              <a:rPr lang="en-US" sz="2800" b="1" dirty="0">
                <a:solidFill>
                  <a:schemeClr val="accent1"/>
                </a:solidFill>
                <a:latin typeface="Arial" panose="020B0604020202020204" pitchFamily="34" charset="0"/>
              </a:rPr>
              <a:t>IIA’s IPPF provisions pertaining fraud and internal auditor’s role (1)</a:t>
            </a:r>
            <a:endParaRPr lang="ro-RO" sz="2800" i="1" dirty="0"/>
          </a:p>
        </p:txBody>
      </p:sp>
      <p:sp>
        <p:nvSpPr>
          <p:cNvPr id="4" name="Dreptunghi 3">
            <a:extLst>
              <a:ext uri="{FF2B5EF4-FFF2-40B4-BE49-F238E27FC236}">
                <a16:creationId xmlns:a16="http://schemas.microsoft.com/office/drawing/2014/main" xmlns="" id="{5D16AB9B-A8DB-41CF-B354-28E5A5AB7A08}"/>
              </a:ext>
            </a:extLst>
          </p:cNvPr>
          <p:cNvSpPr/>
          <p:nvPr/>
        </p:nvSpPr>
        <p:spPr>
          <a:xfrm>
            <a:off x="0" y="1271140"/>
            <a:ext cx="7251826" cy="1169551"/>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solidFill>
                  <a:srgbClr val="FF0000"/>
                </a:solidFill>
                <a:latin typeface="Arial" panose="020B0604020202020204" pitchFamily="34" charset="0"/>
              </a:rPr>
              <a:t>IIA Standard 1210.A2</a:t>
            </a:r>
          </a:p>
          <a:p>
            <a:pPr>
              <a:spcBef>
                <a:spcPts val="1200"/>
              </a:spcBef>
              <a:spcAft>
                <a:spcPts val="1200"/>
              </a:spcAft>
            </a:pPr>
            <a:r>
              <a:rPr lang="en-US" sz="2000" b="1" dirty="0">
                <a:solidFill>
                  <a:schemeClr val="tx1"/>
                </a:solidFill>
                <a:latin typeface="Arial" panose="020B0604020202020204" pitchFamily="34" charset="0"/>
              </a:rPr>
              <a:t>Proficiency and Due Professional Care: </a:t>
            </a:r>
            <a:r>
              <a:rPr lang="en-US" sz="2000" dirty="0">
                <a:solidFill>
                  <a:srgbClr val="FF0000"/>
                </a:solidFill>
                <a:latin typeface="Arial" panose="020B0604020202020204" pitchFamily="34" charset="0"/>
              </a:rPr>
              <a:t>“Internal auditors must have sufficient knowledge to evaluate the risk of fraud …”</a:t>
            </a:r>
            <a:endParaRPr lang="ro-RO" sz="2000" dirty="0">
              <a:solidFill>
                <a:srgbClr val="FF0000"/>
              </a:solidFill>
              <a:latin typeface="Arial" panose="020B0604020202020204" pitchFamily="34" charset="0"/>
            </a:endParaRPr>
          </a:p>
        </p:txBody>
      </p:sp>
      <p:sp>
        <p:nvSpPr>
          <p:cNvPr id="6" name="Dreptunghi 5">
            <a:extLst>
              <a:ext uri="{FF2B5EF4-FFF2-40B4-BE49-F238E27FC236}">
                <a16:creationId xmlns:a16="http://schemas.microsoft.com/office/drawing/2014/main" xmlns="" id="{CE818B2B-BBCB-4852-83F7-95CB9BE4473C}"/>
              </a:ext>
            </a:extLst>
          </p:cNvPr>
          <p:cNvSpPr/>
          <p:nvPr/>
        </p:nvSpPr>
        <p:spPr>
          <a:xfrm>
            <a:off x="5097102" y="2856939"/>
            <a:ext cx="7103952" cy="1169551"/>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solidFill>
                  <a:srgbClr val="FF0000"/>
                </a:solidFill>
                <a:latin typeface="Arial" panose="020B0604020202020204" pitchFamily="34" charset="0"/>
              </a:rPr>
              <a:t>IIA Standard 1220.A1</a:t>
            </a:r>
          </a:p>
          <a:p>
            <a:pPr>
              <a:spcBef>
                <a:spcPts val="1200"/>
              </a:spcBef>
              <a:spcAft>
                <a:spcPts val="2400"/>
              </a:spcAft>
            </a:pPr>
            <a:r>
              <a:rPr lang="en-US" sz="2000" b="1" dirty="0">
                <a:solidFill>
                  <a:schemeClr val="tx1"/>
                </a:solidFill>
                <a:latin typeface="Arial" panose="020B0604020202020204" pitchFamily="34" charset="0"/>
              </a:rPr>
              <a:t>Due Professional Care: </a:t>
            </a:r>
            <a:r>
              <a:rPr lang="en-US" sz="2000" dirty="0">
                <a:solidFill>
                  <a:srgbClr val="FF0000"/>
                </a:solidFill>
                <a:latin typeface="Arial" panose="020B0604020202020204" pitchFamily="34" charset="0"/>
              </a:rPr>
              <a:t>“Internal auditors must consider … the probability of … fraud …”</a:t>
            </a:r>
            <a:endParaRPr lang="ro-RO" sz="2000" dirty="0">
              <a:solidFill>
                <a:srgbClr val="FF0000"/>
              </a:solidFill>
              <a:latin typeface="Arial" panose="020B0604020202020204" pitchFamily="34" charset="0"/>
            </a:endParaRPr>
          </a:p>
        </p:txBody>
      </p:sp>
      <p:pic>
        <p:nvPicPr>
          <p:cNvPr id="2" name="Imagine 1">
            <a:extLst>
              <a:ext uri="{FF2B5EF4-FFF2-40B4-BE49-F238E27FC236}">
                <a16:creationId xmlns:a16="http://schemas.microsoft.com/office/drawing/2014/main" xmlns="" id="{DA29C4BC-6326-4C80-ABBF-EAE0D0C7BEC3}"/>
              </a:ext>
            </a:extLst>
          </p:cNvPr>
          <p:cNvPicPr>
            <a:picLocks noChangeAspect="1"/>
          </p:cNvPicPr>
          <p:nvPr/>
        </p:nvPicPr>
        <p:blipFill rotWithShape="1">
          <a:blip r:embed="rId2"/>
          <a:srcRect t="10906" b="3788"/>
          <a:stretch/>
        </p:blipFill>
        <p:spPr>
          <a:xfrm>
            <a:off x="0" y="3131627"/>
            <a:ext cx="3811509" cy="2834607"/>
          </a:xfrm>
          <a:prstGeom prst="rect">
            <a:avLst/>
          </a:prstGeom>
        </p:spPr>
      </p:pic>
    </p:spTree>
    <p:extLst>
      <p:ext uri="{BB962C8B-B14F-4D97-AF65-F5344CB8AC3E}">
        <p14:creationId xmlns:p14="http://schemas.microsoft.com/office/powerpoint/2010/main" val="124484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ine 12">
            <a:extLst>
              <a:ext uri="{FF2B5EF4-FFF2-40B4-BE49-F238E27FC236}">
                <a16:creationId xmlns:a16="http://schemas.microsoft.com/office/drawing/2014/main" xmlns="" id="{673A0AE4-571E-4431-B99B-95B1141FD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976" y="3553117"/>
            <a:ext cx="1381926" cy="1239396"/>
          </a:xfrm>
          <a:prstGeom prst="rect">
            <a:avLst/>
          </a:prstGeom>
        </p:spPr>
      </p:pic>
      <p:pic>
        <p:nvPicPr>
          <p:cNvPr id="9" name="Imagine 8">
            <a:extLst>
              <a:ext uri="{FF2B5EF4-FFF2-40B4-BE49-F238E27FC236}">
                <a16:creationId xmlns:a16="http://schemas.microsoft.com/office/drawing/2014/main" xmlns="" id="{31F41369-2B7D-4B70-859E-83BEA0B2A56E}"/>
              </a:ext>
            </a:extLst>
          </p:cNvPr>
          <p:cNvPicPr>
            <a:picLocks noChangeAspect="1"/>
          </p:cNvPicPr>
          <p:nvPr/>
        </p:nvPicPr>
        <p:blipFill>
          <a:blip r:embed="rId3"/>
          <a:stretch>
            <a:fillRect/>
          </a:stretch>
        </p:blipFill>
        <p:spPr>
          <a:xfrm>
            <a:off x="183650" y="2895811"/>
            <a:ext cx="2847328" cy="1896702"/>
          </a:xfrm>
          <a:prstGeom prst="rect">
            <a:avLst/>
          </a:prstGeom>
        </p:spPr>
      </p:pic>
      <p:pic>
        <p:nvPicPr>
          <p:cNvPr id="10" name="Imagine 9">
            <a:extLst>
              <a:ext uri="{FF2B5EF4-FFF2-40B4-BE49-F238E27FC236}">
                <a16:creationId xmlns:a16="http://schemas.microsoft.com/office/drawing/2014/main" xmlns="" id="{0781AB84-251A-4C17-AC97-1DFCA9D763BA}"/>
              </a:ext>
            </a:extLst>
          </p:cNvPr>
          <p:cNvPicPr>
            <a:picLocks noChangeAspect="1"/>
          </p:cNvPicPr>
          <p:nvPr/>
        </p:nvPicPr>
        <p:blipFill>
          <a:blip r:embed="rId4"/>
          <a:stretch>
            <a:fillRect/>
          </a:stretch>
        </p:blipFill>
        <p:spPr>
          <a:xfrm>
            <a:off x="4940174" y="53478"/>
            <a:ext cx="3046114" cy="2030743"/>
          </a:xfrm>
          <a:prstGeom prst="rect">
            <a:avLst/>
          </a:prstGeom>
        </p:spPr>
      </p:pic>
      <p:sp>
        <p:nvSpPr>
          <p:cNvPr id="3" name="Dreptunghi 2">
            <a:extLst>
              <a:ext uri="{FF2B5EF4-FFF2-40B4-BE49-F238E27FC236}">
                <a16:creationId xmlns:a16="http://schemas.microsoft.com/office/drawing/2014/main" xmlns="" id="{B3567D4D-D688-4E89-B3EA-8B3D26EB3B53}"/>
              </a:ext>
            </a:extLst>
          </p:cNvPr>
          <p:cNvSpPr/>
          <p:nvPr/>
        </p:nvSpPr>
        <p:spPr>
          <a:xfrm>
            <a:off x="0" y="1344889"/>
            <a:ext cx="7103952" cy="1015663"/>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solidFill>
                  <a:srgbClr val="FF0000"/>
                </a:solidFill>
                <a:latin typeface="Arial" panose="020B0604020202020204" pitchFamily="34" charset="0"/>
              </a:rPr>
              <a:t>IIA Standard 2060</a:t>
            </a:r>
          </a:p>
          <a:p>
            <a:r>
              <a:rPr lang="en-US" sz="2000" b="1" dirty="0">
                <a:solidFill>
                  <a:schemeClr val="tx1"/>
                </a:solidFill>
                <a:latin typeface="Arial" panose="020B0604020202020204" pitchFamily="34" charset="0"/>
              </a:rPr>
              <a:t>Reporting to Senior Management and the Board: </a:t>
            </a:r>
            <a:r>
              <a:rPr lang="en-US" sz="2000" dirty="0">
                <a:solidFill>
                  <a:srgbClr val="FF0000"/>
                </a:solidFill>
                <a:latin typeface="Arial" panose="020B0604020202020204" pitchFamily="34" charset="0"/>
              </a:rPr>
              <a:t>“Reporting must also include … fraud risks…”</a:t>
            </a:r>
            <a:endParaRPr lang="ro-RO" sz="2000" dirty="0">
              <a:solidFill>
                <a:srgbClr val="FF0000"/>
              </a:solidFill>
              <a:latin typeface="Arial" panose="020B0604020202020204" pitchFamily="34" charset="0"/>
            </a:endParaRPr>
          </a:p>
        </p:txBody>
      </p:sp>
      <p:sp>
        <p:nvSpPr>
          <p:cNvPr id="4" name="Dreptunghi 3">
            <a:extLst>
              <a:ext uri="{FF2B5EF4-FFF2-40B4-BE49-F238E27FC236}">
                <a16:creationId xmlns:a16="http://schemas.microsoft.com/office/drawing/2014/main" xmlns="" id="{1CD3713A-CC9B-4565-87B2-69E1A1D59BBF}"/>
              </a:ext>
            </a:extLst>
          </p:cNvPr>
          <p:cNvSpPr/>
          <p:nvPr/>
        </p:nvSpPr>
        <p:spPr>
          <a:xfrm>
            <a:off x="5088048" y="2839953"/>
            <a:ext cx="7103952" cy="1323439"/>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solidFill>
                  <a:srgbClr val="FF0000"/>
                </a:solidFill>
                <a:latin typeface="Arial" panose="020B0604020202020204" pitchFamily="34" charset="0"/>
              </a:rPr>
              <a:t>IIA Standard 2120.A2</a:t>
            </a:r>
          </a:p>
          <a:p>
            <a:r>
              <a:rPr lang="en-US" sz="2000" b="1" dirty="0">
                <a:solidFill>
                  <a:schemeClr val="tx1"/>
                </a:solidFill>
                <a:latin typeface="Arial" panose="020B0604020202020204" pitchFamily="34" charset="0"/>
              </a:rPr>
              <a:t>Risk Management: </a:t>
            </a:r>
            <a:r>
              <a:rPr lang="en-US" sz="2000" dirty="0">
                <a:solidFill>
                  <a:srgbClr val="FF0000"/>
                </a:solidFill>
                <a:latin typeface="Arial" panose="020B0604020202020204" pitchFamily="34" charset="0"/>
              </a:rPr>
              <a:t>“The internal auditors must evaluate the potential for the occurrence of fraud and how the organization manages fraud risk”</a:t>
            </a:r>
            <a:endParaRPr lang="ro-RO" sz="2000" dirty="0">
              <a:solidFill>
                <a:srgbClr val="FF0000"/>
              </a:solidFill>
              <a:latin typeface="Arial" panose="020B0604020202020204" pitchFamily="34" charset="0"/>
            </a:endParaRPr>
          </a:p>
        </p:txBody>
      </p:sp>
      <p:sp>
        <p:nvSpPr>
          <p:cNvPr id="6" name="Dreptunghi 5">
            <a:extLst>
              <a:ext uri="{FF2B5EF4-FFF2-40B4-BE49-F238E27FC236}">
                <a16:creationId xmlns:a16="http://schemas.microsoft.com/office/drawing/2014/main" xmlns="" id="{69C9F2D5-FC20-46DB-9EA2-743D432696E2}"/>
              </a:ext>
            </a:extLst>
          </p:cNvPr>
          <p:cNvSpPr/>
          <p:nvPr/>
        </p:nvSpPr>
        <p:spPr>
          <a:xfrm>
            <a:off x="154148" y="5176227"/>
            <a:ext cx="7103952" cy="1015663"/>
          </a:xfrm>
          <a:prstGeom prst="rect">
            <a:avLst/>
          </a:prstGeom>
          <a:ln/>
          <a:effectLst>
            <a:outerShdw sx="1000" sy="1000" algn="ctr" rotWithShape="0">
              <a:schemeClr val="accent1">
                <a:lumMod val="40000"/>
                <a:lumOff val="60000"/>
              </a:schemeClr>
            </a:outerShdw>
            <a:softEdge rad="139700"/>
          </a:effectLst>
          <a:scene3d>
            <a:camera prst="orthographicFront"/>
            <a:lightRig rig="threePt" dir="t">
              <a:rot lat="0" lon="0" rev="0"/>
            </a:lightRig>
          </a:scene3d>
          <a:sp3d extrusionH="63500">
            <a:bevelT w="196850" h="177800"/>
            <a:bevelB w="88900" h="133350"/>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solidFill>
                  <a:srgbClr val="FF0000"/>
                </a:solidFill>
                <a:latin typeface="Arial" panose="020B0604020202020204" pitchFamily="34" charset="0"/>
              </a:rPr>
              <a:t>IIA Standard 2210.A2</a:t>
            </a:r>
          </a:p>
          <a:p>
            <a:r>
              <a:rPr lang="en-US" sz="2000" b="1" dirty="0">
                <a:solidFill>
                  <a:schemeClr val="tx1"/>
                </a:solidFill>
                <a:latin typeface="Arial" panose="020B0604020202020204" pitchFamily="34" charset="0"/>
              </a:rPr>
              <a:t>Engagement Objectives: </a:t>
            </a:r>
            <a:r>
              <a:rPr lang="en-US" sz="2000" dirty="0">
                <a:solidFill>
                  <a:srgbClr val="FF0000"/>
                </a:solidFill>
                <a:latin typeface="Arial" panose="020B0604020202020204" pitchFamily="34" charset="0"/>
              </a:rPr>
              <a:t>“Internal auditors must consider … the probability of … fraud …”</a:t>
            </a:r>
            <a:endParaRPr lang="ro-RO" sz="2000" dirty="0">
              <a:solidFill>
                <a:srgbClr val="FF0000"/>
              </a:solidFill>
              <a:latin typeface="Arial" panose="020B0604020202020204" pitchFamily="34" charset="0"/>
            </a:endParaRPr>
          </a:p>
        </p:txBody>
      </p:sp>
      <p:sp>
        <p:nvSpPr>
          <p:cNvPr id="7" name="Dreptunghi 6">
            <a:extLst>
              <a:ext uri="{FF2B5EF4-FFF2-40B4-BE49-F238E27FC236}">
                <a16:creationId xmlns:a16="http://schemas.microsoft.com/office/drawing/2014/main" xmlns="" id="{4D5C0E17-DAE5-4856-80F7-B4092158C4D7}"/>
              </a:ext>
            </a:extLst>
          </p:cNvPr>
          <p:cNvSpPr/>
          <p:nvPr/>
        </p:nvSpPr>
        <p:spPr>
          <a:xfrm>
            <a:off x="7765421" y="381979"/>
            <a:ext cx="4426579" cy="1384995"/>
          </a:xfrm>
          <a:prstGeom prst="rect">
            <a:avLst/>
          </a:prstGeom>
        </p:spPr>
        <p:txBody>
          <a:bodyPr wrap="square">
            <a:spAutoFit/>
          </a:bodyPr>
          <a:lstStyle/>
          <a:p>
            <a:pPr algn="ctr"/>
            <a:r>
              <a:rPr lang="en-US" sz="2800" b="1" dirty="0">
                <a:solidFill>
                  <a:schemeClr val="accent1"/>
                </a:solidFill>
                <a:latin typeface="Arial" panose="020B0604020202020204" pitchFamily="34" charset="0"/>
              </a:rPr>
              <a:t>IIA’s IPPF provisions pertaining fraud and internal auditor’s role (2)</a:t>
            </a:r>
            <a:endParaRPr lang="ro-RO" sz="2800" i="1" dirty="0"/>
          </a:p>
        </p:txBody>
      </p:sp>
      <p:pic>
        <p:nvPicPr>
          <p:cNvPr id="2" name="Imagine 1">
            <a:extLst>
              <a:ext uri="{FF2B5EF4-FFF2-40B4-BE49-F238E27FC236}">
                <a16:creationId xmlns:a16="http://schemas.microsoft.com/office/drawing/2014/main" xmlns="" id="{5E1BDAB7-1D5D-4AD8-AB8B-A60CC40A0842}"/>
              </a:ext>
            </a:extLst>
          </p:cNvPr>
          <p:cNvPicPr>
            <a:picLocks noChangeAspect="1"/>
          </p:cNvPicPr>
          <p:nvPr/>
        </p:nvPicPr>
        <p:blipFill>
          <a:blip r:embed="rId5"/>
          <a:stretch>
            <a:fillRect/>
          </a:stretch>
        </p:blipFill>
        <p:spPr>
          <a:xfrm>
            <a:off x="8244217" y="5033358"/>
            <a:ext cx="3161168" cy="1729582"/>
          </a:xfrm>
          <a:prstGeom prst="rect">
            <a:avLst/>
          </a:prstGeom>
        </p:spPr>
      </p:pic>
    </p:spTree>
    <p:extLst>
      <p:ext uri="{BB962C8B-B14F-4D97-AF65-F5344CB8AC3E}">
        <p14:creationId xmlns:p14="http://schemas.microsoft.com/office/powerpoint/2010/main" val="98683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xmlns="" id="{FD190EBD-BEBC-47ED-ACBF-A5624189EF91}"/>
              </a:ext>
            </a:extLst>
          </p:cNvPr>
          <p:cNvSpPr txBox="1"/>
          <p:nvPr/>
        </p:nvSpPr>
        <p:spPr>
          <a:xfrm>
            <a:off x="542221" y="777755"/>
            <a:ext cx="1050202" cy="923330"/>
          </a:xfrm>
          <a:prstGeom prst="rect">
            <a:avLst/>
          </a:prstGeom>
          <a:noFill/>
          <a:ln>
            <a:solidFill>
              <a:schemeClr val="tx1"/>
            </a:solidFill>
          </a:ln>
          <a:effectLst>
            <a:innerShdw blurRad="114300">
              <a:prstClr val="black"/>
            </a:innerShdw>
            <a:softEdge rad="520700"/>
          </a:effectLst>
          <a:scene3d>
            <a:camera prst="orthographicFront"/>
            <a:lightRig rig="threePt" dir="t">
              <a:rot lat="0" lon="0" rev="7200000"/>
            </a:lightRig>
          </a:scene3d>
          <a:sp3d extrusionH="38100" contourW="12700">
            <a:bevelT/>
            <a:bevelB w="44450" h="120650"/>
          </a:sp3d>
        </p:spPr>
        <p:txBody>
          <a:bodyPr wrap="square" rtlCol="0">
            <a:spAutoFit/>
          </a:bodyPr>
          <a:lstStyle/>
          <a:p>
            <a:pPr algn="ctr"/>
            <a:r>
              <a:rPr lang="en-US" b="1" dirty="0">
                <a:solidFill>
                  <a:srgbClr val="0070C0"/>
                </a:solidFill>
              </a:rPr>
              <a:t>Board </a:t>
            </a:r>
          </a:p>
          <a:p>
            <a:pPr algn="ctr"/>
            <a:r>
              <a:rPr lang="en-US" b="1" dirty="0">
                <a:solidFill>
                  <a:srgbClr val="0070C0"/>
                </a:solidFill>
              </a:rPr>
              <a:t>of Directors</a:t>
            </a:r>
            <a:endParaRPr lang="ro-RO" b="1" dirty="0">
              <a:solidFill>
                <a:srgbClr val="0070C0"/>
              </a:solidFill>
            </a:endParaRPr>
          </a:p>
        </p:txBody>
      </p:sp>
      <p:sp>
        <p:nvSpPr>
          <p:cNvPr id="10" name="CasetăText 9">
            <a:extLst>
              <a:ext uri="{FF2B5EF4-FFF2-40B4-BE49-F238E27FC236}">
                <a16:creationId xmlns:a16="http://schemas.microsoft.com/office/drawing/2014/main" xmlns="" id="{4887F67A-1AB9-47EB-85B0-8C541E3C4050}"/>
              </a:ext>
            </a:extLst>
          </p:cNvPr>
          <p:cNvSpPr txBox="1"/>
          <p:nvPr/>
        </p:nvSpPr>
        <p:spPr>
          <a:xfrm>
            <a:off x="2955993" y="1043262"/>
            <a:ext cx="1502875" cy="369332"/>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spcBef>
                <a:spcPts val="1800"/>
              </a:spcBef>
              <a:spcAft>
                <a:spcPts val="1800"/>
              </a:spcAft>
            </a:pPr>
            <a:r>
              <a:rPr lang="en-US" b="1" dirty="0">
                <a:solidFill>
                  <a:srgbClr val="0070C0"/>
                </a:solidFill>
              </a:rPr>
              <a:t>Management</a:t>
            </a:r>
          </a:p>
        </p:txBody>
      </p:sp>
      <p:sp>
        <p:nvSpPr>
          <p:cNvPr id="12" name="CasetăText 11">
            <a:extLst>
              <a:ext uri="{FF2B5EF4-FFF2-40B4-BE49-F238E27FC236}">
                <a16:creationId xmlns:a16="http://schemas.microsoft.com/office/drawing/2014/main" xmlns="" id="{508FFFA5-D5D8-4EF5-9200-92B17AF80071}"/>
              </a:ext>
            </a:extLst>
          </p:cNvPr>
          <p:cNvSpPr txBox="1"/>
          <p:nvPr/>
        </p:nvSpPr>
        <p:spPr>
          <a:xfrm>
            <a:off x="9426909" y="904762"/>
            <a:ext cx="1274288" cy="646331"/>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Audit Committee</a:t>
            </a:r>
            <a:endParaRPr lang="ro-RO" b="1" dirty="0">
              <a:solidFill>
                <a:srgbClr val="0070C0"/>
              </a:solidFill>
            </a:endParaRPr>
          </a:p>
        </p:txBody>
      </p:sp>
      <p:sp>
        <p:nvSpPr>
          <p:cNvPr id="17" name="CasetăText 16">
            <a:extLst>
              <a:ext uri="{FF2B5EF4-FFF2-40B4-BE49-F238E27FC236}">
                <a16:creationId xmlns:a16="http://schemas.microsoft.com/office/drawing/2014/main" xmlns="" id="{F840A46B-4F7C-43D2-A3AF-0DDCB248235A}"/>
              </a:ext>
            </a:extLst>
          </p:cNvPr>
          <p:cNvSpPr txBox="1"/>
          <p:nvPr/>
        </p:nvSpPr>
        <p:spPr>
          <a:xfrm>
            <a:off x="5873691" y="101048"/>
            <a:ext cx="1222217" cy="646331"/>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External Auditors</a:t>
            </a:r>
            <a:endParaRPr lang="ro-RO" b="1" dirty="0">
              <a:solidFill>
                <a:srgbClr val="0070C0"/>
              </a:solidFill>
            </a:endParaRPr>
          </a:p>
        </p:txBody>
      </p:sp>
      <p:sp>
        <p:nvSpPr>
          <p:cNvPr id="18" name="CasetăText 17">
            <a:extLst>
              <a:ext uri="{FF2B5EF4-FFF2-40B4-BE49-F238E27FC236}">
                <a16:creationId xmlns:a16="http://schemas.microsoft.com/office/drawing/2014/main" xmlns="" id="{1047C283-F489-4E2B-954E-E5BE650ABAFB}"/>
              </a:ext>
            </a:extLst>
          </p:cNvPr>
          <p:cNvSpPr txBox="1"/>
          <p:nvPr/>
        </p:nvSpPr>
        <p:spPr>
          <a:xfrm>
            <a:off x="7282072" y="4642596"/>
            <a:ext cx="1222217" cy="923330"/>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Loss and Prevention Manager</a:t>
            </a:r>
            <a:endParaRPr lang="ro-RO" b="1" dirty="0">
              <a:solidFill>
                <a:srgbClr val="0070C0"/>
              </a:solidFill>
            </a:endParaRPr>
          </a:p>
        </p:txBody>
      </p:sp>
      <p:sp>
        <p:nvSpPr>
          <p:cNvPr id="19" name="CasetăText 18">
            <a:extLst>
              <a:ext uri="{FF2B5EF4-FFF2-40B4-BE49-F238E27FC236}">
                <a16:creationId xmlns:a16="http://schemas.microsoft.com/office/drawing/2014/main" xmlns="" id="{708A9AB1-2BA2-48F8-A37E-43A328E143B0}"/>
              </a:ext>
            </a:extLst>
          </p:cNvPr>
          <p:cNvSpPr txBox="1"/>
          <p:nvPr/>
        </p:nvSpPr>
        <p:spPr>
          <a:xfrm>
            <a:off x="2160172" y="5531040"/>
            <a:ext cx="1379448" cy="646331"/>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Internal Auditors</a:t>
            </a:r>
            <a:endParaRPr lang="ro-RO" b="1" dirty="0">
              <a:solidFill>
                <a:srgbClr val="0070C0"/>
              </a:solidFill>
            </a:endParaRPr>
          </a:p>
        </p:txBody>
      </p:sp>
      <p:sp>
        <p:nvSpPr>
          <p:cNvPr id="20" name="CasetăText 19">
            <a:extLst>
              <a:ext uri="{FF2B5EF4-FFF2-40B4-BE49-F238E27FC236}">
                <a16:creationId xmlns:a16="http://schemas.microsoft.com/office/drawing/2014/main" xmlns="" id="{8AAA12AF-2B63-4567-94F0-F4054EBF66CC}"/>
              </a:ext>
            </a:extLst>
          </p:cNvPr>
          <p:cNvSpPr txBox="1"/>
          <p:nvPr/>
        </p:nvSpPr>
        <p:spPr>
          <a:xfrm>
            <a:off x="363415" y="4145759"/>
            <a:ext cx="1407814" cy="646331"/>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Fraud Investigators</a:t>
            </a:r>
            <a:endParaRPr lang="ro-RO" b="1" dirty="0">
              <a:solidFill>
                <a:srgbClr val="0070C0"/>
              </a:solidFill>
            </a:endParaRPr>
          </a:p>
        </p:txBody>
      </p:sp>
      <p:sp>
        <p:nvSpPr>
          <p:cNvPr id="21" name="CasetăText 20">
            <a:extLst>
              <a:ext uri="{FF2B5EF4-FFF2-40B4-BE49-F238E27FC236}">
                <a16:creationId xmlns:a16="http://schemas.microsoft.com/office/drawing/2014/main" xmlns="" id="{35A92316-25DC-4FDF-8581-3A72F3DAABDD}"/>
              </a:ext>
            </a:extLst>
          </p:cNvPr>
          <p:cNvSpPr txBox="1"/>
          <p:nvPr/>
        </p:nvSpPr>
        <p:spPr>
          <a:xfrm>
            <a:off x="380484" y="2449726"/>
            <a:ext cx="1407814" cy="646331"/>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Legal Counsel</a:t>
            </a:r>
            <a:endParaRPr lang="ro-RO" b="1" dirty="0">
              <a:solidFill>
                <a:srgbClr val="0070C0"/>
              </a:solidFill>
            </a:endParaRPr>
          </a:p>
        </p:txBody>
      </p:sp>
      <p:sp>
        <p:nvSpPr>
          <p:cNvPr id="22" name="CasetăText 21">
            <a:extLst>
              <a:ext uri="{FF2B5EF4-FFF2-40B4-BE49-F238E27FC236}">
                <a16:creationId xmlns:a16="http://schemas.microsoft.com/office/drawing/2014/main" xmlns="" id="{E9B3B7B1-5207-4E96-B5D7-F68BC4AC2B53}"/>
              </a:ext>
            </a:extLst>
          </p:cNvPr>
          <p:cNvSpPr txBox="1"/>
          <p:nvPr/>
        </p:nvSpPr>
        <p:spPr>
          <a:xfrm>
            <a:off x="6262610" y="3001567"/>
            <a:ext cx="1407814" cy="646331"/>
          </a:xfrm>
          <a:prstGeom prst="rect">
            <a:avLst/>
          </a:prstGeom>
          <a:noFill/>
          <a:ln>
            <a:solidFill>
              <a:schemeClr val="tx1"/>
            </a:solidFill>
          </a:ln>
          <a:scene3d>
            <a:camera prst="orthographicFront"/>
            <a:lightRig rig="threePt" dir="t"/>
          </a:scene3d>
          <a:sp3d contourW="12700"/>
        </p:spPr>
        <p:txBody>
          <a:bodyPr wrap="square" rtlCol="0">
            <a:spAutoFit/>
          </a:bodyPr>
          <a:lstStyle/>
          <a:p>
            <a:pPr algn="ctr"/>
            <a:r>
              <a:rPr lang="en-US" b="1" dirty="0">
                <a:solidFill>
                  <a:srgbClr val="0070C0"/>
                </a:solidFill>
              </a:rPr>
              <a:t>Other employees</a:t>
            </a:r>
            <a:endParaRPr lang="ro-RO" b="1" dirty="0">
              <a:solidFill>
                <a:srgbClr val="0070C0"/>
              </a:solidFill>
            </a:endParaRPr>
          </a:p>
        </p:txBody>
      </p:sp>
      <p:sp>
        <p:nvSpPr>
          <p:cNvPr id="26" name="CasetăText 25">
            <a:extLst>
              <a:ext uri="{FF2B5EF4-FFF2-40B4-BE49-F238E27FC236}">
                <a16:creationId xmlns:a16="http://schemas.microsoft.com/office/drawing/2014/main" xmlns="" id="{CAE9AE8A-1B74-485B-A363-724582E609DB}"/>
              </a:ext>
            </a:extLst>
          </p:cNvPr>
          <p:cNvSpPr txBox="1"/>
          <p:nvPr/>
        </p:nvSpPr>
        <p:spPr>
          <a:xfrm>
            <a:off x="6366065" y="1190062"/>
            <a:ext cx="1502874" cy="253916"/>
          </a:xfrm>
          <a:prstGeom prst="rect">
            <a:avLst/>
          </a:prstGeom>
          <a:noFill/>
        </p:spPr>
        <p:txBody>
          <a:bodyPr wrap="square" rtlCol="0">
            <a:spAutoFit/>
          </a:bodyPr>
          <a:lstStyle/>
          <a:p>
            <a:r>
              <a:rPr lang="en-US" sz="1050" dirty="0"/>
              <a:t>Setting tone at the top</a:t>
            </a:r>
            <a:endParaRPr lang="ro-RO" sz="1050" dirty="0"/>
          </a:p>
        </p:txBody>
      </p:sp>
      <p:sp>
        <p:nvSpPr>
          <p:cNvPr id="27" name="CasetăText 26">
            <a:extLst>
              <a:ext uri="{FF2B5EF4-FFF2-40B4-BE49-F238E27FC236}">
                <a16:creationId xmlns:a16="http://schemas.microsoft.com/office/drawing/2014/main" xmlns="" id="{FB8F75EC-9B42-4C8B-981A-98C56465C603}"/>
              </a:ext>
            </a:extLst>
          </p:cNvPr>
          <p:cNvSpPr txBox="1"/>
          <p:nvPr/>
        </p:nvSpPr>
        <p:spPr>
          <a:xfrm>
            <a:off x="6357012" y="972692"/>
            <a:ext cx="1502874" cy="253916"/>
          </a:xfrm>
          <a:prstGeom prst="rect">
            <a:avLst/>
          </a:prstGeom>
          <a:noFill/>
        </p:spPr>
        <p:txBody>
          <a:bodyPr wrap="square" rtlCol="0">
            <a:spAutoFit/>
          </a:bodyPr>
          <a:lstStyle/>
          <a:p>
            <a:pPr algn="ctr"/>
            <a:r>
              <a:rPr lang="en-US" sz="1050" dirty="0"/>
              <a:t>Evaluate</a:t>
            </a:r>
            <a:endParaRPr lang="ro-RO" sz="1050" dirty="0"/>
          </a:p>
        </p:txBody>
      </p:sp>
      <p:cxnSp>
        <p:nvCxnSpPr>
          <p:cNvPr id="36" name="Conector drept cu săgeată 35">
            <a:extLst>
              <a:ext uri="{FF2B5EF4-FFF2-40B4-BE49-F238E27FC236}">
                <a16:creationId xmlns:a16="http://schemas.microsoft.com/office/drawing/2014/main" xmlns="" id="{B095869E-6187-4656-A39D-C73DE9BFB17B}"/>
              </a:ext>
            </a:extLst>
          </p:cNvPr>
          <p:cNvCxnSpPr>
            <a:cxnSpLocks/>
            <a:stCxn id="12" idx="1"/>
            <a:endCxn id="10" idx="3"/>
          </p:cNvCxnSpPr>
          <p:nvPr/>
        </p:nvCxnSpPr>
        <p:spPr>
          <a:xfrm flipH="1">
            <a:off x="4458868" y="1227928"/>
            <a:ext cx="496804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4" name="CasetăText 43">
            <a:extLst>
              <a:ext uri="{FF2B5EF4-FFF2-40B4-BE49-F238E27FC236}">
                <a16:creationId xmlns:a16="http://schemas.microsoft.com/office/drawing/2014/main" xmlns="" id="{252E4774-23BA-4DC9-B444-64411CFAB7C6}"/>
              </a:ext>
            </a:extLst>
          </p:cNvPr>
          <p:cNvSpPr txBox="1"/>
          <p:nvPr/>
        </p:nvSpPr>
        <p:spPr>
          <a:xfrm rot="19826426">
            <a:off x="1246128" y="1720390"/>
            <a:ext cx="1502874" cy="253916"/>
          </a:xfrm>
          <a:prstGeom prst="rect">
            <a:avLst/>
          </a:prstGeom>
          <a:noFill/>
        </p:spPr>
        <p:txBody>
          <a:bodyPr wrap="square" rtlCol="0">
            <a:spAutoFit/>
          </a:bodyPr>
          <a:lstStyle/>
          <a:p>
            <a:pPr algn="ctr"/>
            <a:r>
              <a:rPr lang="en-US" sz="1050" dirty="0"/>
              <a:t>Discuss</a:t>
            </a:r>
            <a:endParaRPr lang="ro-RO" sz="1050" dirty="0"/>
          </a:p>
        </p:txBody>
      </p:sp>
      <p:sp>
        <p:nvSpPr>
          <p:cNvPr id="48" name="CasetăText 47">
            <a:extLst>
              <a:ext uri="{FF2B5EF4-FFF2-40B4-BE49-F238E27FC236}">
                <a16:creationId xmlns:a16="http://schemas.microsoft.com/office/drawing/2014/main" xmlns="" id="{B0E7B6EB-92C5-4728-9C1C-4A062302F084}"/>
              </a:ext>
            </a:extLst>
          </p:cNvPr>
          <p:cNvSpPr txBox="1"/>
          <p:nvPr/>
        </p:nvSpPr>
        <p:spPr>
          <a:xfrm rot="18694169">
            <a:off x="1408735" y="2711077"/>
            <a:ext cx="1502874" cy="253916"/>
          </a:xfrm>
          <a:prstGeom prst="rect">
            <a:avLst/>
          </a:prstGeom>
          <a:noFill/>
        </p:spPr>
        <p:txBody>
          <a:bodyPr wrap="square" rtlCol="0">
            <a:spAutoFit/>
          </a:bodyPr>
          <a:lstStyle/>
          <a:p>
            <a:pPr algn="ctr"/>
            <a:r>
              <a:rPr lang="en-US" sz="1050" dirty="0"/>
              <a:t>Discuss and support</a:t>
            </a:r>
            <a:endParaRPr lang="ro-RO" sz="1050" dirty="0"/>
          </a:p>
        </p:txBody>
      </p:sp>
      <p:sp>
        <p:nvSpPr>
          <p:cNvPr id="52" name="CasetăText 51">
            <a:extLst>
              <a:ext uri="{FF2B5EF4-FFF2-40B4-BE49-F238E27FC236}">
                <a16:creationId xmlns:a16="http://schemas.microsoft.com/office/drawing/2014/main" xmlns="" id="{4A78E89B-B7B8-478B-8F2A-C0278C096BBB}"/>
              </a:ext>
            </a:extLst>
          </p:cNvPr>
          <p:cNvSpPr txBox="1"/>
          <p:nvPr/>
        </p:nvSpPr>
        <p:spPr>
          <a:xfrm>
            <a:off x="10401426" y="995841"/>
            <a:ext cx="1502874" cy="253916"/>
          </a:xfrm>
          <a:prstGeom prst="rect">
            <a:avLst/>
          </a:prstGeom>
          <a:noFill/>
        </p:spPr>
        <p:txBody>
          <a:bodyPr wrap="square" rtlCol="0">
            <a:spAutoFit/>
          </a:bodyPr>
          <a:lstStyle/>
          <a:p>
            <a:pPr algn="ctr"/>
            <a:r>
              <a:rPr lang="en-US" sz="1050" dirty="0"/>
              <a:t>Support</a:t>
            </a:r>
            <a:endParaRPr lang="ro-RO" sz="1050" dirty="0"/>
          </a:p>
        </p:txBody>
      </p:sp>
      <p:sp>
        <p:nvSpPr>
          <p:cNvPr id="55" name="CasetăText 54">
            <a:extLst>
              <a:ext uri="{FF2B5EF4-FFF2-40B4-BE49-F238E27FC236}">
                <a16:creationId xmlns:a16="http://schemas.microsoft.com/office/drawing/2014/main" xmlns="" id="{C742F825-74F1-4C69-A045-FE3DAA9E6C61}"/>
              </a:ext>
            </a:extLst>
          </p:cNvPr>
          <p:cNvSpPr txBox="1"/>
          <p:nvPr/>
        </p:nvSpPr>
        <p:spPr>
          <a:xfrm rot="16200000">
            <a:off x="205996" y="3562324"/>
            <a:ext cx="1502874" cy="253916"/>
          </a:xfrm>
          <a:prstGeom prst="rect">
            <a:avLst/>
          </a:prstGeom>
          <a:noFill/>
        </p:spPr>
        <p:txBody>
          <a:bodyPr wrap="square" rtlCol="0">
            <a:spAutoFit/>
          </a:bodyPr>
          <a:lstStyle/>
          <a:p>
            <a:pPr algn="ctr"/>
            <a:r>
              <a:rPr lang="en-US" sz="1050" dirty="0"/>
              <a:t>Closely work</a:t>
            </a:r>
            <a:endParaRPr lang="ro-RO" sz="1050" dirty="0"/>
          </a:p>
        </p:txBody>
      </p:sp>
      <p:sp>
        <p:nvSpPr>
          <p:cNvPr id="83" name="CasetăText 82">
            <a:extLst>
              <a:ext uri="{FF2B5EF4-FFF2-40B4-BE49-F238E27FC236}">
                <a16:creationId xmlns:a16="http://schemas.microsoft.com/office/drawing/2014/main" xmlns="" id="{F71FB78B-5C7A-41A2-A446-BCF74BCF9C35}"/>
              </a:ext>
            </a:extLst>
          </p:cNvPr>
          <p:cNvSpPr txBox="1"/>
          <p:nvPr/>
        </p:nvSpPr>
        <p:spPr>
          <a:xfrm>
            <a:off x="3515222" y="5432008"/>
            <a:ext cx="1502874" cy="253916"/>
          </a:xfrm>
          <a:prstGeom prst="rect">
            <a:avLst/>
          </a:prstGeom>
          <a:noFill/>
        </p:spPr>
        <p:txBody>
          <a:bodyPr wrap="square" rtlCol="0">
            <a:spAutoFit/>
          </a:bodyPr>
          <a:lstStyle/>
          <a:p>
            <a:pPr algn="ctr"/>
            <a:r>
              <a:rPr lang="en-US" sz="1050" dirty="0"/>
              <a:t>Ethics Training</a:t>
            </a:r>
            <a:endParaRPr lang="ro-RO" sz="1050" dirty="0"/>
          </a:p>
        </p:txBody>
      </p:sp>
      <p:cxnSp>
        <p:nvCxnSpPr>
          <p:cNvPr id="186" name="Conector drept 185">
            <a:extLst>
              <a:ext uri="{FF2B5EF4-FFF2-40B4-BE49-F238E27FC236}">
                <a16:creationId xmlns:a16="http://schemas.microsoft.com/office/drawing/2014/main" xmlns="" id="{6AD1827B-EBE3-4C6D-B042-5E4A15DCCC03}"/>
              </a:ext>
            </a:extLst>
          </p:cNvPr>
          <p:cNvCxnSpPr>
            <a:cxnSpLocks/>
          </p:cNvCxnSpPr>
          <p:nvPr/>
        </p:nvCxnSpPr>
        <p:spPr>
          <a:xfrm flipH="1">
            <a:off x="1047750" y="457906"/>
            <a:ext cx="4834516" cy="8819"/>
          </a:xfrm>
          <a:prstGeom prst="line">
            <a:avLst/>
          </a:prstGeom>
          <a:ln w="28575"/>
        </p:spPr>
        <p:style>
          <a:lnRef idx="1">
            <a:schemeClr val="dk1"/>
          </a:lnRef>
          <a:fillRef idx="0">
            <a:schemeClr val="dk1"/>
          </a:fillRef>
          <a:effectRef idx="0">
            <a:schemeClr val="dk1"/>
          </a:effectRef>
          <a:fontRef idx="minor">
            <a:schemeClr val="tx1"/>
          </a:fontRef>
        </p:style>
      </p:cxnSp>
      <p:cxnSp>
        <p:nvCxnSpPr>
          <p:cNvPr id="188" name="Conector drept cu săgeată 187">
            <a:extLst>
              <a:ext uri="{FF2B5EF4-FFF2-40B4-BE49-F238E27FC236}">
                <a16:creationId xmlns:a16="http://schemas.microsoft.com/office/drawing/2014/main" xmlns="" id="{39065C7C-B3A5-4979-9666-BDC6E63760DF}"/>
              </a:ext>
            </a:extLst>
          </p:cNvPr>
          <p:cNvCxnSpPr>
            <a:cxnSpLocks/>
            <a:endCxn id="2" idx="0"/>
          </p:cNvCxnSpPr>
          <p:nvPr/>
        </p:nvCxnSpPr>
        <p:spPr>
          <a:xfrm>
            <a:off x="1067322" y="457906"/>
            <a:ext cx="0" cy="3198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4" name="CasetăText 193">
            <a:extLst>
              <a:ext uri="{FF2B5EF4-FFF2-40B4-BE49-F238E27FC236}">
                <a16:creationId xmlns:a16="http://schemas.microsoft.com/office/drawing/2014/main" xmlns="" id="{D999CC6B-EBE5-490C-9B4C-D4D372D586AA}"/>
              </a:ext>
            </a:extLst>
          </p:cNvPr>
          <p:cNvSpPr txBox="1"/>
          <p:nvPr/>
        </p:nvSpPr>
        <p:spPr>
          <a:xfrm>
            <a:off x="3976738" y="266175"/>
            <a:ext cx="1502874" cy="253916"/>
          </a:xfrm>
          <a:prstGeom prst="rect">
            <a:avLst/>
          </a:prstGeom>
          <a:noFill/>
        </p:spPr>
        <p:txBody>
          <a:bodyPr wrap="square" rtlCol="0">
            <a:spAutoFit/>
          </a:bodyPr>
          <a:lstStyle/>
          <a:p>
            <a:pPr algn="ctr"/>
            <a:r>
              <a:rPr lang="en-US" sz="1050" dirty="0"/>
              <a:t>Report</a:t>
            </a:r>
            <a:endParaRPr lang="ro-RO" sz="1050" dirty="0"/>
          </a:p>
        </p:txBody>
      </p:sp>
      <p:cxnSp>
        <p:nvCxnSpPr>
          <p:cNvPr id="201" name="Conector drept cu săgeată 200">
            <a:extLst>
              <a:ext uri="{FF2B5EF4-FFF2-40B4-BE49-F238E27FC236}">
                <a16:creationId xmlns:a16="http://schemas.microsoft.com/office/drawing/2014/main" xmlns="" id="{1D65D698-73A9-4AD4-A271-DC3EBCB7401C}"/>
              </a:ext>
            </a:extLst>
          </p:cNvPr>
          <p:cNvCxnSpPr>
            <a:cxnSpLocks/>
            <a:stCxn id="2" idx="3"/>
            <a:endCxn id="10" idx="1"/>
          </p:cNvCxnSpPr>
          <p:nvPr/>
        </p:nvCxnSpPr>
        <p:spPr>
          <a:xfrm flipV="1">
            <a:off x="1592423" y="1227928"/>
            <a:ext cx="1363570" cy="1149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6" name="CasetăText 205">
            <a:extLst>
              <a:ext uri="{FF2B5EF4-FFF2-40B4-BE49-F238E27FC236}">
                <a16:creationId xmlns:a16="http://schemas.microsoft.com/office/drawing/2014/main" xmlns="" id="{BFC803B5-9528-4E6E-9CA3-B5E3E5EEBA75}"/>
              </a:ext>
            </a:extLst>
          </p:cNvPr>
          <p:cNvSpPr txBox="1"/>
          <p:nvPr/>
        </p:nvSpPr>
        <p:spPr>
          <a:xfrm>
            <a:off x="1518292" y="1209410"/>
            <a:ext cx="1502874" cy="253916"/>
          </a:xfrm>
          <a:prstGeom prst="rect">
            <a:avLst/>
          </a:prstGeom>
          <a:noFill/>
        </p:spPr>
        <p:txBody>
          <a:bodyPr wrap="square" rtlCol="0">
            <a:spAutoFit/>
          </a:bodyPr>
          <a:lstStyle/>
          <a:p>
            <a:r>
              <a:rPr lang="en-US" sz="1050" dirty="0"/>
              <a:t>Setting tone at the top</a:t>
            </a:r>
            <a:endParaRPr lang="ro-RO" sz="1050" dirty="0"/>
          </a:p>
        </p:txBody>
      </p:sp>
      <p:sp>
        <p:nvSpPr>
          <p:cNvPr id="207" name="CasetăText 206">
            <a:extLst>
              <a:ext uri="{FF2B5EF4-FFF2-40B4-BE49-F238E27FC236}">
                <a16:creationId xmlns:a16="http://schemas.microsoft.com/office/drawing/2014/main" xmlns="" id="{E1CA4219-8554-4565-9DEA-A8AC40969532}"/>
              </a:ext>
            </a:extLst>
          </p:cNvPr>
          <p:cNvSpPr txBox="1"/>
          <p:nvPr/>
        </p:nvSpPr>
        <p:spPr>
          <a:xfrm>
            <a:off x="1510937" y="1003794"/>
            <a:ext cx="1502874" cy="253916"/>
          </a:xfrm>
          <a:prstGeom prst="rect">
            <a:avLst/>
          </a:prstGeom>
          <a:noFill/>
        </p:spPr>
        <p:txBody>
          <a:bodyPr wrap="square" rtlCol="0">
            <a:spAutoFit/>
          </a:bodyPr>
          <a:lstStyle/>
          <a:p>
            <a:pPr algn="ctr"/>
            <a:r>
              <a:rPr lang="en-US" sz="1050" dirty="0"/>
              <a:t>Monitor</a:t>
            </a:r>
            <a:endParaRPr lang="ro-RO" sz="1050" dirty="0"/>
          </a:p>
        </p:txBody>
      </p:sp>
      <p:cxnSp>
        <p:nvCxnSpPr>
          <p:cNvPr id="216" name="Conector drept cu săgeată 215">
            <a:extLst>
              <a:ext uri="{FF2B5EF4-FFF2-40B4-BE49-F238E27FC236}">
                <a16:creationId xmlns:a16="http://schemas.microsoft.com/office/drawing/2014/main" xmlns="" id="{52FA0E8E-F435-49BB-93CB-35BFFE60543F}"/>
              </a:ext>
            </a:extLst>
          </p:cNvPr>
          <p:cNvCxnSpPr>
            <a:cxnSpLocks/>
            <a:endCxn id="20" idx="2"/>
          </p:cNvCxnSpPr>
          <p:nvPr/>
        </p:nvCxnSpPr>
        <p:spPr>
          <a:xfrm flipH="1" flipV="1">
            <a:off x="1067322" y="4792090"/>
            <a:ext cx="17069" cy="16277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9" name="Conector drept 218">
            <a:extLst>
              <a:ext uri="{FF2B5EF4-FFF2-40B4-BE49-F238E27FC236}">
                <a16:creationId xmlns:a16="http://schemas.microsoft.com/office/drawing/2014/main" xmlns="" id="{1A7EBC9F-3510-4220-A7A0-2BDEB91F27A8}"/>
              </a:ext>
            </a:extLst>
          </p:cNvPr>
          <p:cNvCxnSpPr>
            <a:cxnSpLocks/>
            <a:endCxn id="17" idx="3"/>
          </p:cNvCxnSpPr>
          <p:nvPr/>
        </p:nvCxnSpPr>
        <p:spPr>
          <a:xfrm flipH="1" flipV="1">
            <a:off x="7095908" y="424214"/>
            <a:ext cx="2994179" cy="6138"/>
          </a:xfrm>
          <a:prstGeom prst="line">
            <a:avLst/>
          </a:prstGeom>
          <a:ln w="28575"/>
        </p:spPr>
        <p:style>
          <a:lnRef idx="1">
            <a:schemeClr val="dk1"/>
          </a:lnRef>
          <a:fillRef idx="0">
            <a:schemeClr val="dk1"/>
          </a:fillRef>
          <a:effectRef idx="0">
            <a:schemeClr val="dk1"/>
          </a:effectRef>
          <a:fontRef idx="minor">
            <a:schemeClr val="tx1"/>
          </a:fontRef>
        </p:style>
      </p:cxnSp>
      <p:cxnSp>
        <p:nvCxnSpPr>
          <p:cNvPr id="221" name="Conector drept cu săgeată 220">
            <a:extLst>
              <a:ext uri="{FF2B5EF4-FFF2-40B4-BE49-F238E27FC236}">
                <a16:creationId xmlns:a16="http://schemas.microsoft.com/office/drawing/2014/main" xmlns="" id="{58C7E237-DD9E-42F8-8AC7-D300E10792AA}"/>
              </a:ext>
            </a:extLst>
          </p:cNvPr>
          <p:cNvCxnSpPr>
            <a:cxnSpLocks/>
            <a:endCxn id="12" idx="0"/>
          </p:cNvCxnSpPr>
          <p:nvPr/>
        </p:nvCxnSpPr>
        <p:spPr>
          <a:xfrm>
            <a:off x="10064053" y="438149"/>
            <a:ext cx="0" cy="4666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6" name="CasetăText 225">
            <a:extLst>
              <a:ext uri="{FF2B5EF4-FFF2-40B4-BE49-F238E27FC236}">
                <a16:creationId xmlns:a16="http://schemas.microsoft.com/office/drawing/2014/main" xmlns="" id="{540F9930-EE65-402C-A01F-BB776207A5FA}"/>
              </a:ext>
            </a:extLst>
          </p:cNvPr>
          <p:cNvSpPr txBox="1"/>
          <p:nvPr/>
        </p:nvSpPr>
        <p:spPr>
          <a:xfrm>
            <a:off x="7924034" y="225197"/>
            <a:ext cx="1502874" cy="253916"/>
          </a:xfrm>
          <a:prstGeom prst="rect">
            <a:avLst/>
          </a:prstGeom>
          <a:noFill/>
        </p:spPr>
        <p:txBody>
          <a:bodyPr wrap="square" rtlCol="0">
            <a:spAutoFit/>
          </a:bodyPr>
          <a:lstStyle/>
          <a:p>
            <a:pPr algn="ctr"/>
            <a:r>
              <a:rPr lang="en-US" sz="1050" dirty="0"/>
              <a:t>Report</a:t>
            </a:r>
            <a:endParaRPr lang="ro-RO" sz="1050" dirty="0"/>
          </a:p>
        </p:txBody>
      </p:sp>
      <p:cxnSp>
        <p:nvCxnSpPr>
          <p:cNvPr id="228" name="Conector drept cu săgeată 227">
            <a:extLst>
              <a:ext uri="{FF2B5EF4-FFF2-40B4-BE49-F238E27FC236}">
                <a16:creationId xmlns:a16="http://schemas.microsoft.com/office/drawing/2014/main" xmlns="" id="{D3A950FB-DB6B-4120-B5F6-5808C58DED9C}"/>
              </a:ext>
            </a:extLst>
          </p:cNvPr>
          <p:cNvCxnSpPr>
            <a:cxnSpLocks/>
          </p:cNvCxnSpPr>
          <p:nvPr/>
        </p:nvCxnSpPr>
        <p:spPr>
          <a:xfrm flipH="1">
            <a:off x="1113150" y="1398528"/>
            <a:ext cx="1800049" cy="10620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2" name="Conector drept cu săgeată 231">
            <a:extLst>
              <a:ext uri="{FF2B5EF4-FFF2-40B4-BE49-F238E27FC236}">
                <a16:creationId xmlns:a16="http://schemas.microsoft.com/office/drawing/2014/main" xmlns="" id="{A2EE710F-FA24-4308-8631-A29C8B42CB1C}"/>
              </a:ext>
            </a:extLst>
          </p:cNvPr>
          <p:cNvCxnSpPr>
            <a:cxnSpLocks/>
            <a:stCxn id="20" idx="0"/>
            <a:endCxn id="21" idx="2"/>
          </p:cNvCxnSpPr>
          <p:nvPr/>
        </p:nvCxnSpPr>
        <p:spPr>
          <a:xfrm flipV="1">
            <a:off x="1067322" y="3096057"/>
            <a:ext cx="17069" cy="10497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7" name="Conector drept cu săgeată 236">
            <a:extLst>
              <a:ext uri="{FF2B5EF4-FFF2-40B4-BE49-F238E27FC236}">
                <a16:creationId xmlns:a16="http://schemas.microsoft.com/office/drawing/2014/main" xmlns="" id="{08F9DC0E-15CA-4800-96D4-A62CD1214986}"/>
              </a:ext>
            </a:extLst>
          </p:cNvPr>
          <p:cNvCxnSpPr>
            <a:cxnSpLocks/>
          </p:cNvCxnSpPr>
          <p:nvPr/>
        </p:nvCxnSpPr>
        <p:spPr>
          <a:xfrm flipH="1">
            <a:off x="1190413" y="1450869"/>
            <a:ext cx="2349207" cy="26791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0" name="Conector drept cu săgeată 239">
            <a:extLst>
              <a:ext uri="{FF2B5EF4-FFF2-40B4-BE49-F238E27FC236}">
                <a16:creationId xmlns:a16="http://schemas.microsoft.com/office/drawing/2014/main" xmlns="" id="{560A1937-B36E-4725-B89F-6034E9383193}"/>
              </a:ext>
            </a:extLst>
          </p:cNvPr>
          <p:cNvCxnSpPr>
            <a:cxnSpLocks/>
            <a:stCxn id="19" idx="1"/>
          </p:cNvCxnSpPr>
          <p:nvPr/>
        </p:nvCxnSpPr>
        <p:spPr>
          <a:xfrm flipH="1" flipV="1">
            <a:off x="1262553" y="4775791"/>
            <a:ext cx="897619" cy="10784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3" name="CasetăText 242">
            <a:extLst>
              <a:ext uri="{FF2B5EF4-FFF2-40B4-BE49-F238E27FC236}">
                <a16:creationId xmlns:a16="http://schemas.microsoft.com/office/drawing/2014/main" xmlns="" id="{8E1763A8-9284-4658-A2FA-F0DE560F1C7E}"/>
              </a:ext>
            </a:extLst>
          </p:cNvPr>
          <p:cNvSpPr txBox="1"/>
          <p:nvPr/>
        </p:nvSpPr>
        <p:spPr>
          <a:xfrm rot="2940471">
            <a:off x="1119771" y="5112813"/>
            <a:ext cx="1361676" cy="253916"/>
          </a:xfrm>
          <a:prstGeom prst="rect">
            <a:avLst/>
          </a:prstGeom>
          <a:noFill/>
        </p:spPr>
        <p:txBody>
          <a:bodyPr wrap="square" rtlCol="0">
            <a:spAutoFit/>
          </a:bodyPr>
          <a:lstStyle/>
          <a:p>
            <a:pPr algn="ctr"/>
            <a:r>
              <a:rPr lang="en-US" sz="1050" dirty="0"/>
              <a:t>Assist investigations</a:t>
            </a:r>
            <a:endParaRPr lang="ro-RO" sz="1050" dirty="0"/>
          </a:p>
        </p:txBody>
      </p:sp>
      <p:cxnSp>
        <p:nvCxnSpPr>
          <p:cNvPr id="244" name="Conector drept cu săgeată 243">
            <a:extLst>
              <a:ext uri="{FF2B5EF4-FFF2-40B4-BE49-F238E27FC236}">
                <a16:creationId xmlns:a16="http://schemas.microsoft.com/office/drawing/2014/main" xmlns="" id="{6D5824CD-3590-42B3-9FE8-3BC36BAE816E}"/>
              </a:ext>
            </a:extLst>
          </p:cNvPr>
          <p:cNvCxnSpPr>
            <a:cxnSpLocks/>
            <a:stCxn id="20" idx="3"/>
            <a:endCxn id="19" idx="0"/>
          </p:cNvCxnSpPr>
          <p:nvPr/>
        </p:nvCxnSpPr>
        <p:spPr>
          <a:xfrm>
            <a:off x="1771229" y="4468925"/>
            <a:ext cx="1078667" cy="10621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7" name="CasetăText 246">
            <a:extLst>
              <a:ext uri="{FF2B5EF4-FFF2-40B4-BE49-F238E27FC236}">
                <a16:creationId xmlns:a16="http://schemas.microsoft.com/office/drawing/2014/main" xmlns="" id="{47093C27-C131-438E-8C72-3315A29BE7D9}"/>
              </a:ext>
            </a:extLst>
          </p:cNvPr>
          <p:cNvSpPr txBox="1"/>
          <p:nvPr/>
        </p:nvSpPr>
        <p:spPr>
          <a:xfrm rot="2733098">
            <a:off x="1723699" y="4807825"/>
            <a:ext cx="1502874" cy="253916"/>
          </a:xfrm>
          <a:prstGeom prst="rect">
            <a:avLst/>
          </a:prstGeom>
          <a:noFill/>
        </p:spPr>
        <p:txBody>
          <a:bodyPr wrap="square" rtlCol="0">
            <a:spAutoFit/>
          </a:bodyPr>
          <a:lstStyle/>
          <a:p>
            <a:pPr algn="ctr"/>
            <a:r>
              <a:rPr lang="en-US" sz="1050" dirty="0"/>
              <a:t>Closely work</a:t>
            </a:r>
            <a:endParaRPr lang="ro-RO" sz="1050" dirty="0"/>
          </a:p>
        </p:txBody>
      </p:sp>
      <p:cxnSp>
        <p:nvCxnSpPr>
          <p:cNvPr id="249" name="Conector drept 248">
            <a:extLst>
              <a:ext uri="{FF2B5EF4-FFF2-40B4-BE49-F238E27FC236}">
                <a16:creationId xmlns:a16="http://schemas.microsoft.com/office/drawing/2014/main" xmlns="" id="{3C51304C-8E95-4146-BD2F-37D1F4F1EF36}"/>
              </a:ext>
            </a:extLst>
          </p:cNvPr>
          <p:cNvCxnSpPr>
            <a:cxnSpLocks/>
            <a:endCxn id="12" idx="3"/>
          </p:cNvCxnSpPr>
          <p:nvPr/>
        </p:nvCxnSpPr>
        <p:spPr>
          <a:xfrm flipH="1">
            <a:off x="10701197" y="1226608"/>
            <a:ext cx="1062180" cy="1320"/>
          </a:xfrm>
          <a:prstGeom prst="line">
            <a:avLst/>
          </a:prstGeom>
          <a:ln w="28575"/>
        </p:spPr>
        <p:style>
          <a:lnRef idx="1">
            <a:schemeClr val="dk1"/>
          </a:lnRef>
          <a:fillRef idx="0">
            <a:schemeClr val="dk1"/>
          </a:fillRef>
          <a:effectRef idx="0">
            <a:schemeClr val="dk1"/>
          </a:effectRef>
          <a:fontRef idx="minor">
            <a:schemeClr val="tx1"/>
          </a:fontRef>
        </p:style>
      </p:cxnSp>
      <p:cxnSp>
        <p:nvCxnSpPr>
          <p:cNvPr id="252" name="Conector drept 251">
            <a:extLst>
              <a:ext uri="{FF2B5EF4-FFF2-40B4-BE49-F238E27FC236}">
                <a16:creationId xmlns:a16="http://schemas.microsoft.com/office/drawing/2014/main" xmlns="" id="{8ECB585F-5431-4742-9DD4-E1153BDE2E2D}"/>
              </a:ext>
            </a:extLst>
          </p:cNvPr>
          <p:cNvCxnSpPr>
            <a:cxnSpLocks/>
          </p:cNvCxnSpPr>
          <p:nvPr/>
        </p:nvCxnSpPr>
        <p:spPr>
          <a:xfrm flipV="1">
            <a:off x="11763375" y="1239420"/>
            <a:ext cx="0" cy="5180430"/>
          </a:xfrm>
          <a:prstGeom prst="line">
            <a:avLst/>
          </a:prstGeom>
          <a:ln w="28575"/>
        </p:spPr>
        <p:style>
          <a:lnRef idx="1">
            <a:schemeClr val="dk1"/>
          </a:lnRef>
          <a:fillRef idx="0">
            <a:schemeClr val="dk1"/>
          </a:fillRef>
          <a:effectRef idx="0">
            <a:schemeClr val="dk1"/>
          </a:effectRef>
          <a:fontRef idx="minor">
            <a:schemeClr val="tx1"/>
          </a:fontRef>
        </p:style>
      </p:cxnSp>
      <p:cxnSp>
        <p:nvCxnSpPr>
          <p:cNvPr id="256" name="Conector drept 255">
            <a:extLst>
              <a:ext uri="{FF2B5EF4-FFF2-40B4-BE49-F238E27FC236}">
                <a16:creationId xmlns:a16="http://schemas.microsoft.com/office/drawing/2014/main" xmlns="" id="{10EAD3C5-7BB4-4645-87EF-353D4466D30F}"/>
              </a:ext>
            </a:extLst>
          </p:cNvPr>
          <p:cNvCxnSpPr>
            <a:cxnSpLocks/>
          </p:cNvCxnSpPr>
          <p:nvPr/>
        </p:nvCxnSpPr>
        <p:spPr>
          <a:xfrm flipH="1">
            <a:off x="1075856" y="6419850"/>
            <a:ext cx="1068752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63" name="Conector drept cu săgeată 262">
            <a:extLst>
              <a:ext uri="{FF2B5EF4-FFF2-40B4-BE49-F238E27FC236}">
                <a16:creationId xmlns:a16="http://schemas.microsoft.com/office/drawing/2014/main" xmlns="" id="{D3466399-D145-42CB-A753-0D6CC560EFDC}"/>
              </a:ext>
            </a:extLst>
          </p:cNvPr>
          <p:cNvCxnSpPr>
            <a:cxnSpLocks/>
            <a:endCxn id="10" idx="2"/>
          </p:cNvCxnSpPr>
          <p:nvPr/>
        </p:nvCxnSpPr>
        <p:spPr>
          <a:xfrm flipV="1">
            <a:off x="2983198" y="1412594"/>
            <a:ext cx="724233" cy="41153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66" name="CasetăText 265">
            <a:extLst>
              <a:ext uri="{FF2B5EF4-FFF2-40B4-BE49-F238E27FC236}">
                <a16:creationId xmlns:a16="http://schemas.microsoft.com/office/drawing/2014/main" xmlns="" id="{AA9FAD19-FAD2-4C77-91A2-049DE1AFBA07}"/>
              </a:ext>
            </a:extLst>
          </p:cNvPr>
          <p:cNvSpPr txBox="1"/>
          <p:nvPr/>
        </p:nvSpPr>
        <p:spPr>
          <a:xfrm rot="16813042">
            <a:off x="2112339" y="3159260"/>
            <a:ext cx="2004235" cy="415498"/>
          </a:xfrm>
          <a:prstGeom prst="rect">
            <a:avLst/>
          </a:prstGeom>
          <a:noFill/>
        </p:spPr>
        <p:txBody>
          <a:bodyPr wrap="square" rtlCol="0">
            <a:spAutoFit/>
          </a:bodyPr>
          <a:lstStyle/>
          <a:p>
            <a:pPr algn="ctr"/>
            <a:r>
              <a:rPr lang="ro-RO" sz="1050" dirty="0" err="1"/>
              <a:t>Provide</a:t>
            </a:r>
            <a:r>
              <a:rPr lang="ro-RO" sz="1050" dirty="0"/>
              <a:t> </a:t>
            </a:r>
            <a:r>
              <a:rPr lang="ro-RO" sz="1050" dirty="0" err="1"/>
              <a:t>assurance</a:t>
            </a:r>
            <a:r>
              <a:rPr lang="ro-RO" sz="1050" dirty="0"/>
              <a:t> on IC </a:t>
            </a:r>
            <a:r>
              <a:rPr lang="ro-RO" sz="1050" dirty="0" err="1"/>
              <a:t>system</a:t>
            </a:r>
            <a:r>
              <a:rPr lang="ro-RO" sz="1050" dirty="0"/>
              <a:t> on </a:t>
            </a:r>
            <a:r>
              <a:rPr lang="ro-RO" sz="1050" dirty="0" err="1"/>
              <a:t>fraud</a:t>
            </a:r>
            <a:r>
              <a:rPr lang="ro-RO" sz="1050" dirty="0"/>
              <a:t> + </a:t>
            </a:r>
            <a:r>
              <a:rPr lang="ro-RO" sz="1050" dirty="0" err="1"/>
              <a:t>reccommendations</a:t>
            </a:r>
            <a:endParaRPr lang="ro-RO" sz="1050" dirty="0"/>
          </a:p>
        </p:txBody>
      </p:sp>
      <p:cxnSp>
        <p:nvCxnSpPr>
          <p:cNvPr id="267" name="Conector drept cu săgeată 266">
            <a:extLst>
              <a:ext uri="{FF2B5EF4-FFF2-40B4-BE49-F238E27FC236}">
                <a16:creationId xmlns:a16="http://schemas.microsoft.com/office/drawing/2014/main" xmlns="" id="{1A80C294-EC87-4445-B9F9-CC07B0BE9BFC}"/>
              </a:ext>
            </a:extLst>
          </p:cNvPr>
          <p:cNvCxnSpPr>
            <a:cxnSpLocks/>
            <a:stCxn id="22" idx="1"/>
          </p:cNvCxnSpPr>
          <p:nvPr/>
        </p:nvCxnSpPr>
        <p:spPr>
          <a:xfrm flipH="1" flipV="1">
            <a:off x="3906294" y="1431113"/>
            <a:ext cx="2356316" cy="189362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0" name="CasetăText 269">
            <a:extLst>
              <a:ext uri="{FF2B5EF4-FFF2-40B4-BE49-F238E27FC236}">
                <a16:creationId xmlns:a16="http://schemas.microsoft.com/office/drawing/2014/main" xmlns="" id="{F71897A5-4EC3-4E39-BE8C-18F959F9C18A}"/>
              </a:ext>
            </a:extLst>
          </p:cNvPr>
          <p:cNvSpPr txBox="1"/>
          <p:nvPr/>
        </p:nvSpPr>
        <p:spPr>
          <a:xfrm rot="19695548">
            <a:off x="5224576" y="3610972"/>
            <a:ext cx="960446" cy="253916"/>
          </a:xfrm>
          <a:prstGeom prst="rect">
            <a:avLst/>
          </a:prstGeom>
          <a:noFill/>
        </p:spPr>
        <p:txBody>
          <a:bodyPr wrap="square" rtlCol="0">
            <a:spAutoFit/>
          </a:bodyPr>
          <a:lstStyle/>
          <a:p>
            <a:pPr algn="ctr"/>
            <a:r>
              <a:rPr lang="en-US" sz="1050" dirty="0"/>
              <a:t>Report</a:t>
            </a:r>
            <a:r>
              <a:rPr lang="ro-RO" sz="1050" dirty="0"/>
              <a:t> </a:t>
            </a:r>
            <a:r>
              <a:rPr lang="ro-RO" sz="1050" dirty="0" err="1"/>
              <a:t>fraud</a:t>
            </a:r>
            <a:endParaRPr lang="ro-RO" sz="1050" dirty="0"/>
          </a:p>
        </p:txBody>
      </p:sp>
      <p:cxnSp>
        <p:nvCxnSpPr>
          <p:cNvPr id="282" name="Conector drept cu săgeată 281">
            <a:extLst>
              <a:ext uri="{FF2B5EF4-FFF2-40B4-BE49-F238E27FC236}">
                <a16:creationId xmlns:a16="http://schemas.microsoft.com/office/drawing/2014/main" xmlns="" id="{ECA21B95-E6D5-4211-A1A7-6B98E7314E71}"/>
              </a:ext>
            </a:extLst>
          </p:cNvPr>
          <p:cNvCxnSpPr>
            <a:cxnSpLocks/>
            <a:stCxn id="10" idx="3"/>
            <a:endCxn id="22" idx="0"/>
          </p:cNvCxnSpPr>
          <p:nvPr/>
        </p:nvCxnSpPr>
        <p:spPr>
          <a:xfrm>
            <a:off x="4458868" y="1227928"/>
            <a:ext cx="2507649" cy="17736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5" name="CasetăText 284">
            <a:extLst>
              <a:ext uri="{FF2B5EF4-FFF2-40B4-BE49-F238E27FC236}">
                <a16:creationId xmlns:a16="http://schemas.microsoft.com/office/drawing/2014/main" xmlns="" id="{A6A41F94-A22F-485E-894A-020D7436921C}"/>
              </a:ext>
            </a:extLst>
          </p:cNvPr>
          <p:cNvSpPr txBox="1"/>
          <p:nvPr/>
        </p:nvSpPr>
        <p:spPr>
          <a:xfrm rot="2198398">
            <a:off x="4964764" y="1807317"/>
            <a:ext cx="1178513" cy="415498"/>
          </a:xfrm>
          <a:prstGeom prst="rect">
            <a:avLst/>
          </a:prstGeom>
          <a:noFill/>
        </p:spPr>
        <p:txBody>
          <a:bodyPr wrap="square" rtlCol="0">
            <a:spAutoFit/>
          </a:bodyPr>
          <a:lstStyle/>
          <a:p>
            <a:pPr algn="ctr"/>
            <a:r>
              <a:rPr lang="ro-RO" sz="1050" dirty="0" err="1"/>
              <a:t>Oversee</a:t>
            </a:r>
            <a:r>
              <a:rPr lang="ro-RO" sz="1050" dirty="0"/>
              <a:t> IC </a:t>
            </a:r>
            <a:r>
              <a:rPr lang="ro-RO" sz="1050" dirty="0" err="1"/>
              <a:t>system</a:t>
            </a:r>
            <a:r>
              <a:rPr lang="ro-RO" sz="1050" dirty="0"/>
              <a:t> on </a:t>
            </a:r>
            <a:r>
              <a:rPr lang="ro-RO" sz="1050" dirty="0" err="1"/>
              <a:t>fraud</a:t>
            </a:r>
            <a:endParaRPr lang="ro-RO" sz="1050" dirty="0"/>
          </a:p>
        </p:txBody>
      </p:sp>
      <p:cxnSp>
        <p:nvCxnSpPr>
          <p:cNvPr id="288" name="Conector drept cu săgeată 287">
            <a:extLst>
              <a:ext uri="{FF2B5EF4-FFF2-40B4-BE49-F238E27FC236}">
                <a16:creationId xmlns:a16="http://schemas.microsoft.com/office/drawing/2014/main" xmlns="" id="{942560D2-06CD-4246-B927-FCF596A138F2}"/>
              </a:ext>
            </a:extLst>
          </p:cNvPr>
          <p:cNvCxnSpPr>
            <a:cxnSpLocks/>
          </p:cNvCxnSpPr>
          <p:nvPr/>
        </p:nvCxnSpPr>
        <p:spPr>
          <a:xfrm flipH="1">
            <a:off x="3013812" y="3509398"/>
            <a:ext cx="3218614" cy="20495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4" name="CasetăText 293">
            <a:extLst>
              <a:ext uri="{FF2B5EF4-FFF2-40B4-BE49-F238E27FC236}">
                <a16:creationId xmlns:a16="http://schemas.microsoft.com/office/drawing/2014/main" xmlns="" id="{89302169-58A3-409B-8075-94520A25A4F2}"/>
              </a:ext>
            </a:extLst>
          </p:cNvPr>
          <p:cNvSpPr txBox="1"/>
          <p:nvPr/>
        </p:nvSpPr>
        <p:spPr>
          <a:xfrm rot="2333950">
            <a:off x="5215520" y="2630679"/>
            <a:ext cx="960446" cy="253916"/>
          </a:xfrm>
          <a:prstGeom prst="rect">
            <a:avLst/>
          </a:prstGeom>
          <a:noFill/>
        </p:spPr>
        <p:txBody>
          <a:bodyPr wrap="square" rtlCol="0">
            <a:spAutoFit/>
          </a:bodyPr>
          <a:lstStyle/>
          <a:p>
            <a:pPr algn="ctr"/>
            <a:r>
              <a:rPr lang="en-US" sz="1050" dirty="0"/>
              <a:t>Report</a:t>
            </a:r>
            <a:r>
              <a:rPr lang="ro-RO" sz="1050" dirty="0"/>
              <a:t> </a:t>
            </a:r>
            <a:r>
              <a:rPr lang="ro-RO" sz="1050" dirty="0" err="1"/>
              <a:t>fraud</a:t>
            </a:r>
            <a:endParaRPr lang="ro-RO" sz="1050" dirty="0"/>
          </a:p>
        </p:txBody>
      </p:sp>
      <p:cxnSp>
        <p:nvCxnSpPr>
          <p:cNvPr id="295" name="Conector drept cu săgeată 294">
            <a:extLst>
              <a:ext uri="{FF2B5EF4-FFF2-40B4-BE49-F238E27FC236}">
                <a16:creationId xmlns:a16="http://schemas.microsoft.com/office/drawing/2014/main" xmlns="" id="{DBF073CA-55FB-49AB-89B7-439F435FD6DD}"/>
              </a:ext>
            </a:extLst>
          </p:cNvPr>
          <p:cNvCxnSpPr>
            <a:cxnSpLocks/>
            <a:stCxn id="83" idx="1"/>
          </p:cNvCxnSpPr>
          <p:nvPr/>
        </p:nvCxnSpPr>
        <p:spPr>
          <a:xfrm flipV="1">
            <a:off x="3515222" y="3666940"/>
            <a:ext cx="3139638" cy="18920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8" name="CasetăText 297">
            <a:extLst>
              <a:ext uri="{FF2B5EF4-FFF2-40B4-BE49-F238E27FC236}">
                <a16:creationId xmlns:a16="http://schemas.microsoft.com/office/drawing/2014/main" xmlns="" id="{A8CE8B38-C2A7-40D1-998D-BBDA1C4FE3B9}"/>
              </a:ext>
            </a:extLst>
          </p:cNvPr>
          <p:cNvSpPr txBox="1"/>
          <p:nvPr/>
        </p:nvSpPr>
        <p:spPr>
          <a:xfrm rot="19629145">
            <a:off x="4428075" y="4309953"/>
            <a:ext cx="1545329" cy="253916"/>
          </a:xfrm>
          <a:prstGeom prst="rect">
            <a:avLst/>
          </a:prstGeom>
          <a:noFill/>
        </p:spPr>
        <p:txBody>
          <a:bodyPr wrap="square" rtlCol="0">
            <a:spAutoFit/>
          </a:bodyPr>
          <a:lstStyle/>
          <a:p>
            <a:pPr algn="ctr"/>
            <a:r>
              <a:rPr lang="ro-RO" sz="1050" dirty="0" err="1"/>
              <a:t>Asses</a:t>
            </a:r>
            <a:r>
              <a:rPr lang="ro-RO" sz="1050" dirty="0"/>
              <a:t> IC </a:t>
            </a:r>
            <a:r>
              <a:rPr lang="ro-RO" sz="1050" dirty="0" err="1"/>
              <a:t>system</a:t>
            </a:r>
            <a:r>
              <a:rPr lang="ro-RO" sz="1050" dirty="0"/>
              <a:t> on </a:t>
            </a:r>
            <a:r>
              <a:rPr lang="ro-RO" sz="1050" dirty="0" err="1"/>
              <a:t>fraud</a:t>
            </a:r>
            <a:endParaRPr lang="ro-RO" sz="1050" dirty="0"/>
          </a:p>
        </p:txBody>
      </p:sp>
      <p:cxnSp>
        <p:nvCxnSpPr>
          <p:cNvPr id="302" name="Conector drept cu săgeată 301">
            <a:extLst>
              <a:ext uri="{FF2B5EF4-FFF2-40B4-BE49-F238E27FC236}">
                <a16:creationId xmlns:a16="http://schemas.microsoft.com/office/drawing/2014/main" xmlns="" id="{F685CE9E-FE86-4F0A-BBAF-C60C1C6B0CB2}"/>
              </a:ext>
            </a:extLst>
          </p:cNvPr>
          <p:cNvCxnSpPr>
            <a:cxnSpLocks/>
            <a:endCxn id="22" idx="2"/>
          </p:cNvCxnSpPr>
          <p:nvPr/>
        </p:nvCxnSpPr>
        <p:spPr>
          <a:xfrm flipV="1">
            <a:off x="6957030" y="3647898"/>
            <a:ext cx="9487" cy="20126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16" name="CasetăText 315">
            <a:extLst>
              <a:ext uri="{FF2B5EF4-FFF2-40B4-BE49-F238E27FC236}">
                <a16:creationId xmlns:a16="http://schemas.microsoft.com/office/drawing/2014/main" xmlns="" id="{ED668E7E-D98A-4745-9123-B8BA229E5970}"/>
              </a:ext>
            </a:extLst>
          </p:cNvPr>
          <p:cNvSpPr txBox="1"/>
          <p:nvPr/>
        </p:nvSpPr>
        <p:spPr>
          <a:xfrm>
            <a:off x="5962772" y="5634466"/>
            <a:ext cx="1502874" cy="253916"/>
          </a:xfrm>
          <a:prstGeom prst="rect">
            <a:avLst/>
          </a:prstGeom>
          <a:noFill/>
        </p:spPr>
        <p:txBody>
          <a:bodyPr wrap="square" rtlCol="0">
            <a:spAutoFit/>
          </a:bodyPr>
          <a:lstStyle/>
          <a:p>
            <a:pPr algn="ctr"/>
            <a:r>
              <a:rPr lang="ro-RO" sz="1050" dirty="0"/>
              <a:t>Cooperation</a:t>
            </a:r>
          </a:p>
        </p:txBody>
      </p:sp>
      <p:cxnSp>
        <p:nvCxnSpPr>
          <p:cNvPr id="323" name="Conector drept 322">
            <a:extLst>
              <a:ext uri="{FF2B5EF4-FFF2-40B4-BE49-F238E27FC236}">
                <a16:creationId xmlns:a16="http://schemas.microsoft.com/office/drawing/2014/main" xmlns="" id="{BB6EBBD4-B0E5-4891-8154-2A7AD69E9AA9}"/>
              </a:ext>
            </a:extLst>
          </p:cNvPr>
          <p:cNvCxnSpPr>
            <a:cxnSpLocks/>
          </p:cNvCxnSpPr>
          <p:nvPr/>
        </p:nvCxnSpPr>
        <p:spPr>
          <a:xfrm flipH="1">
            <a:off x="3539620" y="5660580"/>
            <a:ext cx="3417410" cy="0"/>
          </a:xfrm>
          <a:prstGeom prst="line">
            <a:avLst/>
          </a:prstGeom>
          <a:ln w="28575"/>
        </p:spPr>
        <p:style>
          <a:lnRef idx="1">
            <a:schemeClr val="dk1"/>
          </a:lnRef>
          <a:fillRef idx="0">
            <a:schemeClr val="dk1"/>
          </a:fillRef>
          <a:effectRef idx="0">
            <a:schemeClr val="dk1"/>
          </a:effectRef>
          <a:fontRef idx="minor">
            <a:schemeClr val="tx1"/>
          </a:fontRef>
        </p:style>
      </p:cxnSp>
      <p:sp>
        <p:nvSpPr>
          <p:cNvPr id="326" name="CasetăText 325">
            <a:extLst>
              <a:ext uri="{FF2B5EF4-FFF2-40B4-BE49-F238E27FC236}">
                <a16:creationId xmlns:a16="http://schemas.microsoft.com/office/drawing/2014/main" xmlns="" id="{B193C4B9-9C09-4CA4-85F7-2F0F2A926D88}"/>
              </a:ext>
            </a:extLst>
          </p:cNvPr>
          <p:cNvSpPr txBox="1"/>
          <p:nvPr/>
        </p:nvSpPr>
        <p:spPr>
          <a:xfrm>
            <a:off x="7713380" y="1957594"/>
            <a:ext cx="2688046" cy="2554545"/>
          </a:xfrm>
          <a:prstGeom prst="rect">
            <a:avLst/>
          </a:prstGeom>
          <a:noFill/>
        </p:spPr>
        <p:txBody>
          <a:bodyPr wrap="square" rtlCol="0">
            <a:spAutoFit/>
          </a:bodyPr>
          <a:lstStyle/>
          <a:p>
            <a:pPr algn="ctr"/>
            <a:r>
              <a:rPr lang="ro-RO" sz="3200" b="1" dirty="0">
                <a:solidFill>
                  <a:srgbClr val="00B050"/>
                </a:solidFill>
              </a:rPr>
              <a:t>FRAUD PREVENTION AND DETECTION ACTORS</a:t>
            </a:r>
          </a:p>
        </p:txBody>
      </p:sp>
      <p:cxnSp>
        <p:nvCxnSpPr>
          <p:cNvPr id="352" name="Conector drept cu săgeată 351">
            <a:extLst>
              <a:ext uri="{FF2B5EF4-FFF2-40B4-BE49-F238E27FC236}">
                <a16:creationId xmlns:a16="http://schemas.microsoft.com/office/drawing/2014/main" xmlns="" id="{B07B68F4-5E2D-438A-BFBB-914BAC678C6D}"/>
              </a:ext>
            </a:extLst>
          </p:cNvPr>
          <p:cNvCxnSpPr>
            <a:cxnSpLocks/>
            <a:endCxn id="10" idx="0"/>
          </p:cNvCxnSpPr>
          <p:nvPr/>
        </p:nvCxnSpPr>
        <p:spPr>
          <a:xfrm>
            <a:off x="3707431" y="479113"/>
            <a:ext cx="0" cy="564149"/>
          </a:xfrm>
          <a:prstGeom prst="straightConnector1">
            <a:avLst/>
          </a:prstGeom>
          <a:ln w="28575">
            <a:solidFill>
              <a:schemeClr val="accent2"/>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360" name="Conector drept cu săgeată 359">
            <a:extLst>
              <a:ext uri="{FF2B5EF4-FFF2-40B4-BE49-F238E27FC236}">
                <a16:creationId xmlns:a16="http://schemas.microsoft.com/office/drawing/2014/main" xmlns="" id="{17EDB83A-60D7-460D-885E-7D2B6DA98547}"/>
              </a:ext>
            </a:extLst>
          </p:cNvPr>
          <p:cNvCxnSpPr>
            <a:cxnSpLocks/>
            <a:endCxn id="19" idx="3"/>
          </p:cNvCxnSpPr>
          <p:nvPr/>
        </p:nvCxnSpPr>
        <p:spPr>
          <a:xfrm flipH="1" flipV="1">
            <a:off x="3539620" y="5854206"/>
            <a:ext cx="4251068" cy="1590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4" name="Conector drept cu săgeată 363">
            <a:extLst>
              <a:ext uri="{FF2B5EF4-FFF2-40B4-BE49-F238E27FC236}">
                <a16:creationId xmlns:a16="http://schemas.microsoft.com/office/drawing/2014/main" xmlns="" id="{C70A0770-89B5-4455-ABA9-CDA7E2EACE9C}"/>
              </a:ext>
            </a:extLst>
          </p:cNvPr>
          <p:cNvCxnSpPr>
            <a:cxnSpLocks/>
          </p:cNvCxnSpPr>
          <p:nvPr/>
        </p:nvCxnSpPr>
        <p:spPr>
          <a:xfrm flipV="1">
            <a:off x="7790688" y="5558966"/>
            <a:ext cx="0" cy="3111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7" name="Conector drept 366">
            <a:extLst>
              <a:ext uri="{FF2B5EF4-FFF2-40B4-BE49-F238E27FC236}">
                <a16:creationId xmlns:a16="http://schemas.microsoft.com/office/drawing/2014/main" xmlns="" id="{6D795AB3-D334-470F-92EF-5FEB46415751}"/>
              </a:ext>
            </a:extLst>
          </p:cNvPr>
          <p:cNvCxnSpPr>
            <a:cxnSpLocks/>
          </p:cNvCxnSpPr>
          <p:nvPr/>
        </p:nvCxnSpPr>
        <p:spPr>
          <a:xfrm flipH="1" flipV="1">
            <a:off x="3559988" y="6032256"/>
            <a:ext cx="6776761" cy="6138"/>
          </a:xfrm>
          <a:prstGeom prst="line">
            <a:avLst/>
          </a:prstGeom>
          <a:ln w="28575"/>
        </p:spPr>
        <p:style>
          <a:lnRef idx="1">
            <a:schemeClr val="dk1"/>
          </a:lnRef>
          <a:fillRef idx="0">
            <a:schemeClr val="dk1"/>
          </a:fillRef>
          <a:effectRef idx="0">
            <a:schemeClr val="dk1"/>
          </a:effectRef>
          <a:fontRef idx="minor">
            <a:schemeClr val="tx1"/>
          </a:fontRef>
        </p:style>
      </p:cxnSp>
      <p:cxnSp>
        <p:nvCxnSpPr>
          <p:cNvPr id="369" name="Conector drept cu săgeată 368">
            <a:extLst>
              <a:ext uri="{FF2B5EF4-FFF2-40B4-BE49-F238E27FC236}">
                <a16:creationId xmlns:a16="http://schemas.microsoft.com/office/drawing/2014/main" xmlns="" id="{8923638A-D80D-4FDE-B5E0-625271AB9C56}"/>
              </a:ext>
            </a:extLst>
          </p:cNvPr>
          <p:cNvCxnSpPr>
            <a:cxnSpLocks/>
          </p:cNvCxnSpPr>
          <p:nvPr/>
        </p:nvCxnSpPr>
        <p:spPr>
          <a:xfrm flipV="1">
            <a:off x="10336749" y="1551093"/>
            <a:ext cx="0" cy="447459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71" name="CasetăText 370">
            <a:extLst>
              <a:ext uri="{FF2B5EF4-FFF2-40B4-BE49-F238E27FC236}">
                <a16:creationId xmlns:a16="http://schemas.microsoft.com/office/drawing/2014/main" xmlns="" id="{20D20E54-B1A8-4DC5-8FF6-E8D14AF73B7C}"/>
              </a:ext>
            </a:extLst>
          </p:cNvPr>
          <p:cNvSpPr txBox="1"/>
          <p:nvPr/>
        </p:nvSpPr>
        <p:spPr>
          <a:xfrm>
            <a:off x="8702379" y="5764107"/>
            <a:ext cx="1502874" cy="253916"/>
          </a:xfrm>
          <a:prstGeom prst="rect">
            <a:avLst/>
          </a:prstGeom>
          <a:noFill/>
        </p:spPr>
        <p:txBody>
          <a:bodyPr wrap="square" rtlCol="0">
            <a:spAutoFit/>
          </a:bodyPr>
          <a:lstStyle/>
          <a:p>
            <a:pPr algn="ctr"/>
            <a:r>
              <a:rPr lang="ro-RO" sz="1050" dirty="0"/>
              <a:t>Co</a:t>
            </a:r>
            <a:r>
              <a:rPr lang="en-US" sz="1050" dirty="0" err="1"/>
              <a:t>mmunication</a:t>
            </a:r>
            <a:endParaRPr lang="ro-RO" sz="1050" dirty="0"/>
          </a:p>
        </p:txBody>
      </p:sp>
    </p:spTree>
    <p:extLst>
      <p:ext uri="{BB962C8B-B14F-4D97-AF65-F5344CB8AC3E}">
        <p14:creationId xmlns:p14="http://schemas.microsoft.com/office/powerpoint/2010/main" val="423964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xmlns="" id="{618CD5A4-1E02-4A7C-9C5F-902E5C329490}"/>
              </a:ext>
            </a:extLst>
          </p:cNvPr>
          <p:cNvPicPr>
            <a:picLocks noChangeAspect="1"/>
          </p:cNvPicPr>
          <p:nvPr/>
        </p:nvPicPr>
        <p:blipFill rotWithShape="1">
          <a:blip r:embed="rId2"/>
          <a:srcRect l="5469" t="16407" r="15234" b="30208"/>
          <a:stretch/>
        </p:blipFill>
        <p:spPr>
          <a:xfrm>
            <a:off x="0" y="4905375"/>
            <a:ext cx="3867150" cy="1952625"/>
          </a:xfrm>
          <a:prstGeom prst="rect">
            <a:avLst/>
          </a:prstGeom>
        </p:spPr>
      </p:pic>
      <p:sp>
        <p:nvSpPr>
          <p:cNvPr id="2" name="Dreptunghi 1">
            <a:extLst>
              <a:ext uri="{FF2B5EF4-FFF2-40B4-BE49-F238E27FC236}">
                <a16:creationId xmlns:a16="http://schemas.microsoft.com/office/drawing/2014/main" xmlns="" id="{A3CBFA65-CD46-4287-AA2B-ED98B5BD49BC}"/>
              </a:ext>
            </a:extLst>
          </p:cNvPr>
          <p:cNvSpPr/>
          <p:nvPr/>
        </p:nvSpPr>
        <p:spPr>
          <a:xfrm>
            <a:off x="3599507" y="402974"/>
            <a:ext cx="4992986" cy="523220"/>
          </a:xfrm>
          <a:prstGeom prst="rect">
            <a:avLst/>
          </a:prstGeom>
          <a:solidFill>
            <a:schemeClr val="accent4">
              <a:lumMod val="40000"/>
              <a:lumOff val="60000"/>
              <a:alpha val="1000"/>
            </a:schemeClr>
          </a:solidFill>
          <a:ln>
            <a:noFill/>
          </a:ln>
        </p:spPr>
        <p:txBody>
          <a:bodyPr wrap="square">
            <a:spAutoFit/>
          </a:bodyPr>
          <a:lstStyle/>
          <a:p>
            <a:pPr algn="ctr"/>
            <a:r>
              <a:rPr lang="ro-RO" sz="2800" b="1" dirty="0">
                <a:solidFill>
                  <a:schemeClr val="accent1"/>
                </a:solidFill>
                <a:latin typeface="Arial" panose="020B0604020202020204" pitchFamily="34" charset="0"/>
              </a:rPr>
              <a:t>Board of directors</a:t>
            </a:r>
            <a:endParaRPr lang="ro-RO" sz="2800" dirty="0">
              <a:solidFill>
                <a:srgbClr val="FF0000"/>
              </a:solidFill>
            </a:endParaRPr>
          </a:p>
        </p:txBody>
      </p:sp>
      <p:pic>
        <p:nvPicPr>
          <p:cNvPr id="5" name="Imagine 4">
            <a:extLst>
              <a:ext uri="{FF2B5EF4-FFF2-40B4-BE49-F238E27FC236}">
                <a16:creationId xmlns:a16="http://schemas.microsoft.com/office/drawing/2014/main" xmlns="" id="{70C62054-EC9D-409E-A6D1-B28A5C97E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0" y="0"/>
            <a:ext cx="2095500" cy="2095500"/>
          </a:xfrm>
          <a:prstGeom prst="rect">
            <a:avLst/>
          </a:prstGeom>
        </p:spPr>
      </p:pic>
      <p:sp>
        <p:nvSpPr>
          <p:cNvPr id="6" name="Dreptunghi 5">
            <a:extLst>
              <a:ext uri="{FF2B5EF4-FFF2-40B4-BE49-F238E27FC236}">
                <a16:creationId xmlns:a16="http://schemas.microsoft.com/office/drawing/2014/main" xmlns="" id="{C4C03F4E-831F-45FD-ADDF-0A7913D35E15}"/>
              </a:ext>
            </a:extLst>
          </p:cNvPr>
          <p:cNvSpPr/>
          <p:nvPr/>
        </p:nvSpPr>
        <p:spPr>
          <a:xfrm>
            <a:off x="9953625" y="1733550"/>
            <a:ext cx="2238375"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133350" y="1329167"/>
            <a:ext cx="11649075" cy="3724096"/>
          </a:xfrm>
          <a:prstGeom prst="rect">
            <a:avLst/>
          </a:prstGeom>
          <a:noFill/>
        </p:spPr>
        <p:txBody>
          <a:bodyPr wrap="square" rtlCol="0">
            <a:spAutoFit/>
          </a:bodyPr>
          <a:lstStyle/>
          <a:p>
            <a:pPr marL="285750" indent="-285750">
              <a:buFont typeface="Wingdings" panose="05000000000000000000" pitchFamily="2" charset="2"/>
              <a:buChar char="§"/>
            </a:pPr>
            <a:r>
              <a:rPr lang="ro-RO" sz="2400" b="1" dirty="0" err="1"/>
              <a:t>Oversee</a:t>
            </a:r>
            <a:r>
              <a:rPr lang="ro-RO" sz="2400" b="1" dirty="0"/>
              <a:t> </a:t>
            </a:r>
            <a:r>
              <a:rPr lang="ro-RO" sz="2400" b="1" dirty="0" err="1"/>
              <a:t>and</a:t>
            </a:r>
            <a:r>
              <a:rPr lang="ro-RO" sz="2400" b="1" dirty="0"/>
              <a:t> monitor management</a:t>
            </a:r>
            <a:r>
              <a:rPr lang="en-US" sz="2400" b="1" dirty="0"/>
              <a:t>’s actions to manage fraud risks, meaning:</a:t>
            </a:r>
          </a:p>
          <a:p>
            <a:pPr marL="1257300" lvl="2" indent="-342900">
              <a:buFont typeface="Calibri" panose="020F0502020204030204" pitchFamily="34" charset="0"/>
              <a:buChar char="–"/>
            </a:pPr>
            <a:r>
              <a:rPr lang="en-US" sz="2400" b="1" dirty="0"/>
              <a:t>Evaluates management’s identification of fraud risks;</a:t>
            </a:r>
          </a:p>
          <a:p>
            <a:pPr marL="1257300" lvl="2" indent="-342900">
              <a:buFont typeface="Calibri" panose="020F0502020204030204" pitchFamily="34" charset="0"/>
              <a:buChar char="–"/>
            </a:pPr>
            <a:r>
              <a:rPr lang="en-US" sz="2400" b="1" dirty="0"/>
              <a:t>Evaluates the implementation of anti-fraud measures;</a:t>
            </a:r>
          </a:p>
          <a:p>
            <a:pPr marL="1257300" lvl="2" indent="-342900">
              <a:buFont typeface="Calibri" panose="020F0502020204030204" pitchFamily="34" charset="0"/>
              <a:buChar char="–"/>
            </a:pPr>
            <a:r>
              <a:rPr lang="en-US" sz="2400" b="1" dirty="0"/>
              <a:t>Creates the tone at the top;</a:t>
            </a:r>
          </a:p>
          <a:p>
            <a:pPr marL="428625" lvl="2" indent="-342900" algn="just">
              <a:spcBef>
                <a:spcPts val="1200"/>
              </a:spcBef>
              <a:buFont typeface="Wingdings" panose="05000000000000000000" pitchFamily="2" charset="2"/>
              <a:buChar char="§"/>
            </a:pPr>
            <a:r>
              <a:rPr lang="en-US" sz="2400" b="1" dirty="0"/>
              <a:t>Implement policies encouraging ethical behavior and creates opportunities for employees, customers and external parties to report the violation of these policies;</a:t>
            </a:r>
          </a:p>
          <a:p>
            <a:pPr marL="428625" lvl="2" indent="-342900" algn="just">
              <a:spcBef>
                <a:spcPts val="1200"/>
              </a:spcBef>
              <a:buFont typeface="Wingdings" panose="05000000000000000000" pitchFamily="2" charset="2"/>
              <a:buChar char="§"/>
            </a:pPr>
            <a:r>
              <a:rPr lang="en-US" sz="2400" b="1" dirty="0"/>
              <a:t>Monitors organization’s fraud risk management effectiveness by appointing one executive-level member of the management to be responsible for coordinating fraud risk management and reporting to the board.</a:t>
            </a:r>
          </a:p>
        </p:txBody>
      </p:sp>
    </p:spTree>
    <p:extLst>
      <p:ext uri="{BB962C8B-B14F-4D97-AF65-F5344CB8AC3E}">
        <p14:creationId xmlns:p14="http://schemas.microsoft.com/office/powerpoint/2010/main" val="104907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ine 7">
            <a:extLst>
              <a:ext uri="{FF2B5EF4-FFF2-40B4-BE49-F238E27FC236}">
                <a16:creationId xmlns:a16="http://schemas.microsoft.com/office/drawing/2014/main" xmlns="" id="{B0BE11B0-8933-4B42-B170-99E902BFE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582" y="4105274"/>
            <a:ext cx="4274418" cy="2752725"/>
          </a:xfrm>
          <a:prstGeom prst="rect">
            <a:avLst/>
          </a:prstGeom>
        </p:spPr>
      </p:pic>
      <p:sp>
        <p:nvSpPr>
          <p:cNvPr id="2" name="Dreptunghi 1">
            <a:extLst>
              <a:ext uri="{FF2B5EF4-FFF2-40B4-BE49-F238E27FC236}">
                <a16:creationId xmlns:a16="http://schemas.microsoft.com/office/drawing/2014/main" xmlns="" id="{A3CBFA65-CD46-4287-AA2B-ED98B5BD49BC}"/>
              </a:ext>
            </a:extLst>
          </p:cNvPr>
          <p:cNvSpPr/>
          <p:nvPr/>
        </p:nvSpPr>
        <p:spPr>
          <a:xfrm>
            <a:off x="0" y="402974"/>
            <a:ext cx="12192000" cy="523220"/>
          </a:xfrm>
          <a:prstGeom prst="rect">
            <a:avLst/>
          </a:prstGeom>
          <a:solidFill>
            <a:schemeClr val="accent4">
              <a:lumMod val="40000"/>
              <a:lumOff val="60000"/>
              <a:alpha val="1000"/>
            </a:schemeClr>
          </a:solidFill>
          <a:ln>
            <a:noFill/>
          </a:ln>
        </p:spPr>
        <p:txBody>
          <a:bodyPr wrap="square">
            <a:spAutoFit/>
          </a:bodyPr>
          <a:lstStyle/>
          <a:p>
            <a:pPr algn="ctr"/>
            <a:r>
              <a:rPr lang="en-US" sz="2800" b="1" dirty="0">
                <a:solidFill>
                  <a:schemeClr val="accent1"/>
                </a:solidFill>
                <a:latin typeface="Arial" panose="020B0604020202020204" pitchFamily="34" charset="0"/>
              </a:rPr>
              <a:t>Audit Committee</a:t>
            </a:r>
            <a:endParaRPr lang="ro-RO" sz="2800" dirty="0">
              <a:solidFill>
                <a:srgbClr val="FF0000"/>
              </a:solidFill>
            </a:endParaRPr>
          </a:p>
        </p:txBody>
      </p:sp>
      <p:sp>
        <p:nvSpPr>
          <p:cNvPr id="6" name="Dreptunghi 5">
            <a:extLst>
              <a:ext uri="{FF2B5EF4-FFF2-40B4-BE49-F238E27FC236}">
                <a16:creationId xmlns:a16="http://schemas.microsoft.com/office/drawing/2014/main" xmlns="" id="{C4C03F4E-831F-45FD-ADDF-0A7913D35E15}"/>
              </a:ext>
            </a:extLst>
          </p:cNvPr>
          <p:cNvSpPr/>
          <p:nvPr/>
        </p:nvSpPr>
        <p:spPr>
          <a:xfrm>
            <a:off x="9953625" y="1733550"/>
            <a:ext cx="2238375"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133350" y="1528167"/>
            <a:ext cx="11649075" cy="3077766"/>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a:t>Evaluates </a:t>
            </a:r>
            <a:r>
              <a:rPr lang="ro-RO" sz="2400" b="1" dirty="0"/>
              <a:t>management</a:t>
            </a:r>
            <a:r>
              <a:rPr lang="en-US" sz="2400" b="1" dirty="0"/>
              <a:t>’s identification of fraud risks;</a:t>
            </a:r>
          </a:p>
          <a:p>
            <a:pPr marL="285750" indent="-285750">
              <a:spcBef>
                <a:spcPts val="1200"/>
              </a:spcBef>
              <a:buFont typeface="Wingdings" panose="05000000000000000000" pitchFamily="2" charset="2"/>
              <a:buChar char="§"/>
            </a:pPr>
            <a:r>
              <a:rPr lang="en-US" sz="2400" b="1" dirty="0"/>
              <a:t>Evaluates the implementation of anti-fraud measures;</a:t>
            </a:r>
          </a:p>
          <a:p>
            <a:pPr marL="285750" indent="-285750">
              <a:spcBef>
                <a:spcPts val="1200"/>
              </a:spcBef>
              <a:buFont typeface="Wingdings" panose="05000000000000000000" pitchFamily="2" charset="2"/>
              <a:buChar char="§"/>
            </a:pPr>
            <a:r>
              <a:rPr lang="en-US" sz="2400" b="1" dirty="0"/>
              <a:t>Creates the tone at the top;</a:t>
            </a:r>
          </a:p>
          <a:p>
            <a:pPr marL="285750" indent="-285750">
              <a:spcBef>
                <a:spcPts val="1200"/>
              </a:spcBef>
              <a:buFont typeface="Wingdings" panose="05000000000000000000" pitchFamily="2" charset="2"/>
              <a:buChar char="§"/>
            </a:pPr>
            <a:r>
              <a:rPr lang="en-US" sz="2400" b="1" dirty="0"/>
              <a:t>Hires external auditors;</a:t>
            </a:r>
          </a:p>
          <a:p>
            <a:pPr marL="285750" indent="-285750">
              <a:spcBef>
                <a:spcPts val="1200"/>
              </a:spcBef>
              <a:buFont typeface="Wingdings" panose="05000000000000000000" pitchFamily="2" charset="2"/>
              <a:buChar char="§"/>
            </a:pPr>
            <a:r>
              <a:rPr lang="en-US" sz="2400" b="1" dirty="0"/>
              <a:t>Oversee the internal audit activity;</a:t>
            </a:r>
          </a:p>
          <a:p>
            <a:pPr marL="285750" indent="-285750">
              <a:spcBef>
                <a:spcPts val="1200"/>
              </a:spcBef>
              <a:buFont typeface="Wingdings" panose="05000000000000000000" pitchFamily="2" charset="2"/>
              <a:buChar char="§"/>
            </a:pPr>
            <a:r>
              <a:rPr lang="en-US" sz="2400" b="1" dirty="0"/>
              <a:t>Oversee the controls to prevent or detect management fraud.</a:t>
            </a:r>
          </a:p>
        </p:txBody>
      </p:sp>
    </p:spTree>
    <p:extLst>
      <p:ext uri="{BB962C8B-B14F-4D97-AF65-F5344CB8AC3E}">
        <p14:creationId xmlns:p14="http://schemas.microsoft.com/office/powerpoint/2010/main" val="3818228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xmlns="" id="{CFAE220A-60E1-4DF7-83ED-71CB24F5AFCD}"/>
              </a:ext>
            </a:extLst>
          </p:cNvPr>
          <p:cNvPicPr>
            <a:picLocks noChangeAspect="1"/>
          </p:cNvPicPr>
          <p:nvPr/>
        </p:nvPicPr>
        <p:blipFill>
          <a:blip r:embed="rId2"/>
          <a:stretch>
            <a:fillRect/>
          </a:stretch>
        </p:blipFill>
        <p:spPr>
          <a:xfrm>
            <a:off x="8001000" y="0"/>
            <a:ext cx="4191000" cy="2705100"/>
          </a:xfrm>
          <a:prstGeom prst="rect">
            <a:avLst/>
          </a:prstGeom>
        </p:spPr>
      </p:pic>
      <p:sp>
        <p:nvSpPr>
          <p:cNvPr id="2" name="Dreptunghi 1">
            <a:extLst>
              <a:ext uri="{FF2B5EF4-FFF2-40B4-BE49-F238E27FC236}">
                <a16:creationId xmlns:a16="http://schemas.microsoft.com/office/drawing/2014/main" xmlns="" id="{A3CBFA65-CD46-4287-AA2B-ED98B5BD49BC}"/>
              </a:ext>
            </a:extLst>
          </p:cNvPr>
          <p:cNvSpPr/>
          <p:nvPr/>
        </p:nvSpPr>
        <p:spPr>
          <a:xfrm>
            <a:off x="0" y="829330"/>
            <a:ext cx="8001000" cy="523220"/>
          </a:xfrm>
          <a:prstGeom prst="rect">
            <a:avLst/>
          </a:prstGeom>
          <a:solidFill>
            <a:schemeClr val="accent4">
              <a:lumMod val="40000"/>
              <a:lumOff val="60000"/>
              <a:alpha val="1000"/>
            </a:schemeClr>
          </a:solidFill>
          <a:ln>
            <a:noFill/>
          </a:ln>
        </p:spPr>
        <p:txBody>
          <a:bodyPr wrap="square">
            <a:spAutoFit/>
          </a:bodyPr>
          <a:lstStyle/>
          <a:p>
            <a:pPr algn="ctr"/>
            <a:r>
              <a:rPr lang="en-US" sz="2800" b="1" dirty="0">
                <a:solidFill>
                  <a:schemeClr val="accent1"/>
                </a:solidFill>
                <a:latin typeface="Arial" panose="020B0604020202020204" pitchFamily="34" charset="0"/>
              </a:rPr>
              <a:t>Management</a:t>
            </a:r>
            <a:endParaRPr lang="ro-RO" sz="2800" dirty="0">
              <a:solidFill>
                <a:srgbClr val="FF0000"/>
              </a:solidFill>
            </a:endParaRPr>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271462" y="3076575"/>
            <a:ext cx="11649075" cy="2400657"/>
          </a:xfrm>
          <a:prstGeom prst="rect">
            <a:avLst/>
          </a:prstGeom>
          <a:noFill/>
        </p:spPr>
        <p:txBody>
          <a:bodyPr wrap="square" rtlCol="0">
            <a:spAutoFit/>
          </a:bodyPr>
          <a:lstStyle/>
          <a:p>
            <a:pPr marL="285750" indent="-285750">
              <a:spcBef>
                <a:spcPts val="1200"/>
              </a:spcBef>
              <a:buFont typeface="Wingdings" panose="05000000000000000000" pitchFamily="2" charset="2"/>
              <a:buChar char="§"/>
            </a:pPr>
            <a:r>
              <a:rPr lang="en-US" sz="2400" b="1" dirty="0"/>
              <a:t>Oversee the actions of employees using internal controls and monitoring processes;</a:t>
            </a:r>
          </a:p>
          <a:p>
            <a:pPr marL="285750" indent="-285750">
              <a:spcBef>
                <a:spcPts val="1200"/>
              </a:spcBef>
              <a:buFont typeface="Wingdings" panose="05000000000000000000" pitchFamily="2" charset="2"/>
              <a:buChar char="§"/>
            </a:pPr>
            <a:r>
              <a:rPr lang="en-US" sz="2400" b="1" dirty="0"/>
              <a:t>Assess the vulnerability of the entity to fraudulent activity;</a:t>
            </a:r>
          </a:p>
          <a:p>
            <a:pPr marL="285750" indent="-285750">
              <a:spcBef>
                <a:spcPts val="1200"/>
              </a:spcBef>
              <a:buFont typeface="Wingdings" panose="05000000000000000000" pitchFamily="2" charset="2"/>
              <a:buChar char="§"/>
            </a:pPr>
            <a:r>
              <a:rPr lang="en-US" sz="2400" b="1" dirty="0"/>
              <a:t>Establishes and maintains an effective internal control system at a reasonable cost;</a:t>
            </a:r>
          </a:p>
          <a:p>
            <a:pPr marL="285750" indent="-285750">
              <a:spcBef>
                <a:spcPts val="1200"/>
              </a:spcBef>
              <a:buFont typeface="Wingdings" panose="05000000000000000000" pitchFamily="2" charset="2"/>
              <a:buChar char="§"/>
            </a:pPr>
            <a:r>
              <a:rPr lang="en-US" sz="2400" b="1" dirty="0"/>
              <a:t>Discuss with investigators and legal counsel on developing controls over the investigation process, including developing investigation policies and procedures. </a:t>
            </a:r>
          </a:p>
        </p:txBody>
      </p:sp>
    </p:spTree>
    <p:extLst>
      <p:ext uri="{BB962C8B-B14F-4D97-AF65-F5344CB8AC3E}">
        <p14:creationId xmlns:p14="http://schemas.microsoft.com/office/powerpoint/2010/main" val="4252582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xmlns="" id="{70F529AA-31CB-426D-93A4-BB636DFFCE34}"/>
              </a:ext>
            </a:extLst>
          </p:cNvPr>
          <p:cNvPicPr>
            <a:picLocks noChangeAspect="1"/>
          </p:cNvPicPr>
          <p:nvPr/>
        </p:nvPicPr>
        <p:blipFill>
          <a:blip r:embed="rId2"/>
          <a:stretch>
            <a:fillRect/>
          </a:stretch>
        </p:blipFill>
        <p:spPr>
          <a:xfrm>
            <a:off x="8115299" y="2876549"/>
            <a:ext cx="3228975" cy="3228975"/>
          </a:xfrm>
          <a:prstGeom prst="rect">
            <a:avLst/>
          </a:prstGeom>
        </p:spPr>
      </p:pic>
      <p:sp>
        <p:nvSpPr>
          <p:cNvPr id="2" name="Dreptunghi 1">
            <a:extLst>
              <a:ext uri="{FF2B5EF4-FFF2-40B4-BE49-F238E27FC236}">
                <a16:creationId xmlns:a16="http://schemas.microsoft.com/office/drawing/2014/main" xmlns="" id="{A3CBFA65-CD46-4287-AA2B-ED98B5BD49BC}"/>
              </a:ext>
            </a:extLst>
          </p:cNvPr>
          <p:cNvSpPr/>
          <p:nvPr/>
        </p:nvSpPr>
        <p:spPr>
          <a:xfrm>
            <a:off x="0" y="372130"/>
            <a:ext cx="12192000" cy="523220"/>
          </a:xfrm>
          <a:prstGeom prst="rect">
            <a:avLst/>
          </a:prstGeom>
          <a:solidFill>
            <a:schemeClr val="accent4">
              <a:lumMod val="40000"/>
              <a:lumOff val="60000"/>
              <a:alpha val="1000"/>
            </a:schemeClr>
          </a:solidFill>
          <a:ln>
            <a:noFill/>
          </a:ln>
        </p:spPr>
        <p:txBody>
          <a:bodyPr wrap="square">
            <a:spAutoFit/>
          </a:bodyPr>
          <a:lstStyle/>
          <a:p>
            <a:pPr algn="ctr"/>
            <a:r>
              <a:rPr lang="en-US" sz="2800" b="1" dirty="0">
                <a:solidFill>
                  <a:schemeClr val="accent1"/>
                </a:solidFill>
                <a:latin typeface="Arial" panose="020B0604020202020204" pitchFamily="34" charset="0"/>
              </a:rPr>
              <a:t>Internal Auditors</a:t>
            </a:r>
            <a:endParaRPr lang="ro-RO" sz="2800" dirty="0">
              <a:solidFill>
                <a:srgbClr val="FF0000"/>
              </a:solidFill>
            </a:endParaRPr>
          </a:p>
        </p:txBody>
      </p:sp>
      <p:sp>
        <p:nvSpPr>
          <p:cNvPr id="7" name="CasetăText 6">
            <a:extLst>
              <a:ext uri="{FF2B5EF4-FFF2-40B4-BE49-F238E27FC236}">
                <a16:creationId xmlns:a16="http://schemas.microsoft.com/office/drawing/2014/main" xmlns="" id="{279D570C-69E0-4F8E-9242-918023582F19}"/>
              </a:ext>
            </a:extLst>
          </p:cNvPr>
          <p:cNvSpPr txBox="1"/>
          <p:nvPr/>
        </p:nvSpPr>
        <p:spPr>
          <a:xfrm>
            <a:off x="0" y="990600"/>
            <a:ext cx="12192000" cy="5755422"/>
          </a:xfrm>
          <a:prstGeom prst="rect">
            <a:avLst/>
          </a:prstGeom>
          <a:noFill/>
        </p:spPr>
        <p:txBody>
          <a:bodyPr wrap="square" rtlCol="0">
            <a:spAutoFit/>
          </a:bodyPr>
          <a:lstStyle/>
          <a:p>
            <a:pPr marL="285750" indent="-285750" algn="just">
              <a:spcBef>
                <a:spcPts val="1200"/>
              </a:spcBef>
              <a:buFont typeface="Wingdings" panose="05000000000000000000" pitchFamily="2" charset="2"/>
              <a:buChar char="§"/>
            </a:pPr>
            <a:r>
              <a:rPr lang="en-US" sz="2400" b="1" dirty="0"/>
              <a:t>Need to be alert to the signs and possibilities of fraud within organization;</a:t>
            </a:r>
          </a:p>
          <a:p>
            <a:pPr marL="285750" indent="-285750" algn="just">
              <a:spcBef>
                <a:spcPts val="1200"/>
              </a:spcBef>
              <a:buFont typeface="Wingdings" panose="05000000000000000000" pitchFamily="2" charset="2"/>
              <a:buChar char="§"/>
            </a:pPr>
            <a:r>
              <a:rPr lang="en-US" sz="2400" b="1" dirty="0"/>
              <a:t>Contribute to the deterrence of fraud by examining and evaluating the adequacy and the effectiveness of internal controls;</a:t>
            </a:r>
          </a:p>
          <a:p>
            <a:pPr marL="285750" indent="-285750" algn="just">
              <a:spcBef>
                <a:spcPts val="1200"/>
              </a:spcBef>
              <a:buFont typeface="Wingdings" panose="05000000000000000000" pitchFamily="2" charset="2"/>
              <a:buChar char="§"/>
            </a:pPr>
            <a:r>
              <a:rPr lang="en-US" sz="2400" b="1" dirty="0"/>
              <a:t>Assist management in establishing effective fraud prevention measures by providing consulting expertise;</a:t>
            </a:r>
          </a:p>
          <a:p>
            <a:pPr marL="285750" indent="-285750" algn="just">
              <a:spcBef>
                <a:spcPts val="1200"/>
              </a:spcBef>
              <a:buFont typeface="Wingdings" panose="05000000000000000000" pitchFamily="2" charset="2"/>
              <a:buChar char="§"/>
            </a:pPr>
            <a:r>
              <a:rPr lang="en-US" sz="2400" b="1" dirty="0"/>
              <a:t>Could investigate (initial or full) suspected fraud;</a:t>
            </a:r>
          </a:p>
          <a:p>
            <a:pPr marL="285750" indent="-285750" algn="just">
              <a:spcBef>
                <a:spcPts val="1200"/>
              </a:spcBef>
              <a:buFont typeface="Wingdings" panose="05000000000000000000" pitchFamily="2" charset="2"/>
              <a:buChar char="§"/>
            </a:pPr>
            <a:r>
              <a:rPr lang="en-US" sz="2400" b="1" dirty="0"/>
              <a:t>Perform root cause analysis;</a:t>
            </a:r>
          </a:p>
          <a:p>
            <a:pPr marL="285750" indent="-285750" algn="just">
              <a:spcBef>
                <a:spcPts val="1200"/>
              </a:spcBef>
              <a:buFont typeface="Wingdings" panose="05000000000000000000" pitchFamily="2" charset="2"/>
              <a:buChar char="§"/>
            </a:pPr>
            <a:r>
              <a:rPr lang="en-US" sz="2400" b="1" dirty="0"/>
              <a:t>Issue recommendations for improving internal controls;</a:t>
            </a:r>
          </a:p>
          <a:p>
            <a:pPr marL="285750" indent="-285750" algn="just">
              <a:spcBef>
                <a:spcPts val="1200"/>
              </a:spcBef>
              <a:buFont typeface="Wingdings" panose="05000000000000000000" pitchFamily="2" charset="2"/>
              <a:buChar char="§"/>
            </a:pPr>
            <a:r>
              <a:rPr lang="en-US" sz="2400" b="1" dirty="0"/>
              <a:t>Monitoring whistleblower;</a:t>
            </a:r>
          </a:p>
          <a:p>
            <a:pPr marL="285750" indent="-285750" algn="just">
              <a:spcBef>
                <a:spcPts val="1200"/>
              </a:spcBef>
              <a:buFont typeface="Wingdings" panose="05000000000000000000" pitchFamily="2" charset="2"/>
              <a:buChar char="§"/>
            </a:pPr>
            <a:r>
              <a:rPr lang="en-US" sz="2400" b="1" dirty="0"/>
              <a:t>Provide ethics training;</a:t>
            </a:r>
          </a:p>
          <a:p>
            <a:pPr marL="285750" indent="-285750" algn="just">
              <a:spcBef>
                <a:spcPts val="1200"/>
              </a:spcBef>
              <a:buFont typeface="Wingdings" panose="05000000000000000000" pitchFamily="2" charset="2"/>
              <a:buChar char="§"/>
            </a:pPr>
            <a:r>
              <a:rPr lang="en-US" sz="2400" b="1" dirty="0"/>
              <a:t>May conduct proactive auditing to search for misappropriation of assets and information misrepresentation.</a:t>
            </a:r>
          </a:p>
        </p:txBody>
      </p:sp>
    </p:spTree>
    <p:extLst>
      <p:ext uri="{BB962C8B-B14F-4D97-AF65-F5344CB8AC3E}">
        <p14:creationId xmlns:p14="http://schemas.microsoft.com/office/powerpoint/2010/main" val="2106990823"/>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3498</TotalTime>
  <Words>1294</Words>
  <Application>Microsoft Office PowerPoint</Application>
  <PresentationFormat>Custom</PresentationFormat>
  <Paragraphs>157</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Temă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IA system and FRAUD -  RO good practices</vt:lpstr>
      <vt:lpstr>IA system and FRAUD -  RO good practices</vt:lpstr>
      <vt:lpstr>IA system vs FRAUD -  RO good practices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DRAGOS-CATALIN NICULAE</dc:creator>
  <cp:lastModifiedBy>Mioara DIACONESCU</cp:lastModifiedBy>
  <cp:revision>292</cp:revision>
  <dcterms:created xsi:type="dcterms:W3CDTF">2019-09-17T06:48:24Z</dcterms:created>
  <dcterms:modified xsi:type="dcterms:W3CDTF">2019-10-09T09:10:11Z</dcterms:modified>
</cp:coreProperties>
</file>