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88" r:id="rId2"/>
    <p:sldMasterId id="2147483700" r:id="rId3"/>
  </p:sldMasterIdLst>
  <p:notesMasterIdLst>
    <p:notesMasterId r:id="rId15"/>
  </p:notesMasterIdLst>
  <p:handoutMasterIdLst>
    <p:handoutMasterId r:id="rId16"/>
  </p:handoutMasterIdLst>
  <p:sldIdLst>
    <p:sldId id="275" r:id="rId4"/>
    <p:sldId id="3061" r:id="rId5"/>
    <p:sldId id="3143" r:id="rId6"/>
    <p:sldId id="3098" r:id="rId7"/>
    <p:sldId id="3100" r:id="rId8"/>
    <p:sldId id="3110" r:id="rId9"/>
    <p:sldId id="3145" r:id="rId10"/>
    <p:sldId id="3147" r:id="rId11"/>
    <p:sldId id="3148" r:id="rId12"/>
    <p:sldId id="3149" r:id="rId13"/>
    <p:sldId id="3094" r:id="rId14"/>
  </p:sldIdLst>
  <p:sldSz cx="9144000" cy="6858000" type="screen4x3"/>
  <p:notesSz cx="6669088" cy="97536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73"/>
    <a:srgbClr val="79776B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32" autoAdjust="0"/>
    <p:restoredTop sz="84364" autoAdjust="0"/>
  </p:normalViewPr>
  <p:slideViewPr>
    <p:cSldViewPr>
      <p:cViewPr>
        <p:scale>
          <a:sx n="95" d="100"/>
          <a:sy n="95" d="100"/>
        </p:scale>
        <p:origin x="83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188CC-2688-422B-87AF-AEE668CCA9BE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EDFB7D-E198-4614-96E8-B1F3C1741635}">
      <dgm:prSet phldrT="[Text]" custT="1"/>
      <dgm:spPr/>
      <dgm:t>
        <a:bodyPr/>
        <a:lstStyle/>
        <a:p>
          <a:r>
            <a:rPr lang="ru-RU" sz="1200" b="1" dirty="0">
              <a:solidFill>
                <a:schemeClr val="accent2">
                  <a:lumMod val="75000"/>
                </a:schemeClr>
              </a:solidFill>
            </a:rPr>
            <a:t>Нецелевое </a:t>
          </a:r>
        </a:p>
        <a:p>
          <a:r>
            <a:rPr lang="ru-RU" sz="1200" b="1" dirty="0">
              <a:solidFill>
                <a:schemeClr val="accent2">
                  <a:lumMod val="75000"/>
                </a:schemeClr>
              </a:solidFill>
            </a:rPr>
            <a:t>использование </a:t>
          </a:r>
        </a:p>
        <a:p>
          <a:r>
            <a:rPr lang="ru-RU" sz="1200" b="1" dirty="0">
              <a:solidFill>
                <a:schemeClr val="accent2">
                  <a:lumMod val="75000"/>
                </a:schemeClr>
              </a:solidFill>
            </a:rPr>
            <a:t>активов</a:t>
          </a:r>
          <a:endParaRPr lang="en-US" sz="1200" b="1" dirty="0">
            <a:solidFill>
              <a:schemeClr val="accent2">
                <a:lumMod val="75000"/>
              </a:schemeClr>
            </a:solidFill>
          </a:endParaRPr>
        </a:p>
      </dgm:t>
    </dgm:pt>
    <dgm:pt modelId="{E46C966F-E838-42D8-958C-58565D64F945}" type="parTrans" cxnId="{6E8510F7-4572-4A33-8618-0F52FC44AF6E}">
      <dgm:prSet/>
      <dgm:spPr/>
      <dgm:t>
        <a:bodyPr/>
        <a:lstStyle/>
        <a:p>
          <a:endParaRPr lang="en-US"/>
        </a:p>
      </dgm:t>
    </dgm:pt>
    <dgm:pt modelId="{5B27A511-1D7B-4EA7-952F-BE9FF6D88EC9}" type="sibTrans" cxnId="{6E8510F7-4572-4A33-8618-0F52FC44AF6E}">
      <dgm:prSet/>
      <dgm:spPr/>
      <dgm:t>
        <a:bodyPr/>
        <a:lstStyle/>
        <a:p>
          <a:endParaRPr lang="en-US"/>
        </a:p>
      </dgm:t>
    </dgm:pt>
    <dgm:pt modelId="{F4B829C1-72E8-4894-9A31-25A505C5A1A1}">
      <dgm:prSet phldrT="[Text]" custT="1"/>
      <dgm:spPr/>
      <dgm:t>
        <a:bodyPr/>
        <a:lstStyle/>
        <a:p>
          <a:r>
            <a:rPr lang="ru-RU" sz="1200" b="1" dirty="0">
              <a:solidFill>
                <a:schemeClr val="accent2">
                  <a:lumMod val="75000"/>
                </a:schemeClr>
              </a:solidFill>
            </a:rPr>
            <a:t>Государственные </a:t>
          </a:r>
        </a:p>
        <a:p>
          <a:r>
            <a:rPr lang="ru-RU" sz="1200" b="1" dirty="0">
              <a:solidFill>
                <a:schemeClr val="accent2">
                  <a:lumMod val="75000"/>
                </a:schemeClr>
              </a:solidFill>
            </a:rPr>
            <a:t>закупки</a:t>
          </a:r>
          <a:endParaRPr lang="en-US" sz="1200" b="1" dirty="0">
            <a:solidFill>
              <a:schemeClr val="accent2">
                <a:lumMod val="75000"/>
              </a:schemeClr>
            </a:solidFill>
          </a:endParaRPr>
        </a:p>
      </dgm:t>
    </dgm:pt>
    <dgm:pt modelId="{218ACAE4-04E6-4D63-BEFF-E56C277A40AD}" type="parTrans" cxnId="{09015A6B-2DB1-4970-B57B-13F9388D7204}">
      <dgm:prSet/>
      <dgm:spPr/>
      <dgm:t>
        <a:bodyPr/>
        <a:lstStyle/>
        <a:p>
          <a:endParaRPr lang="en-US"/>
        </a:p>
      </dgm:t>
    </dgm:pt>
    <dgm:pt modelId="{FADEBEF3-23B1-4949-86B7-098EC7C022B6}" type="sibTrans" cxnId="{09015A6B-2DB1-4970-B57B-13F9388D7204}">
      <dgm:prSet/>
      <dgm:spPr/>
      <dgm:t>
        <a:bodyPr/>
        <a:lstStyle/>
        <a:p>
          <a:endParaRPr lang="en-US"/>
        </a:p>
      </dgm:t>
    </dgm:pt>
    <dgm:pt modelId="{C17AB7A3-EF72-48FB-988B-2112B1F1BDA4}">
      <dgm:prSet phldrT="[Text]" custT="1"/>
      <dgm:spPr/>
      <dgm:t>
        <a:bodyPr/>
        <a:lstStyle/>
        <a:p>
          <a:r>
            <a:rPr lang="ru-RU" sz="1200" b="1" dirty="0">
              <a:solidFill>
                <a:schemeClr val="accent2">
                  <a:lumMod val="75000"/>
                </a:schemeClr>
              </a:solidFill>
            </a:rPr>
            <a:t>Мошенничество </a:t>
          </a:r>
        </a:p>
        <a:p>
          <a:r>
            <a:rPr lang="ru-RU" sz="1200" b="1" dirty="0">
              <a:solidFill>
                <a:schemeClr val="accent2">
                  <a:lumMod val="75000"/>
                </a:schemeClr>
              </a:solidFill>
            </a:rPr>
            <a:t>при бухучёте</a:t>
          </a:r>
          <a:endParaRPr lang="en-US" sz="1400" b="1" dirty="0">
            <a:solidFill>
              <a:schemeClr val="accent2">
                <a:lumMod val="75000"/>
              </a:schemeClr>
            </a:solidFill>
          </a:endParaRPr>
        </a:p>
      </dgm:t>
    </dgm:pt>
    <dgm:pt modelId="{C666A0A4-7768-4D5C-A18E-30322D09D059}" type="parTrans" cxnId="{AAE0BE0B-9F63-45C6-8470-896F75CD8CD0}">
      <dgm:prSet/>
      <dgm:spPr/>
      <dgm:t>
        <a:bodyPr/>
        <a:lstStyle/>
        <a:p>
          <a:endParaRPr lang="en-US"/>
        </a:p>
      </dgm:t>
    </dgm:pt>
    <dgm:pt modelId="{37C4B7B1-03D5-45CD-A3D9-22B183EAE96F}" type="sibTrans" cxnId="{AAE0BE0B-9F63-45C6-8470-896F75CD8CD0}">
      <dgm:prSet/>
      <dgm:spPr/>
      <dgm:t>
        <a:bodyPr/>
        <a:lstStyle/>
        <a:p>
          <a:endParaRPr lang="en-US"/>
        </a:p>
      </dgm:t>
    </dgm:pt>
    <dgm:pt modelId="{92B72F44-16A0-4961-BF74-069D35CE5509}">
      <dgm:prSet/>
      <dgm:spPr/>
      <dgm:t>
        <a:bodyPr/>
        <a:lstStyle/>
        <a:p>
          <a:endParaRPr lang="en-US" dirty="0"/>
        </a:p>
      </dgm:t>
    </dgm:pt>
    <dgm:pt modelId="{8902A51C-574F-4270-9326-F7E2C231A5CD}" type="parTrans" cxnId="{F2632805-5887-4AD7-9BB4-B47227BB62A0}">
      <dgm:prSet/>
      <dgm:spPr/>
      <dgm:t>
        <a:bodyPr/>
        <a:lstStyle/>
        <a:p>
          <a:endParaRPr lang="en-US"/>
        </a:p>
      </dgm:t>
    </dgm:pt>
    <dgm:pt modelId="{E4697B76-D1E8-434B-931F-CC7F5F4FA7EF}" type="sibTrans" cxnId="{F2632805-5887-4AD7-9BB4-B47227BB62A0}">
      <dgm:prSet/>
      <dgm:spPr/>
      <dgm:t>
        <a:bodyPr/>
        <a:lstStyle/>
        <a:p>
          <a:endParaRPr lang="en-US"/>
        </a:p>
      </dgm:t>
    </dgm:pt>
    <dgm:pt modelId="{8296253C-D7A3-4894-8B47-A2077BDE6DD8}">
      <dgm:prSet custT="1"/>
      <dgm:spPr/>
      <dgm:t>
        <a:bodyPr/>
        <a:lstStyle/>
        <a:p>
          <a:r>
            <a:rPr lang="ru-RU" sz="1200" b="1" dirty="0">
              <a:solidFill>
                <a:schemeClr val="accent2">
                  <a:lumMod val="75000"/>
                </a:schemeClr>
              </a:solidFill>
            </a:rPr>
            <a:t>Прочие типы</a:t>
          </a:r>
          <a:endParaRPr lang="hr-HR" sz="1400" b="1" dirty="0">
            <a:solidFill>
              <a:schemeClr val="accent2">
                <a:lumMod val="75000"/>
              </a:schemeClr>
            </a:solidFill>
          </a:endParaRPr>
        </a:p>
      </dgm:t>
    </dgm:pt>
    <dgm:pt modelId="{DA21CD33-FD91-47C4-9D97-823698A63588}" type="parTrans" cxnId="{233D8575-2629-4F71-B9E7-FDC6472EFC72}">
      <dgm:prSet/>
      <dgm:spPr/>
      <dgm:t>
        <a:bodyPr/>
        <a:lstStyle/>
        <a:p>
          <a:endParaRPr lang="en-US"/>
        </a:p>
      </dgm:t>
    </dgm:pt>
    <dgm:pt modelId="{B641E6A2-A0BC-4265-9D77-65D2217B5CF3}" type="sibTrans" cxnId="{233D8575-2629-4F71-B9E7-FDC6472EFC72}">
      <dgm:prSet/>
      <dgm:spPr/>
      <dgm:t>
        <a:bodyPr/>
        <a:lstStyle/>
        <a:p>
          <a:endParaRPr lang="en-US"/>
        </a:p>
      </dgm:t>
    </dgm:pt>
    <dgm:pt modelId="{E711D2D6-956E-454E-B822-18634CE00D7E}" type="pres">
      <dgm:prSet presAssocID="{C3A188CC-2688-422B-87AF-AEE668CCA9B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809111B-97B7-48E9-80C6-4C16D1C5ECA2}" type="pres">
      <dgm:prSet presAssocID="{B6EDFB7D-E198-4614-96E8-B1F3C1741635}" presName="Accent1" presStyleCnt="0"/>
      <dgm:spPr/>
    </dgm:pt>
    <dgm:pt modelId="{F5CC929F-13BF-4B4A-BE26-6D00D6728F34}" type="pres">
      <dgm:prSet presAssocID="{B6EDFB7D-E198-4614-96E8-B1F3C1741635}" presName="Accent" presStyleLbl="node1" presStyleIdx="0" presStyleCnt="4" custScaleX="129135" custScaleY="67515" custLinFactNeighborX="-36870" custLinFactNeighborY="-359"/>
      <dgm:spPr/>
    </dgm:pt>
    <dgm:pt modelId="{5DF3B0C9-85B5-4988-AD68-C7B42C8DB83B}" type="pres">
      <dgm:prSet presAssocID="{B6EDFB7D-E198-4614-96E8-B1F3C1741635}" presName="Parent1" presStyleLbl="revTx" presStyleIdx="0" presStyleCnt="5" custScaleX="367305" custScaleY="236528" custLinFactY="100000" custLinFactNeighborX="-66306" custLinFactNeighborY="125266">
        <dgm:presLayoutVars>
          <dgm:chMax val="1"/>
          <dgm:chPref val="1"/>
          <dgm:bulletEnabled val="1"/>
        </dgm:presLayoutVars>
      </dgm:prSet>
      <dgm:spPr/>
    </dgm:pt>
    <dgm:pt modelId="{A42B19AA-EBE1-460E-8E47-88D7333A29D9}" type="pres">
      <dgm:prSet presAssocID="{F4B829C1-72E8-4894-9A31-25A505C5A1A1}" presName="Accent2" presStyleCnt="0"/>
      <dgm:spPr/>
    </dgm:pt>
    <dgm:pt modelId="{9485244C-601E-4982-8E34-E4C02C054E9A}" type="pres">
      <dgm:prSet presAssocID="{F4B829C1-72E8-4894-9A31-25A505C5A1A1}" presName="Accent" presStyleLbl="node1" presStyleIdx="1" presStyleCnt="4" custScaleX="173006" custScaleY="70833" custLinFactNeighborX="6293" custLinFactNeighborY="7224"/>
      <dgm:spPr/>
    </dgm:pt>
    <dgm:pt modelId="{B999DEF5-F219-41BE-B42C-DBDB95333D51}" type="pres">
      <dgm:prSet presAssocID="{F4B829C1-72E8-4894-9A31-25A505C5A1A1}" presName="Parent2" presStyleLbl="revTx" presStyleIdx="1" presStyleCnt="5" custScaleX="299566" custScaleY="68084" custLinFactY="-100000" custLinFactNeighborX="-16057" custLinFactNeighborY="-112867">
        <dgm:presLayoutVars>
          <dgm:chMax val="1"/>
          <dgm:chPref val="1"/>
          <dgm:bulletEnabled val="1"/>
        </dgm:presLayoutVars>
      </dgm:prSet>
      <dgm:spPr/>
    </dgm:pt>
    <dgm:pt modelId="{9498FF6E-901C-4937-B7CC-3CDE549E30B7}" type="pres">
      <dgm:prSet presAssocID="{C17AB7A3-EF72-48FB-988B-2112B1F1BDA4}" presName="Accent3" presStyleCnt="0"/>
      <dgm:spPr/>
    </dgm:pt>
    <dgm:pt modelId="{829E92CC-99B4-4A6D-A1EF-5AFF21FDEED8}" type="pres">
      <dgm:prSet presAssocID="{C17AB7A3-EF72-48FB-988B-2112B1F1BDA4}" presName="Accent" presStyleLbl="node1" presStyleIdx="2" presStyleCnt="4" custScaleX="176431" custScaleY="74137" custLinFactNeighborX="-61247" custLinFactNeighborY="12401"/>
      <dgm:spPr/>
    </dgm:pt>
    <dgm:pt modelId="{8B3AB0C8-C06E-4AF3-A277-E6B1279E8C24}" type="pres">
      <dgm:prSet presAssocID="{C17AB7A3-EF72-48FB-988B-2112B1F1BDA4}" presName="Child3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98A31BE3-7967-4537-BD44-9173AF88803E}" type="pres">
      <dgm:prSet presAssocID="{C17AB7A3-EF72-48FB-988B-2112B1F1BDA4}" presName="Parent3" presStyleLbl="revTx" presStyleIdx="3" presStyleCnt="5" custScaleX="332666" custLinFactNeighborX="-58013" custLinFactNeighborY="43989">
        <dgm:presLayoutVars>
          <dgm:chMax val="1"/>
          <dgm:chPref val="1"/>
          <dgm:bulletEnabled val="1"/>
        </dgm:presLayoutVars>
      </dgm:prSet>
      <dgm:spPr/>
    </dgm:pt>
    <dgm:pt modelId="{74EE0DA2-D981-4629-8405-FBE4BDEF1851}" type="pres">
      <dgm:prSet presAssocID="{8296253C-D7A3-4894-8B47-A2077BDE6DD8}" presName="Accent4" presStyleCnt="0"/>
      <dgm:spPr/>
    </dgm:pt>
    <dgm:pt modelId="{1813C67F-7557-41EE-8351-12EE21D7F085}" type="pres">
      <dgm:prSet presAssocID="{8296253C-D7A3-4894-8B47-A2077BDE6DD8}" presName="Accent" presStyleLbl="node1" presStyleIdx="3" presStyleCnt="4" custScaleX="141366" custScaleY="68234" custLinFactNeighborX="-5455" custLinFactNeighborY="18688"/>
      <dgm:spPr/>
    </dgm:pt>
    <dgm:pt modelId="{403998D2-9AC9-4FEC-8804-CC6F652968D7}" type="pres">
      <dgm:prSet presAssocID="{8296253C-D7A3-4894-8B47-A2077BDE6DD8}" presName="Parent4" presStyleLbl="revTx" presStyleIdx="4" presStyleCnt="5" custScaleX="194680" custScaleY="145552" custLinFactNeighborX="-8846" custLinFactNeighborY="53486">
        <dgm:presLayoutVars>
          <dgm:chMax val="1"/>
          <dgm:chPref val="1"/>
          <dgm:bulletEnabled val="1"/>
        </dgm:presLayoutVars>
      </dgm:prSet>
      <dgm:spPr/>
    </dgm:pt>
  </dgm:ptLst>
  <dgm:cxnLst>
    <dgm:cxn modelId="{F2632805-5887-4AD7-9BB4-B47227BB62A0}" srcId="{C17AB7A3-EF72-48FB-988B-2112B1F1BDA4}" destId="{92B72F44-16A0-4961-BF74-069D35CE5509}" srcOrd="0" destOrd="0" parTransId="{8902A51C-574F-4270-9326-F7E2C231A5CD}" sibTransId="{E4697B76-D1E8-434B-931F-CC7F5F4FA7EF}"/>
    <dgm:cxn modelId="{AAE0BE0B-9F63-45C6-8470-896F75CD8CD0}" srcId="{C3A188CC-2688-422B-87AF-AEE668CCA9BE}" destId="{C17AB7A3-EF72-48FB-988B-2112B1F1BDA4}" srcOrd="2" destOrd="0" parTransId="{C666A0A4-7768-4D5C-A18E-30322D09D059}" sibTransId="{37C4B7B1-03D5-45CD-A3D9-22B183EAE96F}"/>
    <dgm:cxn modelId="{84B81D0E-6F38-43C2-B472-B5D7F45BDBB9}" type="presOf" srcId="{C17AB7A3-EF72-48FB-988B-2112B1F1BDA4}" destId="{98A31BE3-7967-4537-BD44-9173AF88803E}" srcOrd="0" destOrd="0" presId="urn:microsoft.com/office/officeart/2009/layout/CircleArrowProcess"/>
    <dgm:cxn modelId="{2721872B-07A9-4DD2-A5B2-0613A8BCC36B}" type="presOf" srcId="{C3A188CC-2688-422B-87AF-AEE668CCA9BE}" destId="{E711D2D6-956E-454E-B822-18634CE00D7E}" srcOrd="0" destOrd="0" presId="urn:microsoft.com/office/officeart/2009/layout/CircleArrowProcess"/>
    <dgm:cxn modelId="{09015A6B-2DB1-4970-B57B-13F9388D7204}" srcId="{C3A188CC-2688-422B-87AF-AEE668CCA9BE}" destId="{F4B829C1-72E8-4894-9A31-25A505C5A1A1}" srcOrd="1" destOrd="0" parTransId="{218ACAE4-04E6-4D63-BEFF-E56C277A40AD}" sibTransId="{FADEBEF3-23B1-4949-86B7-098EC7C022B6}"/>
    <dgm:cxn modelId="{233D8575-2629-4F71-B9E7-FDC6472EFC72}" srcId="{C3A188CC-2688-422B-87AF-AEE668CCA9BE}" destId="{8296253C-D7A3-4894-8B47-A2077BDE6DD8}" srcOrd="3" destOrd="0" parTransId="{DA21CD33-FD91-47C4-9D97-823698A63588}" sibTransId="{B641E6A2-A0BC-4265-9D77-65D2217B5CF3}"/>
    <dgm:cxn modelId="{FFE1DEAD-056C-4682-BB6E-8035E426A579}" type="presOf" srcId="{92B72F44-16A0-4961-BF74-069D35CE5509}" destId="{8B3AB0C8-C06E-4AF3-A277-E6B1279E8C24}" srcOrd="0" destOrd="0" presId="urn:microsoft.com/office/officeart/2009/layout/CircleArrowProcess"/>
    <dgm:cxn modelId="{977B8DB0-4F71-41A6-BF36-E0EC53F71B2C}" type="presOf" srcId="{F4B829C1-72E8-4894-9A31-25A505C5A1A1}" destId="{B999DEF5-F219-41BE-B42C-DBDB95333D51}" srcOrd="0" destOrd="0" presId="urn:microsoft.com/office/officeart/2009/layout/CircleArrowProcess"/>
    <dgm:cxn modelId="{B0786FCF-646A-45C8-9E34-15891AEFE647}" type="presOf" srcId="{8296253C-D7A3-4894-8B47-A2077BDE6DD8}" destId="{403998D2-9AC9-4FEC-8804-CC6F652968D7}" srcOrd="0" destOrd="0" presId="urn:microsoft.com/office/officeart/2009/layout/CircleArrowProcess"/>
    <dgm:cxn modelId="{9E35A5EC-25B9-4D72-A2FC-7443EF4EE7D6}" type="presOf" srcId="{B6EDFB7D-E198-4614-96E8-B1F3C1741635}" destId="{5DF3B0C9-85B5-4988-AD68-C7B42C8DB83B}" srcOrd="0" destOrd="0" presId="urn:microsoft.com/office/officeart/2009/layout/CircleArrowProcess"/>
    <dgm:cxn modelId="{6E8510F7-4572-4A33-8618-0F52FC44AF6E}" srcId="{C3A188CC-2688-422B-87AF-AEE668CCA9BE}" destId="{B6EDFB7D-E198-4614-96E8-B1F3C1741635}" srcOrd="0" destOrd="0" parTransId="{E46C966F-E838-42D8-958C-58565D64F945}" sibTransId="{5B27A511-1D7B-4EA7-952F-BE9FF6D88EC9}"/>
    <dgm:cxn modelId="{28B6CF40-EE2A-4E93-9474-01C3DDD82C49}" type="presParOf" srcId="{E711D2D6-956E-454E-B822-18634CE00D7E}" destId="{F809111B-97B7-48E9-80C6-4C16D1C5ECA2}" srcOrd="0" destOrd="0" presId="urn:microsoft.com/office/officeart/2009/layout/CircleArrowProcess"/>
    <dgm:cxn modelId="{44CFD506-C666-4FC8-8CCB-76A00AC5F9B6}" type="presParOf" srcId="{F809111B-97B7-48E9-80C6-4C16D1C5ECA2}" destId="{F5CC929F-13BF-4B4A-BE26-6D00D6728F34}" srcOrd="0" destOrd="0" presId="urn:microsoft.com/office/officeart/2009/layout/CircleArrowProcess"/>
    <dgm:cxn modelId="{F6464DA9-C2F5-4AB5-8872-A7DD18262660}" type="presParOf" srcId="{E711D2D6-956E-454E-B822-18634CE00D7E}" destId="{5DF3B0C9-85B5-4988-AD68-C7B42C8DB83B}" srcOrd="1" destOrd="0" presId="urn:microsoft.com/office/officeart/2009/layout/CircleArrowProcess"/>
    <dgm:cxn modelId="{C33C20DA-7927-48D5-B288-E0AAC1E5059F}" type="presParOf" srcId="{E711D2D6-956E-454E-B822-18634CE00D7E}" destId="{A42B19AA-EBE1-460E-8E47-88D7333A29D9}" srcOrd="2" destOrd="0" presId="urn:microsoft.com/office/officeart/2009/layout/CircleArrowProcess"/>
    <dgm:cxn modelId="{D66F7A5A-9EE2-4EA8-934C-B5678B6BD786}" type="presParOf" srcId="{A42B19AA-EBE1-460E-8E47-88D7333A29D9}" destId="{9485244C-601E-4982-8E34-E4C02C054E9A}" srcOrd="0" destOrd="0" presId="urn:microsoft.com/office/officeart/2009/layout/CircleArrowProcess"/>
    <dgm:cxn modelId="{5FE28B7E-85C2-4743-A107-1DF758541F4C}" type="presParOf" srcId="{E711D2D6-956E-454E-B822-18634CE00D7E}" destId="{B999DEF5-F219-41BE-B42C-DBDB95333D51}" srcOrd="3" destOrd="0" presId="urn:microsoft.com/office/officeart/2009/layout/CircleArrowProcess"/>
    <dgm:cxn modelId="{C2D84D21-821E-4FEE-A7C7-4B40186BDF9A}" type="presParOf" srcId="{E711D2D6-956E-454E-B822-18634CE00D7E}" destId="{9498FF6E-901C-4937-B7CC-3CDE549E30B7}" srcOrd="4" destOrd="0" presId="urn:microsoft.com/office/officeart/2009/layout/CircleArrowProcess"/>
    <dgm:cxn modelId="{7F11B313-981D-4EA8-8A64-2A2EB1B2BD5D}" type="presParOf" srcId="{9498FF6E-901C-4937-B7CC-3CDE549E30B7}" destId="{829E92CC-99B4-4A6D-A1EF-5AFF21FDEED8}" srcOrd="0" destOrd="0" presId="urn:microsoft.com/office/officeart/2009/layout/CircleArrowProcess"/>
    <dgm:cxn modelId="{190994B0-D51C-4DA0-BEF4-ACD771BCB7A4}" type="presParOf" srcId="{E711D2D6-956E-454E-B822-18634CE00D7E}" destId="{8B3AB0C8-C06E-4AF3-A277-E6B1279E8C24}" srcOrd="5" destOrd="0" presId="urn:microsoft.com/office/officeart/2009/layout/CircleArrowProcess"/>
    <dgm:cxn modelId="{3CFD3279-0E02-4378-BC29-387BE4429295}" type="presParOf" srcId="{E711D2D6-956E-454E-B822-18634CE00D7E}" destId="{98A31BE3-7967-4537-BD44-9173AF88803E}" srcOrd="6" destOrd="0" presId="urn:microsoft.com/office/officeart/2009/layout/CircleArrowProcess"/>
    <dgm:cxn modelId="{7F0EB6B3-78ED-49F9-884F-59B03381B3AD}" type="presParOf" srcId="{E711D2D6-956E-454E-B822-18634CE00D7E}" destId="{74EE0DA2-D981-4629-8405-FBE4BDEF1851}" srcOrd="7" destOrd="0" presId="urn:microsoft.com/office/officeart/2009/layout/CircleArrowProcess"/>
    <dgm:cxn modelId="{244955A1-ABB3-4BEA-AF8A-9DA1FFF6833A}" type="presParOf" srcId="{74EE0DA2-D981-4629-8405-FBE4BDEF1851}" destId="{1813C67F-7557-41EE-8351-12EE21D7F085}" srcOrd="0" destOrd="0" presId="urn:microsoft.com/office/officeart/2009/layout/CircleArrowProcess"/>
    <dgm:cxn modelId="{E200B4D9-633E-447A-A940-9BAE44A81E73}" type="presParOf" srcId="{E711D2D6-956E-454E-B822-18634CE00D7E}" destId="{403998D2-9AC9-4FEC-8804-CC6F652968D7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E70E66-C10B-4AA6-9A42-C0D01387A9BE}" type="doc">
      <dgm:prSet loTypeId="urn:microsoft.com/office/officeart/2005/8/layout/venn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CB751B4-EAEA-404E-A8B2-DB937ADF72B4}">
      <dgm:prSet phldrT="[Tekst]" custT="1"/>
      <dgm:spPr>
        <a:solidFill>
          <a:schemeClr val="accent1">
            <a:lumMod val="75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hr-HR" sz="2000" dirty="0"/>
        </a:p>
        <a:p>
          <a:r>
            <a:rPr lang="hr-HR" sz="1200" b="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1200" b="0" dirty="0">
              <a:solidFill>
                <a:schemeClr val="bg1"/>
              </a:solidFill>
            </a:rPr>
            <a:t>ВНЕШНИЕ АУДИТОРЫ</a:t>
          </a:r>
          <a:endParaRPr lang="hr-HR" sz="3100" dirty="0">
            <a:solidFill>
              <a:schemeClr val="bg1"/>
            </a:solidFill>
          </a:endParaRPr>
        </a:p>
      </dgm:t>
    </dgm:pt>
    <dgm:pt modelId="{2E3F7F79-EC12-4C40-89C0-30D63AA26307}" type="sibTrans" cxnId="{621AD2B2-2594-4E3B-B091-2EF3C844A24B}">
      <dgm:prSet/>
      <dgm:spPr/>
      <dgm:t>
        <a:bodyPr/>
        <a:lstStyle/>
        <a:p>
          <a:endParaRPr lang="hr-HR"/>
        </a:p>
      </dgm:t>
    </dgm:pt>
    <dgm:pt modelId="{EC0B1715-4877-4DB5-AE02-F0F773DB9F6F}" type="parTrans" cxnId="{621AD2B2-2594-4E3B-B091-2EF3C844A24B}">
      <dgm:prSet/>
      <dgm:spPr/>
      <dgm:t>
        <a:bodyPr/>
        <a:lstStyle/>
        <a:p>
          <a:endParaRPr lang="hr-HR"/>
        </a:p>
      </dgm:t>
    </dgm:pt>
    <dgm:pt modelId="{9AE0B620-6842-4B05-93CF-AF31ED5C99A3}">
      <dgm:prSet phldrT="[Tekst]" custT="1"/>
      <dgm:spPr>
        <a:solidFill>
          <a:schemeClr val="accent1">
            <a:lumMod val="5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200" b="0" dirty="0">
              <a:solidFill>
                <a:schemeClr val="bg1"/>
              </a:solidFill>
            </a:rPr>
            <a:t>РУКОВОДСТВО И СОВЕТЫ ДИРЕКТОРОВ</a:t>
          </a:r>
          <a:endParaRPr lang="hr-HR" sz="1200" b="0" dirty="0">
            <a:solidFill>
              <a:schemeClr val="bg1"/>
            </a:solidFill>
          </a:endParaRPr>
        </a:p>
      </dgm:t>
    </dgm:pt>
    <dgm:pt modelId="{E25C3C03-24E1-4343-A8F5-EBC3F1340AEA}" type="sibTrans" cxnId="{547A8EEA-D494-4392-A9D1-12767307D461}">
      <dgm:prSet/>
      <dgm:spPr/>
      <dgm:t>
        <a:bodyPr/>
        <a:lstStyle/>
        <a:p>
          <a:endParaRPr lang="hr-HR"/>
        </a:p>
      </dgm:t>
    </dgm:pt>
    <dgm:pt modelId="{FBE2D3C6-906C-4246-9ACF-6DC5D1DED8DE}" type="parTrans" cxnId="{547A8EEA-D494-4392-A9D1-12767307D461}">
      <dgm:prSet/>
      <dgm:spPr/>
      <dgm:t>
        <a:bodyPr/>
        <a:lstStyle/>
        <a:p>
          <a:endParaRPr lang="hr-HR"/>
        </a:p>
      </dgm:t>
    </dgm:pt>
    <dgm:pt modelId="{AF9B0F15-89C0-46AA-AED6-7F94C49B6EF4}">
      <dgm:prSet phldrT="[Tekst]" custT="1"/>
      <dgm:spPr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hr-HR" sz="1400" dirty="0"/>
        </a:p>
        <a:p>
          <a:r>
            <a:rPr lang="ru-RU" sz="1200" dirty="0">
              <a:solidFill>
                <a:schemeClr val="bg1"/>
              </a:solidFill>
            </a:rPr>
            <a:t>СЛУЖБА ВНУТРЕННЕГО АУДИТА</a:t>
          </a:r>
          <a:endParaRPr lang="hr-HR" sz="1200" dirty="0">
            <a:solidFill>
              <a:schemeClr val="bg1"/>
            </a:solidFill>
          </a:endParaRPr>
        </a:p>
        <a:p>
          <a:endParaRPr lang="hr-HR" sz="1100" dirty="0"/>
        </a:p>
      </dgm:t>
    </dgm:pt>
    <dgm:pt modelId="{76A5D141-582D-4AE5-AC51-71C4E513BFC7}" type="parTrans" cxnId="{7CD0398A-6406-49FC-9794-C5D868C78ADC}">
      <dgm:prSet/>
      <dgm:spPr/>
      <dgm:t>
        <a:bodyPr/>
        <a:lstStyle/>
        <a:p>
          <a:endParaRPr lang="en-US"/>
        </a:p>
      </dgm:t>
    </dgm:pt>
    <dgm:pt modelId="{810ADD0A-4E12-480E-A9A1-1851F64A5C30}" type="sibTrans" cxnId="{7CD0398A-6406-49FC-9794-C5D868C78ADC}">
      <dgm:prSet/>
      <dgm:spPr/>
      <dgm:t>
        <a:bodyPr/>
        <a:lstStyle/>
        <a:p>
          <a:endParaRPr lang="en-US"/>
        </a:p>
      </dgm:t>
    </dgm:pt>
    <dgm:pt modelId="{4FD96FA1-9D06-4F3C-84CC-18757B23E981}" type="pres">
      <dgm:prSet presAssocID="{11E70E66-C10B-4AA6-9A42-C0D01387A9BE}" presName="Name0" presStyleCnt="0">
        <dgm:presLayoutVars>
          <dgm:dir/>
          <dgm:resizeHandles val="exact"/>
        </dgm:presLayoutVars>
      </dgm:prSet>
      <dgm:spPr/>
    </dgm:pt>
    <dgm:pt modelId="{A3D14DF6-9AEA-4528-8F34-68A12CFA41EB}" type="pres">
      <dgm:prSet presAssocID="{9AE0B620-6842-4B05-93CF-AF31ED5C99A3}" presName="Name5" presStyleLbl="vennNode1" presStyleIdx="0" presStyleCnt="3" custScaleX="212404" custScaleY="93925">
        <dgm:presLayoutVars>
          <dgm:bulletEnabled val="1"/>
        </dgm:presLayoutVars>
      </dgm:prSet>
      <dgm:spPr/>
    </dgm:pt>
    <dgm:pt modelId="{C6496A06-26A9-48F6-A645-BEE043FCB3DE}" type="pres">
      <dgm:prSet presAssocID="{E25C3C03-24E1-4343-A8F5-EBC3F1340AEA}" presName="space" presStyleCnt="0"/>
      <dgm:spPr/>
    </dgm:pt>
    <dgm:pt modelId="{92C4AB06-4285-44EB-A694-C50C674BEE6A}" type="pres">
      <dgm:prSet presAssocID="{1CB751B4-EAEA-404E-A8B2-DB937ADF72B4}" presName="Name5" presStyleLbl="vennNode1" presStyleIdx="1" presStyleCnt="3" custAng="0" custScaleX="156315" custLinFactX="11175" custLinFactNeighborX="100000" custLinFactNeighborY="-18817">
        <dgm:presLayoutVars>
          <dgm:bulletEnabled val="1"/>
        </dgm:presLayoutVars>
      </dgm:prSet>
      <dgm:spPr/>
    </dgm:pt>
    <dgm:pt modelId="{0E62A7E4-ED85-408B-94C2-CA13872BEC3E}" type="pres">
      <dgm:prSet presAssocID="{2E3F7F79-EC12-4C40-89C0-30D63AA26307}" presName="space" presStyleCnt="0"/>
      <dgm:spPr/>
    </dgm:pt>
    <dgm:pt modelId="{564367A6-1FAF-474F-9454-8B4EA1DB2DC6}" type="pres">
      <dgm:prSet presAssocID="{AF9B0F15-89C0-46AA-AED6-7F94C49B6EF4}" presName="Name5" presStyleLbl="vennNode1" presStyleIdx="2" presStyleCnt="3" custScaleX="164304" custLinFactX="42391" custLinFactNeighborX="100000" custLinFactNeighborY="-12">
        <dgm:presLayoutVars>
          <dgm:bulletEnabled val="1"/>
        </dgm:presLayoutVars>
      </dgm:prSet>
      <dgm:spPr/>
    </dgm:pt>
  </dgm:ptLst>
  <dgm:cxnLst>
    <dgm:cxn modelId="{FECE0E87-3258-4D42-BE2E-9B77A0889B72}" type="presOf" srcId="{1CB751B4-EAEA-404E-A8B2-DB937ADF72B4}" destId="{92C4AB06-4285-44EB-A694-C50C674BEE6A}" srcOrd="0" destOrd="0" presId="urn:microsoft.com/office/officeart/2005/8/layout/venn3"/>
    <dgm:cxn modelId="{7CD0398A-6406-49FC-9794-C5D868C78ADC}" srcId="{11E70E66-C10B-4AA6-9A42-C0D01387A9BE}" destId="{AF9B0F15-89C0-46AA-AED6-7F94C49B6EF4}" srcOrd="2" destOrd="0" parTransId="{76A5D141-582D-4AE5-AC51-71C4E513BFC7}" sibTransId="{810ADD0A-4E12-480E-A9A1-1851F64A5C30}"/>
    <dgm:cxn modelId="{2B2C31A6-6B64-4153-8A40-2BAD2FFA54EF}" type="presOf" srcId="{9AE0B620-6842-4B05-93CF-AF31ED5C99A3}" destId="{A3D14DF6-9AEA-4528-8F34-68A12CFA41EB}" srcOrd="0" destOrd="0" presId="urn:microsoft.com/office/officeart/2005/8/layout/venn3"/>
    <dgm:cxn modelId="{621AD2B2-2594-4E3B-B091-2EF3C844A24B}" srcId="{11E70E66-C10B-4AA6-9A42-C0D01387A9BE}" destId="{1CB751B4-EAEA-404E-A8B2-DB937ADF72B4}" srcOrd="1" destOrd="0" parTransId="{EC0B1715-4877-4DB5-AE02-F0F773DB9F6F}" sibTransId="{2E3F7F79-EC12-4C40-89C0-30D63AA26307}"/>
    <dgm:cxn modelId="{9A1489C9-B1F7-4B4A-9764-09083FC09C5F}" type="presOf" srcId="{11E70E66-C10B-4AA6-9A42-C0D01387A9BE}" destId="{4FD96FA1-9D06-4F3C-84CC-18757B23E981}" srcOrd="0" destOrd="0" presId="urn:microsoft.com/office/officeart/2005/8/layout/venn3"/>
    <dgm:cxn modelId="{85924CCB-92B9-4133-A011-C74F8432CCF8}" type="presOf" srcId="{AF9B0F15-89C0-46AA-AED6-7F94C49B6EF4}" destId="{564367A6-1FAF-474F-9454-8B4EA1DB2DC6}" srcOrd="0" destOrd="0" presId="urn:microsoft.com/office/officeart/2005/8/layout/venn3"/>
    <dgm:cxn modelId="{547A8EEA-D494-4392-A9D1-12767307D461}" srcId="{11E70E66-C10B-4AA6-9A42-C0D01387A9BE}" destId="{9AE0B620-6842-4B05-93CF-AF31ED5C99A3}" srcOrd="0" destOrd="0" parTransId="{FBE2D3C6-906C-4246-9ACF-6DC5D1DED8DE}" sibTransId="{E25C3C03-24E1-4343-A8F5-EBC3F1340AEA}"/>
    <dgm:cxn modelId="{C18C2962-6E10-46F0-9568-697E10A9B0CA}" type="presParOf" srcId="{4FD96FA1-9D06-4F3C-84CC-18757B23E981}" destId="{A3D14DF6-9AEA-4528-8F34-68A12CFA41EB}" srcOrd="0" destOrd="0" presId="urn:microsoft.com/office/officeart/2005/8/layout/venn3"/>
    <dgm:cxn modelId="{FDC5AA71-0A6C-4457-9422-3FF54E2AD211}" type="presParOf" srcId="{4FD96FA1-9D06-4F3C-84CC-18757B23E981}" destId="{C6496A06-26A9-48F6-A645-BEE043FCB3DE}" srcOrd="1" destOrd="0" presId="urn:microsoft.com/office/officeart/2005/8/layout/venn3"/>
    <dgm:cxn modelId="{BA06EF04-2675-4E4C-B058-9AD623ABE62D}" type="presParOf" srcId="{4FD96FA1-9D06-4F3C-84CC-18757B23E981}" destId="{92C4AB06-4285-44EB-A694-C50C674BEE6A}" srcOrd="2" destOrd="0" presId="urn:microsoft.com/office/officeart/2005/8/layout/venn3"/>
    <dgm:cxn modelId="{1E765733-68A3-43CD-9677-6916A1C052EE}" type="presParOf" srcId="{4FD96FA1-9D06-4F3C-84CC-18757B23E981}" destId="{0E62A7E4-ED85-408B-94C2-CA13872BEC3E}" srcOrd="3" destOrd="0" presId="urn:microsoft.com/office/officeart/2005/8/layout/venn3"/>
    <dgm:cxn modelId="{4DED5C42-E771-46F5-8E02-D559536C4D5E}" type="presParOf" srcId="{4FD96FA1-9D06-4F3C-84CC-18757B23E981}" destId="{564367A6-1FAF-474F-9454-8B4EA1DB2DC6}" srcOrd="4" destOrd="0" presId="urn:microsoft.com/office/officeart/2005/8/layout/venn3"/>
  </dgm:cxnLst>
  <dgm:bg>
    <a:effectLst>
      <a:outerShdw blurRad="50800" dist="38100" algn="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ABE164-4850-4DFD-81D0-4EA88AE52A52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1F67AA42-68EB-4C69-95A4-F80FE3EBC3C0}">
      <dgm:prSet phldrT="[Text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Эффективные механизмы ВК, включая надёжную среду ВК </a:t>
          </a:r>
          <a:endParaRPr lang="en-US" dirty="0"/>
        </a:p>
      </dgm:t>
    </dgm:pt>
    <dgm:pt modelId="{0A10E0A9-6E23-4224-969D-2DC5F2CBCE3D}" type="parTrans" cxnId="{0C42C9D5-5727-4397-9116-E6FA470BAA6D}">
      <dgm:prSet/>
      <dgm:spPr/>
      <dgm:t>
        <a:bodyPr/>
        <a:lstStyle/>
        <a:p>
          <a:endParaRPr lang="en-US"/>
        </a:p>
      </dgm:t>
    </dgm:pt>
    <dgm:pt modelId="{B815E2E9-75F1-448D-BE1A-D8D180C92C41}" type="sibTrans" cxnId="{0C42C9D5-5727-4397-9116-E6FA470BAA6D}">
      <dgm:prSet/>
      <dgm:spPr/>
      <dgm:t>
        <a:bodyPr/>
        <a:lstStyle/>
        <a:p>
          <a:endParaRPr lang="en-US"/>
        </a:p>
      </dgm:t>
    </dgm:pt>
    <dgm:pt modelId="{B4205408-CCE2-482E-A184-724E77B2B2D3}">
      <dgm:prSet phldrT="[Text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Применение новых технологий (анализ данных)</a:t>
          </a:r>
          <a:endParaRPr lang="en-US" dirty="0">
            <a:solidFill>
              <a:schemeClr val="tx1"/>
            </a:solidFill>
          </a:endParaRPr>
        </a:p>
      </dgm:t>
    </dgm:pt>
    <dgm:pt modelId="{C66393A1-3D28-4C27-BB58-E8501DD95436}" type="parTrans" cxnId="{10E483AE-80FC-42A1-8081-C6CD047EF2B9}">
      <dgm:prSet/>
      <dgm:spPr/>
      <dgm:t>
        <a:bodyPr/>
        <a:lstStyle/>
        <a:p>
          <a:endParaRPr lang="en-US"/>
        </a:p>
      </dgm:t>
    </dgm:pt>
    <dgm:pt modelId="{68DC8CF5-98DE-4CF1-AE44-77E0141B3A36}" type="sibTrans" cxnId="{10E483AE-80FC-42A1-8081-C6CD047EF2B9}">
      <dgm:prSet/>
      <dgm:spPr/>
      <dgm:t>
        <a:bodyPr/>
        <a:lstStyle/>
        <a:p>
          <a:endParaRPr lang="en-US"/>
        </a:p>
      </dgm:t>
    </dgm:pt>
    <dgm:pt modelId="{8BD74405-D96E-48A1-877A-54D2107CBAD7}">
      <dgm:prSet phldrT="[Text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Разработка действенных программ борьбы с мошенничеством</a:t>
          </a:r>
          <a:endParaRPr lang="en-US" dirty="0">
            <a:solidFill>
              <a:schemeClr val="tx1"/>
            </a:solidFill>
          </a:endParaRPr>
        </a:p>
      </dgm:t>
    </dgm:pt>
    <dgm:pt modelId="{45D69E42-2294-43AD-95A0-1515D6396582}" type="parTrans" cxnId="{83ABA6FA-72C9-4861-B739-7FCC9710F413}">
      <dgm:prSet/>
      <dgm:spPr/>
      <dgm:t>
        <a:bodyPr/>
        <a:lstStyle/>
        <a:p>
          <a:endParaRPr lang="en-US"/>
        </a:p>
      </dgm:t>
    </dgm:pt>
    <dgm:pt modelId="{D5CBF379-EA9D-458B-8067-97E86BE0C267}" type="sibTrans" cxnId="{83ABA6FA-72C9-4861-B739-7FCC9710F413}">
      <dgm:prSet/>
      <dgm:spPr/>
      <dgm:t>
        <a:bodyPr/>
        <a:lstStyle/>
        <a:p>
          <a:endParaRPr lang="en-US"/>
        </a:p>
      </dgm:t>
    </dgm:pt>
    <dgm:pt modelId="{75A27700-7F12-4017-869B-7946F4F0EF26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Эффективная и результативная работа службы ВА </a:t>
          </a:r>
          <a:endParaRPr lang="hr-HR" dirty="0">
            <a:solidFill>
              <a:schemeClr val="tx1"/>
            </a:solidFill>
          </a:endParaRPr>
        </a:p>
      </dgm:t>
    </dgm:pt>
    <dgm:pt modelId="{227111AA-CA15-4139-99C7-73BF5B361487}" type="parTrans" cxnId="{AD5BF16C-7E8E-43DF-BFEB-1200E3B6F204}">
      <dgm:prSet/>
      <dgm:spPr/>
      <dgm:t>
        <a:bodyPr/>
        <a:lstStyle/>
        <a:p>
          <a:endParaRPr lang="en-US"/>
        </a:p>
      </dgm:t>
    </dgm:pt>
    <dgm:pt modelId="{B933AC46-5330-466B-9ED9-B72D7293FF92}" type="sibTrans" cxnId="{AD5BF16C-7E8E-43DF-BFEB-1200E3B6F204}">
      <dgm:prSet/>
      <dgm:spPr/>
      <dgm:t>
        <a:bodyPr/>
        <a:lstStyle/>
        <a:p>
          <a:endParaRPr lang="en-US"/>
        </a:p>
      </dgm:t>
    </dgm:pt>
    <dgm:pt modelId="{F6C748F6-7A5B-4EC4-A2C7-A19984C8255B}" type="pres">
      <dgm:prSet presAssocID="{28ABE164-4850-4DFD-81D0-4EA88AE52A52}" presName="CompostProcess" presStyleCnt="0">
        <dgm:presLayoutVars>
          <dgm:dir/>
          <dgm:resizeHandles val="exact"/>
        </dgm:presLayoutVars>
      </dgm:prSet>
      <dgm:spPr/>
    </dgm:pt>
    <dgm:pt modelId="{96697484-B2AD-4E0D-94BC-72FD4BE8786B}" type="pres">
      <dgm:prSet presAssocID="{28ABE164-4850-4DFD-81D0-4EA88AE52A52}" presName="arrow" presStyleLbl="bgShp" presStyleIdx="0" presStyleCnt="1" custScaleX="117647" custLinFactNeighborX="7341" custLinFactNeighborY="-1457"/>
      <dgm:spPr/>
    </dgm:pt>
    <dgm:pt modelId="{B87300F2-86A4-4107-9E94-810000895F76}" type="pres">
      <dgm:prSet presAssocID="{28ABE164-4850-4DFD-81D0-4EA88AE52A52}" presName="linearProcess" presStyleCnt="0"/>
      <dgm:spPr/>
    </dgm:pt>
    <dgm:pt modelId="{03514C2F-9CA0-4163-BF92-8988D2DAA75F}" type="pres">
      <dgm:prSet presAssocID="{1F67AA42-68EB-4C69-95A4-F80FE3EBC3C0}" presName="textNode" presStyleLbl="node1" presStyleIdx="0" presStyleCnt="4" custScaleX="93796" custScaleY="91471">
        <dgm:presLayoutVars>
          <dgm:bulletEnabled val="1"/>
        </dgm:presLayoutVars>
      </dgm:prSet>
      <dgm:spPr/>
    </dgm:pt>
    <dgm:pt modelId="{8E2D88BA-3BA2-4F0E-A0A8-F096315B3640}" type="pres">
      <dgm:prSet presAssocID="{B815E2E9-75F1-448D-BE1A-D8D180C92C41}" presName="sibTrans" presStyleCnt="0"/>
      <dgm:spPr/>
    </dgm:pt>
    <dgm:pt modelId="{369DA2A3-5EB2-45B4-8E3C-F01A982DCAB3}" type="pres">
      <dgm:prSet presAssocID="{75A27700-7F12-4017-869B-7946F4F0EF26}" presName="textNode" presStyleLbl="node1" presStyleIdx="1" presStyleCnt="4" custScaleX="86021" custScaleY="91471">
        <dgm:presLayoutVars>
          <dgm:bulletEnabled val="1"/>
        </dgm:presLayoutVars>
      </dgm:prSet>
      <dgm:spPr/>
    </dgm:pt>
    <dgm:pt modelId="{0C5021FE-7830-469B-B57F-7194481EB9F8}" type="pres">
      <dgm:prSet presAssocID="{B933AC46-5330-466B-9ED9-B72D7293FF92}" presName="sibTrans" presStyleCnt="0"/>
      <dgm:spPr/>
    </dgm:pt>
    <dgm:pt modelId="{E748DC75-DAC2-4DA5-81BD-C679395AADD5}" type="pres">
      <dgm:prSet presAssocID="{B4205408-CCE2-482E-A184-724E77B2B2D3}" presName="textNode" presStyleLbl="node1" presStyleIdx="2" presStyleCnt="4" custScaleX="96444" custScaleY="91471">
        <dgm:presLayoutVars>
          <dgm:bulletEnabled val="1"/>
        </dgm:presLayoutVars>
      </dgm:prSet>
      <dgm:spPr/>
    </dgm:pt>
    <dgm:pt modelId="{09D499ED-6EF8-470F-A2E5-6CB2BB03B2E2}" type="pres">
      <dgm:prSet presAssocID="{68DC8CF5-98DE-4CF1-AE44-77E0141B3A36}" presName="sibTrans" presStyleCnt="0"/>
      <dgm:spPr/>
    </dgm:pt>
    <dgm:pt modelId="{CCD8F348-A0D3-49C7-A16F-9E5572179EC9}" type="pres">
      <dgm:prSet presAssocID="{8BD74405-D96E-48A1-877A-54D2107CBAD7}" presName="textNode" presStyleLbl="node1" presStyleIdx="3" presStyleCnt="4" custScaleX="91138" custScaleY="91471">
        <dgm:presLayoutVars>
          <dgm:bulletEnabled val="1"/>
        </dgm:presLayoutVars>
      </dgm:prSet>
      <dgm:spPr/>
    </dgm:pt>
  </dgm:ptLst>
  <dgm:cxnLst>
    <dgm:cxn modelId="{C20B872B-2E1E-42F5-BD6A-B9A21DB4356D}" type="presOf" srcId="{8BD74405-D96E-48A1-877A-54D2107CBAD7}" destId="{CCD8F348-A0D3-49C7-A16F-9E5572179EC9}" srcOrd="0" destOrd="0" presId="urn:microsoft.com/office/officeart/2005/8/layout/hProcess9"/>
    <dgm:cxn modelId="{4E381835-D596-4E25-A51C-4483171672B4}" type="presOf" srcId="{28ABE164-4850-4DFD-81D0-4EA88AE52A52}" destId="{F6C748F6-7A5B-4EC4-A2C7-A19984C8255B}" srcOrd="0" destOrd="0" presId="urn:microsoft.com/office/officeart/2005/8/layout/hProcess9"/>
    <dgm:cxn modelId="{AD5BF16C-7E8E-43DF-BFEB-1200E3B6F204}" srcId="{28ABE164-4850-4DFD-81D0-4EA88AE52A52}" destId="{75A27700-7F12-4017-869B-7946F4F0EF26}" srcOrd="1" destOrd="0" parTransId="{227111AA-CA15-4139-99C7-73BF5B361487}" sibTransId="{B933AC46-5330-466B-9ED9-B72D7293FF92}"/>
    <dgm:cxn modelId="{A4478A82-F612-4C23-9105-319A56AFE901}" type="presOf" srcId="{75A27700-7F12-4017-869B-7946F4F0EF26}" destId="{369DA2A3-5EB2-45B4-8E3C-F01A982DCAB3}" srcOrd="0" destOrd="0" presId="urn:microsoft.com/office/officeart/2005/8/layout/hProcess9"/>
    <dgm:cxn modelId="{10E483AE-80FC-42A1-8081-C6CD047EF2B9}" srcId="{28ABE164-4850-4DFD-81D0-4EA88AE52A52}" destId="{B4205408-CCE2-482E-A184-724E77B2B2D3}" srcOrd="2" destOrd="0" parTransId="{C66393A1-3D28-4C27-BB58-E8501DD95436}" sibTransId="{68DC8CF5-98DE-4CF1-AE44-77E0141B3A36}"/>
    <dgm:cxn modelId="{901DBDC2-F0B9-4440-8318-90C1CAD291F9}" type="presOf" srcId="{1F67AA42-68EB-4C69-95A4-F80FE3EBC3C0}" destId="{03514C2F-9CA0-4163-BF92-8988D2DAA75F}" srcOrd="0" destOrd="0" presId="urn:microsoft.com/office/officeart/2005/8/layout/hProcess9"/>
    <dgm:cxn modelId="{0C42C9D5-5727-4397-9116-E6FA470BAA6D}" srcId="{28ABE164-4850-4DFD-81D0-4EA88AE52A52}" destId="{1F67AA42-68EB-4C69-95A4-F80FE3EBC3C0}" srcOrd="0" destOrd="0" parTransId="{0A10E0A9-6E23-4224-969D-2DC5F2CBCE3D}" sibTransId="{B815E2E9-75F1-448D-BE1A-D8D180C92C41}"/>
    <dgm:cxn modelId="{7BD4CFDA-2D9E-4AD0-92E3-0C257D6ED626}" type="presOf" srcId="{B4205408-CCE2-482E-A184-724E77B2B2D3}" destId="{E748DC75-DAC2-4DA5-81BD-C679395AADD5}" srcOrd="0" destOrd="0" presId="urn:microsoft.com/office/officeart/2005/8/layout/hProcess9"/>
    <dgm:cxn modelId="{83ABA6FA-72C9-4861-B739-7FCC9710F413}" srcId="{28ABE164-4850-4DFD-81D0-4EA88AE52A52}" destId="{8BD74405-D96E-48A1-877A-54D2107CBAD7}" srcOrd="3" destOrd="0" parTransId="{45D69E42-2294-43AD-95A0-1515D6396582}" sibTransId="{D5CBF379-EA9D-458B-8067-97E86BE0C267}"/>
    <dgm:cxn modelId="{B409BA3A-CACB-4C04-9D0C-78BD35827311}" type="presParOf" srcId="{F6C748F6-7A5B-4EC4-A2C7-A19984C8255B}" destId="{96697484-B2AD-4E0D-94BC-72FD4BE8786B}" srcOrd="0" destOrd="0" presId="urn:microsoft.com/office/officeart/2005/8/layout/hProcess9"/>
    <dgm:cxn modelId="{372A9DA7-1F5E-49EB-8BF1-6B23CAEAE314}" type="presParOf" srcId="{F6C748F6-7A5B-4EC4-A2C7-A19984C8255B}" destId="{B87300F2-86A4-4107-9E94-810000895F76}" srcOrd="1" destOrd="0" presId="urn:microsoft.com/office/officeart/2005/8/layout/hProcess9"/>
    <dgm:cxn modelId="{3F56E626-76FE-4C4A-9328-B2B75F116C63}" type="presParOf" srcId="{B87300F2-86A4-4107-9E94-810000895F76}" destId="{03514C2F-9CA0-4163-BF92-8988D2DAA75F}" srcOrd="0" destOrd="0" presId="urn:microsoft.com/office/officeart/2005/8/layout/hProcess9"/>
    <dgm:cxn modelId="{ED65D3D6-FCA2-4B60-9C23-8B308BE9E3CB}" type="presParOf" srcId="{B87300F2-86A4-4107-9E94-810000895F76}" destId="{8E2D88BA-3BA2-4F0E-A0A8-F096315B3640}" srcOrd="1" destOrd="0" presId="urn:microsoft.com/office/officeart/2005/8/layout/hProcess9"/>
    <dgm:cxn modelId="{C3413883-1EF5-416E-9206-88932480BD31}" type="presParOf" srcId="{B87300F2-86A4-4107-9E94-810000895F76}" destId="{369DA2A3-5EB2-45B4-8E3C-F01A982DCAB3}" srcOrd="2" destOrd="0" presId="urn:microsoft.com/office/officeart/2005/8/layout/hProcess9"/>
    <dgm:cxn modelId="{367B658E-EDA4-4980-9575-AAC065E74FBA}" type="presParOf" srcId="{B87300F2-86A4-4107-9E94-810000895F76}" destId="{0C5021FE-7830-469B-B57F-7194481EB9F8}" srcOrd="3" destOrd="0" presId="urn:microsoft.com/office/officeart/2005/8/layout/hProcess9"/>
    <dgm:cxn modelId="{9474B1FD-40AD-42E1-A899-CCA19654DEB2}" type="presParOf" srcId="{B87300F2-86A4-4107-9E94-810000895F76}" destId="{E748DC75-DAC2-4DA5-81BD-C679395AADD5}" srcOrd="4" destOrd="0" presId="urn:microsoft.com/office/officeart/2005/8/layout/hProcess9"/>
    <dgm:cxn modelId="{B1FC5B35-94BE-42D8-AAFC-7048B64AD911}" type="presParOf" srcId="{B87300F2-86A4-4107-9E94-810000895F76}" destId="{09D499ED-6EF8-470F-A2E5-6CB2BB03B2E2}" srcOrd="5" destOrd="0" presId="urn:microsoft.com/office/officeart/2005/8/layout/hProcess9"/>
    <dgm:cxn modelId="{41A81291-75B5-437D-BAF2-BCA44484E2E5}" type="presParOf" srcId="{B87300F2-86A4-4107-9E94-810000895F76}" destId="{CCD8F348-A0D3-49C7-A16F-9E5572179E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C929F-13BF-4B4A-BE26-6D00D6728F34}">
      <dsp:nvSpPr>
        <dsp:cNvPr id="0" name=""/>
        <dsp:cNvSpPr/>
      </dsp:nvSpPr>
      <dsp:spPr>
        <a:xfrm>
          <a:off x="910324" y="220895"/>
          <a:ext cx="1955252" cy="102235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3B0C9-85B5-4988-AD68-C7B42C8DB83B}">
      <dsp:nvSpPr>
        <dsp:cNvPr id="0" name=""/>
        <dsp:cNvSpPr/>
      </dsp:nvSpPr>
      <dsp:spPr>
        <a:xfrm>
          <a:off x="333866" y="1191736"/>
          <a:ext cx="3103587" cy="999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2">
                  <a:lumMod val="75000"/>
                </a:schemeClr>
              </a:solidFill>
            </a:rPr>
            <a:t>Нецелевое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2">
                  <a:lumMod val="75000"/>
                </a:schemeClr>
              </a:solidFill>
            </a:rPr>
            <a:t>использование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2">
                  <a:lumMod val="75000"/>
                </a:schemeClr>
              </a:solidFill>
            </a:rPr>
            <a:t>активов</a:t>
          </a:r>
          <a:endParaRPr lang="en-US" sz="12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33866" y="1191736"/>
        <a:ext cx="3103587" cy="999182"/>
      </dsp:txXfrm>
    </dsp:sp>
    <dsp:sp modelId="{9485244C-601E-4982-8E34-E4C02C054E9A}">
      <dsp:nvSpPr>
        <dsp:cNvPr id="0" name=""/>
        <dsp:cNvSpPr/>
      </dsp:nvSpPr>
      <dsp:spPr>
        <a:xfrm>
          <a:off x="811098" y="1180773"/>
          <a:ext cx="2619509" cy="107260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9DEF5-F219-41BE-B42C-DBDB95333D51}">
      <dsp:nvSpPr>
        <dsp:cNvPr id="0" name=""/>
        <dsp:cNvSpPr/>
      </dsp:nvSpPr>
      <dsp:spPr>
        <a:xfrm>
          <a:off x="622296" y="568462"/>
          <a:ext cx="2531218" cy="287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2">
                  <a:lumMod val="75000"/>
                </a:schemeClr>
              </a:solidFill>
            </a:rPr>
            <a:t>Государственные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2">
                  <a:lumMod val="75000"/>
                </a:schemeClr>
              </a:solidFill>
            </a:rPr>
            <a:t>закупки</a:t>
          </a:r>
          <a:endParaRPr lang="en-US" sz="12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22296" y="568462"/>
        <a:ext cx="2531218" cy="287612"/>
      </dsp:txXfrm>
    </dsp:sp>
    <dsp:sp modelId="{829E92CC-99B4-4A6D-A1EF-5AFF21FDEED8}">
      <dsp:nvSpPr>
        <dsp:cNvPr id="0" name=""/>
        <dsp:cNvSpPr/>
      </dsp:nvSpPr>
      <dsp:spPr>
        <a:xfrm>
          <a:off x="183170" y="2107536"/>
          <a:ext cx="2671368" cy="112263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AB0C8-C06E-4AF3-A277-E6B1279E8C24}">
      <dsp:nvSpPr>
        <dsp:cNvPr id="0" name=""/>
        <dsp:cNvSpPr/>
      </dsp:nvSpPr>
      <dsp:spPr>
        <a:xfrm>
          <a:off x="3200990" y="2173276"/>
          <a:ext cx="907730" cy="602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000" kern="1200" dirty="0"/>
        </a:p>
      </dsp:txBody>
      <dsp:txXfrm>
        <a:off x="3200990" y="2173276"/>
        <a:ext cx="907730" cy="602334"/>
      </dsp:txXfrm>
    </dsp:sp>
    <dsp:sp modelId="{98A31BE3-7967-4537-BD44-9173AF88803E}">
      <dsp:nvSpPr>
        <dsp:cNvPr id="0" name=""/>
        <dsp:cNvSpPr/>
      </dsp:nvSpPr>
      <dsp:spPr>
        <a:xfrm>
          <a:off x="550282" y="2457884"/>
          <a:ext cx="2810901" cy="422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2">
                  <a:lumMod val="75000"/>
                </a:schemeClr>
              </a:solidFill>
            </a:rPr>
            <a:t>Мошенничество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2">
                  <a:lumMod val="75000"/>
                </a:schemeClr>
              </a:solidFill>
            </a:rPr>
            <a:t>при бухучёте</a:t>
          </a:r>
          <a:endParaRPr lang="en-US" sz="1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50282" y="2457884"/>
        <a:ext cx="2810901" cy="422437"/>
      </dsp:txXfrm>
    </dsp:sp>
    <dsp:sp modelId="{1813C67F-7557-41EE-8351-12EE21D7F085}">
      <dsp:nvSpPr>
        <dsp:cNvPr id="0" name=""/>
        <dsp:cNvSpPr/>
      </dsp:nvSpPr>
      <dsp:spPr>
        <a:xfrm>
          <a:off x="1036433" y="3144418"/>
          <a:ext cx="1838910" cy="88802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998D2-9AC9-4FEC-8804-CC6F652968D7}">
      <dsp:nvSpPr>
        <dsp:cNvPr id="0" name=""/>
        <dsp:cNvSpPr/>
      </dsp:nvSpPr>
      <dsp:spPr>
        <a:xfrm>
          <a:off x="1126350" y="3273568"/>
          <a:ext cx="1644972" cy="614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2">
                  <a:lumMod val="75000"/>
                </a:schemeClr>
              </a:solidFill>
            </a:rPr>
            <a:t>Прочие типы</a:t>
          </a:r>
          <a:endParaRPr lang="hr-HR" sz="1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126350" y="3273568"/>
        <a:ext cx="1644972" cy="6148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14DF6-9AEA-4528-8F34-68A12CFA41EB}">
      <dsp:nvSpPr>
        <dsp:cNvPr id="0" name=""/>
        <dsp:cNvSpPr/>
      </dsp:nvSpPr>
      <dsp:spPr>
        <a:xfrm>
          <a:off x="1780164" y="33464"/>
          <a:ext cx="2324291" cy="1027801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0222" tIns="15240" rIns="60222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bg1"/>
              </a:solidFill>
            </a:rPr>
            <a:t>РУКОВОДСТВО И СОВЕТЫ ДИРЕКТОРОВ</a:t>
          </a:r>
          <a:endParaRPr lang="hr-HR" sz="1200" b="0" kern="1200" dirty="0">
            <a:solidFill>
              <a:schemeClr val="bg1"/>
            </a:solidFill>
          </a:endParaRPr>
        </a:p>
      </dsp:txBody>
      <dsp:txXfrm>
        <a:off x="2120549" y="183982"/>
        <a:ext cx="1643521" cy="726765"/>
      </dsp:txXfrm>
    </dsp:sp>
    <dsp:sp modelId="{92C4AB06-4285-44EB-A694-C50C674BEE6A}">
      <dsp:nvSpPr>
        <dsp:cNvPr id="0" name=""/>
        <dsp:cNvSpPr/>
      </dsp:nvSpPr>
      <dsp:spPr>
        <a:xfrm>
          <a:off x="4226741" y="0"/>
          <a:ext cx="1710521" cy="1094278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0222" tIns="25400" rIns="60222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0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1200" b="0" kern="1200" dirty="0">
              <a:solidFill>
                <a:schemeClr val="bg1"/>
              </a:solidFill>
            </a:rPr>
            <a:t>ВНЕШНИЕ АУДИТОРЫ</a:t>
          </a:r>
          <a:endParaRPr lang="hr-HR" sz="3100" kern="1200" dirty="0">
            <a:solidFill>
              <a:schemeClr val="bg1"/>
            </a:solidFill>
          </a:endParaRPr>
        </a:p>
      </dsp:txBody>
      <dsp:txXfrm>
        <a:off x="4477241" y="160253"/>
        <a:ext cx="1209521" cy="773772"/>
      </dsp:txXfrm>
    </dsp:sp>
    <dsp:sp modelId="{564367A6-1FAF-474F-9454-8B4EA1DB2DC6}">
      <dsp:nvSpPr>
        <dsp:cNvPr id="0" name=""/>
        <dsp:cNvSpPr/>
      </dsp:nvSpPr>
      <dsp:spPr>
        <a:xfrm>
          <a:off x="6059997" y="94"/>
          <a:ext cx="1797943" cy="109427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0222" tIns="17780" rIns="60222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</a:rPr>
            <a:t>СЛУЖБА ВНУТРЕННЕГО АУДИТА</a:t>
          </a:r>
          <a:endParaRPr lang="hr-HR" sz="1200" kern="120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100" kern="1200" dirty="0"/>
        </a:p>
      </dsp:txBody>
      <dsp:txXfrm>
        <a:off x="6323300" y="160347"/>
        <a:ext cx="1271337" cy="7737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97484-B2AD-4E0D-94BC-72FD4BE8786B}">
      <dsp:nvSpPr>
        <dsp:cNvPr id="0" name=""/>
        <dsp:cNvSpPr/>
      </dsp:nvSpPr>
      <dsp:spPr>
        <a:xfrm>
          <a:off x="2" y="0"/>
          <a:ext cx="5928317" cy="311212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514C2F-9CA0-4163-BF92-8988D2DAA75F}">
      <dsp:nvSpPr>
        <dsp:cNvPr id="0" name=""/>
        <dsp:cNvSpPr/>
      </dsp:nvSpPr>
      <dsp:spPr>
        <a:xfrm>
          <a:off x="51768" y="986722"/>
          <a:ext cx="1432206" cy="11386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</a:rPr>
            <a:t>Эффективные механизмы ВК, включая надёжную среду ВК </a:t>
          </a:r>
          <a:endParaRPr lang="en-US" sz="1100" kern="1200" dirty="0"/>
        </a:p>
      </dsp:txBody>
      <dsp:txXfrm>
        <a:off x="107353" y="1042307"/>
        <a:ext cx="1321036" cy="1027504"/>
      </dsp:txXfrm>
    </dsp:sp>
    <dsp:sp modelId="{369DA2A3-5EB2-45B4-8E3C-F01A982DCAB3}">
      <dsp:nvSpPr>
        <dsp:cNvPr id="0" name=""/>
        <dsp:cNvSpPr/>
      </dsp:nvSpPr>
      <dsp:spPr>
        <a:xfrm>
          <a:off x="1555584" y="986722"/>
          <a:ext cx="1313486" cy="11386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</a:rPr>
            <a:t>Эффективная и результативная работа службы ВА </a:t>
          </a:r>
          <a:endParaRPr lang="hr-HR" sz="1100" kern="1200" dirty="0">
            <a:solidFill>
              <a:schemeClr val="tx1"/>
            </a:solidFill>
          </a:endParaRPr>
        </a:p>
      </dsp:txBody>
      <dsp:txXfrm>
        <a:off x="1611169" y="1042307"/>
        <a:ext cx="1202316" cy="1027504"/>
      </dsp:txXfrm>
    </dsp:sp>
    <dsp:sp modelId="{E748DC75-DAC2-4DA5-81BD-C679395AADD5}">
      <dsp:nvSpPr>
        <dsp:cNvPr id="0" name=""/>
        <dsp:cNvSpPr/>
      </dsp:nvSpPr>
      <dsp:spPr>
        <a:xfrm>
          <a:off x="2940681" y="986722"/>
          <a:ext cx="1472639" cy="11386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</a:rPr>
            <a:t>Применение новых технологий (анализ данных)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996266" y="1042307"/>
        <a:ext cx="1361469" cy="1027504"/>
      </dsp:txXfrm>
    </dsp:sp>
    <dsp:sp modelId="{CCD8F348-A0D3-49C7-A16F-9E5572179EC9}">
      <dsp:nvSpPr>
        <dsp:cNvPr id="0" name=""/>
        <dsp:cNvSpPr/>
      </dsp:nvSpPr>
      <dsp:spPr>
        <a:xfrm>
          <a:off x="4484931" y="986722"/>
          <a:ext cx="1391620" cy="11386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</a:rPr>
            <a:t>Разработка действенных программ борьбы с мошенничеством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4540516" y="1042307"/>
        <a:ext cx="1280450" cy="1027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22A7F-38EA-4D3F-A130-AE949C0DB8D0}" type="datetimeFigureOut">
              <a:rPr lang="hr-HR" smtClean="0"/>
              <a:t>10.10.2019.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77825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82E30-1E73-4906-B670-DFFA1DCF13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3102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B1387-AA99-406F-84B6-F5BCABFF072F}" type="datetimeFigureOut">
              <a:rPr lang="nl-BE" smtClean="0"/>
              <a:pPr/>
              <a:t>10/10/2019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6BE33-2819-4C01-A3AB-68CC8C0BCD3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456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6BE33-2819-4C01-A3AB-68CC8C0BCD39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4247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1926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685817" indent="-263776" defTabSz="871926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055103" indent="-211021" defTabSz="871926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477145" indent="-211021" defTabSz="871926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1899186" indent="-211021" defTabSz="871926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321227" indent="-211021" defTabSz="87192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743269" indent="-211021" defTabSz="87192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165310" indent="-211021" defTabSz="87192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587351" indent="-211021" defTabSz="87192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7E8ED445-7E21-4E7E-B9CF-1F4B792C7B21}" type="slidenum">
              <a:rPr lang="en-GB" sz="1200">
                <a:latin typeface="Arial" pitchFamily="34" charset="0"/>
              </a:rPr>
              <a:pPr eaLnBrk="1" hangingPunct="1"/>
              <a:t>2</a:t>
            </a:fld>
            <a:endParaRPr lang="en-GB" sz="1200" dirty="0">
              <a:latin typeface="Arial" pitchFamily="34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31838"/>
            <a:ext cx="4876800" cy="3659187"/>
          </a:xfrm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611" y="4633981"/>
            <a:ext cx="5337357" cy="4387380"/>
          </a:xfrm>
          <a:noFill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62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6BE33-2819-4C01-A3AB-68CC8C0BCD39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6912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1926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685817" indent="-263776" defTabSz="871926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055103" indent="-211021" defTabSz="871926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477145" indent="-211021" defTabSz="871926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1899186" indent="-211021" defTabSz="871926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321227" indent="-211021" defTabSz="87192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743269" indent="-211021" defTabSz="87192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165310" indent="-211021" defTabSz="87192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587351" indent="-211021" defTabSz="87192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7E8ED445-7E21-4E7E-B9CF-1F4B792C7B21}" type="slidenum">
              <a:rPr lang="en-GB" sz="1200">
                <a:latin typeface="Arial" pitchFamily="34" charset="0"/>
              </a:rPr>
              <a:pPr eaLnBrk="1" hangingPunct="1"/>
              <a:t>7</a:t>
            </a:fld>
            <a:endParaRPr lang="en-GB" sz="1200" dirty="0">
              <a:latin typeface="Arial" pitchFamily="34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31838"/>
            <a:ext cx="4876800" cy="3659187"/>
          </a:xfrm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611" y="4633981"/>
            <a:ext cx="5337357" cy="4387380"/>
          </a:xfrm>
          <a:noFill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942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6BE33-2819-4C01-A3AB-68CC8C0BCD39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9546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857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685817" indent="-263776" defTabSz="874857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055103" indent="-211021" defTabSz="874857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477145" indent="-211021" defTabSz="874857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1899186" indent="-211021" defTabSz="874857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321227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743269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165310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587351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FF14973-F108-B14D-BD17-5A96994E62D3}" type="slidenum">
              <a:rPr lang="en-GB">
                <a:latin typeface="Arial" charset="0"/>
                <a:cs typeface="Arial" charset="0"/>
              </a:rPr>
              <a:pPr eaLnBrk="1" hangingPunct="1"/>
              <a:t>11</a:t>
            </a:fld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1838"/>
            <a:ext cx="4878387" cy="3659187"/>
          </a:xfrm>
          <a:ln/>
        </p:spPr>
      </p:sp>
      <p:sp>
        <p:nvSpPr>
          <p:cNvPr id="259076" name="Notes Placeholder 4"/>
          <p:cNvSpPr>
            <a:spLocks noGrp="1"/>
          </p:cNvSpPr>
          <p:nvPr/>
        </p:nvSpPr>
        <p:spPr bwMode="auto">
          <a:xfrm>
            <a:off x="666612" y="4632470"/>
            <a:ext cx="5335867" cy="438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72" tIns="43736" rIns="87472" bIns="43736"/>
          <a:lstStyle/>
          <a:p>
            <a:pPr defTabSz="874857" eaLnBrk="0" hangingPunct="0">
              <a:spcBef>
                <a:spcPct val="30000"/>
              </a:spcBef>
            </a:pPr>
            <a:endParaRPr lang="fr-FR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42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341313"/>
            <a:ext cx="2087563" cy="5784850"/>
          </a:xfrm>
        </p:spPr>
        <p:txBody>
          <a:bodyPr vert="eaVert"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341313"/>
            <a:ext cx="6113462" cy="5784850"/>
          </a:xfrm>
        </p:spPr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41313"/>
            <a:ext cx="8353425" cy="1143000"/>
          </a:xfr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41313"/>
            <a:ext cx="8353425" cy="1143000"/>
          </a:xfr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41313"/>
            <a:ext cx="8353425" cy="1143000"/>
          </a:xfr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66700" y="4572000"/>
            <a:ext cx="8624888" cy="304800"/>
          </a:xfrm>
        </p:spPr>
        <p:txBody>
          <a:bodyPr/>
          <a:lstStyle>
            <a:lvl1pPr marL="0" indent="0">
              <a:buClr>
                <a:schemeClr val="bg2"/>
              </a:buClr>
              <a:buFontTx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18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6700" y="1390650"/>
            <a:ext cx="8624888" cy="709613"/>
          </a:xfrm>
        </p:spPr>
        <p:txBody>
          <a:bodyPr lIns="45713" rIns="45713">
            <a:spAutoFit/>
          </a:bodyPr>
          <a:lstStyle>
            <a:lvl1pPr>
              <a:lnSpc>
                <a:spcPct val="90000"/>
              </a:lnSpc>
              <a:defRPr sz="4500">
                <a:latin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1371600"/>
            <a:ext cx="4235450" cy="125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371600"/>
            <a:ext cx="4237038" cy="125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4675" y="152400"/>
            <a:ext cx="2219325" cy="2476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" y="152400"/>
            <a:ext cx="6505575" cy="2476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 b="42664"/>
          <a:stretch>
            <a:fillRect/>
          </a:stretch>
        </p:blipFill>
        <p:spPr bwMode="auto">
          <a:xfrm>
            <a:off x="0" y="6119813"/>
            <a:ext cx="9144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1125538"/>
            <a:ext cx="11303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Kliknite da biste uredili stil naslova matrice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/>
              <a:t>Kliknite da biste uredili stil podnaslova matrice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87F1F1C-8616-4F6C-972C-11CAF6E5A898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10/10/2019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1D863950-445B-48D6-AAF6-8862BB6FEF5D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DBF3E-51F4-462B-A245-B07FD24E6966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10/10/2019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3ACC7-35E3-4F1C-8635-F4741B100A81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572CE-A30E-4866-AD20-DD1D2568A5F7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10/10/2019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FCE1-1495-4B6B-BF09-E8837ABD9656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91BCA-5D29-4104-82B2-7E4E9BE7FCA2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10/10/2019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B391D-04AC-44FC-8F43-AE3684D06054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E8C1D-3BB4-4F49-9C8D-900C39926DA3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10/10/2019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1C556-62FD-42CB-9E2A-9218060EDE94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64309-4178-451B-8AD9-30FDE8A8BD0F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10/10/2019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37AA6-D36D-4730-84F2-52CA20FA50B3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1E006-3B16-4AA7-BB8A-D87587525A7C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10/10/2019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91B61-4603-426B-B42A-893652C2022A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405B-19F2-44ED-BCC4-AC6ED2BB1301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10/10/2019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0AD56-0360-4753-A784-729CE3B17EB1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A9CE9-491E-47D0-BCCD-AEF036E2F80B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10/10/2019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977A2-A856-4BF2-B586-43EAB76345D3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0969E-DAF4-4D62-AEE6-352932CC5736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10/10/2019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03802-C601-4CC9-9987-F265BD3E6B20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64221-AC1A-4F12-8E90-30BEDED188A6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10/10/2019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AA3BF-DBFD-42B4-AE86-F43A11F5BC52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353E6-F533-49B7-87A0-B6E1914B85FB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10/10/2019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4BC8F-B593-429B-B1DC-636D244B08A5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06A8-5534-4518-9361-A88E2E874EF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BCC4-B93F-4B59-9F26-1F0EFB794DDD}" type="slidenum">
              <a:rPr lang="nl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8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41313"/>
            <a:ext cx="8353425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black">
          <a:xfrm>
            <a:off x="7859713" y="6624638"/>
            <a:ext cx="9128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fld id="{353B236D-DFFE-442F-A25E-49BE06AAF5B4}" type="slidenum">
              <a:rPr lang="en-GB" sz="800">
                <a:solidFill>
                  <a:srgbClr val="091D5D"/>
                </a:solidFill>
                <a:latin typeface="Verdana" pitchFamily="34" charset="0"/>
              </a:rPr>
              <a:pPr algn="r">
                <a:defRPr/>
              </a:pPr>
              <a:t>‹#›</a:t>
            </a:fld>
            <a:endParaRPr lang="en-GB" sz="800" dirty="0">
              <a:solidFill>
                <a:srgbClr val="091D5D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hdr="0" ftr="0" dt="0"/>
  <p:txStyles>
    <p:titleStyle>
      <a:lvl1pPr algn="l" rtl="0" eaLnBrk="0" fontAlgn="base" hangingPunct="0">
        <a:lnSpc>
          <a:spcPts val="45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ts val="45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ts val="45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ts val="45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ts val="45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ts val="45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fontAlgn="base">
        <a:lnSpc>
          <a:spcPts val="45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fontAlgn="base">
        <a:lnSpc>
          <a:spcPts val="45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fontAlgn="base">
        <a:lnSpc>
          <a:spcPts val="45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4500"/>
        </a:lnSpc>
        <a:spcBef>
          <a:spcPct val="0"/>
        </a:spcBef>
        <a:spcAft>
          <a:spcPct val="0"/>
        </a:spcAft>
        <a:defRPr sz="3200">
          <a:solidFill>
            <a:srgbClr val="0066CC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lnSpc>
          <a:spcPts val="45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n-lt"/>
          <a:ea typeface="+mn-ea"/>
        </a:defRPr>
      </a:lvl2pPr>
      <a:lvl3pPr marL="1144588" indent="-228600" algn="l" rtl="0" eaLnBrk="0" fontAlgn="base" hangingPunct="0">
        <a:lnSpc>
          <a:spcPts val="45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ts val="45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ts val="45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ts val="45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ts val="45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ts val="45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ts val="45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black">
          <a:xfrm>
            <a:off x="266700" y="1371600"/>
            <a:ext cx="8624888" cy="1257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Level one bullet</a:t>
            </a:r>
          </a:p>
          <a:p>
            <a:pPr lvl="1"/>
            <a:r>
              <a:rPr lang="en-US"/>
              <a:t>Level two bullet</a:t>
            </a:r>
          </a:p>
          <a:p>
            <a:pPr lvl="2"/>
            <a:r>
              <a:rPr lang="en-US"/>
              <a:t>Level three bullet</a:t>
            </a:r>
          </a:p>
          <a:p>
            <a:pPr lvl="3"/>
            <a:r>
              <a:rPr lang="en-US"/>
              <a:t>Level four bullet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266700" y="152400"/>
            <a:ext cx="88773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Verdana" pitchFamily="34" charset="0"/>
        </a:defRPr>
      </a:lvl9pPr>
    </p:titleStyle>
    <p:bodyStyle>
      <a:lvl1pPr marL="231775" indent="-231775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•"/>
        <a:defRPr sz="2000">
          <a:solidFill>
            <a:srgbClr val="000099"/>
          </a:solidFill>
          <a:latin typeface="+mn-lt"/>
          <a:ea typeface="+mn-ea"/>
          <a:cs typeface="+mn-cs"/>
        </a:defRPr>
      </a:lvl1pPr>
      <a:lvl2pPr marL="577850" indent="-231775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Font typeface="Verdana" pitchFamily="34" charset="0"/>
        <a:buChar char="–"/>
        <a:defRPr sz="1600">
          <a:solidFill>
            <a:srgbClr val="000099"/>
          </a:solidFill>
          <a:latin typeface="+mn-lt"/>
        </a:defRPr>
      </a:lvl2pPr>
      <a:lvl3pPr marL="914400" indent="-222250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•"/>
        <a:defRPr sz="1600">
          <a:solidFill>
            <a:srgbClr val="000099"/>
          </a:solidFill>
          <a:latin typeface="+mn-lt"/>
        </a:defRPr>
      </a:lvl3pPr>
      <a:lvl4pPr marL="1260475" indent="-231775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Font typeface="Verdana" pitchFamily="34" charset="0"/>
        <a:buChar char="–"/>
        <a:defRPr sz="1400">
          <a:solidFill>
            <a:srgbClr val="000099"/>
          </a:solidFill>
          <a:latin typeface="+mn-lt"/>
        </a:defRPr>
      </a:lvl4pPr>
      <a:lvl5pPr marL="1778000" indent="-282575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5pPr>
      <a:lvl6pPr marL="2235200" indent="-282575" algn="l" rtl="0" fontAlgn="base">
        <a:spcBef>
          <a:spcPct val="0"/>
        </a:spcBef>
        <a:spcAft>
          <a:spcPct val="20000"/>
        </a:spcAft>
        <a:buClr>
          <a:schemeClr val="tx1"/>
        </a:buClr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6pPr>
      <a:lvl7pPr marL="2692400" indent="-282575" algn="l" rtl="0" fontAlgn="base">
        <a:spcBef>
          <a:spcPct val="0"/>
        </a:spcBef>
        <a:spcAft>
          <a:spcPct val="20000"/>
        </a:spcAft>
        <a:buClr>
          <a:schemeClr val="tx1"/>
        </a:buClr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7pPr>
      <a:lvl8pPr marL="3149600" indent="-282575" algn="l" rtl="0" fontAlgn="base">
        <a:spcBef>
          <a:spcPct val="0"/>
        </a:spcBef>
        <a:spcAft>
          <a:spcPct val="20000"/>
        </a:spcAft>
        <a:buClr>
          <a:schemeClr val="tx1"/>
        </a:buClr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8pPr>
      <a:lvl9pPr marL="3606800" indent="-282575" algn="l" rtl="0" fontAlgn="base">
        <a:spcBef>
          <a:spcPct val="0"/>
        </a:spcBef>
        <a:spcAft>
          <a:spcPct val="20000"/>
        </a:spcAft>
        <a:buClr>
          <a:schemeClr val="tx1"/>
        </a:buClr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570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Kliknite da biste uredili stilove teksta matrice</a:t>
            </a:r>
          </a:p>
          <a:p>
            <a:pPr lvl="1"/>
            <a:r>
              <a:rPr lang="hr-HR" altLang="en-US"/>
              <a:t>Druga razina</a:t>
            </a:r>
          </a:p>
          <a:p>
            <a:pPr lvl="2"/>
            <a:r>
              <a:rPr lang="hr-HR" altLang="en-US"/>
              <a:t>Treća razina</a:t>
            </a:r>
          </a:p>
          <a:p>
            <a:pPr lvl="3"/>
            <a:r>
              <a:rPr lang="hr-HR" altLang="en-US"/>
              <a:t>Četvrta razina</a:t>
            </a:r>
          </a:p>
          <a:p>
            <a:pPr lvl="4"/>
            <a:r>
              <a:rPr lang="hr-HR" altLang="en-US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9AD1BA-5525-4AA0-B6FB-98C552E0B704}" type="datetime1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10/10/2019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BACAD3-A4E0-4EF3-BB11-AD327052D3E2}" type="slidenum">
              <a:rPr lang="hr-H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5" cstate="print"/>
          <a:srcRect b="42664"/>
          <a:stretch>
            <a:fillRect/>
          </a:stretch>
        </p:blipFill>
        <p:spPr bwMode="auto">
          <a:xfrm>
            <a:off x="0" y="6119813"/>
            <a:ext cx="9144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logo_for_noew.jpg">
            <a:extLst>
              <a:ext uri="{FF2B5EF4-FFF2-40B4-BE49-F238E27FC236}">
                <a16:creationId xmlns:a16="http://schemas.microsoft.com/office/drawing/2014/main" id="{720347A9-21C9-48AB-80AB-065A20F237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21500" y="0"/>
            <a:ext cx="22225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988840"/>
            <a:ext cx="8060506" cy="2046585"/>
          </a:xfrm>
        </p:spPr>
        <p:txBody>
          <a:bodyPr/>
          <a:lstStyle/>
          <a:p>
            <a:pPr algn="ctr"/>
            <a:br>
              <a:rPr lang="ru-RU" altLang="en-US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BE" altLang="en-US" sz="3600" dirty="0">
                <a:solidFill>
                  <a:schemeClr val="accent2">
                    <a:lumMod val="75000"/>
                  </a:schemeClr>
                </a:solidFill>
              </a:rPr>
              <a:t>PEM PAL </a:t>
            </a:r>
            <a:br>
              <a:rPr lang="nl-BE" altLang="en-US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altLang="en-US" sz="3600" dirty="0">
                <a:solidFill>
                  <a:schemeClr val="accent2">
                    <a:lumMod val="75000"/>
                  </a:schemeClr>
                </a:solidFill>
              </a:rPr>
              <a:t>СВА</a:t>
            </a:r>
            <a:br>
              <a:rPr lang="ru-RU" alt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altLang="en-US" sz="3200" dirty="0">
                <a:solidFill>
                  <a:schemeClr val="accent2">
                    <a:lumMod val="75000"/>
                  </a:schemeClr>
                </a:solidFill>
              </a:rPr>
              <a:t>Рабочая группа «Аудит на практике»</a:t>
            </a:r>
            <a:r>
              <a:rPr lang="nl-BE" alt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hr-HR" alt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altLang="en-US" dirty="0">
                <a:solidFill>
                  <a:schemeClr val="accent2">
                    <a:lumMod val="75000"/>
                  </a:schemeClr>
                </a:solidFill>
              </a:rPr>
              <a:t>Внутренний аудит в государственном секторе</a:t>
            </a:r>
            <a:r>
              <a:rPr lang="hr-HR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:</a:t>
            </a:r>
            <a:br>
              <a:rPr lang="hr-HR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Акцент на борьбе с мошенничеством</a:t>
            </a:r>
            <a:br>
              <a:rPr lang="en-US" sz="3600" b="1" dirty="0">
                <a:solidFill>
                  <a:schemeClr val="tx1"/>
                </a:solidFill>
                <a:latin typeface="MyriadPro-Bold"/>
                <a:cs typeface="Arial" pitchFamily="34" charset="0"/>
              </a:rPr>
            </a:br>
            <a:br>
              <a:rPr lang="ru-RU" sz="3600" b="1" dirty="0">
                <a:solidFill>
                  <a:schemeClr val="tx1"/>
                </a:solidFill>
                <a:latin typeface="MyriadPro-Bold"/>
                <a:cs typeface="Arial" pitchFamily="34" charset="0"/>
              </a:rPr>
            </a:br>
            <a:r>
              <a:rPr lang="ru-RU" sz="2400" b="1" dirty="0" err="1">
                <a:solidFill>
                  <a:schemeClr val="tx1"/>
                </a:solidFill>
                <a:latin typeface="MyriadPro-Bold"/>
                <a:cs typeface="Arial" pitchFamily="34" charset="0"/>
              </a:rPr>
              <a:t>Льерка</a:t>
            </a:r>
            <a:r>
              <a:rPr lang="ru-RU" sz="2400" b="1" dirty="0">
                <a:solidFill>
                  <a:schemeClr val="tx1"/>
                </a:solidFill>
                <a:latin typeface="MyriadPro-Bold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MyriadPro-Bold"/>
                <a:cs typeface="Arial" pitchFamily="34" charset="0"/>
              </a:rPr>
              <a:t>Црнкович</a:t>
            </a:r>
            <a:br>
              <a:rPr lang="hr-HR" altLang="en-US" b="1" dirty="0"/>
            </a:br>
            <a:br>
              <a:rPr lang="en-US" altLang="en-US" dirty="0"/>
            </a:br>
            <a:endParaRPr lang="hr-HR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2" y="3933825"/>
            <a:ext cx="6552455" cy="22304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altLang="en-US" sz="2000" dirty="0"/>
          </a:p>
          <a:p>
            <a:pPr>
              <a:lnSpc>
                <a:spcPct val="90000"/>
              </a:lnSpc>
            </a:pPr>
            <a:endParaRPr lang="ru-RU" alt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hr-HR" alt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hr-H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en-US" sz="1600" b="1" dirty="0">
                <a:solidFill>
                  <a:schemeClr val="accent2">
                    <a:lumMod val="75000"/>
                  </a:schemeClr>
                </a:solidFill>
              </a:rPr>
              <a:t>Сочи</a:t>
            </a:r>
            <a:endParaRPr lang="nl-BE" alt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hr-HR" altLang="en-US" sz="1600" b="1" dirty="0">
                <a:solidFill>
                  <a:schemeClr val="accent2">
                    <a:lumMod val="75000"/>
                  </a:schemeClr>
                </a:solidFill>
              </a:rPr>
              <a:t>29</a:t>
            </a:r>
            <a:r>
              <a:rPr lang="nl-BE" altLang="en-US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altLang="en-US" sz="1600" b="1" dirty="0">
                <a:solidFill>
                  <a:schemeClr val="accent2">
                    <a:lumMod val="75000"/>
                  </a:schemeClr>
                </a:solidFill>
              </a:rPr>
              <a:t>октября</a:t>
            </a:r>
            <a:r>
              <a:rPr lang="hr-HR" altLang="en-US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BE" altLang="en-US" sz="1600" b="1" dirty="0">
                <a:solidFill>
                  <a:schemeClr val="accent2">
                    <a:lumMod val="75000"/>
                  </a:schemeClr>
                </a:solidFill>
              </a:rPr>
              <a:t>2019</a:t>
            </a:r>
            <a:r>
              <a:rPr lang="ru-RU" altLang="en-US" sz="1600" b="1" dirty="0">
                <a:solidFill>
                  <a:schemeClr val="accent2">
                    <a:lumMod val="75000"/>
                  </a:schemeClr>
                </a:solidFill>
              </a:rPr>
              <a:t> г.</a:t>
            </a:r>
            <a:endParaRPr lang="hr-HR" alt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6" name="Picture 3" descr="logo_for_no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0"/>
            <a:ext cx="17636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3ACC7-35E3-4F1C-8635-F4741B100A81}" type="slidenum">
              <a:rPr lang="hr-HR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800" b="1" dirty="0">
                <a:solidFill>
                  <a:schemeClr val="accent2">
                    <a:lumMod val="75000"/>
                  </a:schemeClr>
                </a:solidFill>
              </a:rPr>
              <a:t>5.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Выводы</a:t>
            </a:r>
            <a:endParaRPr lang="hr-H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Как организации государственного сектора могут наилучшим образом снизить риск мошенничества</a:t>
            </a:r>
            <a:endParaRPr lang="hr-H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37AA6-D36D-4730-84F2-52CA20FA50B3}" type="slidenum">
              <a:rPr lang="hr-HR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hr-HR">
              <a:solidFill>
                <a:srgbClr val="00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71353000"/>
              </p:ext>
            </p:extLst>
          </p:nvPr>
        </p:nvGraphicFramePr>
        <p:xfrm>
          <a:off x="1524000" y="2348880"/>
          <a:ext cx="5928320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0443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268788" y="3062288"/>
            <a:ext cx="4038600" cy="1158875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</a:pPr>
            <a:r>
              <a:rPr lang="ru-RU" sz="2400" b="1" dirty="0">
                <a:latin typeface="Arial (body)"/>
                <a:ea typeface="MS PGothic" charset="0"/>
              </a:rPr>
              <a:t>Вопросы и ответы</a:t>
            </a:r>
            <a:endParaRPr lang="en-US" sz="2400" b="1" dirty="0">
              <a:latin typeface="Arial (body)"/>
              <a:ea typeface="MS PGothic" charset="0"/>
            </a:endParaRPr>
          </a:p>
        </p:txBody>
      </p:sp>
      <p:pic>
        <p:nvPicPr>
          <p:cNvPr id="129028" name="Picture 3" descr="j04043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2703513"/>
            <a:ext cx="18415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4BCC4-B93F-4B59-9F26-1F0EFB794DD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3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8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CECB95B-6775-4490-AD5A-FA7925036C61}" type="slidenum">
              <a:rPr lang="nl-BE" smtClean="0">
                <a:solidFill>
                  <a:srgbClr val="000000"/>
                </a:solidFill>
                <a:effectLst/>
                <a:latin typeface="Arial" pitchFamily="34" charset="0"/>
              </a:rPr>
              <a:pPr eaLnBrk="1" hangingPunct="1"/>
              <a:t>2</a:t>
            </a:fld>
            <a:endParaRPr lang="nl-BE" dirty="0"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6408712" cy="864096"/>
          </a:xfrm>
          <a:ln w="190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ru-RU" sz="31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Содержание</a:t>
            </a:r>
            <a:br>
              <a:rPr lang="hr-HR" sz="24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</a:br>
            <a:endParaRPr lang="en-US" sz="2400" b="1" dirty="0">
              <a:solidFill>
                <a:schemeClr val="accent2">
                  <a:lumMod val="75000"/>
                </a:schemeClr>
              </a:solidFill>
              <a:effectLst/>
              <a:latin typeface="Arial (headings)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7985332" cy="4392488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accent5"/>
              </a:buClr>
              <a:buSzPct val="85000"/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000000"/>
              </a:solidFill>
              <a:effectLst/>
              <a:latin typeface="Arial (body)"/>
              <a:cs typeface="Arial" pitchFamily="34" charset="0"/>
            </a:endParaRPr>
          </a:p>
          <a:p>
            <a:pPr marL="0" indent="0" eaLnBrk="1" hangingPunct="1">
              <a:buClr>
                <a:schemeClr val="accent5"/>
              </a:buClr>
              <a:buSzPct val="85000"/>
              <a:buNone/>
            </a:pPr>
            <a:r>
              <a:rPr lang="hr-HR" sz="18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1.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Введение</a:t>
            </a:r>
            <a:endParaRPr lang="hr-HR" sz="1800" b="1" dirty="0">
              <a:solidFill>
                <a:schemeClr val="accent2">
                  <a:lumMod val="75000"/>
                </a:schemeClr>
              </a:solidFill>
              <a:latin typeface="Arial (body)"/>
              <a:cs typeface="Arial" pitchFamily="34" charset="0"/>
            </a:endParaRPr>
          </a:p>
          <a:p>
            <a:pPr marL="457200" indent="-457200" eaLnBrk="1" hangingPunct="1">
              <a:buClr>
                <a:schemeClr val="accent5"/>
              </a:buClr>
              <a:buSzPct val="85000"/>
              <a:buAutoNum type="arabicPeriod"/>
            </a:pPr>
            <a:endParaRPr lang="hr-HR" sz="1800" b="1" dirty="0">
              <a:solidFill>
                <a:schemeClr val="accent2">
                  <a:lumMod val="75000"/>
                </a:schemeClr>
              </a:solidFill>
              <a:latin typeface="Arial (body)"/>
              <a:cs typeface="Arial" pitchFamily="34" charset="0"/>
            </a:endParaRPr>
          </a:p>
          <a:p>
            <a:pPr marL="0" indent="0" eaLnBrk="1" hangingPunct="1">
              <a:buClr>
                <a:schemeClr val="accent5"/>
              </a:buClr>
              <a:buSzPct val="85000"/>
              <a:buNone/>
            </a:pPr>
            <a:r>
              <a:rPr lang="hr-HR" sz="18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2.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Мошенничество в государственном секторе</a:t>
            </a:r>
            <a:endParaRPr lang="hr-HR" sz="1800" b="1" dirty="0">
              <a:solidFill>
                <a:schemeClr val="accent2">
                  <a:lumMod val="75000"/>
                </a:schemeClr>
              </a:solidFill>
              <a:latin typeface="Arial (body)"/>
              <a:cs typeface="Arial" pitchFamily="34" charset="0"/>
            </a:endParaRPr>
          </a:p>
          <a:p>
            <a:pPr marL="0" indent="0" eaLnBrk="1" hangingPunct="1">
              <a:buClr>
                <a:schemeClr val="accent5"/>
              </a:buClr>
              <a:buSzPct val="85000"/>
              <a:buNone/>
            </a:pPr>
            <a:endParaRPr lang="hr-HR" sz="1800" b="1" dirty="0">
              <a:solidFill>
                <a:schemeClr val="accent2">
                  <a:lumMod val="75000"/>
                </a:schemeClr>
              </a:solidFill>
              <a:latin typeface="Arial (body)"/>
              <a:cs typeface="Arial" pitchFamily="34" charset="0"/>
            </a:endParaRPr>
          </a:p>
          <a:p>
            <a:pPr marL="0" indent="0" eaLnBrk="1" hangingPunct="1">
              <a:buClr>
                <a:schemeClr val="accent5"/>
              </a:buClr>
              <a:buSzPct val="85000"/>
              <a:buNone/>
            </a:pPr>
            <a:r>
              <a:rPr lang="hr-HR" sz="18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3.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Обязанности в части борьбы с мошенничеством в организациях</a:t>
            </a:r>
          </a:p>
          <a:p>
            <a:pPr marL="0" indent="0" eaLnBrk="1" hangingPunct="1">
              <a:buClr>
                <a:schemeClr val="accent5"/>
              </a:buClr>
              <a:buSzPct val="85000"/>
              <a:buNone/>
            </a:pPr>
            <a:endParaRPr lang="en-US" sz="1800" b="1" dirty="0">
              <a:solidFill>
                <a:schemeClr val="accent2">
                  <a:lumMod val="75000"/>
                </a:schemeClr>
              </a:solidFill>
              <a:latin typeface="Arial (body)"/>
              <a:cs typeface="Arial" pitchFamily="34" charset="0"/>
            </a:endParaRPr>
          </a:p>
          <a:p>
            <a:pPr marL="0" indent="0" eaLnBrk="1" hangingPunct="1">
              <a:buClr>
                <a:schemeClr val="accent5"/>
              </a:buClr>
              <a:buSzPct val="85000"/>
              <a:buNone/>
            </a:pPr>
            <a:r>
              <a:rPr lang="hr-HR" sz="18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4.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Борьба с мошенничеством: передовой опыт</a:t>
            </a:r>
            <a:endParaRPr lang="hr-HR" sz="1800" b="1" dirty="0">
              <a:solidFill>
                <a:schemeClr val="accent2">
                  <a:lumMod val="75000"/>
                </a:schemeClr>
              </a:solidFill>
              <a:latin typeface="Arial (body)"/>
              <a:cs typeface="Arial" pitchFamily="34" charset="0"/>
            </a:endParaRPr>
          </a:p>
          <a:p>
            <a:pPr marL="0" indent="0" eaLnBrk="1" hangingPunct="1">
              <a:buClr>
                <a:schemeClr val="accent5"/>
              </a:buClr>
              <a:buSzPct val="85000"/>
              <a:buNone/>
            </a:pPr>
            <a:endParaRPr lang="hr-HR" sz="1800" b="1" dirty="0">
              <a:solidFill>
                <a:schemeClr val="accent2">
                  <a:lumMod val="75000"/>
                </a:schemeClr>
              </a:solidFill>
              <a:latin typeface="Arial (body)"/>
              <a:cs typeface="Arial" pitchFamily="34" charset="0"/>
            </a:endParaRPr>
          </a:p>
          <a:p>
            <a:pPr marL="0" indent="0" eaLnBrk="1" hangingPunct="1">
              <a:buClr>
                <a:schemeClr val="accent5"/>
              </a:buClr>
              <a:buSzPct val="85000"/>
              <a:buNone/>
            </a:pPr>
            <a:r>
              <a:rPr lang="hr-HR" sz="18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5.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Выводы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Arial (body)"/>
              <a:cs typeface="Arial" pitchFamily="34" charset="0"/>
            </a:endParaRPr>
          </a:p>
          <a:p>
            <a:pPr eaLnBrk="1" hangingPunct="1">
              <a:buClr>
                <a:schemeClr val="accent5"/>
              </a:buClr>
              <a:buSzPct val="85000"/>
              <a:buFont typeface="Wingdings" panose="05000000000000000000" pitchFamily="2" charset="2"/>
              <a:buChar char="Ø"/>
            </a:pPr>
            <a:endParaRPr lang="en-US" sz="2200" dirty="0">
              <a:solidFill>
                <a:schemeClr val="accent2">
                  <a:lumMod val="60000"/>
                  <a:lumOff val="40000"/>
                </a:schemeClr>
              </a:solidFill>
              <a:latin typeface="Arial (body)"/>
              <a:cs typeface="Arial" pitchFamily="34" charset="0"/>
            </a:endParaRPr>
          </a:p>
          <a:p>
            <a:pPr eaLnBrk="1" hangingPunct="1">
              <a:buClr>
                <a:schemeClr val="accent5"/>
              </a:buClr>
              <a:buSzPct val="85000"/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FF0000"/>
              </a:solidFill>
              <a:latin typeface="Arial (body)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24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800" b="1" dirty="0">
                <a:solidFill>
                  <a:srgbClr val="262673"/>
                </a:solidFill>
              </a:rPr>
              <a:t>1. </a:t>
            </a:r>
            <a:r>
              <a:rPr lang="ru-RU" sz="2800" b="1" dirty="0">
                <a:solidFill>
                  <a:srgbClr val="262673"/>
                </a:solidFill>
              </a:rPr>
              <a:t>Введение</a:t>
            </a:r>
            <a:endParaRPr lang="hr-HR" sz="2800" dirty="0">
              <a:solidFill>
                <a:srgbClr val="262673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Справочный материал СВА, отражающий передовой опыт с акцентом на проблеме мошенничества,</a:t>
            </a:r>
            <a:r>
              <a:rPr lang="hr-HR" sz="2000" dirty="0">
                <a:solidFill>
                  <a:schemeClr val="accent2">
                    <a:lumMod val="75000"/>
                  </a:schemeClr>
                </a:solidFill>
              </a:rPr>
              <a:t> 2018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г.</a:t>
            </a:r>
            <a:endParaRPr lang="hr-HR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r-HR" sz="2000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В ходе опроса участники ответили на 22 вопроса по тематике мошенничества в государственном секторе</a:t>
            </a:r>
            <a:endParaRPr lang="hr-HR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r-HR" sz="20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458873" y="1844824"/>
            <a:ext cx="2188654" cy="31275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3FCE1-1495-4B6B-BF09-E8837ABD9656}" type="slidenum">
              <a:rPr lang="hr-HR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524328" cy="1143000"/>
          </a:xfrm>
        </p:spPr>
        <p:txBody>
          <a:bodyPr/>
          <a:lstStyle/>
          <a:p>
            <a:pPr algn="ctr"/>
            <a:r>
              <a:rPr lang="hr-HR" sz="2800" b="1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Мошенничество в государственном секторе</a:t>
            </a:r>
            <a:endParaRPr lang="hr-H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6"/>
          </a:xfrm>
        </p:spPr>
        <p:txBody>
          <a:bodyPr/>
          <a:lstStyle/>
          <a:p>
            <a:pPr eaLnBrk="1" hangingPunct="1">
              <a:buClr>
                <a:srgbClr val="262673"/>
              </a:buClr>
              <a:buSzPct val="85000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Ассоциация сертифицированных специалистов по расследованию случаев мошенничества</a:t>
            </a:r>
            <a:endParaRPr lang="hr-HR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Clr>
                <a:schemeClr val="accent5"/>
              </a:buClr>
              <a:buSzPct val="85000"/>
              <a:buNone/>
            </a:pPr>
            <a:r>
              <a:rPr lang="hr-HR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-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Глобальный опрос по проблемам мошенничества</a:t>
            </a:r>
            <a:r>
              <a:rPr lang="hr-HR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2016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г.</a:t>
            </a:r>
            <a:endParaRPr lang="hr-HR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buClr>
                <a:srgbClr val="262673"/>
              </a:buClr>
              <a:buSzPct val="85000"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Правительство и органы управления государственным сектором</a:t>
            </a:r>
            <a:r>
              <a:rPr lang="hr-HR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2" eaLnBrk="1" hangingPunct="1">
              <a:buClr>
                <a:srgbClr val="262673"/>
              </a:buClr>
              <a:buSzPct val="85000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Второй по распространённости случаев мошенничества после сектора банковских и финансовых услуг </a:t>
            </a:r>
            <a:endParaRPr lang="hr-H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 eaLnBrk="1" hangingPunct="1">
              <a:buClr>
                <a:srgbClr val="262673"/>
              </a:buClr>
              <a:buSzPct val="85000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Крупные/малые организации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3FCE1-1495-4B6B-BF09-E8837ABD9656}" type="slidenum">
              <a:rPr lang="hr-HR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hr-HR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24" y="3499095"/>
            <a:ext cx="3015178" cy="180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82" y="3109262"/>
            <a:ext cx="991373" cy="117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086" y="4632447"/>
            <a:ext cx="1033145" cy="102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32446"/>
            <a:ext cx="1033145" cy="102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084682" y="5485060"/>
            <a:ext cx="136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Возможность</a:t>
            </a: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95125" tIns="45720" rIns="620517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3321050" y="0"/>
            <a:ext cx="889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r-Latn-RS" sz="2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FRAUD</a:t>
            </a:r>
            <a:endParaRPr kumimoji="0" lang="en-U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91881" y="442294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МОШЕННИЧЕСТВО</a:t>
            </a:r>
            <a:endParaRPr lang="hr-H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8704777">
            <a:off x="2997979" y="3733830"/>
            <a:ext cx="1250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Стимул или давление</a:t>
            </a: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3070527">
            <a:off x="4778868" y="4320407"/>
            <a:ext cx="229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Оправдание или отношение</a:t>
            </a: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25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36" y="274638"/>
            <a:ext cx="6597620" cy="1143000"/>
          </a:xfrm>
        </p:spPr>
        <p:txBody>
          <a:bodyPr/>
          <a:lstStyle/>
          <a:p>
            <a:pPr algn="ctr"/>
            <a:r>
              <a:rPr lang="hr-HR" sz="2800" b="1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Мошенничество в государственном секторе</a:t>
            </a:r>
            <a:endParaRPr lang="hr-H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783088" y="1417639"/>
            <a:ext cx="6597620" cy="4756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Распространённые типы мошенничества в государственном секторе</a:t>
            </a:r>
            <a:endParaRPr lang="hr-H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3FCE1-1495-4B6B-BF09-E8837ABD9656}" type="slidenum">
              <a:rPr lang="hr-HR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hr-HR">
              <a:solidFill>
                <a:srgbClr val="000000"/>
              </a:solidFill>
            </a:endParaRPr>
          </a:p>
        </p:txBody>
      </p:sp>
      <p:graphicFrame>
        <p:nvGraphicFramePr>
          <p:cNvPr id="15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39269596"/>
              </p:ext>
            </p:extLst>
          </p:nvPr>
        </p:nvGraphicFramePr>
        <p:xfrm>
          <a:off x="2327572" y="1772816"/>
          <a:ext cx="4824536" cy="4015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 rot="10800000" flipV="1">
            <a:off x="899989" y="3535770"/>
            <a:ext cx="21705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Хищение активов</a:t>
            </a: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Нецелевое использование нематериальных активов</a:t>
            </a: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899989" y="2123154"/>
            <a:ext cx="2026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Злоупотребление полномочиями</a:t>
            </a: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Взятки</a:t>
            </a: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Коррупция</a:t>
            </a: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736491" y="3432392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Манипуляция бухгалтерской и прочей отчётностью</a:t>
            </a: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hr-HR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2730" y="4772722"/>
            <a:ext cx="19706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Отмывание денег</a:t>
            </a: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Уклонение от налогов</a:t>
            </a: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65909" y="2636912"/>
            <a:ext cx="8046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494510" y="3556860"/>
            <a:ext cx="576063" cy="388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120258" y="3908012"/>
            <a:ext cx="818059" cy="325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120258" y="5157192"/>
            <a:ext cx="8180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6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800" b="1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Мошенничество в государственном секторе</a:t>
            </a:r>
            <a:endParaRPr lang="hr-HR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37AA6-D36D-4730-84F2-52CA20FA50B3}" type="slidenum">
              <a:rPr lang="hr-HR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556792"/>
            <a:ext cx="8003232" cy="44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r-H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«Красные флажки»</a:t>
            </a:r>
            <a:endParaRPr lang="hr-H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Высшее руководство испытывает сильное давление</a:t>
            </a:r>
            <a:endParaRPr lang="hr-HR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«Чистые» ИКТ-системы</a:t>
            </a:r>
          </a:p>
          <a:p>
            <a:pPr lvl="1"/>
            <a:endParaRPr lang="hr-HR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Положения законов и нормативных документов применяются выборочно</a:t>
            </a:r>
            <a:endParaRPr lang="hr-HR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Новые программы, программы без действенных механизмов контроля</a:t>
            </a:r>
            <a:endParaRPr lang="hr-HR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Централизованный процесс принятия решений</a:t>
            </a:r>
            <a:endParaRPr lang="hr-HR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Принудительная блокировка механизмов контроля</a:t>
            </a:r>
            <a:endParaRPr lang="hr-HR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Присутствие нетипичных операций</a:t>
            </a:r>
            <a:endParaRPr lang="hr-HR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Высокая текучка кадров, увольнения, некомпетентность</a:t>
            </a:r>
            <a:r>
              <a:rPr lang="hr-HR" sz="1600" dirty="0">
                <a:solidFill>
                  <a:schemeClr val="accent2">
                    <a:lumMod val="75000"/>
                  </a:schemeClr>
                </a:solidFill>
              </a:rPr>
              <a:t> ...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hr-HR" sz="1600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347048" cy="1143000"/>
          </a:xfrm>
          <a:ln w="190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Clr>
                <a:schemeClr val="accent5"/>
              </a:buClr>
              <a:buSzPct val="85000"/>
            </a:pPr>
            <a:r>
              <a:rPr lang="hr-HR" sz="28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3.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Обязанности в организации в части борьбы с мошенничеством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 (body)"/>
              <a:cs typeface="Arial" pitchFamily="34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chemeClr val="accent5"/>
              </a:buClr>
              <a:buSzPct val="85000"/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000000"/>
              </a:solidFill>
              <a:effectLst/>
              <a:latin typeface="Arial (body)"/>
              <a:cs typeface="Arial" pitchFamily="34" charset="0"/>
            </a:endParaRPr>
          </a:p>
          <a:p>
            <a:pPr eaLnBrk="1" hangingPunct="1">
              <a:buClr>
                <a:schemeClr val="accent5"/>
              </a:buClr>
              <a:buSzPct val="85000"/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000000"/>
              </a:solidFill>
              <a:latin typeface="Arial (body)"/>
              <a:cs typeface="Arial" pitchFamily="34" charset="0"/>
            </a:endParaRPr>
          </a:p>
          <a:p>
            <a:pPr eaLnBrk="1" hangingPunct="1">
              <a:buClr>
                <a:schemeClr val="accent5"/>
              </a:buClr>
              <a:buSzPct val="85000"/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000000"/>
              </a:solidFill>
              <a:latin typeface="Arial (body)"/>
              <a:cs typeface="Arial" pitchFamily="34" charset="0"/>
            </a:endParaRP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CECB95B-6775-4490-AD5A-FA7925036C61}" type="slidenum">
              <a:rPr lang="nl-BE" smtClean="0">
                <a:solidFill>
                  <a:srgbClr val="000000"/>
                </a:solidFill>
                <a:effectLst/>
                <a:latin typeface="Arial" pitchFamily="34" charset="0"/>
              </a:rPr>
              <a:pPr eaLnBrk="1" hangingPunct="1"/>
              <a:t>7</a:t>
            </a:fld>
            <a:endParaRPr lang="nl-BE" dirty="0"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3" name="Dijagram 9"/>
          <p:cNvGraphicFramePr/>
          <p:nvPr>
            <p:extLst>
              <p:ext uri="{D42A27DB-BD31-4B8C-83A1-F6EECF244321}">
                <p14:modId xmlns:p14="http://schemas.microsoft.com/office/powerpoint/2010/main" val="2578698427"/>
              </p:ext>
            </p:extLst>
          </p:nvPr>
        </p:nvGraphicFramePr>
        <p:xfrm>
          <a:off x="-468560" y="1772610"/>
          <a:ext cx="8955374" cy="1094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6" y="3645024"/>
            <a:ext cx="2520280" cy="1169551"/>
          </a:xfrm>
          <a:prstGeom prst="rect">
            <a:avLst/>
          </a:prstGeom>
          <a:noFill/>
          <a:ln>
            <a:solidFill>
              <a:srgbClr val="262673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Применение и поддержание подходящей системы внутреннего контроля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Надзор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3848" y="3645024"/>
            <a:ext cx="2304256" cy="738664"/>
          </a:xfrm>
          <a:prstGeom prst="rect">
            <a:avLst/>
          </a:prstGeom>
          <a:ln>
            <a:solidFill>
              <a:srgbClr val="262673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Проверка средств ВК, установленных руководством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651408"/>
            <a:ext cx="3322712" cy="2339102"/>
          </a:xfrm>
          <a:prstGeom prst="rect">
            <a:avLst/>
          </a:prstGeom>
          <a:noFill/>
          <a:ln>
            <a:solidFill>
              <a:srgbClr val="262673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Проведение ВА на основании оценённого риска мошенничества</a:t>
            </a: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Применение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технологий и анализ данных</a:t>
            </a:r>
            <a:endParaRPr lang="hr-HR" sz="1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hr-HR" sz="1200" i="1" dirty="0">
                <a:solidFill>
                  <a:schemeClr val="accent2">
                    <a:lumMod val="75000"/>
                  </a:schemeClr>
                </a:solidFill>
              </a:rPr>
              <a:t>       (- </a:t>
            </a:r>
            <a:r>
              <a:rPr lang="ru-RU" sz="1200" i="1" dirty="0">
                <a:solidFill>
                  <a:schemeClr val="accent2">
                    <a:lumMod val="75000"/>
                  </a:schemeClr>
                </a:solidFill>
              </a:rPr>
              <a:t>тестирование всей совокупности</a:t>
            </a:r>
            <a:r>
              <a:rPr lang="hr-HR" sz="1200" i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  <a:p>
            <a:pPr algn="just"/>
            <a:r>
              <a:rPr lang="hr-HR" sz="1200" i="1" dirty="0">
                <a:solidFill>
                  <a:schemeClr val="accent2">
                    <a:lumMod val="75000"/>
                  </a:schemeClr>
                </a:solidFill>
              </a:rPr>
              <a:t>        - </a:t>
            </a:r>
            <a:r>
              <a:rPr lang="ru-RU" sz="1200" i="1" dirty="0">
                <a:solidFill>
                  <a:schemeClr val="accent2">
                    <a:lumMod val="75000"/>
                  </a:schemeClr>
                </a:solidFill>
              </a:rPr>
              <a:t>непрерывный анализ</a:t>
            </a:r>
            <a:endParaRPr lang="hr-HR" sz="1200" i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hr-HR" sz="1200" i="1" dirty="0">
                <a:solidFill>
                  <a:schemeClr val="accent2">
                    <a:lumMod val="75000"/>
                  </a:schemeClr>
                </a:solidFill>
              </a:rPr>
              <a:t>        - </a:t>
            </a:r>
            <a:r>
              <a:rPr lang="ru-RU" sz="1200" i="1" dirty="0">
                <a:solidFill>
                  <a:schemeClr val="accent2">
                    <a:lumMod val="75000"/>
                  </a:schemeClr>
                </a:solidFill>
              </a:rPr>
              <a:t>выявление подозрительных  	закономерностей</a:t>
            </a:r>
            <a:r>
              <a:rPr lang="hr-HR" sz="1200" i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algn="just"/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Консультирование руководства</a:t>
            </a: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740887">
            <a:off x="2115823" y="2951118"/>
            <a:ext cx="393058" cy="588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own Arrow 7"/>
          <p:cNvSpPr/>
          <p:nvPr/>
        </p:nvSpPr>
        <p:spPr>
          <a:xfrm>
            <a:off x="4175498" y="2982436"/>
            <a:ext cx="400024" cy="5662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Down Arrow 11"/>
          <p:cNvSpPr/>
          <p:nvPr/>
        </p:nvSpPr>
        <p:spPr>
          <a:xfrm rot="19530466">
            <a:off x="6357980" y="2919849"/>
            <a:ext cx="375865" cy="572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3432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8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4.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Борьба с мошенничеством</a:t>
            </a:r>
            <a:r>
              <a:rPr lang="hr-HR" sz="28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: </a:t>
            </a:r>
            <a:br>
              <a:rPr lang="hr-HR" sz="28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примеры передового опыта</a:t>
            </a:r>
            <a:r>
              <a:rPr lang="hr-HR" sz="28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 (1/1)</a:t>
            </a:r>
            <a:endParaRPr lang="hr-HR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37AA6-D36D-4730-84F2-52CA20FA50B3}" type="slidenum">
              <a:rPr lang="hr-HR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hr-HR">
              <a:solidFill>
                <a:srgbClr val="0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728" y="1417638"/>
            <a:ext cx="8409432" cy="447109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371600" y="1798320"/>
            <a:ext cx="2493264" cy="4541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152"/>
              </a:lnSpc>
            </a:pPr>
            <a:r>
              <a:rPr lang="ru-RU" sz="900" b="1" kern="0" dirty="0">
                <a:solidFill>
                  <a:srgbClr val="FFFFFF"/>
                </a:solidFill>
              </a:rPr>
              <a:t>Формирование  мощной культуры этичного поведения в масштабах всей организации</a:t>
            </a:r>
            <a:endParaRPr lang="en-US" sz="900" b="1" kern="0" dirty="0">
              <a:solidFill>
                <a:srgbClr val="FFFF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43000" y="2353056"/>
            <a:ext cx="3346704" cy="2255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840"/>
              </a:lnSpc>
            </a:pPr>
            <a:r>
              <a:rPr lang="ru-RU" sz="800" kern="0" dirty="0"/>
              <a:t>Наличие ясного кодекса этичного поведения, положения которого чётко доведены до всех сотрудников, а также проведение регулярных тренингов в области этики и кодекса поведения в организации</a:t>
            </a:r>
            <a:r>
              <a:rPr lang="ru-RU" sz="600" kern="0" dirty="0"/>
              <a:t>. </a:t>
            </a:r>
            <a:endParaRPr lang="en-US" sz="600" kern="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371600" y="3499104"/>
            <a:ext cx="1615440" cy="228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-RU" sz="900" b="1" kern="0" dirty="0">
                <a:solidFill>
                  <a:srgbClr val="FFFFFF"/>
                </a:solidFill>
              </a:rPr>
              <a:t>Тон задаётся сверху</a:t>
            </a:r>
            <a:endParaRPr lang="en-US" sz="900" b="1" kern="0" dirty="0"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55192" y="3858768"/>
            <a:ext cx="3337560" cy="228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888"/>
              </a:lnSpc>
            </a:pPr>
            <a:r>
              <a:rPr lang="ru-RU" sz="800" kern="0" dirty="0"/>
              <a:t>Демонстрация этичного поведения; наказание лиц, участвующих в мошеннических действиях; поощрение «правильного» поведения персонала и наделение его необходимыми для этого правами. </a:t>
            </a:r>
            <a:endParaRPr lang="en-US" sz="800" kern="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259632" y="4797152"/>
            <a:ext cx="3031952" cy="4271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200"/>
              </a:lnSpc>
            </a:pPr>
            <a:r>
              <a:rPr lang="ru-RU" sz="900" b="1" kern="0" dirty="0">
                <a:solidFill>
                  <a:srgbClr val="FFFFFF"/>
                </a:solidFill>
              </a:rPr>
              <a:t>Требование от персонала, поставщиков и прочих заинтересованных сторон ежегодных заявлений о соответствии этическим принципам</a:t>
            </a:r>
            <a:endParaRPr lang="en-US" sz="900" b="1" kern="0" dirty="0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30808" y="5312664"/>
            <a:ext cx="3331464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864"/>
              </a:lnSpc>
            </a:pPr>
            <a:r>
              <a:rPr lang="ru-RU" sz="800" kern="0" dirty="0"/>
              <a:t>Такое требование может побудить граждан сообщать о проблемах, а также повысить степень их информированности о подходах и процедурах в части борьбы с мошенничеством.</a:t>
            </a:r>
            <a:r>
              <a:rPr lang="en-US" sz="800" kern="0" dirty="0"/>
              <a:t> </a:t>
            </a:r>
            <a:r>
              <a:rPr lang="ru-RU" sz="800" kern="0" dirty="0"/>
              <a:t>Кроме того, можно ввести практику заявлений о наличии конфликта интересов, чтобы обеспечить полное раскрытие обстоятельств</a:t>
            </a:r>
            <a:r>
              <a:rPr lang="ru-RU" sz="600" kern="0" dirty="0"/>
              <a:t>.</a:t>
            </a:r>
            <a:endParaRPr lang="en-US" sz="600" kern="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123688" y="5373216"/>
            <a:ext cx="3840800" cy="5577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008"/>
              </a:lnSpc>
            </a:pPr>
            <a:r>
              <a:rPr lang="ru-RU" sz="800" kern="0" dirty="0"/>
              <a:t>Работа с риском мошенничества в пространстве и плане аудита – один из ключевых элементов ежегодного процесса оценки риска.</a:t>
            </a:r>
            <a:r>
              <a:rPr lang="en-US" sz="800" kern="0" dirty="0"/>
              <a:t> </a:t>
            </a:r>
            <a:r>
              <a:rPr lang="ru-RU" sz="800" kern="0" dirty="0"/>
              <a:t>Проведение ВА, когда в объём каждой проверки предусмотрено рассмотрение риска мошенничества, применение должного профессионального скептицизма при вынесении профессиональных суждений во время анализа ВА, оценка адекватности процесса управления риском мошенничества в организации</a:t>
            </a:r>
            <a:r>
              <a:rPr lang="en-US" sz="800" kern="0" dirty="0"/>
              <a:t>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361432" y="4971288"/>
            <a:ext cx="3031952" cy="2042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-RU" sz="900" b="1" kern="0" dirty="0">
                <a:solidFill>
                  <a:srgbClr val="FFFFFF"/>
                </a:solidFill>
              </a:rPr>
              <a:t>Акцент на проблеме мошенничества в ходе выполнения текущих анализов</a:t>
            </a:r>
            <a:endParaRPr lang="en-US" sz="900" b="1" kern="0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93792" y="3791712"/>
            <a:ext cx="3462528" cy="6583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008"/>
              </a:lnSpc>
            </a:pPr>
            <a:r>
              <a:rPr lang="ru-RU" sz="800" kern="0" dirty="0"/>
              <a:t>Проведение периодических оценок риска мошенничества для выявления разных его типов</a:t>
            </a:r>
            <a:r>
              <a:rPr lang="en-US" sz="800" kern="0" dirty="0"/>
              <a:t>; </a:t>
            </a:r>
            <a:r>
              <a:rPr lang="ru-RU" sz="800" kern="0" dirty="0"/>
              <a:t>разработка плана действий на случай выявления мошенничества, соответствующих процедур и руководств, а также поддержание в организации эффективной среды ВК. Ещё одна признанная мера предупреждения мошенничества – предоставление гарантий того, что риск мошенничества должным образом учтён в практике оценки риска ВА. </a:t>
            </a:r>
            <a:endParaRPr lang="en-US" sz="800" kern="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436096" y="3239616"/>
            <a:ext cx="2674632" cy="3417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-RU" sz="900" b="1" kern="0" dirty="0">
                <a:solidFill>
                  <a:srgbClr val="FFFFFF"/>
                </a:solidFill>
              </a:rPr>
              <a:t>Формирование действенных условий для борьбы с мошенничеством</a:t>
            </a:r>
            <a:endParaRPr lang="en-US" sz="900" b="1" kern="0" dirty="0">
              <a:solidFill>
                <a:srgbClr val="FFFFFF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27320" y="2395728"/>
            <a:ext cx="3468624" cy="4419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888"/>
              </a:lnSpc>
            </a:pPr>
            <a:r>
              <a:rPr lang="ru-RU" sz="800" kern="0" dirty="0"/>
              <a:t>Им вменяется в обязанность осуществлять надзор за тем, как руководство выявляет риски мошенничества и осуществляет меры по борьбе с этим явлением, а также контролировать работу службы ВА. </a:t>
            </a:r>
            <a:endParaRPr lang="en-US" sz="800" kern="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279138" y="1782116"/>
            <a:ext cx="3008374" cy="5343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5400" indent="0">
              <a:lnSpc>
                <a:spcPts val="1176"/>
              </a:lnSpc>
            </a:pPr>
            <a:r>
              <a:rPr lang="ru-RU" sz="900" b="1" kern="0" dirty="0">
                <a:solidFill>
                  <a:srgbClr val="FFFFFF"/>
                </a:solidFill>
              </a:rPr>
              <a:t>Создание в организациях госсектора  (начиная с госпредприятий) аудиторских комитетов и советов с надзорными функциями</a:t>
            </a:r>
            <a:endParaRPr lang="en-US" sz="900" b="1" kern="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6723" y="1252447"/>
            <a:ext cx="280831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aseline="-25000" dirty="0"/>
              <a:t>INTERNAL AUDIT COMMUNITY OF PRACTICE</a:t>
            </a:r>
          </a:p>
        </p:txBody>
      </p:sp>
    </p:spTree>
    <p:extLst>
      <p:ext uri="{BB962C8B-B14F-4D97-AF65-F5344CB8AC3E}">
        <p14:creationId xmlns:p14="http://schemas.microsoft.com/office/powerpoint/2010/main" val="1045656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8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4.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Борьба с мошенничеством</a:t>
            </a:r>
            <a:r>
              <a:rPr lang="hr-HR" sz="28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: </a:t>
            </a:r>
            <a:br>
              <a:rPr lang="hr-HR" sz="28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примеры передового опыта</a:t>
            </a:r>
            <a:r>
              <a:rPr lang="hr-HR" sz="28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 (1/2)</a:t>
            </a:r>
            <a:endParaRPr lang="hr-HR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37AA6-D36D-4730-84F2-52CA20FA50B3}" type="slidenum">
              <a:rPr lang="hr-HR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hr-HR">
              <a:solidFill>
                <a:srgbClr val="00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184" y="1737360"/>
            <a:ext cx="8583168" cy="413918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182624" y="1965960"/>
            <a:ext cx="3166872" cy="3505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176"/>
              </a:lnSpc>
            </a:pPr>
            <a:r>
              <a:rPr lang="ru-RU" sz="9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Разработка и постоянное обновление политики ВА в отношении риска мошенничества</a:t>
            </a:r>
            <a:endParaRPr lang="en-US" sz="9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12080" y="2002536"/>
            <a:ext cx="347472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200"/>
              </a:lnSpc>
            </a:pPr>
            <a:r>
              <a:rPr lang="ru-RU" sz="9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Проведение в масштабах всей организации мероприятий, информирующих о проблеме мошенничества</a:t>
            </a:r>
            <a:endParaRPr lang="en-US" sz="9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8408" y="2420112"/>
            <a:ext cx="3395472" cy="4450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888"/>
              </a:lnSpc>
            </a:pPr>
            <a:r>
              <a:rPr lang="ru-RU" sz="800" kern="0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6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kern="0" dirty="0">
                <a:latin typeface="Arial" pitchFamily="34" charset="0"/>
                <a:cs typeface="Arial" pitchFamily="34" charset="0"/>
              </a:rPr>
              <a:t>такой политике чётко обозначаются обязанности в части управления риском мошенничества, предусматриваются механизмы в помощь расследованию с привлечением ВА в случае любой необычной или подозрительной деятельности сотрудников, старших должностных лиц/менеджмента, а также других сторон, связанных с организацией</a:t>
            </a:r>
            <a:r>
              <a:rPr lang="ru-RU" sz="600" kern="0" dirty="0">
                <a:latin typeface="Arial" pitchFamily="34" charset="0"/>
                <a:cs typeface="Arial" pitchFamily="34" charset="0"/>
              </a:rPr>
              <a:t>. </a:t>
            </a:r>
            <a:endParaRPr lang="en-US" sz="6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11496" y="2450592"/>
            <a:ext cx="3474720" cy="2682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888"/>
              </a:lnSpc>
            </a:pPr>
            <a:r>
              <a:rPr lang="ru-RU" sz="800" kern="0" dirty="0">
                <a:latin typeface="Arial" pitchFamily="34" charset="0"/>
                <a:cs typeface="Arial" pitchFamily="34" charset="0"/>
              </a:rPr>
              <a:t>Все сотрудники должны пройти тренинг в области предупреждения мошенничества, чтобы уяснить суть этого явления, его характеристики и провоцирующие факторы. </a:t>
            </a:r>
            <a:endParaRPr lang="en-US" sz="8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10056" y="3407664"/>
            <a:ext cx="2987040" cy="3413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248"/>
              </a:lnSpc>
            </a:pPr>
            <a:r>
              <a:rPr lang="ru-RU" sz="9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Предоставление достаточных ресурсов и возможностей департаментам ВА</a:t>
            </a:r>
            <a:endParaRPr lang="en-US" sz="9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52288" y="3429000"/>
            <a:ext cx="3057144" cy="2316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-RU" sz="9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Установление </a:t>
            </a:r>
            <a:r>
              <a:rPr lang="ru-RU" sz="900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подхоящих</a:t>
            </a:r>
            <a:r>
              <a:rPr lang="ru-RU" sz="9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каналов для сообщения о </a:t>
            </a:r>
            <a:r>
              <a:rPr lang="ru-RU" sz="900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наиличии</a:t>
            </a:r>
            <a:r>
              <a:rPr lang="ru-RU" sz="9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случаев мошенничества</a:t>
            </a:r>
            <a:endParaRPr lang="en-US" sz="9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02792" y="3901440"/>
            <a:ext cx="3444240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936"/>
              </a:lnSpc>
            </a:pPr>
            <a:r>
              <a:rPr lang="ru-RU" sz="800" kern="0" dirty="0">
                <a:latin typeface="Arial" pitchFamily="34" charset="0"/>
                <a:cs typeface="Arial" pitchFamily="34" charset="0"/>
              </a:rPr>
              <a:t>Выделение достаточных ресурсов и персонала, чтобы эффективно реагировать на риск совершения мошеннических действий; обеспечение доступа к соответствующим технологиям и инструментам анализа данных, которые могут оказаться весьма полезными при расследовании; формирование навыков и компетенций внутренних аудиторов</a:t>
            </a:r>
            <a:r>
              <a:rPr lang="en-US" sz="600" kern="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895088" y="3858768"/>
            <a:ext cx="3669792" cy="381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960"/>
              </a:lnSpc>
            </a:pPr>
            <a:r>
              <a:rPr lang="ru-RU" sz="600" kern="0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800" kern="0" dirty="0">
                <a:latin typeface="Arial" pitchFamily="34" charset="0"/>
                <a:cs typeface="Arial" pitchFamily="34" charset="0"/>
              </a:rPr>
              <a:t>Горячие линии» и механизмы работы с информаторами; назначение должностных лиц, ответственных за выявление нарушений, которым следует сообщать о случаях мошенничества; проведение опросов сотрудников; политика сохранения анонимности и конфиденциальности для защиты информаторов от возможной мести и т.д. </a:t>
            </a:r>
            <a:endParaRPr lang="en-US" sz="8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64335" y="4998720"/>
            <a:ext cx="2654809" cy="2072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-RU" sz="9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Особое внимание подготовке в </a:t>
            </a:r>
            <a:r>
              <a:rPr lang="ru-RU" sz="900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бласти</a:t>
            </a:r>
            <a:r>
              <a:rPr lang="ru-RU" sz="9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предупреждения мошенничества</a:t>
            </a:r>
            <a:endParaRPr lang="en-US" sz="9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24856" y="4831080"/>
            <a:ext cx="2667000" cy="3749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296"/>
              </a:lnSpc>
            </a:pPr>
            <a:r>
              <a:rPr lang="ru-RU" sz="9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Внедрение процедур для реагирования на случаи мошенничества и их расследования</a:t>
            </a:r>
            <a:endParaRPr lang="en-US" sz="9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8784" y="5425440"/>
            <a:ext cx="3489960" cy="2956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056"/>
              </a:lnSpc>
            </a:pPr>
            <a:r>
              <a:rPr lang="ru-RU" sz="800" kern="0" dirty="0">
                <a:latin typeface="Arial" pitchFamily="34" charset="0"/>
                <a:cs typeface="Arial" pitchFamily="34" charset="0"/>
              </a:rPr>
              <a:t>Персонал, управляющий процессами платежей, закупок и контрактации, следует специально обучать навыкам предупреждения мошенничества, чтобы повысить их соответствующую квалификацию. </a:t>
            </a:r>
            <a:endParaRPr lang="en-US" sz="8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70704" y="5337048"/>
            <a:ext cx="3822192" cy="3413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960"/>
              </a:lnSpc>
            </a:pPr>
            <a:r>
              <a:rPr lang="ru-RU" sz="800" kern="0" dirty="0">
                <a:latin typeface="Arial" pitchFamily="34" charset="0"/>
                <a:cs typeface="Arial" pitchFamily="34" charset="0"/>
              </a:rPr>
              <a:t>Сотрудничество с финансовой инспекцией и другими соответствующими органами; привлечение к расследованию случаев мошенничества государственных служащих, обладающих необходимой квалификацией и компетенцией в части ведения дознания и работы с доказательной базой.</a:t>
            </a:r>
            <a:endParaRPr lang="en-US" sz="8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26723" y="1252447"/>
            <a:ext cx="280831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aseline="-25000" dirty="0"/>
              <a:t>INTERNAL AUDIT COMMUNITY OF PRACTICE</a:t>
            </a:r>
          </a:p>
        </p:txBody>
      </p:sp>
    </p:spTree>
    <p:extLst>
      <p:ext uri="{BB962C8B-B14F-4D97-AF65-F5344CB8AC3E}">
        <p14:creationId xmlns:p14="http://schemas.microsoft.com/office/powerpoint/2010/main" val="2318771917"/>
      </p:ext>
    </p:extLst>
  </p:cSld>
  <p:clrMapOvr>
    <a:masterClrMapping/>
  </p:clrMapOvr>
</p:sld>
</file>

<file path=ppt/theme/theme1.xml><?xml version="1.0" encoding="utf-8"?>
<a:theme xmlns:a="http://schemas.openxmlformats.org/drawingml/2006/main" name="1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FFFFFF"/>
        </a:lt1>
        <a:dk2>
          <a:srgbClr val="C3D0E4"/>
        </a:dk2>
        <a:lt2>
          <a:srgbClr val="00AEEF"/>
        </a:lt2>
        <a:accent1>
          <a:srgbClr val="711471"/>
        </a:accent1>
        <a:accent2>
          <a:srgbClr val="A9C398"/>
        </a:accent2>
        <a:accent3>
          <a:srgbClr val="FFFFFF"/>
        </a:accent3>
        <a:accent4>
          <a:srgbClr val="000000"/>
        </a:accent4>
        <a:accent5>
          <a:srgbClr val="BBAABB"/>
        </a:accent5>
        <a:accent6>
          <a:srgbClr val="99B089"/>
        </a:accent6>
        <a:hlink>
          <a:srgbClr val="00928F"/>
        </a:hlink>
        <a:folHlink>
          <a:srgbClr val="E5B5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AEEF"/>
        </a:dk2>
        <a:lt2>
          <a:srgbClr val="C3D0E4"/>
        </a:lt2>
        <a:accent1>
          <a:srgbClr val="711471"/>
        </a:accent1>
        <a:accent2>
          <a:srgbClr val="A9C398"/>
        </a:accent2>
        <a:accent3>
          <a:srgbClr val="FFFFFF"/>
        </a:accent3>
        <a:accent4>
          <a:srgbClr val="000000"/>
        </a:accent4>
        <a:accent5>
          <a:srgbClr val="BBAABB"/>
        </a:accent5>
        <a:accent6>
          <a:srgbClr val="99B089"/>
        </a:accent6>
        <a:hlink>
          <a:srgbClr val="00928F"/>
        </a:hlink>
        <a:folHlink>
          <a:srgbClr val="E5B5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AEE4"/>
        </a:dk2>
        <a:lt2>
          <a:srgbClr val="C3D0E4"/>
        </a:lt2>
        <a:accent1>
          <a:srgbClr val="711471"/>
        </a:accent1>
        <a:accent2>
          <a:srgbClr val="A9C398"/>
        </a:accent2>
        <a:accent3>
          <a:srgbClr val="FFFFFF"/>
        </a:accent3>
        <a:accent4>
          <a:srgbClr val="000000"/>
        </a:accent4>
        <a:accent5>
          <a:srgbClr val="BBAABB"/>
        </a:accent5>
        <a:accent6>
          <a:srgbClr val="99B089"/>
        </a:accent6>
        <a:hlink>
          <a:srgbClr val="00928F"/>
        </a:hlink>
        <a:folHlink>
          <a:srgbClr val="E5B5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6">
        <a:dk1>
          <a:srgbClr val="000000"/>
        </a:dk1>
        <a:lt1>
          <a:srgbClr val="FFFFFF"/>
        </a:lt1>
        <a:dk2>
          <a:srgbClr val="00AEEF"/>
        </a:dk2>
        <a:lt2>
          <a:srgbClr val="C3D0E4"/>
        </a:lt2>
        <a:accent1>
          <a:srgbClr val="711471"/>
        </a:accent1>
        <a:accent2>
          <a:srgbClr val="E5B53B"/>
        </a:accent2>
        <a:accent3>
          <a:srgbClr val="FFFFFF"/>
        </a:accent3>
        <a:accent4>
          <a:srgbClr val="000000"/>
        </a:accent4>
        <a:accent5>
          <a:srgbClr val="BBAABB"/>
        </a:accent5>
        <a:accent6>
          <a:srgbClr val="CFA435"/>
        </a:accent6>
        <a:hlink>
          <a:srgbClr val="00928F"/>
        </a:hlink>
        <a:folHlink>
          <a:srgbClr val="6052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loitte report">
  <a:themeElements>
    <a:clrScheme name="Deloitte report 11">
      <a:dk1>
        <a:srgbClr val="091D5D"/>
      </a:dk1>
      <a:lt1>
        <a:srgbClr val="FFFFFF"/>
      </a:lt1>
      <a:dk2>
        <a:srgbClr val="800080"/>
      </a:dk2>
      <a:lt2>
        <a:srgbClr val="CC3300"/>
      </a:lt2>
      <a:accent1>
        <a:srgbClr val="9966FF"/>
      </a:accent1>
      <a:accent2>
        <a:srgbClr val="FF9900"/>
      </a:accent2>
      <a:accent3>
        <a:srgbClr val="FFFFFF"/>
      </a:accent3>
      <a:accent4>
        <a:srgbClr val="06174E"/>
      </a:accent4>
      <a:accent5>
        <a:srgbClr val="CAB8FF"/>
      </a:accent5>
      <a:accent6>
        <a:srgbClr val="E78A00"/>
      </a:accent6>
      <a:hlink>
        <a:srgbClr val="3399FF"/>
      </a:hlink>
      <a:folHlink>
        <a:srgbClr val="336600"/>
      </a:folHlink>
    </a:clrScheme>
    <a:fontScheme name="Deloitte 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loitte report 1">
        <a:dk1>
          <a:srgbClr val="4D4D4D"/>
        </a:dk1>
        <a:lt1>
          <a:srgbClr val="FFFFFF"/>
        </a:lt1>
        <a:dk2>
          <a:srgbClr val="000066"/>
        </a:dk2>
        <a:lt2>
          <a:srgbClr val="C0C0C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0404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report 2">
        <a:dk1>
          <a:srgbClr val="000000"/>
        </a:dk1>
        <a:lt1>
          <a:srgbClr val="FFFFFF"/>
        </a:lt1>
        <a:dk2>
          <a:srgbClr val="091D5D"/>
        </a:dk2>
        <a:lt2>
          <a:srgbClr val="336699"/>
        </a:lt2>
        <a:accent1>
          <a:srgbClr val="99CC33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D"/>
        </a:accent5>
        <a:accent6>
          <a:srgbClr val="E7B900"/>
        </a:accent6>
        <a:hlink>
          <a:srgbClr val="CC3300"/>
        </a:hlink>
        <a:folHlink>
          <a:srgbClr val="EDE8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report 3">
        <a:dk1>
          <a:srgbClr val="336699"/>
        </a:dk1>
        <a:lt1>
          <a:srgbClr val="FFFFFF"/>
        </a:lt1>
        <a:dk2>
          <a:srgbClr val="000066"/>
        </a:dk2>
        <a:lt2>
          <a:srgbClr val="091D5D"/>
        </a:lt2>
        <a:accent1>
          <a:srgbClr val="99CC33"/>
        </a:accent1>
        <a:accent2>
          <a:srgbClr val="FFCC00"/>
        </a:accent2>
        <a:accent3>
          <a:srgbClr val="AAAAB8"/>
        </a:accent3>
        <a:accent4>
          <a:srgbClr val="DADADA"/>
        </a:accent4>
        <a:accent5>
          <a:srgbClr val="CAE2AD"/>
        </a:accent5>
        <a:accent6>
          <a:srgbClr val="E7B900"/>
        </a:accent6>
        <a:hlink>
          <a:srgbClr val="CC3300"/>
        </a:hlink>
        <a:folHlink>
          <a:srgbClr val="EDE8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oitte report 4">
        <a:dk1>
          <a:srgbClr val="336699"/>
        </a:dk1>
        <a:lt1>
          <a:srgbClr val="FFFFFF"/>
        </a:lt1>
        <a:dk2>
          <a:srgbClr val="091D5D"/>
        </a:dk2>
        <a:lt2>
          <a:srgbClr val="091D5D"/>
        </a:lt2>
        <a:accent1>
          <a:srgbClr val="99CC33"/>
        </a:accent1>
        <a:accent2>
          <a:srgbClr val="FFCC00"/>
        </a:accent2>
        <a:accent3>
          <a:srgbClr val="AAABB6"/>
        </a:accent3>
        <a:accent4>
          <a:srgbClr val="DADADA"/>
        </a:accent4>
        <a:accent5>
          <a:srgbClr val="CAE2AD"/>
        </a:accent5>
        <a:accent6>
          <a:srgbClr val="E7B900"/>
        </a:accent6>
        <a:hlink>
          <a:srgbClr val="CC3300"/>
        </a:hlink>
        <a:folHlink>
          <a:srgbClr val="EDE8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oitte report 5">
        <a:dk1>
          <a:srgbClr val="667DD1"/>
        </a:dk1>
        <a:lt1>
          <a:srgbClr val="FFFFFF"/>
        </a:lt1>
        <a:dk2>
          <a:srgbClr val="091D5D"/>
        </a:dk2>
        <a:lt2>
          <a:srgbClr val="091D5D"/>
        </a:lt2>
        <a:accent1>
          <a:srgbClr val="9CD100"/>
        </a:accent1>
        <a:accent2>
          <a:srgbClr val="DC8240"/>
        </a:accent2>
        <a:accent3>
          <a:srgbClr val="AAABB6"/>
        </a:accent3>
        <a:accent4>
          <a:srgbClr val="DADADA"/>
        </a:accent4>
        <a:accent5>
          <a:srgbClr val="CBE5AA"/>
        </a:accent5>
        <a:accent6>
          <a:srgbClr val="C77539"/>
        </a:accent6>
        <a:hlink>
          <a:srgbClr val="A13D3A"/>
        </a:hlink>
        <a:folHlink>
          <a:srgbClr val="DED3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oitte report 6">
        <a:dk1>
          <a:srgbClr val="667DD1"/>
        </a:dk1>
        <a:lt1>
          <a:srgbClr val="FFFFFF"/>
        </a:lt1>
        <a:dk2>
          <a:srgbClr val="0C2678"/>
        </a:dk2>
        <a:lt2>
          <a:srgbClr val="091D5D"/>
        </a:lt2>
        <a:accent1>
          <a:srgbClr val="9CD100"/>
        </a:accent1>
        <a:accent2>
          <a:srgbClr val="DC8240"/>
        </a:accent2>
        <a:accent3>
          <a:srgbClr val="AAACBE"/>
        </a:accent3>
        <a:accent4>
          <a:srgbClr val="DADADA"/>
        </a:accent4>
        <a:accent5>
          <a:srgbClr val="CBE5AA"/>
        </a:accent5>
        <a:accent6>
          <a:srgbClr val="C77539"/>
        </a:accent6>
        <a:hlink>
          <a:srgbClr val="A13D3A"/>
        </a:hlink>
        <a:folHlink>
          <a:srgbClr val="DED3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oitte report 7">
        <a:dk1>
          <a:srgbClr val="667DD1"/>
        </a:dk1>
        <a:lt1>
          <a:srgbClr val="FFFFFF"/>
        </a:lt1>
        <a:dk2>
          <a:srgbClr val="0C2678"/>
        </a:dk2>
        <a:lt2>
          <a:srgbClr val="091D5D"/>
        </a:lt2>
        <a:accent1>
          <a:srgbClr val="9CD100"/>
        </a:accent1>
        <a:accent2>
          <a:srgbClr val="DC8240"/>
        </a:accent2>
        <a:accent3>
          <a:srgbClr val="AAACBE"/>
        </a:accent3>
        <a:accent4>
          <a:srgbClr val="DADADA"/>
        </a:accent4>
        <a:accent5>
          <a:srgbClr val="CBE5AA"/>
        </a:accent5>
        <a:accent6>
          <a:srgbClr val="C77539"/>
        </a:accent6>
        <a:hlink>
          <a:srgbClr val="667DB6"/>
        </a:hlink>
        <a:folHlink>
          <a:srgbClr val="DED3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oitte report 8">
        <a:dk1>
          <a:srgbClr val="CC3300"/>
        </a:dk1>
        <a:lt1>
          <a:srgbClr val="FFFFFF"/>
        </a:lt1>
        <a:dk2>
          <a:srgbClr val="0C2678"/>
        </a:dk2>
        <a:lt2>
          <a:srgbClr val="5F5F5F"/>
        </a:lt2>
        <a:accent1>
          <a:srgbClr val="9966FF"/>
        </a:accent1>
        <a:accent2>
          <a:srgbClr val="CC6600"/>
        </a:accent2>
        <a:accent3>
          <a:srgbClr val="AAACBE"/>
        </a:accent3>
        <a:accent4>
          <a:srgbClr val="DADADA"/>
        </a:accent4>
        <a:accent5>
          <a:srgbClr val="CAB8FF"/>
        </a:accent5>
        <a:accent6>
          <a:srgbClr val="B95C00"/>
        </a:accent6>
        <a:hlink>
          <a:srgbClr val="33660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oitte report 9">
        <a:dk1>
          <a:srgbClr val="000066"/>
        </a:dk1>
        <a:lt1>
          <a:srgbClr val="FFFFFF"/>
        </a:lt1>
        <a:dk2>
          <a:srgbClr val="5F5F5F"/>
        </a:dk2>
        <a:lt2>
          <a:srgbClr val="CC3300"/>
        </a:lt2>
        <a:accent1>
          <a:srgbClr val="9966FF"/>
        </a:accent1>
        <a:accent2>
          <a:srgbClr val="CC6600"/>
        </a:accent2>
        <a:accent3>
          <a:srgbClr val="FFFFFF"/>
        </a:accent3>
        <a:accent4>
          <a:srgbClr val="000056"/>
        </a:accent4>
        <a:accent5>
          <a:srgbClr val="CAB8FF"/>
        </a:accent5>
        <a:accent6>
          <a:srgbClr val="B95C00"/>
        </a:accent6>
        <a:hlink>
          <a:srgbClr val="33660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report 10">
        <a:dk1>
          <a:srgbClr val="000066"/>
        </a:dk1>
        <a:lt1>
          <a:srgbClr val="FFFFFF"/>
        </a:lt1>
        <a:dk2>
          <a:srgbClr val="800080"/>
        </a:dk2>
        <a:lt2>
          <a:srgbClr val="CC3300"/>
        </a:lt2>
        <a:accent1>
          <a:srgbClr val="9966FF"/>
        </a:accent1>
        <a:accent2>
          <a:srgbClr val="FF9900"/>
        </a:accent2>
        <a:accent3>
          <a:srgbClr val="FFFFFF"/>
        </a:accent3>
        <a:accent4>
          <a:srgbClr val="000056"/>
        </a:accent4>
        <a:accent5>
          <a:srgbClr val="CAB8FF"/>
        </a:accent5>
        <a:accent6>
          <a:srgbClr val="E78A00"/>
        </a:accent6>
        <a:hlink>
          <a:srgbClr val="3399FF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report 11">
        <a:dk1>
          <a:srgbClr val="091D5D"/>
        </a:dk1>
        <a:lt1>
          <a:srgbClr val="FFFFFF"/>
        </a:lt1>
        <a:dk2>
          <a:srgbClr val="800080"/>
        </a:dk2>
        <a:lt2>
          <a:srgbClr val="CC3300"/>
        </a:lt2>
        <a:accent1>
          <a:srgbClr val="9966FF"/>
        </a:accent1>
        <a:accent2>
          <a:srgbClr val="FF9900"/>
        </a:accent2>
        <a:accent3>
          <a:srgbClr val="FFFFFF"/>
        </a:accent3>
        <a:accent4>
          <a:srgbClr val="06174E"/>
        </a:accent4>
        <a:accent5>
          <a:srgbClr val="CAB8FF"/>
        </a:accent5>
        <a:accent6>
          <a:srgbClr val="E78A00"/>
        </a:accent6>
        <a:hlink>
          <a:srgbClr val="3399FF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917</Words>
  <Application>Microsoft Office PowerPoint</Application>
  <PresentationFormat>On-screen Show (4:3)</PresentationFormat>
  <Paragraphs>143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(body)</vt:lpstr>
      <vt:lpstr>Arial (headings)</vt:lpstr>
      <vt:lpstr>Calibri</vt:lpstr>
      <vt:lpstr>MyriadPro-Bold</vt:lpstr>
      <vt:lpstr>Times New Roman</vt:lpstr>
      <vt:lpstr>Verdana</vt:lpstr>
      <vt:lpstr>Wingdings</vt:lpstr>
      <vt:lpstr>13_Custom Design</vt:lpstr>
      <vt:lpstr>Deloitte report</vt:lpstr>
      <vt:lpstr>Zadani dizajn</vt:lpstr>
      <vt:lpstr> PEM PAL  СВА Рабочая группа «Аудит на практике»   Внутренний аудит в государственном секторе: Акцент на борьбе с мошенничеством  Льерка Црнкович  </vt:lpstr>
      <vt:lpstr>Содержание </vt:lpstr>
      <vt:lpstr>1. Введение</vt:lpstr>
      <vt:lpstr>2. Мошенничество в государственном секторе</vt:lpstr>
      <vt:lpstr>2. Мошенничество в государственном секторе</vt:lpstr>
      <vt:lpstr>2. Мошенничество в государственном секторе</vt:lpstr>
      <vt:lpstr>3. Обязанности в организации в части борьбы с мошенничеством</vt:lpstr>
      <vt:lpstr>4. Борьба с мошенничеством:  примеры передового опыта (1/1)</vt:lpstr>
      <vt:lpstr>4. Борьба с мошенничеством:  примеры передового опыта (1/2)</vt:lpstr>
      <vt:lpstr>5. Выводы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Jean-Pierre</dc:creator>
  <cp:lastModifiedBy>Andrei Nikolaevich Salnikov</cp:lastModifiedBy>
  <cp:revision>224</cp:revision>
  <cp:lastPrinted>2019-03-26T08:09:55Z</cp:lastPrinted>
  <dcterms:created xsi:type="dcterms:W3CDTF">2016-03-14T08:03:30Z</dcterms:created>
  <dcterms:modified xsi:type="dcterms:W3CDTF">2019-10-10T11:07:45Z</dcterms:modified>
</cp:coreProperties>
</file>