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80" r:id="rId2"/>
    <p:sldId id="256" r:id="rId3"/>
    <p:sldId id="265" r:id="rId4"/>
    <p:sldId id="264" r:id="rId5"/>
    <p:sldId id="266" r:id="rId6"/>
    <p:sldId id="257" r:id="rId7"/>
    <p:sldId id="267" r:id="rId8"/>
    <p:sldId id="268" r:id="rId9"/>
    <p:sldId id="269" r:id="rId10"/>
    <p:sldId id="258" r:id="rId11"/>
    <p:sldId id="279" r:id="rId12"/>
    <p:sldId id="275" r:id="rId13"/>
    <p:sldId id="277" r:id="rId14"/>
    <p:sldId id="278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8D8868"/>
    <a:srgbClr val="4C5858"/>
    <a:srgbClr val="AEB3AD"/>
    <a:srgbClr val="94786A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4" autoAdjust="0"/>
    <p:restoredTop sz="88389" autoAdjust="0"/>
  </p:normalViewPr>
  <p:slideViewPr>
    <p:cSldViewPr snapToGrid="0">
      <p:cViewPr varScale="1">
        <p:scale>
          <a:sx n="97" d="100"/>
          <a:sy n="97" d="100"/>
        </p:scale>
        <p:origin x="1032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96DD-41B2-BF14-96E54D360CDD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</c:spPr>
            <c:extLst>
              <c:ext xmlns:c16="http://schemas.microsoft.com/office/drawing/2014/chart" uri="{C3380CC4-5D6E-409C-BE32-E72D297353CC}">
                <c16:uniqueId val="{00000002-96DD-41B2-BF14-96E54D360CDD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55</c:v>
                </c:pt>
                <c:pt idx="1">
                  <c:v>45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6DD-41B2-BF14-96E54D360CD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64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3C2F-4A84-80E9-2B7103215E37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</c:spPr>
            <c:extLst>
              <c:ext xmlns:c16="http://schemas.microsoft.com/office/drawing/2014/chart" uri="{C3380CC4-5D6E-409C-BE32-E72D297353CC}">
                <c16:uniqueId val="{00000002-3C2F-4A84-80E9-2B7103215E3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</c:v>
                </c:pt>
                <c:pt idx="1">
                  <c:v>35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3C2F-4A84-80E9-2B7103215E3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26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DF5C-455C-8BB7-F3FAD41A255E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</c:spPr>
            <c:extLst>
              <c:ext xmlns:c16="http://schemas.microsoft.com/office/drawing/2014/chart" uri="{C3380CC4-5D6E-409C-BE32-E72D297353CC}">
                <c16:uniqueId val="{00000002-DF5C-455C-8BB7-F3FAD41A255E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DF5C-455C-8BB7-F3FAD41A255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autoTitleDeleted val="1"/>
    <c:plotArea>
      <c:layout/>
      <c:doughnut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rgbClr val="325C80"/>
            </a:solidFill>
          </c:spPr>
          <c:explosion val="2"/>
          <c:dPt>
            <c:idx val="0"/>
            <c:bubble3D val="0"/>
            <c:extLst>
              <c:ext xmlns:c16="http://schemas.microsoft.com/office/drawing/2014/chart" uri="{C3380CC4-5D6E-409C-BE32-E72D297353CC}">
                <c16:uniqueId val="{00000000-EB46-4FF4-AADF-F4CFBEC242D7}"/>
              </c:ext>
            </c:extLst>
          </c:dPt>
          <c:dPt>
            <c:idx val="1"/>
            <c:bubble3D val="0"/>
            <c:spPr>
              <a:solidFill>
                <a:srgbClr val="5AAAFA"/>
              </a:solidFill>
            </c:spPr>
            <c:extLst>
              <c:ext xmlns:c16="http://schemas.microsoft.com/office/drawing/2014/chart" uri="{C3380CC4-5D6E-409C-BE32-E72D297353CC}">
                <c16:uniqueId val="{00000002-EB46-4FF4-AADF-F4CFBEC242D7}"/>
              </c:ext>
            </c:extLst>
          </c:dPt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71</c:v>
                </c:pt>
                <c:pt idx="1">
                  <c:v>29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EB46-4FF4-AADF-F4CFBEC242D7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  <c:firstSliceAng val="105"/>
        <c:holeSize val="70"/>
      </c:doughnutChart>
    </c:plotArea>
    <c:plotVisOnly val="1"/>
    <c:dispBlanksAs val="zero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A4727E6-3CB5-4527-BACE-F16DF1056C72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AAD96FB-887E-4E35-A510-C1FAF903BC3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89476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Conduct Risk</a:t>
            </a:r>
            <a:r>
              <a:rPr lang="en-US" baseline="0" dirty="0"/>
              <a:t> – Collusion, Insider Trading</a:t>
            </a:r>
          </a:p>
          <a:p>
            <a:r>
              <a:rPr lang="en-US" baseline="0" dirty="0"/>
              <a:t>Client Suitability – </a:t>
            </a:r>
            <a:r>
              <a:rPr lang="en-US" baseline="0" dirty="0" err="1"/>
              <a:t>Mis</a:t>
            </a:r>
            <a:r>
              <a:rPr lang="en-US" baseline="0" dirty="0"/>
              <a:t>-selling, Misrepresentation</a:t>
            </a:r>
          </a:p>
          <a:p>
            <a:r>
              <a:rPr lang="en-US" baseline="0" dirty="0"/>
              <a:t>Market Abuse – Pump and Dump, Front Running</a:t>
            </a:r>
          </a:p>
          <a:p>
            <a:r>
              <a:rPr lang="en-US" baseline="0" dirty="0"/>
              <a:t>Complaints – Sales Malpractice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AAD96FB-887E-4E35-A510-C1FAF903BC33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0392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Reduced Cost of employee non-compliance</a:t>
            </a:r>
            <a:r>
              <a:rPr lang="en-US" baseline="0" dirty="0"/>
              <a:t> &amp; misconduct</a:t>
            </a:r>
          </a:p>
          <a:p>
            <a:r>
              <a:rPr lang="en-US" baseline="0" dirty="0"/>
              <a:t>Faster detection of sophisticated scenarios</a:t>
            </a:r>
          </a:p>
          <a:p>
            <a:r>
              <a:rPr lang="en-US" baseline="0" dirty="0"/>
              <a:t>Risk based prioritization of alerts and reduced false positives</a:t>
            </a:r>
          </a:p>
          <a:p>
            <a:r>
              <a:rPr lang="en-US" baseline="0" dirty="0" err="1"/>
              <a:t>Nando’s</a:t>
            </a:r>
            <a:r>
              <a:rPr lang="en-US" baseline="0" dirty="0"/>
              <a:t> and Poker Party Examples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0B8F-0D51-4B71-B884-13E8E8CB1BA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33624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400" b="1" dirty="0">
                <a:solidFill>
                  <a:schemeClr val="accent5"/>
                </a:solidFill>
              </a:rPr>
              <a:t>Hybrid Cognitive Risk Model</a:t>
            </a:r>
          </a:p>
          <a:p>
            <a:r>
              <a:rPr lang="en-US" dirty="0"/>
              <a:t>Cognitive Technology can identify fraudulent patterns in a highly regulated environment, balancing complexity</a:t>
            </a:r>
            <a:r>
              <a:rPr lang="en-US" baseline="0" dirty="0"/>
              <a:t> </a:t>
            </a:r>
            <a:r>
              <a:rPr lang="en-US" dirty="0"/>
              <a:t>and transparency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0B8F-0D51-4B71-B884-13E8E8CB1B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6477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b="1" dirty="0"/>
              <a:t>Advantages of a Bayesian</a:t>
            </a:r>
            <a:r>
              <a:rPr lang="en-US" b="1" baseline="0" dirty="0"/>
              <a:t> Network</a:t>
            </a:r>
          </a:p>
          <a:p>
            <a:r>
              <a:rPr lang="ro-RO" dirty="0"/>
              <a:t>Bayesian </a:t>
            </a:r>
            <a:r>
              <a:rPr lang="en-US" dirty="0"/>
              <a:t>Network based risk model detects fraud in a mutually exclusive and collectively exhaustive way 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prstClr val="white"/>
                </a:solidFill>
                <a:ea typeface="MS PGothic" pitchFamily="34" charset="-128"/>
              </a:rPr>
              <a:t>Cognitive Analytics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white"/>
                </a:solidFill>
                <a:ea typeface="MS PGothic" pitchFamily="34" charset="-128"/>
              </a:rPr>
              <a:t>Bayesian Network model allows to extract complex patterns indicative of different expense fraud scenarios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prstClr val="white"/>
                </a:solidFill>
                <a:ea typeface="MS PGothic" pitchFamily="34" charset="-128"/>
              </a:rPr>
              <a:t>Visualization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white"/>
                </a:solidFill>
                <a:ea typeface="MS PGothic" pitchFamily="34" charset="-128"/>
              </a:rPr>
              <a:t>Advance network visualizations provide quick assessment of most important risk components at a glance 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b="1" dirty="0">
                <a:solidFill>
                  <a:prstClr val="white"/>
                </a:solidFill>
                <a:ea typeface="MS PGothic" pitchFamily="34" charset="-128"/>
              </a:rPr>
              <a:t>Remediation</a:t>
            </a:r>
          </a:p>
          <a:p>
            <a:pPr marL="0" lvl="1" indent="0" fontAlgn="base">
              <a:lnSpc>
                <a:spcPct val="100000"/>
              </a:lnSpc>
              <a:spcAft>
                <a:spcPct val="0"/>
              </a:spcAft>
              <a:buFont typeface="Arial" panose="020B0604020202020204" pitchFamily="34" charset="0"/>
              <a:buNone/>
            </a:pPr>
            <a:r>
              <a:rPr lang="en-US" altLang="en-US" sz="2000" dirty="0">
                <a:solidFill>
                  <a:prstClr val="white"/>
                </a:solidFill>
                <a:ea typeface="MS PGothic" pitchFamily="34" charset="-128"/>
              </a:rPr>
              <a:t>Drill down capabilities facilitate investigations and root cause analysis, in alignment with remediation procedure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6F0B8F-0D51-4B71-B884-13E8E8CB1BA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567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7092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41966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024436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52521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03313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042201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558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17747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9834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949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7" y="494506"/>
            <a:ext cx="8825385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Picture 7"/>
          <p:cNvPicPr/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32" y="494506"/>
            <a:ext cx="3141980" cy="1066799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838200" y="1819275"/>
            <a:ext cx="10841038" cy="3005138"/>
          </a:xfrm>
        </p:spPr>
        <p:txBody>
          <a:bodyPr/>
          <a:lstStyle>
            <a:lvl1pPr marL="0" indent="0" algn="ct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200" b="1" i="1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4" hasCustomPrompt="1"/>
          </p:nvPr>
        </p:nvSpPr>
        <p:spPr>
          <a:xfrm>
            <a:off x="8603811" y="4978400"/>
            <a:ext cx="3068638" cy="1743075"/>
          </a:xfrm>
        </p:spPr>
        <p:txBody>
          <a:bodyPr>
            <a:normAutofit/>
          </a:bodyPr>
          <a:lstStyle>
            <a:lvl1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 smtClean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0" indent="0" algn="r" defTabSz="914400" rtl="0" eaLnBrk="1" latinLnBrk="0" hangingPunct="1">
              <a:lnSpc>
                <a:spcPct val="7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1600" kern="1200" dirty="0">
                <a:solidFill>
                  <a:schemeClr val="accent1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5pPr>
          </a:lstStyle>
          <a:p>
            <a:pPr lvl="0"/>
            <a:r>
              <a:rPr lang="en-US" dirty="0"/>
              <a:t>Presenter</a:t>
            </a:r>
          </a:p>
          <a:p>
            <a:pPr lvl="0"/>
            <a:r>
              <a:rPr lang="en-US" dirty="0"/>
              <a:t>Title</a:t>
            </a:r>
          </a:p>
        </p:txBody>
      </p:sp>
    </p:spTree>
    <p:extLst>
      <p:ext uri="{BB962C8B-B14F-4D97-AF65-F5344CB8AC3E}">
        <p14:creationId xmlns:p14="http://schemas.microsoft.com/office/powerpoint/2010/main" val="738793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62893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DD4060-E96C-4265-9C4B-AD47855DF497}" type="datetimeFigureOut">
              <a:rPr lang="en-US" smtClean="0"/>
              <a:t>10/14/2019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304D86-FFBC-4B37-80BD-DD9BEEF7941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6941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60" r:id="rId8"/>
    <p:sldLayoutId id="2147483656" r:id="rId9"/>
    <p:sldLayoutId id="2147483657" r:id="rId10"/>
    <p:sldLayoutId id="2147483658" r:id="rId11"/>
    <p:sldLayoutId id="2147483659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13" Type="http://schemas.openxmlformats.org/officeDocument/2006/relationships/image" Target="../media/image44.png"/><Relationship Id="rId3" Type="http://schemas.openxmlformats.org/officeDocument/2006/relationships/image" Target="../media/image35.png"/><Relationship Id="rId7" Type="http://schemas.openxmlformats.org/officeDocument/2006/relationships/image" Target="../media/image39.png"/><Relationship Id="rId12" Type="http://schemas.openxmlformats.org/officeDocument/2006/relationships/image" Target="../media/image4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11" Type="http://schemas.openxmlformats.org/officeDocument/2006/relationships/image" Target="../media/image42.png"/><Relationship Id="rId5" Type="http://schemas.openxmlformats.org/officeDocument/2006/relationships/image" Target="../media/image37.png"/><Relationship Id="rId15" Type="http://schemas.openxmlformats.org/officeDocument/2006/relationships/image" Target="../media/image46.png"/><Relationship Id="rId10" Type="http://schemas.openxmlformats.org/officeDocument/2006/relationships/image" Target="../media/image10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Relationship Id="rId14" Type="http://schemas.openxmlformats.org/officeDocument/2006/relationships/image" Target="../media/image4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1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48.emf"/><Relationship Id="rId5" Type="http://schemas.openxmlformats.org/officeDocument/2006/relationships/oleObject" Target="../embeddings/oleObject1.bin"/><Relationship Id="rId4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7" Type="http://schemas.openxmlformats.org/officeDocument/2006/relationships/image" Target="../media/image29.pn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28.png"/><Relationship Id="rId7" Type="http://schemas.openxmlformats.org/officeDocument/2006/relationships/image" Target="../media/image33.pn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29.png"/><Relationship Id="rId4" Type="http://schemas.openxmlformats.org/officeDocument/2006/relationships/image" Target="../media/image3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F4CDEE2-7FBD-4F52-BEBD-69BA70CD5D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Internal Audit Community of Practice (</a:t>
            </a:r>
            <a:r>
              <a:rPr lang="en-GB" b="1" dirty="0" err="1">
                <a:solidFill>
                  <a:schemeClr val="accent1">
                    <a:lumMod val="75000"/>
                  </a:schemeClr>
                </a:solidFill>
              </a:rPr>
              <a:t>IACOP</a:t>
            </a:r>
            <a:r>
              <a:rPr lang="en-GB" b="1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marL="0" indent="0" algn="ctr">
              <a:buNone/>
            </a:pPr>
            <a:endParaRPr lang="en-GB" b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Audit in Practice (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AiP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) Working Group Meeting</a:t>
            </a:r>
          </a:p>
          <a:p>
            <a:pPr marL="0" indent="0" algn="ctr">
              <a:buNone/>
            </a:pPr>
            <a:endParaRPr lang="en-GB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52th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en-GB" b="1" i="1" dirty="0" err="1">
                <a:solidFill>
                  <a:schemeClr val="accent1">
                    <a:lumMod val="75000"/>
                  </a:schemeClr>
                </a:solidFill>
              </a:rPr>
              <a:t>IACOP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 meeting</a:t>
            </a:r>
          </a:p>
          <a:p>
            <a:pPr marL="0" indent="0" algn="ctr">
              <a:buNone/>
            </a:pPr>
            <a:endParaRPr lang="en-GB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Sochi - </a:t>
            </a:r>
            <a:r>
              <a:rPr lang="az-Cyrl-AZ" b="1" i="1" dirty="0">
                <a:solidFill>
                  <a:schemeClr val="accent1">
                    <a:lumMod val="75000"/>
                  </a:schemeClr>
                </a:solidFill>
              </a:rPr>
              <a:t>Сочи</a:t>
            </a:r>
            <a:r>
              <a:rPr lang="en-GB" b="1" i="1" dirty="0">
                <a:solidFill>
                  <a:schemeClr val="accent1">
                    <a:lumMod val="75000"/>
                  </a:schemeClr>
                </a:solidFill>
              </a:rPr>
              <a:t>, Russian Federation, October 28-29, 2019</a:t>
            </a:r>
            <a:endParaRPr lang="en-GB" sz="4000" b="1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r">
              <a:buNone/>
            </a:pPr>
            <a:endParaRPr lang="en-GB" sz="1400" dirty="0">
              <a:solidFill>
                <a:schemeClr val="accent1">
                  <a:lumMod val="75000"/>
                </a:schemeClr>
              </a:solidFill>
            </a:endParaRPr>
          </a:p>
          <a:p>
            <a:endParaRPr lang="en-GB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Scott Layton</a:t>
            </a:r>
          </a:p>
          <a:p>
            <a:r>
              <a:rPr lang="en-US" dirty="0"/>
              <a:t>Vice President, Managing Partner</a:t>
            </a:r>
          </a:p>
          <a:p>
            <a:r>
              <a:rPr lang="en-US" dirty="0"/>
              <a:t>Global Finance Transformation</a:t>
            </a:r>
          </a:p>
          <a:p>
            <a:r>
              <a:rPr lang="en-US" dirty="0"/>
              <a:t>IBM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25E5F46-9C77-4E4F-9088-ECC285F7D119}"/>
              </a:ext>
            </a:extLst>
          </p:cNvPr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287" y="494506"/>
            <a:ext cx="8825385" cy="1066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76732" y="494506"/>
            <a:ext cx="3141980" cy="10667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069161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in Combatting Fraud and Corruption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IT and other Innovations</a:t>
            </a:r>
          </a:p>
          <a:p>
            <a:r>
              <a:rPr lang="en-US" dirty="0"/>
              <a:t>20 minutes</a:t>
            </a:r>
          </a:p>
        </p:txBody>
      </p:sp>
    </p:spTree>
    <p:extLst>
      <p:ext uri="{BB962C8B-B14F-4D97-AF65-F5344CB8AC3E}">
        <p14:creationId xmlns:p14="http://schemas.microsoft.com/office/powerpoint/2010/main" val="305094265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v1163070.jpg"/>
          <p:cNvPicPr>
            <a:picLocks noChangeAspect="1" noChangeArrowheads="1"/>
          </p:cNvPicPr>
          <p:nvPr/>
        </p:nvPicPr>
        <p:blipFill rotWithShape="1">
          <a:blip r:embed="rId3">
            <a:duotone>
              <a:prstClr val="black"/>
              <a:schemeClr val="accent1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3990"/>
          <a:stretch/>
        </p:blipFill>
        <p:spPr bwMode="auto">
          <a:xfrm>
            <a:off x="1489485" y="-3534"/>
            <a:ext cx="3714705" cy="68729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itle 1"/>
          <p:cNvSpPr txBox="1">
            <a:spLocks/>
          </p:cNvSpPr>
          <p:nvPr/>
        </p:nvSpPr>
        <p:spPr>
          <a:xfrm>
            <a:off x="272142" y="256270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BM Plex Sans" panose="020B0503050000000000" pitchFamily="34" charset="0"/>
              </a:rPr>
              <a:t>Cognitive </a:t>
            </a:r>
            <a:r>
              <a:rPr lang="en-US" dirty="0">
                <a:solidFill>
                  <a:schemeClr val="bg1"/>
                </a:solidFill>
                <a:latin typeface="IBM Plex Sans" panose="020B0503050000000000" pitchFamily="34" charset="0"/>
              </a:rPr>
              <a:t>Financial</a:t>
            </a:r>
            <a:r>
              <a:rPr lang="en-US" dirty="0">
                <a:latin typeface="IBM Plex Sans" panose="020B0503050000000000" pitchFamily="34" charset="0"/>
              </a:rPr>
              <a:t> Surveillance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67543" y="1842740"/>
            <a:ext cx="199766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sz="2400" dirty="0">
                <a:solidFill>
                  <a:schemeClr val="tx1"/>
                </a:solidFill>
                <a:latin typeface="IBM Plex Sans" panose="020B0503050000000000" pitchFamily="34" charset="0"/>
              </a:rPr>
              <a:t>Conduct Risk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67543" y="2973705"/>
            <a:ext cx="243848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>
                <a:solidFill>
                  <a:schemeClr val="bg1"/>
                </a:solidFill>
                <a:latin typeface="IBM Plex Sans" panose="020B0503050000000000" pitchFamily="34" charset="0"/>
              </a:rPr>
              <a:t>Client Suitability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1567543" y="4104670"/>
            <a:ext cx="20906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>
                <a:latin typeface="IBM Plex Sans" panose="020B0503050000000000" pitchFamily="34" charset="0"/>
              </a:rPr>
              <a:t>Market Abuse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67543" y="5487425"/>
            <a:ext cx="17540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>
              <a:defRPr sz="3200"/>
            </a:lvl1pPr>
          </a:lstStyle>
          <a:p>
            <a:r>
              <a:rPr lang="en-US" sz="2400" dirty="0">
                <a:solidFill>
                  <a:schemeClr val="bg1"/>
                </a:solidFill>
                <a:latin typeface="IBM Plex Sans" panose="020B0503050000000000" pitchFamily="34" charset="0"/>
              </a:rPr>
              <a:t>Complaints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69034" y="1161782"/>
            <a:ext cx="507703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IBM Plex Sans" panose="020B0503050000000000" pitchFamily="34" charset="0"/>
              </a:rPr>
              <a:t>To Combat </a:t>
            </a:r>
            <a:r>
              <a:rPr lang="en-US" sz="2000" dirty="0">
                <a:solidFill>
                  <a:schemeClr val="bg1"/>
                </a:solidFill>
                <a:latin typeface="IBM Plex Sans" panose="020B0503050000000000" pitchFamily="34" charset="0"/>
              </a:rPr>
              <a:t>Financial Schemes and Fraud</a:t>
            </a:r>
            <a:r>
              <a:rPr lang="en-US" sz="2000" dirty="0">
                <a:latin typeface="IBM Plex Sans" panose="020B0503050000000000" pitchFamily="34" charset="0"/>
              </a:rPr>
              <a:t>…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6362497" y="2332254"/>
            <a:ext cx="11576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Proactive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8405934" y="2332254"/>
            <a:ext cx="11031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Behavior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10009584" y="2332254"/>
            <a:ext cx="20056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Machine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407587" y="1738384"/>
            <a:ext cx="20492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IBM Plex Sans" panose="020B0503050000000000" pitchFamily="34" charset="0"/>
              </a:rPr>
              <a:t>…Think in new ways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07587" y="3867766"/>
            <a:ext cx="26218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>
                <a:latin typeface="IBM Plex Sans" panose="020B0503050000000000" pitchFamily="34" charset="0"/>
              </a:rPr>
              <a:t>…Take a Holistic Approach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6790756" y="4971965"/>
            <a:ext cx="7649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Email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6688164" y="6230051"/>
            <a:ext cx="97013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Trading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64968" y="4916953"/>
            <a:ext cx="9557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Activity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865156" y="6215413"/>
            <a:ext cx="7553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Voice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5735407" y="1161782"/>
            <a:ext cx="16930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IBM Plex Sans" panose="020B0503050000000000" pitchFamily="34" charset="0"/>
              </a:rPr>
              <a:t>We need to…</a:t>
            </a:r>
          </a:p>
        </p:txBody>
      </p:sp>
      <p:pic>
        <p:nvPicPr>
          <p:cNvPr id="6150" name="Picture 6" descr="https://static.thenounproject.com/png/2334469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757" y="2770068"/>
            <a:ext cx="986134" cy="9861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2" name="Picture 8" descr="https://static.thenounproject.com/png/160853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502" y="3940792"/>
            <a:ext cx="892345" cy="8923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4" name="Picture 10" descr="https://static.thenounproject.com/png/2836852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425" y="5262913"/>
            <a:ext cx="952500" cy="952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6" name="Picture 12" descr="https://static.thenounproject.com/png/2264571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9793" y="1677988"/>
            <a:ext cx="859456" cy="8594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" name="Picture 2">
            <a:extLst>
              <a:ext uri="{FF2B5EF4-FFF2-40B4-BE49-F238E27FC236}">
                <a16:creationId xmlns:a16="http://schemas.microsoft.com/office/drawing/2014/main" id="{8F68A3A3-EA54-4A6A-B341-FA5F00ABCFF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11553" y="2577508"/>
            <a:ext cx="1157689" cy="11576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>
            <a:extLst>
              <a:ext uri="{FF2B5EF4-FFF2-40B4-BE49-F238E27FC236}">
                <a16:creationId xmlns:a16="http://schemas.microsoft.com/office/drawing/2014/main" id="{70E35913-54D3-4A99-B4DF-0A612E20DE9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26337" y="2730057"/>
            <a:ext cx="823651" cy="8236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6" descr="https://static.thenounproject.com/png/1949823-200.png">
            <a:extLst>
              <a:ext uri="{FF2B5EF4-FFF2-40B4-BE49-F238E27FC236}">
                <a16:creationId xmlns:a16="http://schemas.microsoft.com/office/drawing/2014/main" id="{23B9D9D6-416A-4E35-BDBC-F5E763B36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8626" y="2737779"/>
            <a:ext cx="816541" cy="8165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6">
            <a:extLst>
              <a:ext uri="{FF2B5EF4-FFF2-40B4-BE49-F238E27FC236}">
                <a16:creationId xmlns:a16="http://schemas.microsoft.com/office/drawing/2014/main" id="{5B7C3A78-0789-4A43-B686-14EA0D64D18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73910" y="4713317"/>
            <a:ext cx="1145935" cy="11459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8">
            <a:extLst>
              <a:ext uri="{FF2B5EF4-FFF2-40B4-BE49-F238E27FC236}">
                <a16:creationId xmlns:a16="http://schemas.microsoft.com/office/drawing/2014/main" id="{09C0A921-CDA5-427C-B76D-F661783448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16240" y="4262091"/>
            <a:ext cx="713985" cy="7139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C52E25E-6FCE-4283-8C8E-4C6A59E8F74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98076" y="5484096"/>
            <a:ext cx="750312" cy="750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8" name="Picture 14">
            <a:extLst>
              <a:ext uri="{FF2B5EF4-FFF2-40B4-BE49-F238E27FC236}">
                <a16:creationId xmlns:a16="http://schemas.microsoft.com/office/drawing/2014/main" id="{C485F7C4-8E22-487F-ADE0-076F90D94ED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 cstate="print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21482" y="4297742"/>
            <a:ext cx="642682" cy="6426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60" name="Picture 16">
            <a:extLst>
              <a:ext uri="{FF2B5EF4-FFF2-40B4-BE49-F238E27FC236}">
                <a16:creationId xmlns:a16="http://schemas.microsoft.com/office/drawing/2014/main" id="{40650555-D2DC-440A-8D42-1DD22AB3C14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5">
            <a:duotone>
              <a:schemeClr val="accent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11649" y="5177414"/>
            <a:ext cx="1262348" cy="126234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066092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1128397"/>
            <a:ext cx="12159810" cy="4662802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A843A6-A6C1-5F41-A803-0BBBD4E60A63}" type="slidenum">
              <a:rPr lang="en-US" smtClean="0"/>
              <a:t>12</a:t>
            </a:fld>
            <a:endParaRPr lang="en-US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272141" y="256270"/>
            <a:ext cx="10848939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BM Plex Sans" panose="020B0503050000000000" pitchFamily="34" charset="0"/>
              </a:rPr>
              <a:t>Surveillance Insight for Financial Services</a:t>
            </a:r>
          </a:p>
        </p:txBody>
      </p:sp>
    </p:spTree>
    <p:extLst>
      <p:ext uri="{BB962C8B-B14F-4D97-AF65-F5344CB8AC3E}">
        <p14:creationId xmlns:p14="http://schemas.microsoft.com/office/powerpoint/2010/main" val="40493180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>
                <a:solidFill>
                  <a:srgbClr val="464646"/>
                </a:solidFill>
                <a:latin typeface="IBM Plex Sans" panose="020B0503050000000000" pitchFamily="34" charset="0"/>
              </a:rPr>
              <a:pPr/>
              <a:t>13</a:t>
            </a:fld>
            <a:endParaRPr lang="en-US" dirty="0">
              <a:solidFill>
                <a:srgbClr val="464646"/>
              </a:solidFill>
              <a:latin typeface="IBM Plex Sans" panose="020B0503050000000000" pitchFamily="34" charset="0"/>
            </a:endParaRPr>
          </a:p>
        </p:txBody>
      </p:sp>
      <p:sp>
        <p:nvSpPr>
          <p:cNvPr id="9" name="Title 4"/>
          <p:cNvSpPr txBox="1">
            <a:spLocks/>
          </p:cNvSpPr>
          <p:nvPr/>
        </p:nvSpPr>
        <p:spPr>
          <a:xfrm>
            <a:off x="304801" y="231648"/>
            <a:ext cx="8716549" cy="1219200"/>
          </a:xfrm>
          <a:prstGeom prst="rect">
            <a:avLst/>
          </a:prstGeom>
        </p:spPr>
        <p:txBody>
          <a:bodyPr lIns="0" tIns="0" rIns="0" bIns="0"/>
          <a:lstStyle>
            <a:lvl1pPr algn="l" defTabSz="457200" rtl="0" eaLnBrk="1" latinLnBrk="0" hangingPunct="1">
              <a:lnSpc>
                <a:spcPct val="100000"/>
              </a:lnSpc>
              <a:spcBef>
                <a:spcPct val="0"/>
              </a:spcBef>
              <a:buNone/>
              <a:defRPr sz="2000" kern="1200">
                <a:solidFill>
                  <a:schemeClr val="bg1"/>
                </a:solidFill>
                <a:latin typeface="Arial"/>
                <a:ea typeface="+mj-ea"/>
                <a:cs typeface="Arial"/>
              </a:defRPr>
            </a:lvl1pPr>
          </a:lstStyle>
          <a:p>
            <a:r>
              <a:rPr lang="en-US" sz="2667" b="1" dirty="0">
                <a:solidFill>
                  <a:srgbClr val="19417C"/>
                </a:solidFill>
                <a:latin typeface="IBM Plex Sans" panose="020B0503050000000000" pitchFamily="34" charset="0"/>
              </a:rPr>
              <a:t>14% of all fraud is committed through expense reimbursement  </a:t>
            </a:r>
          </a:p>
        </p:txBody>
      </p:sp>
      <p:sp>
        <p:nvSpPr>
          <p:cNvPr id="34" name="TextBox 33"/>
          <p:cNvSpPr txBox="1"/>
          <p:nvPr/>
        </p:nvSpPr>
        <p:spPr>
          <a:xfrm>
            <a:off x="8103628" y="1119991"/>
            <a:ext cx="4001564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000" dirty="0">
                <a:latin typeface="IBM Plex Sans" panose="020B0503050000000000" pitchFamily="34" charset="0"/>
              </a:rPr>
              <a:t>Victim organizations that </a:t>
            </a: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5AAAFA"/>
                </a:solidFill>
                <a:latin typeface="IBM Plex Sans" panose="020B0503050000000000" pitchFamily="34" charset="0"/>
              </a:rPr>
              <a:t>lack anti-fraud controls</a:t>
            </a:r>
            <a:r>
              <a:rPr lang="en-US" sz="2400" dirty="0">
                <a:solidFill>
                  <a:srgbClr val="5AAAFA"/>
                </a:solidFill>
                <a:latin typeface="IBM Plex Sans" panose="020B0503050000000000" pitchFamily="34" charset="0"/>
              </a:rPr>
              <a:t> </a:t>
            </a:r>
            <a:endParaRPr lang="en-US" sz="2000" dirty="0">
              <a:latin typeface="IBM Plex Sans" panose="020B050305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IBM Plex Sans" panose="020B0503050000000000" pitchFamily="34" charset="0"/>
              </a:rPr>
              <a:t>suffer greater MEDIAN losses – </a:t>
            </a:r>
          </a:p>
          <a:p>
            <a:pPr algn="ctr">
              <a:lnSpc>
                <a:spcPct val="150000"/>
              </a:lnSpc>
            </a:pPr>
            <a:r>
              <a:rPr lang="en-US" sz="2000" dirty="0">
                <a:latin typeface="IBM Plex Sans" panose="020B0503050000000000" pitchFamily="34" charset="0"/>
              </a:rPr>
              <a:t>in fact </a:t>
            </a:r>
            <a:endParaRPr lang="en-US" sz="2000" dirty="0">
              <a:solidFill>
                <a:srgbClr val="5AAAFA"/>
              </a:solidFill>
              <a:latin typeface="IBM Plex Sans" panose="020B0503050000000000" pitchFamily="34" charset="0"/>
            </a:endParaRPr>
          </a:p>
          <a:p>
            <a:pPr algn="ctr">
              <a:lnSpc>
                <a:spcPct val="150000"/>
              </a:lnSpc>
            </a:pPr>
            <a:r>
              <a:rPr lang="en-US" sz="2400" b="1" dirty="0">
                <a:solidFill>
                  <a:srgbClr val="5AAAFA"/>
                </a:solidFill>
                <a:latin typeface="IBM Plex Sans" panose="020B0503050000000000" pitchFamily="34" charset="0"/>
              </a:rPr>
              <a:t>TWICE as MUCH</a:t>
            </a:r>
          </a:p>
        </p:txBody>
      </p:sp>
      <p:sp>
        <p:nvSpPr>
          <p:cNvPr id="40" name="TextBox 39"/>
          <p:cNvSpPr txBox="1"/>
          <p:nvPr/>
        </p:nvSpPr>
        <p:spPr>
          <a:xfrm>
            <a:off x="962039" y="1088188"/>
            <a:ext cx="5164345" cy="26331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2000" b="1" dirty="0">
                <a:solidFill>
                  <a:schemeClr val="tx1">
                    <a:lumMod val="50000"/>
                    <a:lumOff val="50000"/>
                  </a:schemeClr>
                </a:solidFill>
                <a:latin typeface="IBM Plex Sans" panose="020B0503050000000000" pitchFamily="34" charset="0"/>
                <a:cs typeface="Arial"/>
              </a:rPr>
              <a:t>Most Common Fraudulent Expense Claims</a:t>
            </a:r>
          </a:p>
        </p:txBody>
      </p:sp>
      <p:graphicFrame>
        <p:nvGraphicFramePr>
          <p:cNvPr id="24" name="Content Placeholder 5"/>
          <p:cNvGraphicFramePr>
            <a:graphicFrameLocks/>
          </p:cNvGraphicFramePr>
          <p:nvPr/>
        </p:nvGraphicFramePr>
        <p:xfrm>
          <a:off x="4832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5" name="TextBox 24"/>
          <p:cNvSpPr txBox="1"/>
          <p:nvPr/>
        </p:nvSpPr>
        <p:spPr>
          <a:xfrm>
            <a:off x="89847" y="3158743"/>
            <a:ext cx="1652892" cy="913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IBM Plex Sans" panose="020B0503050000000000" pitchFamily="34" charset="0"/>
                <a:cs typeface="Arial"/>
              </a:rPr>
              <a:t>Personal purchases claimed as business expenses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440983" y="2130300"/>
            <a:ext cx="950620" cy="375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2400" b="1" dirty="0">
                <a:solidFill>
                  <a:srgbClr val="5AAAFA"/>
                </a:solidFill>
                <a:latin typeface="IBM Plex Sans" panose="020B0503050000000000" pitchFamily="34" charset="0"/>
                <a:cs typeface="Arial"/>
              </a:rPr>
              <a:t>45%</a:t>
            </a:r>
          </a:p>
        </p:txBody>
      </p:sp>
      <p:graphicFrame>
        <p:nvGraphicFramePr>
          <p:cNvPr id="33" name="Content Placeholder 5"/>
          <p:cNvGraphicFramePr>
            <a:graphicFrameLocks/>
          </p:cNvGraphicFramePr>
          <p:nvPr/>
        </p:nvGraphicFramePr>
        <p:xfrm>
          <a:off x="2036691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36" name="TextBox 35"/>
          <p:cNvSpPr txBox="1"/>
          <p:nvPr/>
        </p:nvSpPr>
        <p:spPr>
          <a:xfrm>
            <a:off x="2121706" y="3136366"/>
            <a:ext cx="1652892" cy="913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IBM Plex Sans" panose="020B0503050000000000" pitchFamily="34" charset="0"/>
                <a:cs typeface="Arial"/>
              </a:rPr>
              <a:t>Additional Mileage</a:t>
            </a:r>
          </a:p>
        </p:txBody>
      </p:sp>
      <p:sp>
        <p:nvSpPr>
          <p:cNvPr id="37" name="TextBox 36"/>
          <p:cNvSpPr txBox="1"/>
          <p:nvPr/>
        </p:nvSpPr>
        <p:spPr>
          <a:xfrm>
            <a:off x="2472842" y="2130300"/>
            <a:ext cx="950620" cy="375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2400" b="1" dirty="0">
                <a:solidFill>
                  <a:srgbClr val="5AAAFA"/>
                </a:solidFill>
                <a:latin typeface="IBM Plex Sans" panose="020B0503050000000000" pitchFamily="34" charset="0"/>
                <a:cs typeface="Arial"/>
              </a:rPr>
              <a:t>35%</a:t>
            </a:r>
          </a:p>
        </p:txBody>
      </p:sp>
      <p:graphicFrame>
        <p:nvGraphicFramePr>
          <p:cNvPr id="38" name="Content Placeholder 5"/>
          <p:cNvGraphicFramePr>
            <a:graphicFrameLocks/>
          </p:cNvGraphicFramePr>
          <p:nvPr/>
        </p:nvGraphicFramePr>
        <p:xfrm>
          <a:off x="4094130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39" name="TextBox 38"/>
          <p:cNvSpPr txBox="1"/>
          <p:nvPr/>
        </p:nvSpPr>
        <p:spPr>
          <a:xfrm>
            <a:off x="4179145" y="3113989"/>
            <a:ext cx="1652892" cy="913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IBM Plex Sans" panose="020B0503050000000000" pitchFamily="34" charset="0"/>
                <a:cs typeface="Arial"/>
              </a:rPr>
              <a:t>Tips recorded higher than what was actually given</a:t>
            </a:r>
          </a:p>
        </p:txBody>
      </p:sp>
      <p:sp>
        <p:nvSpPr>
          <p:cNvPr id="43" name="TextBox 42"/>
          <p:cNvSpPr txBox="1"/>
          <p:nvPr/>
        </p:nvSpPr>
        <p:spPr>
          <a:xfrm>
            <a:off x="4530281" y="2130300"/>
            <a:ext cx="950620" cy="375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2400" b="1" dirty="0">
                <a:solidFill>
                  <a:srgbClr val="5AAAFA"/>
                </a:solidFill>
                <a:latin typeface="IBM Plex Sans" panose="020B0503050000000000" pitchFamily="34" charset="0"/>
                <a:cs typeface="Arial"/>
              </a:rPr>
              <a:t>29%</a:t>
            </a:r>
          </a:p>
        </p:txBody>
      </p:sp>
      <p:graphicFrame>
        <p:nvGraphicFramePr>
          <p:cNvPr id="44" name="Content Placeholder 5"/>
          <p:cNvGraphicFramePr>
            <a:graphicFrameLocks/>
          </p:cNvGraphicFramePr>
          <p:nvPr/>
        </p:nvGraphicFramePr>
        <p:xfrm>
          <a:off x="6074374" y="1478178"/>
          <a:ext cx="1822922" cy="161534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45" name="TextBox 44"/>
          <p:cNvSpPr txBox="1"/>
          <p:nvPr/>
        </p:nvSpPr>
        <p:spPr>
          <a:xfrm>
            <a:off x="6159389" y="3134465"/>
            <a:ext cx="1652892" cy="91383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1600" b="1" dirty="0">
                <a:solidFill>
                  <a:schemeClr val="bg1">
                    <a:lumMod val="50000"/>
                  </a:schemeClr>
                </a:solidFill>
                <a:latin typeface="IBM Plex Sans" panose="020B0503050000000000" pitchFamily="34" charset="0"/>
                <a:cs typeface="Arial"/>
              </a:rPr>
              <a:t>Submitting more than allowed for an item</a:t>
            </a:r>
          </a:p>
        </p:txBody>
      </p:sp>
      <p:sp>
        <p:nvSpPr>
          <p:cNvPr id="46" name="TextBox 45"/>
          <p:cNvSpPr txBox="1"/>
          <p:nvPr/>
        </p:nvSpPr>
        <p:spPr>
          <a:xfrm>
            <a:off x="6510525" y="2130300"/>
            <a:ext cx="950620" cy="375232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algn="ctr">
              <a:lnSpc>
                <a:spcPct val="90000"/>
              </a:lnSpc>
              <a:spcBef>
                <a:spcPts val="267"/>
              </a:spcBef>
            </a:pPr>
            <a:r>
              <a:rPr lang="en-US" sz="2400" b="1" dirty="0">
                <a:solidFill>
                  <a:srgbClr val="5AAAFA"/>
                </a:solidFill>
                <a:latin typeface="IBM Plex Sans" panose="020B0503050000000000" pitchFamily="34" charset="0"/>
                <a:cs typeface="Arial"/>
              </a:rPr>
              <a:t>28%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3906885" y="6243446"/>
            <a:ext cx="68998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dirty="0">
                <a:latin typeface="IBM Plex Sans" panose="020B0503050000000000" pitchFamily="34" charset="0"/>
              </a:rPr>
              <a:t>Data source: Chrome River / </a:t>
            </a:r>
            <a:r>
              <a:rPr lang="en-US" sz="1000" dirty="0" err="1">
                <a:latin typeface="IBM Plex Sans" panose="020B0503050000000000" pitchFamily="34" charset="0"/>
              </a:rPr>
              <a:t>SurveyMonkey</a:t>
            </a:r>
            <a:r>
              <a:rPr lang="en-US" sz="1000" dirty="0">
                <a:latin typeface="IBM Plex Sans" panose="020B0503050000000000" pitchFamily="34" charset="0"/>
              </a:rPr>
              <a:t> online Survey of 1072 business travelers, conducted February 2016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5135602" y="4029553"/>
            <a:ext cx="6009469" cy="2107692"/>
            <a:chOff x="944289" y="2699543"/>
            <a:chExt cx="10136798" cy="3677267"/>
          </a:xfrm>
        </p:grpSpPr>
        <p:sp>
          <p:nvSpPr>
            <p:cNvPr id="27" name="Trapezoid 26"/>
            <p:cNvSpPr/>
            <p:nvPr/>
          </p:nvSpPr>
          <p:spPr>
            <a:xfrm rot="16200000">
              <a:off x="7086665" y="2382387"/>
              <a:ext cx="3677266" cy="4311579"/>
            </a:xfrm>
            <a:prstGeom prst="trapezoid">
              <a:avLst/>
            </a:prstGeom>
            <a:solidFill>
              <a:srgbClr val="325C8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 err="1">
                <a:solidFill>
                  <a:srgbClr val="FFFFFF"/>
                </a:solidFill>
                <a:latin typeface="IBM Plex Sans" panose="020B0503050000000000" pitchFamily="34" charset="0"/>
                <a:cs typeface="Arial"/>
              </a:endParaRPr>
            </a:p>
          </p:txBody>
        </p:sp>
        <p:sp>
          <p:nvSpPr>
            <p:cNvPr id="28" name="Trapezoid 27"/>
            <p:cNvSpPr/>
            <p:nvPr/>
          </p:nvSpPr>
          <p:spPr>
            <a:xfrm rot="5400000">
              <a:off x="1263640" y="2380192"/>
              <a:ext cx="3677266" cy="4315968"/>
            </a:xfrm>
            <a:prstGeom prst="trapezoid">
              <a:avLst/>
            </a:prstGeom>
            <a:solidFill>
              <a:srgbClr val="325C80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algn="ctr"/>
              <a:endParaRPr lang="en-US" sz="1000" dirty="0" err="1">
                <a:solidFill>
                  <a:srgbClr val="FFFFFF"/>
                </a:solidFill>
                <a:latin typeface="IBM Plex Sans" panose="020B0503050000000000" pitchFamily="34" charset="0"/>
                <a:cs typeface="Arial"/>
              </a:endParaRPr>
            </a:p>
          </p:txBody>
        </p:sp>
        <p:sp>
          <p:nvSpPr>
            <p:cNvPr id="29" name="Freeform 3"/>
            <p:cNvSpPr/>
            <p:nvPr/>
          </p:nvSpPr>
          <p:spPr bwMode="auto">
            <a:xfrm>
              <a:off x="4643993" y="3181330"/>
              <a:ext cx="2723535" cy="2677596"/>
            </a:xfrm>
            <a:custGeom>
              <a:avLst/>
              <a:gdLst>
                <a:gd name="connsiteX0" fmla="*/ 1076566 w 1076566"/>
                <a:gd name="connsiteY0" fmla="*/ 538277 h 1076566"/>
                <a:gd name="connsiteX1" fmla="*/ 538289 w 1076566"/>
                <a:gd name="connsiteY1" fmla="*/ 1076566 h 1076566"/>
                <a:gd name="connsiteX2" fmla="*/ 0 w 1076566"/>
                <a:gd name="connsiteY2" fmla="*/ 538277 h 1076566"/>
                <a:gd name="connsiteX3" fmla="*/ 538289 w 1076566"/>
                <a:gd name="connsiteY3" fmla="*/ 0 h 1076566"/>
                <a:gd name="connsiteX4" fmla="*/ 1076566 w 1076566"/>
                <a:gd name="connsiteY4" fmla="*/ 538277 h 10765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76566" h="1076566">
                  <a:moveTo>
                    <a:pt x="1076566" y="538277"/>
                  </a:moveTo>
                  <a:cubicBezTo>
                    <a:pt x="1076566" y="835558"/>
                    <a:pt x="835570" y="1076566"/>
                    <a:pt x="538289" y="1076566"/>
                  </a:cubicBezTo>
                  <a:cubicBezTo>
                    <a:pt x="241007" y="1076566"/>
                    <a:pt x="0" y="835558"/>
                    <a:pt x="0" y="538277"/>
                  </a:cubicBezTo>
                  <a:cubicBezTo>
                    <a:pt x="0" y="240995"/>
                    <a:pt x="241007" y="0"/>
                    <a:pt x="538289" y="0"/>
                  </a:cubicBezTo>
                  <a:cubicBezTo>
                    <a:pt x="835570" y="0"/>
                    <a:pt x="1076566" y="240995"/>
                    <a:pt x="1076566" y="538277"/>
                  </a:cubicBezTo>
                </a:path>
              </a:pathLst>
            </a:custGeom>
            <a:solidFill>
              <a:srgbClr val="FFFFFF"/>
            </a:solidFill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0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000000000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031433" y="3399880"/>
              <a:ext cx="3153562" cy="59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Machine Learning</a:t>
              </a:r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950019" y="3870179"/>
              <a:ext cx="3999664" cy="23089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19063" indent="-119063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Elaborate fraud schemes</a:t>
              </a:r>
            </a:p>
            <a:p>
              <a:pPr marL="119063" indent="-119063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Detect weak signals</a:t>
              </a:r>
            </a:p>
            <a:p>
              <a:pPr marL="119063" indent="-119063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Learn from historical patterns</a:t>
              </a:r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7555730" y="3833057"/>
              <a:ext cx="3305001" cy="187941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174625" indent="-174625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Legal requirements</a:t>
              </a:r>
            </a:p>
            <a:p>
              <a:pPr marL="174625" indent="-174625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Transparency</a:t>
              </a:r>
            </a:p>
            <a:p>
              <a:pPr marL="174625" indent="-174625">
                <a:buFont typeface="Wingdings" panose="05000000000000000000" pitchFamily="2" charset="2"/>
                <a:buChar char="§"/>
              </a:pPr>
              <a:r>
                <a:rPr lang="en-US" sz="1600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Accountability </a:t>
              </a:r>
            </a:p>
          </p:txBody>
        </p:sp>
        <p:sp>
          <p:nvSpPr>
            <p:cNvPr id="35" name="TextBox 34"/>
            <p:cNvSpPr txBox="1"/>
            <p:nvPr/>
          </p:nvSpPr>
          <p:spPr>
            <a:xfrm>
              <a:off x="4967213" y="3494354"/>
              <a:ext cx="2161319" cy="209420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>
                  <a:solidFill>
                    <a:srgbClr val="325C80"/>
                  </a:solidFill>
                  <a:latin typeface="IBM Plex Sans" panose="020B0503050000000000" pitchFamily="34" charset="0"/>
                </a:rPr>
                <a:t>Hybrid Cognitive Risk Model</a:t>
              </a:r>
            </a:p>
          </p:txBody>
        </p:sp>
        <p:sp>
          <p:nvSpPr>
            <p:cNvPr id="41" name="TextBox 40"/>
            <p:cNvSpPr txBox="1"/>
            <p:nvPr/>
          </p:nvSpPr>
          <p:spPr>
            <a:xfrm>
              <a:off x="7498785" y="3399880"/>
              <a:ext cx="3153562" cy="59067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>
                  <a:solidFill>
                    <a:srgbClr val="FFFFFF"/>
                  </a:solidFill>
                  <a:latin typeface="IBM Plex Sans" panose="020B0503050000000000" pitchFamily="34" charset="0"/>
                </a:rPr>
                <a:t>Rules-Based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584319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4" name="Object 43" hidden="1"/>
          <p:cNvGraphicFramePr>
            <a:graphicFrameLocks noChangeAspect="1"/>
          </p:cNvGraphicFramePr>
          <p:nvPr>
            <p:custDataLst>
              <p:tags r:id="rId2"/>
            </p:custDataLst>
          </p:nvPr>
        </p:nvGraphicFramePr>
        <p:xfrm>
          <a:off x="1588" y="1588"/>
          <a:ext cx="1587" cy="1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3" name="think-cell Slide" r:id="rId5" imgW="360" imgH="360" progId="TCLayout.ActiveDocument.1">
                  <p:embed/>
                </p:oleObj>
              </mc:Choice>
              <mc:Fallback>
                <p:oleObj name="think-cell Slide" r:id="rId5" imgW="360" imgH="360" progId="TCLayout.ActiveDocument.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7" cy="15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4399" y="231143"/>
            <a:ext cx="6102883" cy="482123"/>
          </a:xfrm>
        </p:spPr>
        <p:txBody>
          <a:bodyPr anchor="t">
            <a:normAutofit/>
          </a:bodyPr>
          <a:lstStyle/>
          <a:p>
            <a:r>
              <a:rPr lang="en-US" sz="2670" b="1" dirty="0">
                <a:solidFill>
                  <a:srgbClr val="19417C"/>
                </a:solidFill>
                <a:latin typeface="IBM Plex Sans" panose="020B0503050000000000" pitchFamily="34" charset="0"/>
                <a:cs typeface="Arial" panose="020B0604020202020204" pitchFamily="34" charset="0"/>
              </a:rPr>
              <a:t>Bayesian Network Risk Model</a:t>
            </a:r>
            <a:endParaRPr lang="en-US" dirty="0">
              <a:latin typeface="IBM Plex Sans" panose="020B0503050000000000" pitchFamily="34" charset="0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4DBDE34-E9B5-E04F-B662-69720E4BCB53}" type="slidenum">
              <a:rPr lang="en-US" smtClean="0">
                <a:solidFill>
                  <a:srgbClr val="464646"/>
                </a:solidFill>
                <a:latin typeface="IBM Plex Sans" panose="020B0503050000000000" pitchFamily="34" charset="0"/>
              </a:rPr>
              <a:pPr/>
              <a:t>14</a:t>
            </a:fld>
            <a:endParaRPr lang="en-US" dirty="0">
              <a:solidFill>
                <a:srgbClr val="464646"/>
              </a:solidFill>
              <a:latin typeface="IBM Plex Sans" panose="020B0503050000000000" pitchFamily="34" charset="0"/>
            </a:endParaRPr>
          </a:p>
        </p:txBody>
      </p:sp>
      <p:sp>
        <p:nvSpPr>
          <p:cNvPr id="10" name="Rectangle 9"/>
          <p:cNvSpPr>
            <a:spLocks noChangeArrowheads="1"/>
          </p:cNvSpPr>
          <p:nvPr/>
        </p:nvSpPr>
        <p:spPr bwMode="auto">
          <a:xfrm>
            <a:off x="3308095" y="5531779"/>
            <a:ext cx="1980792" cy="707426"/>
          </a:xfrm>
          <a:prstGeom prst="rect">
            <a:avLst/>
          </a:prstGeom>
          <a:solidFill>
            <a:srgbClr val="325C80"/>
          </a:solidFill>
          <a:ln w="9525">
            <a:noFill/>
            <a:miter lim="800000"/>
            <a:headEnd/>
            <a:tailEnd/>
          </a:ln>
        </p:spPr>
        <p:txBody>
          <a:bodyPr wrap="none" tIns="243840" bIns="2438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IBM Plex Sans" panose="020B0503050000000000" pitchFamily="34" charset="0"/>
                <a:ea typeface="SimHei" pitchFamily="49" charset="-122"/>
                <a:cs typeface="Arial" panose="020B0604020202020204" pitchFamily="34" charset="0"/>
              </a:rPr>
              <a:t>Risk</a:t>
            </a:r>
          </a:p>
        </p:txBody>
      </p:sp>
      <p:sp>
        <p:nvSpPr>
          <p:cNvPr id="13" name="Rectangle 6"/>
          <p:cNvSpPr>
            <a:spLocks noChangeArrowheads="1"/>
          </p:cNvSpPr>
          <p:nvPr/>
        </p:nvSpPr>
        <p:spPr bwMode="auto">
          <a:xfrm>
            <a:off x="5282802" y="5531779"/>
            <a:ext cx="1980792" cy="707426"/>
          </a:xfrm>
          <a:prstGeom prst="rect">
            <a:avLst/>
          </a:prstGeom>
          <a:solidFill>
            <a:srgbClr val="4178BE"/>
          </a:solidFill>
          <a:ln w="9525">
            <a:noFill/>
            <a:miter lim="800000"/>
            <a:headEnd/>
            <a:tailEnd/>
          </a:ln>
        </p:spPr>
        <p:txBody>
          <a:bodyPr wrap="none" tIns="243840" bIns="2438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IBM Plex Sans" panose="020B0503050000000000" pitchFamily="34" charset="0"/>
                <a:ea typeface="SimHei" pitchFamily="49" charset="-122"/>
                <a:cs typeface="Arial" panose="020B0604020202020204" pitchFamily="34" charset="0"/>
              </a:rPr>
              <a:t>Use Cases</a:t>
            </a:r>
          </a:p>
        </p:txBody>
      </p:sp>
      <p:sp>
        <p:nvSpPr>
          <p:cNvPr id="14" name="Rectangle 6"/>
          <p:cNvSpPr>
            <a:spLocks noChangeArrowheads="1"/>
          </p:cNvSpPr>
          <p:nvPr/>
        </p:nvSpPr>
        <p:spPr bwMode="auto">
          <a:xfrm>
            <a:off x="7263594" y="5531779"/>
            <a:ext cx="1980792" cy="707426"/>
          </a:xfrm>
          <a:prstGeom prst="rect">
            <a:avLst/>
          </a:prstGeom>
          <a:solidFill>
            <a:srgbClr val="5596E6"/>
          </a:solidFill>
          <a:ln w="9525">
            <a:noFill/>
            <a:miter lim="800000"/>
            <a:headEnd/>
            <a:tailEnd/>
          </a:ln>
        </p:spPr>
        <p:txBody>
          <a:bodyPr wrap="none" tIns="243840" bIns="2438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IBM Plex Sans" panose="020B0503050000000000" pitchFamily="34" charset="0"/>
                <a:ea typeface="SimHei" pitchFamily="49" charset="-122"/>
                <a:cs typeface="Arial" panose="020B0604020202020204" pitchFamily="34" charset="0"/>
              </a:rPr>
              <a:t>Scenarios</a:t>
            </a:r>
            <a:endParaRPr lang="en-US" sz="2400" dirty="0">
              <a:solidFill>
                <a:srgbClr val="FFFFFF"/>
              </a:solidFill>
              <a:latin typeface="IBM Plex Sans" panose="020B0503050000000000" pitchFamily="34" charset="0"/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15" name="Rectangle 6"/>
          <p:cNvSpPr>
            <a:spLocks noChangeArrowheads="1"/>
          </p:cNvSpPr>
          <p:nvPr/>
        </p:nvSpPr>
        <p:spPr bwMode="auto">
          <a:xfrm>
            <a:off x="9236780" y="5531779"/>
            <a:ext cx="1980792" cy="707426"/>
          </a:xfrm>
          <a:prstGeom prst="rect">
            <a:avLst/>
          </a:prstGeom>
          <a:solidFill>
            <a:srgbClr val="5AAAFA"/>
          </a:solidFill>
          <a:ln w="9525">
            <a:noFill/>
            <a:miter lim="800000"/>
            <a:headEnd/>
            <a:tailEnd/>
          </a:ln>
        </p:spPr>
        <p:txBody>
          <a:bodyPr wrap="none" tIns="243840" bIns="24384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</a:pPr>
            <a:r>
              <a:rPr lang="en-US" sz="2400" b="1" dirty="0">
                <a:solidFill>
                  <a:srgbClr val="FFFFFF"/>
                </a:solidFill>
                <a:latin typeface="IBM Plex Sans" panose="020B0503050000000000" pitchFamily="34" charset="0"/>
                <a:ea typeface="SimHei" pitchFamily="49" charset="-122"/>
                <a:cs typeface="Arial" panose="020B0604020202020204" pitchFamily="34" charset="0"/>
              </a:rPr>
              <a:t>Features</a:t>
            </a:r>
            <a:endParaRPr lang="en-US" sz="2400" dirty="0">
              <a:solidFill>
                <a:srgbClr val="FFFFFF"/>
              </a:solidFill>
              <a:latin typeface="IBM Plex Sans" panose="020B0503050000000000" pitchFamily="34" charset="0"/>
              <a:ea typeface="SimHei" pitchFamily="49" charset="-122"/>
              <a:cs typeface="Arial" panose="020B0604020202020204" pitchFamily="34" charset="0"/>
            </a:endParaRPr>
          </a:p>
        </p:txBody>
      </p:sp>
      <p:sp>
        <p:nvSpPr>
          <p:cNvPr id="17" name="Freeform 3"/>
          <p:cNvSpPr/>
          <p:nvPr/>
        </p:nvSpPr>
        <p:spPr bwMode="auto">
          <a:xfrm>
            <a:off x="3506084" y="3926805"/>
            <a:ext cx="1038656" cy="102113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325C80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3591786" y="4083430"/>
            <a:ext cx="867252" cy="707886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2000" dirty="0">
                <a:solidFill>
                  <a:srgbClr val="FFFFFF"/>
                </a:solidFill>
                <a:latin typeface="IBM Plex Sans" panose="020B0503050000000000" pitchFamily="34" charset="0"/>
                <a:cs typeface="Grubhub Sans Bold"/>
              </a:rPr>
              <a:t>Fraud Risk</a:t>
            </a:r>
          </a:p>
        </p:txBody>
      </p:sp>
      <p:grpSp>
        <p:nvGrpSpPr>
          <p:cNvPr id="20" name="Group 19"/>
          <p:cNvGrpSpPr/>
          <p:nvPr/>
        </p:nvGrpSpPr>
        <p:grpSpPr>
          <a:xfrm>
            <a:off x="5456400" y="2315360"/>
            <a:ext cx="1121994" cy="1021137"/>
            <a:chOff x="2206404" y="3298133"/>
            <a:chExt cx="1450260" cy="1319895"/>
          </a:xfrm>
          <a:solidFill>
            <a:srgbClr val="4178BE"/>
          </a:solidFill>
        </p:grpSpPr>
        <p:sp>
          <p:nvSpPr>
            <p:cNvPr id="21" name="Freeform 3"/>
            <p:cNvSpPr/>
            <p:nvPr/>
          </p:nvSpPr>
          <p:spPr bwMode="auto">
            <a:xfrm>
              <a:off x="2264891" y="3298133"/>
              <a:ext cx="1342540" cy="1319895"/>
            </a:xfrm>
            <a:custGeom>
              <a:avLst/>
              <a:gdLst>
                <a:gd name="connsiteX0" fmla="*/ 1076566 w 1076566"/>
                <a:gd name="connsiteY0" fmla="*/ 538277 h 1076566"/>
                <a:gd name="connsiteX1" fmla="*/ 538289 w 1076566"/>
                <a:gd name="connsiteY1" fmla="*/ 1076566 h 1076566"/>
                <a:gd name="connsiteX2" fmla="*/ 0 w 1076566"/>
                <a:gd name="connsiteY2" fmla="*/ 538277 h 1076566"/>
                <a:gd name="connsiteX3" fmla="*/ 538289 w 1076566"/>
                <a:gd name="connsiteY3" fmla="*/ 0 h 1076566"/>
                <a:gd name="connsiteX4" fmla="*/ 1076566 w 1076566"/>
                <a:gd name="connsiteY4" fmla="*/ 538277 h 10765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76566" h="1076566">
                  <a:moveTo>
                    <a:pt x="1076566" y="538277"/>
                  </a:moveTo>
                  <a:cubicBezTo>
                    <a:pt x="1076566" y="835558"/>
                    <a:pt x="835570" y="1076566"/>
                    <a:pt x="538289" y="1076566"/>
                  </a:cubicBezTo>
                  <a:cubicBezTo>
                    <a:pt x="241007" y="1076566"/>
                    <a:pt x="0" y="835558"/>
                    <a:pt x="0" y="538277"/>
                  </a:cubicBezTo>
                  <a:cubicBezTo>
                    <a:pt x="0" y="240995"/>
                    <a:pt x="241007" y="0"/>
                    <a:pt x="538289" y="0"/>
                  </a:cubicBezTo>
                  <a:cubicBezTo>
                    <a:pt x="835570" y="0"/>
                    <a:pt x="1076566" y="240995"/>
                    <a:pt x="1076566" y="538277"/>
                  </a:cubicBezTo>
                </a:path>
              </a:pathLst>
            </a:custGeom>
            <a:grp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28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000000000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2206404" y="3701562"/>
              <a:ext cx="1450260" cy="67630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400" dirty="0">
                  <a:solidFill>
                    <a:srgbClr val="FFFFFF"/>
                  </a:solidFill>
                  <a:latin typeface="IBM Plex Sans" panose="020B0503050000000000" pitchFamily="34" charset="0"/>
                  <a:cs typeface="Grubhub Sans Bold"/>
                </a:rPr>
                <a:t>Fictitious Expense</a:t>
              </a:r>
            </a:p>
          </p:txBody>
        </p:sp>
      </p:grpSp>
      <p:grpSp>
        <p:nvGrpSpPr>
          <p:cNvPr id="23" name="Group 22"/>
          <p:cNvGrpSpPr/>
          <p:nvPr/>
        </p:nvGrpSpPr>
        <p:grpSpPr>
          <a:xfrm>
            <a:off x="5419618" y="3928552"/>
            <a:ext cx="1162859" cy="1021137"/>
            <a:chOff x="2185272" y="3298133"/>
            <a:chExt cx="1503081" cy="1319895"/>
          </a:xfrm>
          <a:solidFill>
            <a:srgbClr val="4178BE"/>
          </a:solidFill>
        </p:grpSpPr>
        <p:sp>
          <p:nvSpPr>
            <p:cNvPr id="24" name="Freeform 3"/>
            <p:cNvSpPr/>
            <p:nvPr/>
          </p:nvSpPr>
          <p:spPr bwMode="auto">
            <a:xfrm>
              <a:off x="2239133" y="3298133"/>
              <a:ext cx="1342540" cy="1319895"/>
            </a:xfrm>
            <a:custGeom>
              <a:avLst/>
              <a:gdLst>
                <a:gd name="connsiteX0" fmla="*/ 1076566 w 1076566"/>
                <a:gd name="connsiteY0" fmla="*/ 538277 h 1076566"/>
                <a:gd name="connsiteX1" fmla="*/ 538289 w 1076566"/>
                <a:gd name="connsiteY1" fmla="*/ 1076566 h 1076566"/>
                <a:gd name="connsiteX2" fmla="*/ 0 w 1076566"/>
                <a:gd name="connsiteY2" fmla="*/ 538277 h 1076566"/>
                <a:gd name="connsiteX3" fmla="*/ 538289 w 1076566"/>
                <a:gd name="connsiteY3" fmla="*/ 0 h 1076566"/>
                <a:gd name="connsiteX4" fmla="*/ 1076566 w 1076566"/>
                <a:gd name="connsiteY4" fmla="*/ 538277 h 1076566"/>
              </a:gdLst>
              <a:ahLst/>
              <a:cxnLst>
                <a:cxn ang="0">
                  <a:pos x="connsiteX0" y="connsiteY0"/>
                </a:cxn>
                <a:cxn ang="1">
                  <a:pos x="connsiteX1" y="connsiteY1"/>
                </a:cxn>
                <a:cxn ang="2">
                  <a:pos x="connsiteX2" y="connsiteY2"/>
                </a:cxn>
                <a:cxn ang="3">
                  <a:pos x="connsiteX3" y="connsiteY3"/>
                </a:cxn>
                <a:cxn ang="4">
                  <a:pos x="connsiteX4" y="connsiteY4"/>
                </a:cxn>
              </a:cxnLst>
              <a:rect l="l" t="t" r="r" b="b"/>
              <a:pathLst>
                <a:path w="1076566" h="1076566">
                  <a:moveTo>
                    <a:pt x="1076566" y="538277"/>
                  </a:moveTo>
                  <a:cubicBezTo>
                    <a:pt x="1076566" y="835558"/>
                    <a:pt x="835570" y="1076566"/>
                    <a:pt x="538289" y="1076566"/>
                  </a:cubicBezTo>
                  <a:cubicBezTo>
                    <a:pt x="241007" y="1076566"/>
                    <a:pt x="0" y="835558"/>
                    <a:pt x="0" y="538277"/>
                  </a:cubicBezTo>
                  <a:cubicBezTo>
                    <a:pt x="0" y="240995"/>
                    <a:pt x="241007" y="0"/>
                    <a:pt x="538289" y="0"/>
                  </a:cubicBezTo>
                  <a:cubicBezTo>
                    <a:pt x="835570" y="0"/>
                    <a:pt x="1076566" y="240995"/>
                    <a:pt x="1076566" y="538277"/>
                  </a:cubicBezTo>
                </a:path>
              </a:pathLst>
            </a:custGeom>
            <a:grpFill/>
            <a:ln w="12700" cap="flat" cmpd="sng" algn="ctr">
              <a:solidFill>
                <a:srgbClr val="000000">
                  <a:alpha val="0"/>
                </a:srgbClr>
              </a:solidFill>
              <a:prstDash val="solid"/>
            </a:ln>
            <a:effectLst/>
          </p:spPr>
          <p:txBody>
            <a:bodyPr anchor="ctr"/>
            <a:lstStyle/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200" b="0" i="0" u="none" strike="noStrike" kern="0" cap="none" spc="0" normalizeH="0" baseline="0" noProof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IBM Plex Sans" panose="020B0503050000000000" pitchFamily="34" charset="0"/>
                <a:ea typeface="黑体" panose="02010609060101010101" pitchFamily="49" charset="-122"/>
              </a:endParaRPr>
            </a:p>
          </p:txBody>
        </p:sp>
        <p:sp>
          <p:nvSpPr>
            <p:cNvPr id="25" name="TextBox 24"/>
            <p:cNvSpPr txBox="1"/>
            <p:nvPr/>
          </p:nvSpPr>
          <p:spPr>
            <a:xfrm>
              <a:off x="2185272" y="3665692"/>
              <a:ext cx="1503081" cy="59673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dirty="0">
                  <a:solidFill>
                    <a:srgbClr val="FFFFFF"/>
                  </a:solidFill>
                  <a:latin typeface="IBM Plex Sans" panose="020B0503050000000000" pitchFamily="34" charset="0"/>
                  <a:cs typeface="Grubhub Sans Bold"/>
                </a:rPr>
                <a:t>Inappropriate Expense</a:t>
              </a:r>
            </a:p>
          </p:txBody>
        </p:sp>
      </p:grpSp>
      <p:sp>
        <p:nvSpPr>
          <p:cNvPr id="36" name="Freeform 3"/>
          <p:cNvSpPr/>
          <p:nvPr/>
        </p:nvSpPr>
        <p:spPr bwMode="auto">
          <a:xfrm>
            <a:off x="9548603" y="4540582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39" name="Freeform 3"/>
          <p:cNvSpPr/>
          <p:nvPr/>
        </p:nvSpPr>
        <p:spPr bwMode="auto">
          <a:xfrm>
            <a:off x="7581110" y="1797016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42" name="Freeform 3"/>
          <p:cNvSpPr/>
          <p:nvPr/>
        </p:nvSpPr>
        <p:spPr bwMode="auto">
          <a:xfrm>
            <a:off x="7583031" y="3671201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cxnSp>
        <p:nvCxnSpPr>
          <p:cNvPr id="45" name="Straight Arrow Connector 44"/>
          <p:cNvCxnSpPr>
            <a:stCxn id="21" idx="2"/>
            <a:endCxn id="17" idx="0"/>
          </p:cNvCxnSpPr>
          <p:nvPr/>
        </p:nvCxnSpPr>
        <p:spPr>
          <a:xfrm flipH="1">
            <a:off x="4544740" y="2825923"/>
            <a:ext cx="956908" cy="1611445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/>
          <p:cNvCxnSpPr>
            <a:stCxn id="25" idx="1"/>
            <a:endCxn id="17" idx="0"/>
          </p:cNvCxnSpPr>
          <p:nvPr/>
        </p:nvCxnSpPr>
        <p:spPr>
          <a:xfrm flipH="1" flipV="1">
            <a:off x="4544740" y="4437368"/>
            <a:ext cx="874878" cy="6379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4" name="Freeform 3"/>
          <p:cNvSpPr/>
          <p:nvPr/>
        </p:nvSpPr>
        <p:spPr bwMode="auto">
          <a:xfrm>
            <a:off x="7578931" y="2734109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7578931" y="1918683"/>
            <a:ext cx="8597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IBM Plex Sans" panose="020B0503050000000000" pitchFamily="34" charset="0"/>
                <a:cs typeface="Grubhub Sans Bold"/>
              </a:rPr>
              <a:t>Cash Pooling</a:t>
            </a:r>
          </a:p>
        </p:txBody>
      </p:sp>
      <p:sp>
        <p:nvSpPr>
          <p:cNvPr id="56" name="Freeform 3"/>
          <p:cNvSpPr/>
          <p:nvPr/>
        </p:nvSpPr>
        <p:spPr bwMode="auto">
          <a:xfrm>
            <a:off x="7578931" y="4608293"/>
            <a:ext cx="859747" cy="859747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596E6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6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7574616" y="2884896"/>
            <a:ext cx="859747" cy="46166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200" dirty="0">
                <a:solidFill>
                  <a:srgbClr val="FFFFFF"/>
                </a:solidFill>
                <a:latin typeface="IBM Plex Sans" panose="020B0503050000000000" pitchFamily="34" charset="0"/>
                <a:cs typeface="Grubhub Sans Bold"/>
              </a:rPr>
              <a:t>Unusual Expense</a:t>
            </a:r>
          </a:p>
        </p:txBody>
      </p:sp>
      <p:sp>
        <p:nvSpPr>
          <p:cNvPr id="58" name="TextBox 57"/>
          <p:cNvSpPr txBox="1"/>
          <p:nvPr/>
        </p:nvSpPr>
        <p:spPr>
          <a:xfrm>
            <a:off x="7581110" y="3784475"/>
            <a:ext cx="859747" cy="60016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100" dirty="0">
                <a:solidFill>
                  <a:srgbClr val="FFFFFF"/>
                </a:solidFill>
                <a:latin typeface="IBM Plex Sans" panose="020B0503050000000000" pitchFamily="34" charset="0"/>
                <a:cs typeface="Grubhub Sans Bold"/>
              </a:rPr>
              <a:t>Non-Business</a:t>
            </a:r>
          </a:p>
          <a:p>
            <a:pPr algn="ctr"/>
            <a:r>
              <a:rPr lang="en-US" sz="1100" dirty="0">
                <a:solidFill>
                  <a:srgbClr val="FFFFFF"/>
                </a:solidFill>
                <a:latin typeface="IBM Plex Sans" panose="020B0503050000000000" pitchFamily="34" charset="0"/>
                <a:cs typeface="Grubhub Sans Bold"/>
              </a:rPr>
              <a:t>Venue</a:t>
            </a:r>
          </a:p>
        </p:txBody>
      </p:sp>
      <p:sp>
        <p:nvSpPr>
          <p:cNvPr id="59" name="TextBox 58"/>
          <p:cNvSpPr txBox="1"/>
          <p:nvPr/>
        </p:nvSpPr>
        <p:spPr>
          <a:xfrm>
            <a:off x="7585913" y="4749458"/>
            <a:ext cx="859747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/>
            <a:r>
              <a:rPr lang="en-US" sz="1400" dirty="0">
                <a:solidFill>
                  <a:srgbClr val="FFFFFF"/>
                </a:solidFill>
                <a:latin typeface="IBM Plex Sans" panose="020B0503050000000000" pitchFamily="34" charset="0"/>
                <a:cs typeface="Grubhub Sans Bold"/>
              </a:rPr>
              <a:t>Adult Venue</a:t>
            </a:r>
          </a:p>
        </p:txBody>
      </p:sp>
      <p:sp>
        <p:nvSpPr>
          <p:cNvPr id="60" name="Freeform 3"/>
          <p:cNvSpPr/>
          <p:nvPr/>
        </p:nvSpPr>
        <p:spPr bwMode="auto">
          <a:xfrm>
            <a:off x="9548603" y="5022707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1" name="Freeform 3"/>
          <p:cNvSpPr/>
          <p:nvPr/>
        </p:nvSpPr>
        <p:spPr bwMode="auto">
          <a:xfrm>
            <a:off x="9548603" y="4058459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2" name="Freeform 3"/>
          <p:cNvSpPr/>
          <p:nvPr/>
        </p:nvSpPr>
        <p:spPr bwMode="auto">
          <a:xfrm>
            <a:off x="9548603" y="3576336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3" name="Freeform 3"/>
          <p:cNvSpPr/>
          <p:nvPr/>
        </p:nvSpPr>
        <p:spPr bwMode="auto">
          <a:xfrm>
            <a:off x="9548603" y="3094214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4" name="Freeform 3"/>
          <p:cNvSpPr/>
          <p:nvPr/>
        </p:nvSpPr>
        <p:spPr bwMode="auto">
          <a:xfrm>
            <a:off x="9548603" y="2612091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5" name="Freeform 3"/>
          <p:cNvSpPr/>
          <p:nvPr/>
        </p:nvSpPr>
        <p:spPr bwMode="auto">
          <a:xfrm>
            <a:off x="9548603" y="2129969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sp>
        <p:nvSpPr>
          <p:cNvPr id="66" name="Freeform 3"/>
          <p:cNvSpPr/>
          <p:nvPr/>
        </p:nvSpPr>
        <p:spPr bwMode="auto">
          <a:xfrm>
            <a:off x="9548603" y="1647846"/>
            <a:ext cx="353713" cy="353713"/>
          </a:xfrm>
          <a:custGeom>
            <a:avLst/>
            <a:gdLst>
              <a:gd name="connsiteX0" fmla="*/ 1076566 w 1076566"/>
              <a:gd name="connsiteY0" fmla="*/ 538277 h 1076566"/>
              <a:gd name="connsiteX1" fmla="*/ 538289 w 1076566"/>
              <a:gd name="connsiteY1" fmla="*/ 1076566 h 1076566"/>
              <a:gd name="connsiteX2" fmla="*/ 0 w 1076566"/>
              <a:gd name="connsiteY2" fmla="*/ 538277 h 1076566"/>
              <a:gd name="connsiteX3" fmla="*/ 538289 w 1076566"/>
              <a:gd name="connsiteY3" fmla="*/ 0 h 1076566"/>
              <a:gd name="connsiteX4" fmla="*/ 1076566 w 1076566"/>
              <a:gd name="connsiteY4" fmla="*/ 538277 h 1076566"/>
            </a:gdLst>
            <a:ahLst/>
            <a:cxnLst>
              <a:cxn ang="0">
                <a:pos x="connsiteX0" y="connsiteY0"/>
              </a:cxn>
              <a:cxn ang="1">
                <a:pos x="connsiteX1" y="connsiteY1"/>
              </a:cxn>
              <a:cxn ang="2">
                <a:pos x="connsiteX2" y="connsiteY2"/>
              </a:cxn>
              <a:cxn ang="3">
                <a:pos x="connsiteX3" y="connsiteY3"/>
              </a:cxn>
              <a:cxn ang="4">
                <a:pos x="connsiteX4" y="connsiteY4"/>
              </a:cxn>
            </a:cxnLst>
            <a:rect l="l" t="t" r="r" b="b"/>
            <a:pathLst>
              <a:path w="1076566" h="1076566">
                <a:moveTo>
                  <a:pt x="1076566" y="538277"/>
                </a:moveTo>
                <a:cubicBezTo>
                  <a:pt x="1076566" y="835558"/>
                  <a:pt x="835570" y="1076566"/>
                  <a:pt x="538289" y="1076566"/>
                </a:cubicBezTo>
                <a:cubicBezTo>
                  <a:pt x="241007" y="1076566"/>
                  <a:pt x="0" y="835558"/>
                  <a:pt x="0" y="538277"/>
                </a:cubicBezTo>
                <a:cubicBezTo>
                  <a:pt x="0" y="240995"/>
                  <a:pt x="241007" y="0"/>
                  <a:pt x="538289" y="0"/>
                </a:cubicBezTo>
                <a:cubicBezTo>
                  <a:pt x="835570" y="0"/>
                  <a:pt x="1076566" y="240995"/>
                  <a:pt x="1076566" y="538277"/>
                </a:cubicBezTo>
              </a:path>
            </a:pathLst>
          </a:custGeom>
          <a:solidFill>
            <a:srgbClr val="5AAAFA"/>
          </a:solidFill>
          <a:ln w="12700" cap="flat" cmpd="sng" algn="ctr">
            <a:solidFill>
              <a:srgbClr val="000000">
                <a:alpha val="0"/>
              </a:srgbClr>
            </a:solidFill>
            <a:prstDash val="solid"/>
          </a:ln>
          <a:effectLst/>
        </p:spPr>
        <p:txBody>
          <a:bodyPr anchor="ctr"/>
          <a:lstStyle/>
          <a:p>
            <a:pPr marL="0" marR="0" lvl="0" indent="0" algn="ctr" defTabSz="91440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32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IBM Plex Sans" panose="020B0503050000000000" pitchFamily="34" charset="0"/>
              <a:ea typeface="黑体" panose="02010609060101010101" pitchFamily="49" charset="-122"/>
            </a:endParaRPr>
          </a:p>
        </p:txBody>
      </p:sp>
      <p:cxnSp>
        <p:nvCxnSpPr>
          <p:cNvPr id="67" name="Straight Arrow Connector 66"/>
          <p:cNvCxnSpPr>
            <a:stCxn id="56" idx="2"/>
          </p:cNvCxnSpPr>
          <p:nvPr/>
        </p:nvCxnSpPr>
        <p:spPr>
          <a:xfrm flipH="1" flipV="1">
            <a:off x="6488027" y="4437368"/>
            <a:ext cx="1090904" cy="600794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Straight Arrow Connector 69"/>
          <p:cNvCxnSpPr>
            <a:stCxn id="42" idx="2"/>
          </p:cNvCxnSpPr>
          <p:nvPr/>
        </p:nvCxnSpPr>
        <p:spPr>
          <a:xfrm flipH="1">
            <a:off x="6488027" y="4101070"/>
            <a:ext cx="1095004" cy="30854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6" name="Straight Arrow Connector 75"/>
          <p:cNvCxnSpPr>
            <a:stCxn id="55" idx="1"/>
            <a:endCxn id="21" idx="0"/>
          </p:cNvCxnSpPr>
          <p:nvPr/>
        </p:nvCxnSpPr>
        <p:spPr>
          <a:xfrm flipH="1">
            <a:off x="6540304" y="2180293"/>
            <a:ext cx="1038627" cy="645630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9" name="Straight Arrow Connector 78"/>
          <p:cNvCxnSpPr>
            <a:stCxn id="57" idx="1"/>
            <a:endCxn id="21" idx="0"/>
          </p:cNvCxnSpPr>
          <p:nvPr/>
        </p:nvCxnSpPr>
        <p:spPr>
          <a:xfrm flipH="1" flipV="1">
            <a:off x="6540304" y="2825923"/>
            <a:ext cx="1034312" cy="289806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Straight Arrow Connector 84"/>
          <p:cNvCxnSpPr>
            <a:stCxn id="63" idx="2"/>
            <a:endCxn id="54" idx="0"/>
          </p:cNvCxnSpPr>
          <p:nvPr/>
        </p:nvCxnSpPr>
        <p:spPr>
          <a:xfrm flipH="1" flipV="1">
            <a:off x="8438678" y="3163978"/>
            <a:ext cx="1109925" cy="10709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7" name="Straight Arrow Connector 86"/>
          <p:cNvCxnSpPr>
            <a:stCxn id="64" idx="2"/>
            <a:endCxn id="57" idx="3"/>
          </p:cNvCxnSpPr>
          <p:nvPr/>
        </p:nvCxnSpPr>
        <p:spPr>
          <a:xfrm flipH="1">
            <a:off x="8434363" y="2788946"/>
            <a:ext cx="1114240" cy="326783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9" name="Straight Arrow Connector 88"/>
          <p:cNvCxnSpPr>
            <a:stCxn id="62" idx="2"/>
            <a:endCxn id="58" idx="3"/>
          </p:cNvCxnSpPr>
          <p:nvPr/>
        </p:nvCxnSpPr>
        <p:spPr>
          <a:xfrm flipH="1">
            <a:off x="8440857" y="3753191"/>
            <a:ext cx="1107746" cy="331366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Straight Arrow Connector 91"/>
          <p:cNvCxnSpPr>
            <a:stCxn id="61" idx="2"/>
            <a:endCxn id="42" idx="0"/>
          </p:cNvCxnSpPr>
          <p:nvPr/>
        </p:nvCxnSpPr>
        <p:spPr>
          <a:xfrm flipH="1" flipV="1">
            <a:off x="8442778" y="4101070"/>
            <a:ext cx="1105825" cy="134244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6" name="Straight Arrow Connector 95"/>
          <p:cNvCxnSpPr>
            <a:stCxn id="36" idx="2"/>
            <a:endCxn id="59" idx="3"/>
          </p:cNvCxnSpPr>
          <p:nvPr/>
        </p:nvCxnSpPr>
        <p:spPr>
          <a:xfrm flipH="1">
            <a:off x="8445660" y="4717437"/>
            <a:ext cx="1102943" cy="293631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traight Arrow Connector 98"/>
          <p:cNvCxnSpPr>
            <a:stCxn id="60" idx="2"/>
            <a:endCxn id="59" idx="3"/>
          </p:cNvCxnSpPr>
          <p:nvPr/>
        </p:nvCxnSpPr>
        <p:spPr>
          <a:xfrm flipH="1" flipV="1">
            <a:off x="8445660" y="5011068"/>
            <a:ext cx="1102943" cy="188494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traight Arrow Connector 101"/>
          <p:cNvCxnSpPr>
            <a:stCxn id="66" idx="2"/>
            <a:endCxn id="55" idx="3"/>
          </p:cNvCxnSpPr>
          <p:nvPr/>
        </p:nvCxnSpPr>
        <p:spPr>
          <a:xfrm flipH="1">
            <a:off x="8438678" y="1824701"/>
            <a:ext cx="1109925" cy="355592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traight Arrow Connector 104"/>
          <p:cNvCxnSpPr>
            <a:stCxn id="65" idx="2"/>
            <a:endCxn id="39" idx="0"/>
          </p:cNvCxnSpPr>
          <p:nvPr/>
        </p:nvCxnSpPr>
        <p:spPr>
          <a:xfrm flipH="1" flipV="1">
            <a:off x="8440857" y="2226885"/>
            <a:ext cx="1107746" cy="79939"/>
          </a:xfrm>
          <a:prstGeom prst="straightConnector1">
            <a:avLst/>
          </a:prstGeom>
          <a:ln w="19050">
            <a:solidFill>
              <a:srgbClr val="90909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/>
          <p:cNvSpPr txBox="1"/>
          <p:nvPr/>
        </p:nvSpPr>
        <p:spPr>
          <a:xfrm>
            <a:off x="9922477" y="1563091"/>
            <a:ext cx="147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Overuse of Cash Expense</a:t>
            </a:r>
          </a:p>
        </p:txBody>
      </p:sp>
      <p:sp>
        <p:nvSpPr>
          <p:cNvPr id="113" name="TextBox 112"/>
          <p:cNvSpPr txBox="1"/>
          <p:nvPr/>
        </p:nvSpPr>
        <p:spPr>
          <a:xfrm>
            <a:off x="9922477" y="2057026"/>
            <a:ext cx="147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Total Cash in Year</a:t>
            </a:r>
          </a:p>
        </p:txBody>
      </p:sp>
      <p:sp>
        <p:nvSpPr>
          <p:cNvPr id="114" name="TextBox 113"/>
          <p:cNvSpPr txBox="1"/>
          <p:nvPr/>
        </p:nvSpPr>
        <p:spPr>
          <a:xfrm>
            <a:off x="9922477" y="2532092"/>
            <a:ext cx="147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Not in Frequent Item Set</a:t>
            </a:r>
          </a:p>
        </p:txBody>
      </p:sp>
      <p:sp>
        <p:nvSpPr>
          <p:cNvPr id="115" name="TextBox 114"/>
          <p:cNvSpPr txBox="1"/>
          <p:nvPr/>
        </p:nvSpPr>
        <p:spPr>
          <a:xfrm>
            <a:off x="9922477" y="3111168"/>
            <a:ext cx="14771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Rare Expense</a:t>
            </a:r>
          </a:p>
        </p:txBody>
      </p:sp>
      <p:sp>
        <p:nvSpPr>
          <p:cNvPr id="116" name="TextBox 115"/>
          <p:cNvSpPr txBox="1"/>
          <p:nvPr/>
        </p:nvSpPr>
        <p:spPr>
          <a:xfrm>
            <a:off x="9922477" y="3471189"/>
            <a:ext cx="147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Merchant Category</a:t>
            </a:r>
          </a:p>
        </p:txBody>
      </p:sp>
      <p:sp>
        <p:nvSpPr>
          <p:cNvPr id="117" name="TextBox 116"/>
          <p:cNvSpPr txBox="1"/>
          <p:nvPr/>
        </p:nvSpPr>
        <p:spPr>
          <a:xfrm>
            <a:off x="9922477" y="4940186"/>
            <a:ext cx="1477116" cy="523220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Expense Location</a:t>
            </a:r>
          </a:p>
        </p:txBody>
      </p:sp>
      <p:sp>
        <p:nvSpPr>
          <p:cNvPr id="118" name="TextBox 117"/>
          <p:cNvSpPr txBox="1"/>
          <p:nvPr/>
        </p:nvSpPr>
        <p:spPr>
          <a:xfrm>
            <a:off x="9922477" y="4557312"/>
            <a:ext cx="14771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Black List</a:t>
            </a:r>
          </a:p>
        </p:txBody>
      </p:sp>
      <p:sp>
        <p:nvSpPr>
          <p:cNvPr id="119" name="TextBox 118"/>
          <p:cNvSpPr txBox="1"/>
          <p:nvPr/>
        </p:nvSpPr>
        <p:spPr>
          <a:xfrm>
            <a:off x="9922477" y="4073266"/>
            <a:ext cx="1477116" cy="30777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r>
              <a:rPr lang="en-US" sz="1400" dirty="0">
                <a:latin typeface="IBM Plex Sans" panose="020B0503050000000000" pitchFamily="34" charset="0"/>
                <a:cs typeface="Grubhub Sans Bold"/>
              </a:rPr>
              <a:t>Personal Items</a:t>
            </a:r>
          </a:p>
        </p:txBody>
      </p:sp>
      <p:sp>
        <p:nvSpPr>
          <p:cNvPr id="74" name="TextBox 73"/>
          <p:cNvSpPr txBox="1"/>
          <p:nvPr/>
        </p:nvSpPr>
        <p:spPr>
          <a:xfrm>
            <a:off x="8479124" y="6551373"/>
            <a:ext cx="37128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dirty="0">
                <a:latin typeface="IBM Plex Sans" panose="020B0503050000000000" pitchFamily="34" charset="0"/>
              </a:rPr>
              <a:t>Note: the network shown here is for illustrative purpose only. 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4399" y="1591043"/>
            <a:ext cx="595839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IBM Plex Sans" panose="020B0503050000000000" pitchFamily="34" charset="0"/>
              </a:rPr>
              <a:t>Expense Analytics tools employ cutting edge network models to identify fraud scenarios</a:t>
            </a:r>
          </a:p>
        </p:txBody>
      </p:sp>
    </p:spTree>
    <p:extLst>
      <p:ext uri="{BB962C8B-B14F-4D97-AF65-F5344CB8AC3E}">
        <p14:creationId xmlns:p14="http://schemas.microsoft.com/office/powerpoint/2010/main" val="1545409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quarter" idx="13"/>
          </p:nvPr>
        </p:nvSpPr>
        <p:spPr/>
        <p:txBody>
          <a:bodyPr>
            <a:normAutofit/>
          </a:bodyPr>
          <a:lstStyle/>
          <a:p>
            <a:r>
              <a:rPr lang="en-US" sz="3600" dirty="0"/>
              <a:t>How to Assess Internal Controls</a:t>
            </a:r>
          </a:p>
          <a:p>
            <a:r>
              <a:rPr lang="en-US" sz="3600" dirty="0"/>
              <a:t> in a Digital Environment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Scott Layton</a:t>
            </a:r>
          </a:p>
          <a:p>
            <a:r>
              <a:rPr lang="en-US" dirty="0"/>
              <a:t>Vice President, Managing Partner</a:t>
            </a:r>
          </a:p>
          <a:p>
            <a:r>
              <a:rPr lang="en-US" dirty="0"/>
              <a:t>Global Finance Transformation</a:t>
            </a:r>
          </a:p>
          <a:p>
            <a:r>
              <a:rPr lang="en-US" dirty="0"/>
              <a:t>IBM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362213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8199" r="1809"/>
          <a:stretch/>
        </p:blipFill>
        <p:spPr bwMode="auto">
          <a:xfrm>
            <a:off x="7036126" y="0"/>
            <a:ext cx="516675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031" t="-173" r="53264" b="89610"/>
          <a:stretch/>
        </p:blipFill>
        <p:spPr bwMode="auto">
          <a:xfrm>
            <a:off x="5985206" y="-11874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3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12468" r="53034" b="76969"/>
          <a:stretch/>
        </p:blipFill>
        <p:spPr bwMode="auto">
          <a:xfrm>
            <a:off x="5985206" y="839407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4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24763" r="53149" b="64674"/>
          <a:stretch/>
        </p:blipFill>
        <p:spPr bwMode="auto">
          <a:xfrm>
            <a:off x="5985206" y="1705490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5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37058" r="53149" b="52379"/>
          <a:stretch/>
        </p:blipFill>
        <p:spPr bwMode="auto">
          <a:xfrm>
            <a:off x="5985206" y="2552951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7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49699" r="53149" b="39738"/>
          <a:stretch/>
        </p:blipFill>
        <p:spPr bwMode="auto">
          <a:xfrm>
            <a:off x="5985206" y="3406090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8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61647" r="53034" b="27790"/>
          <a:stretch/>
        </p:blipFill>
        <p:spPr bwMode="auto">
          <a:xfrm>
            <a:off x="5985206" y="4262494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9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146" t="74461" r="53149" b="14976"/>
          <a:stretch/>
        </p:blipFill>
        <p:spPr bwMode="auto">
          <a:xfrm>
            <a:off x="5985206" y="5107023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0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261" t="86928" r="53034" b="2509"/>
          <a:stretch/>
        </p:blipFill>
        <p:spPr bwMode="auto">
          <a:xfrm>
            <a:off x="5985206" y="5951552"/>
            <a:ext cx="899686" cy="72439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1" name="Isosceles Triangle 100"/>
          <p:cNvSpPr/>
          <p:nvPr/>
        </p:nvSpPr>
        <p:spPr>
          <a:xfrm rot="10800000">
            <a:off x="6883458" y="6473399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03" name="Isosceles Triangle 102"/>
          <p:cNvSpPr/>
          <p:nvPr/>
        </p:nvSpPr>
        <p:spPr>
          <a:xfrm>
            <a:off x="6870501" y="-50559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02" name="Rectangle 101"/>
          <p:cNvSpPr/>
          <p:nvPr/>
        </p:nvSpPr>
        <p:spPr>
          <a:xfrm>
            <a:off x="6895650" y="292853"/>
            <a:ext cx="304966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07" name="Isosceles Triangle 106"/>
          <p:cNvSpPr/>
          <p:nvPr/>
        </p:nvSpPr>
        <p:spPr>
          <a:xfrm rot="10800000">
            <a:off x="6869067" y="439358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08" name="Isosceles Triangle 107"/>
          <p:cNvSpPr/>
          <p:nvPr/>
        </p:nvSpPr>
        <p:spPr>
          <a:xfrm>
            <a:off x="6858309" y="728404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09" name="Rectangle 108"/>
          <p:cNvSpPr/>
          <p:nvPr/>
        </p:nvSpPr>
        <p:spPr>
          <a:xfrm>
            <a:off x="6895650" y="1078314"/>
            <a:ext cx="293044" cy="22836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0" name="Isosceles Triangle 109"/>
          <p:cNvSpPr/>
          <p:nvPr/>
        </p:nvSpPr>
        <p:spPr>
          <a:xfrm rot="10800000">
            <a:off x="6869067" y="1290888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1" name="Isosceles Triangle 110"/>
          <p:cNvSpPr/>
          <p:nvPr/>
        </p:nvSpPr>
        <p:spPr>
          <a:xfrm>
            <a:off x="6870501" y="1653086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2" name="Rectangle 111"/>
          <p:cNvSpPr/>
          <p:nvPr/>
        </p:nvSpPr>
        <p:spPr>
          <a:xfrm>
            <a:off x="6959158" y="2008690"/>
            <a:ext cx="233402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3" name="Isosceles Triangle 112"/>
          <p:cNvSpPr/>
          <p:nvPr/>
        </p:nvSpPr>
        <p:spPr>
          <a:xfrm rot="10800000">
            <a:off x="6867633" y="2151955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4" name="Isosceles Triangle 113"/>
          <p:cNvSpPr/>
          <p:nvPr/>
        </p:nvSpPr>
        <p:spPr>
          <a:xfrm>
            <a:off x="6869067" y="251415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5" name="Rectangle 114"/>
          <p:cNvSpPr/>
          <p:nvPr/>
        </p:nvSpPr>
        <p:spPr>
          <a:xfrm>
            <a:off x="6895650" y="2857565"/>
            <a:ext cx="295476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6" name="Isosceles Triangle 115"/>
          <p:cNvSpPr/>
          <p:nvPr/>
        </p:nvSpPr>
        <p:spPr>
          <a:xfrm rot="10800000">
            <a:off x="6867633" y="2994076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7" name="Isosceles Triangle 116"/>
          <p:cNvSpPr/>
          <p:nvPr/>
        </p:nvSpPr>
        <p:spPr>
          <a:xfrm>
            <a:off x="6869067" y="3356274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8" name="Rectangle 117"/>
          <p:cNvSpPr/>
          <p:nvPr/>
        </p:nvSpPr>
        <p:spPr>
          <a:xfrm>
            <a:off x="6895650" y="3699686"/>
            <a:ext cx="295476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19" name="Isosceles Triangle 118"/>
          <p:cNvSpPr/>
          <p:nvPr/>
        </p:nvSpPr>
        <p:spPr>
          <a:xfrm rot="10800000">
            <a:off x="6867633" y="382514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0" name="Isosceles Triangle 119"/>
          <p:cNvSpPr/>
          <p:nvPr/>
        </p:nvSpPr>
        <p:spPr>
          <a:xfrm>
            <a:off x="6869067" y="4187341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1" name="Rectangle 120"/>
          <p:cNvSpPr/>
          <p:nvPr/>
        </p:nvSpPr>
        <p:spPr>
          <a:xfrm>
            <a:off x="6895650" y="4537251"/>
            <a:ext cx="295476" cy="15893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2" name="Isosceles Triangle 121"/>
          <p:cNvSpPr/>
          <p:nvPr/>
        </p:nvSpPr>
        <p:spPr>
          <a:xfrm rot="10800000">
            <a:off x="6875596" y="469385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3" name="Isosceles Triangle 122"/>
          <p:cNvSpPr/>
          <p:nvPr/>
        </p:nvSpPr>
        <p:spPr>
          <a:xfrm>
            <a:off x="6877030" y="5056051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4" name="Rectangle 123"/>
          <p:cNvSpPr/>
          <p:nvPr/>
        </p:nvSpPr>
        <p:spPr>
          <a:xfrm>
            <a:off x="6959157" y="5394753"/>
            <a:ext cx="237429" cy="141833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5" name="Isosceles Triangle 124"/>
          <p:cNvSpPr/>
          <p:nvPr/>
        </p:nvSpPr>
        <p:spPr>
          <a:xfrm rot="10800000">
            <a:off x="6867633" y="5541355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6" name="Isosceles Triangle 125"/>
          <p:cNvSpPr/>
          <p:nvPr/>
        </p:nvSpPr>
        <p:spPr>
          <a:xfrm>
            <a:off x="6869067" y="5903553"/>
            <a:ext cx="321061" cy="348734"/>
          </a:xfrm>
          <a:prstGeom prst="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27" name="Rectangle 126"/>
          <p:cNvSpPr/>
          <p:nvPr/>
        </p:nvSpPr>
        <p:spPr>
          <a:xfrm>
            <a:off x="6959156" y="6263750"/>
            <a:ext cx="231969" cy="20414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pic>
        <p:nvPicPr>
          <p:cNvPr id="135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t="7952" r="62513" b="84657"/>
          <a:stretch/>
        </p:blipFill>
        <p:spPr bwMode="auto">
          <a:xfrm>
            <a:off x="5281410" y="541523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6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96" t="19685" r="62513" b="72924"/>
          <a:stretch/>
        </p:blipFill>
        <p:spPr bwMode="auto">
          <a:xfrm>
            <a:off x="5281410" y="1390711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7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160" t="32663" r="62749" b="59946"/>
          <a:stretch/>
        </p:blipFill>
        <p:spPr bwMode="auto">
          <a:xfrm>
            <a:off x="5281410" y="2239899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8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32" t="45108" r="62277" b="47501"/>
          <a:stretch/>
        </p:blipFill>
        <p:spPr bwMode="auto">
          <a:xfrm>
            <a:off x="5281410" y="3089087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9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14" t="57908" r="62395" b="34701"/>
          <a:stretch/>
        </p:blipFill>
        <p:spPr bwMode="auto">
          <a:xfrm>
            <a:off x="5281410" y="3938275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0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042" t="69997" r="62867" b="22612"/>
          <a:stretch/>
        </p:blipFill>
        <p:spPr bwMode="auto">
          <a:xfrm>
            <a:off x="5270863" y="4787463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1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278" t="82263" r="62631" b="10346"/>
          <a:stretch/>
        </p:blipFill>
        <p:spPr bwMode="auto">
          <a:xfrm>
            <a:off x="5270863" y="5636653"/>
            <a:ext cx="629530" cy="506874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2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057" t="15837" r="69057" b="79447"/>
          <a:stretch/>
        </p:blipFill>
        <p:spPr bwMode="auto">
          <a:xfrm>
            <a:off x="4826511" y="1076182"/>
            <a:ext cx="401680" cy="3234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4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28132" r="69287" b="67152"/>
          <a:stretch/>
        </p:blipFill>
        <p:spPr bwMode="auto">
          <a:xfrm>
            <a:off x="4826511" y="1912127"/>
            <a:ext cx="401680" cy="3234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5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t="40426" r="69172" b="54858"/>
          <a:stretch/>
        </p:blipFill>
        <p:spPr bwMode="auto">
          <a:xfrm>
            <a:off x="4826511" y="2787682"/>
            <a:ext cx="401680" cy="3234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6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t="53413" r="69172" b="41871"/>
          <a:stretch/>
        </p:blipFill>
        <p:spPr bwMode="auto">
          <a:xfrm>
            <a:off x="4826511" y="3639684"/>
            <a:ext cx="401680" cy="3234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7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827" t="64669" r="69287" b="30615"/>
          <a:stretch/>
        </p:blipFill>
        <p:spPr bwMode="auto">
          <a:xfrm>
            <a:off x="4826511" y="4455007"/>
            <a:ext cx="401680" cy="3234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8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942" t="78002" r="69172" b="17282"/>
          <a:stretch/>
        </p:blipFill>
        <p:spPr bwMode="auto">
          <a:xfrm>
            <a:off x="4826511" y="5341317"/>
            <a:ext cx="401680" cy="323418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1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094" t="15837" r="69770" b="81570"/>
          <a:stretch/>
        </p:blipFill>
        <p:spPr bwMode="auto">
          <a:xfrm>
            <a:off x="4438045" y="1546079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2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35046" r="74824" b="62361"/>
          <a:stretch/>
        </p:blipFill>
        <p:spPr bwMode="auto">
          <a:xfrm>
            <a:off x="4438045" y="2489621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40" t="47745" r="74824" b="49662"/>
          <a:stretch/>
        </p:blipFill>
        <p:spPr bwMode="auto">
          <a:xfrm>
            <a:off x="4438045" y="3271773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4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250" t="61080" r="74614" b="36327"/>
          <a:stretch/>
        </p:blipFill>
        <p:spPr bwMode="auto">
          <a:xfrm>
            <a:off x="4438045" y="4130484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5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461" t="72510" r="74403" b="24897"/>
          <a:stretch/>
        </p:blipFill>
        <p:spPr bwMode="auto">
          <a:xfrm>
            <a:off x="4438045" y="4967148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486" y="365125"/>
            <a:ext cx="10722429" cy="1325563"/>
          </a:xfrm>
        </p:spPr>
        <p:txBody>
          <a:bodyPr/>
          <a:lstStyle/>
          <a:p>
            <a:r>
              <a:rPr lang="en-US" dirty="0">
                <a:latin typeface="IBM Plex Sans" panose="020B0503050000000000" pitchFamily="34" charset="0"/>
              </a:rPr>
              <a:t>Intersection of the Digital &amp; </a:t>
            </a:r>
            <a:r>
              <a:rPr lang="en-US" dirty="0">
                <a:solidFill>
                  <a:schemeClr val="bg1"/>
                </a:solidFill>
                <a:latin typeface="IBM Plex Sans" panose="020B0503050000000000" pitchFamily="34" charset="0"/>
              </a:rPr>
              <a:t>Analog Trail Worlds</a:t>
            </a:r>
          </a:p>
        </p:txBody>
      </p:sp>
      <p:sp>
        <p:nvSpPr>
          <p:cNvPr id="159" name="TextBox 158"/>
          <p:cNvSpPr txBox="1"/>
          <p:nvPr/>
        </p:nvSpPr>
        <p:spPr>
          <a:xfrm>
            <a:off x="1912802" y="2782125"/>
            <a:ext cx="15504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BM Plex Sans" panose="020B0503050000000000" pitchFamily="34" charset="0"/>
              </a:rPr>
              <a:t>Fluidity</a:t>
            </a:r>
          </a:p>
        </p:txBody>
      </p:sp>
      <p:sp>
        <p:nvSpPr>
          <p:cNvPr id="164" name="TextBox 163"/>
          <p:cNvSpPr txBox="1"/>
          <p:nvPr/>
        </p:nvSpPr>
        <p:spPr>
          <a:xfrm>
            <a:off x="1912802" y="4159355"/>
            <a:ext cx="112723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BM Plex Sans" panose="020B0503050000000000" pitchFamily="34" charset="0"/>
              </a:rPr>
              <a:t>Gaps</a:t>
            </a:r>
          </a:p>
        </p:txBody>
      </p:sp>
      <p:sp>
        <p:nvSpPr>
          <p:cNvPr id="165" name="TextBox 164"/>
          <p:cNvSpPr txBox="1"/>
          <p:nvPr/>
        </p:nvSpPr>
        <p:spPr>
          <a:xfrm>
            <a:off x="1912802" y="5536586"/>
            <a:ext cx="162897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BM Plex Sans" panose="020B0503050000000000" pitchFamily="34" charset="0"/>
              </a:rPr>
              <a:t>Fluency</a:t>
            </a:r>
          </a:p>
        </p:txBody>
      </p:sp>
      <p:sp>
        <p:nvSpPr>
          <p:cNvPr id="168" name="TextBox 167"/>
          <p:cNvSpPr txBox="1"/>
          <p:nvPr/>
        </p:nvSpPr>
        <p:spPr>
          <a:xfrm>
            <a:off x="1912802" y="1404895"/>
            <a:ext cx="193995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latin typeface="IBM Plex Sans" panose="020B0503050000000000" pitchFamily="34" charset="0"/>
              </a:rPr>
              <a:t>Dual Trail</a:t>
            </a:r>
          </a:p>
        </p:txBody>
      </p:sp>
      <p:sp>
        <p:nvSpPr>
          <p:cNvPr id="3073" name="Rectangle 3072"/>
          <p:cNvSpPr/>
          <p:nvPr/>
        </p:nvSpPr>
        <p:spPr>
          <a:xfrm>
            <a:off x="5050971" y="0"/>
            <a:ext cx="1807338" cy="1275411"/>
          </a:xfrm>
          <a:prstGeom prst="rect">
            <a:avLst/>
          </a:prstGeom>
          <a:solidFill>
            <a:srgbClr val="FFFFFF">
              <a:alpha val="30196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6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28592" r="74897" b="68815"/>
          <a:stretch/>
        </p:blipFill>
        <p:spPr bwMode="auto">
          <a:xfrm>
            <a:off x="4438045" y="1964411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7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41347" r="74897" b="56060"/>
          <a:stretch/>
        </p:blipFill>
        <p:spPr bwMode="auto">
          <a:xfrm>
            <a:off x="4438045" y="2859126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8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67" t="53716" r="74897" b="43691"/>
          <a:stretch/>
        </p:blipFill>
        <p:spPr bwMode="auto">
          <a:xfrm>
            <a:off x="4438045" y="3697759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9" name="Picture 2" descr="Forest Landscape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95" t="65505" r="74769" b="31902"/>
          <a:stretch/>
        </p:blipFill>
        <p:spPr bwMode="auto">
          <a:xfrm>
            <a:off x="4438045" y="4515619"/>
            <a:ext cx="220832" cy="177806"/>
          </a:xfrm>
          <a:prstGeom prst="hexagon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https://static.thenounproject.com/png/2184171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2" y="1332574"/>
            <a:ext cx="809643" cy="8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0" name="Picture 8" descr="https://static.thenounproject.com/png/949838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2" y="2616547"/>
            <a:ext cx="809643" cy="8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6" name="Picture 14" descr="https://static.thenounproject.com/png/2230390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2" y="5351615"/>
            <a:ext cx="809643" cy="8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88" name="Picture 16" descr="https://static.thenounproject.com/png/2230311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302" y="3857672"/>
            <a:ext cx="809643" cy="809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36128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" r="-395" b="7158"/>
          <a:stretch/>
        </p:blipFill>
        <p:spPr>
          <a:xfrm>
            <a:off x="2545950" y="1"/>
            <a:ext cx="9903605" cy="686888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3462" y="30086"/>
            <a:ext cx="10515600" cy="1325563"/>
          </a:xfrm>
        </p:spPr>
        <p:txBody>
          <a:bodyPr/>
          <a:lstStyle/>
          <a:p>
            <a:r>
              <a:rPr lang="en-US" dirty="0">
                <a:latin typeface="IBM Plex Sans" panose="020B0503050000000000" pitchFamily="34" charset="0"/>
              </a:rPr>
              <a:t>Auditing</a:t>
            </a:r>
            <a:r>
              <a:rPr lang="en-US" dirty="0">
                <a:solidFill>
                  <a:schemeClr val="bg1"/>
                </a:solidFill>
                <a:latin typeface="IBM Plex Sans" panose="020B0503050000000000" pitchFamily="34" charset="0"/>
              </a:rPr>
              <a:t> the Black Box</a:t>
            </a:r>
          </a:p>
        </p:txBody>
      </p:sp>
      <p:pic>
        <p:nvPicPr>
          <p:cNvPr id="1028" name="Picture 4" descr="https://static.thenounproject.com/png/2010152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4" y="3416996"/>
            <a:ext cx="889454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s://static.thenounproject.com/png/1949823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1" y="2203638"/>
            <a:ext cx="889454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https://static.thenounproject.com/png/1870321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331" y="1192282"/>
            <a:ext cx="889454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4" name="Picture 10" descr="https://static.thenounproject.com/png/2288303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4" y="5529783"/>
            <a:ext cx="889454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6" name="Picture 12" descr="https://static.thenounproject.com/png/2891550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434" y="4482834"/>
            <a:ext cx="889454" cy="889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2916111" y="5707359"/>
            <a:ext cx="221086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BM Plex Sans" panose="020B0503050000000000" pitchFamily="34" charset="0"/>
              </a:rPr>
              <a:t>Blockchain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2916111" y="3512799"/>
            <a:ext cx="401904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BM Plex Sans" panose="020B0503050000000000" pitchFamily="34" charset="0"/>
              </a:rPr>
              <a:t>Artificial Intelligence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2916111" y="4610079"/>
            <a:ext cx="125066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BM Plex Sans" panose="020B0503050000000000" pitchFamily="34" charset="0"/>
              </a:rPr>
              <a:t>Cloud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2916111" y="2415519"/>
            <a:ext cx="341952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BM Plex Sans" panose="020B0503050000000000" pitchFamily="34" charset="0"/>
              </a:rPr>
              <a:t>Machine Learning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2916111" y="1318239"/>
            <a:ext cx="219322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IBM Plex Sans" panose="020B0503050000000000" pitchFamily="34" charset="0"/>
              </a:rPr>
              <a:t>Algorithms</a:t>
            </a:r>
          </a:p>
        </p:txBody>
      </p:sp>
    </p:spTree>
    <p:extLst>
      <p:ext uri="{BB962C8B-B14F-4D97-AF65-F5344CB8AC3E}">
        <p14:creationId xmlns:p14="http://schemas.microsoft.com/office/powerpoint/2010/main" val="247410773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6" name="Picture 6" descr="943081444.jpg"/>
          <p:cNvPicPr>
            <a:picLocks noChangeAspect="1" noChangeArrowheads="1"/>
          </p:cNvPicPr>
          <p:nvPr/>
        </p:nvPicPr>
        <p:blipFill rotWithShape="1"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52" t="14428" r="-652" b="40085"/>
          <a:stretch/>
        </p:blipFill>
        <p:spPr bwMode="auto">
          <a:xfrm>
            <a:off x="-1" y="3132628"/>
            <a:ext cx="12270391" cy="37187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199" y="3197227"/>
            <a:ext cx="5061857" cy="1951718"/>
          </a:xfrm>
        </p:spPr>
        <p:txBody>
          <a:bodyPr>
            <a:normAutofit/>
          </a:bodyPr>
          <a:lstStyle/>
          <a:p>
            <a:pPr lvl="1"/>
            <a:r>
              <a:rPr lang="en-US" dirty="0">
                <a:latin typeface="IBM Plex Sans" panose="020B0503050000000000" pitchFamily="34" charset="0"/>
              </a:rPr>
              <a:t>IT and system tools</a:t>
            </a:r>
          </a:p>
          <a:p>
            <a:pPr lvl="1"/>
            <a:r>
              <a:rPr lang="en-US" dirty="0">
                <a:latin typeface="IBM Plex Sans" panose="020B0503050000000000" pitchFamily="34" charset="0"/>
              </a:rPr>
              <a:t>ML/AI Programming skills</a:t>
            </a:r>
          </a:p>
          <a:p>
            <a:pPr lvl="1"/>
            <a:r>
              <a:rPr lang="en-US" dirty="0">
                <a:latin typeface="IBM Plex Sans" panose="020B0503050000000000" pitchFamily="34" charset="0"/>
              </a:rPr>
              <a:t>Leveraging data lakes</a:t>
            </a:r>
          </a:p>
          <a:p>
            <a:pPr lvl="1"/>
            <a:r>
              <a:rPr lang="en-US" dirty="0">
                <a:latin typeface="IBM Plex Sans" panose="020B0503050000000000" pitchFamily="34" charset="0"/>
              </a:rPr>
              <a:t>Data Extraction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096000" y="3197227"/>
            <a:ext cx="5410200" cy="181678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1"/>
            <a:r>
              <a:rPr lang="en-US" dirty="0">
                <a:latin typeface="IBM Plex Sans" panose="020B0503050000000000" pitchFamily="34" charset="0"/>
              </a:rPr>
              <a:t>AI driven auditing tools</a:t>
            </a:r>
          </a:p>
          <a:p>
            <a:pPr lvl="1"/>
            <a:r>
              <a:rPr lang="en-US" dirty="0">
                <a:latin typeface="IBM Plex Sans" panose="020B0503050000000000" pitchFamily="34" charset="0"/>
              </a:rPr>
              <a:t>Red flag indicators</a:t>
            </a:r>
          </a:p>
          <a:p>
            <a:pPr lvl="1"/>
            <a:r>
              <a:rPr lang="en-US" dirty="0">
                <a:latin typeface="IBM Plex Sans" panose="020B0503050000000000" pitchFamily="34" charset="0"/>
              </a:rPr>
              <a:t>AI indicated risk based sampling</a:t>
            </a:r>
          </a:p>
          <a:p>
            <a:pPr lvl="1"/>
            <a:r>
              <a:rPr lang="en-US" dirty="0">
                <a:latin typeface="IBM Plex Sans" panose="020B0503050000000000" pitchFamily="34" charset="0"/>
              </a:rPr>
              <a:t>Democratization of Technology</a:t>
            </a:r>
          </a:p>
          <a:p>
            <a:pPr lvl="1"/>
            <a:endParaRPr lang="en-US" dirty="0">
              <a:latin typeface="IBM Plex Sans" panose="020B0503050000000000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037115" y="2172205"/>
            <a:ext cx="11176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BM Plex Sans" panose="020B0503050000000000" pitchFamily="34" charset="0"/>
              </a:rPr>
              <a:t>Skills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8251372" y="2172205"/>
            <a:ext cx="108876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IBM Plex Sans" panose="020B0503050000000000" pitchFamily="34" charset="0"/>
              </a:rPr>
              <a:t>Tools</a:t>
            </a:r>
          </a:p>
        </p:txBody>
      </p:sp>
      <p:sp>
        <p:nvSpPr>
          <p:cNvPr id="11" name="Title 1"/>
          <p:cNvSpPr txBox="1">
            <a:spLocks/>
          </p:cNvSpPr>
          <p:nvPr/>
        </p:nvSpPr>
        <p:spPr>
          <a:xfrm>
            <a:off x="272142" y="256270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BM Plex Sans" panose="020B0503050000000000" pitchFamily="34" charset="0"/>
              </a:rPr>
              <a:t>Digital Auditor</a:t>
            </a:r>
          </a:p>
        </p:txBody>
      </p:sp>
      <p:pic>
        <p:nvPicPr>
          <p:cNvPr id="10242" name="Picture 2" descr="https://static.thenounproject.com/png/2208154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5905" y="1630305"/>
            <a:ext cx="1277038" cy="12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44" name="Picture 4" descr="https://static.thenounproject.com/png/2174219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9586" y="1763972"/>
            <a:ext cx="1102298" cy="11022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41486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Best Practices for Internal Audit Report Writing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15 mins – Presentation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13198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64" name="Picture 16" descr="A4 Paper Ream Spread Out"/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rgbClr val="D9C3A5">
                <a:tint val="50000"/>
                <a:satMod val="18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668" y="1291"/>
            <a:ext cx="10095222" cy="68458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185057" y="-55541"/>
            <a:ext cx="10515600" cy="1325563"/>
          </a:xfrm>
        </p:spPr>
        <p:txBody>
          <a:bodyPr/>
          <a:lstStyle/>
          <a:p>
            <a:r>
              <a:rPr lang="en-US" dirty="0">
                <a:latin typeface="IBM Plex Sans" panose="020B0503050000000000" pitchFamily="34" charset="0"/>
              </a:rPr>
              <a:t>Uses of an </a:t>
            </a:r>
            <a:r>
              <a:rPr lang="en-US" dirty="0">
                <a:solidFill>
                  <a:schemeClr val="bg1"/>
                </a:solidFill>
                <a:latin typeface="IBM Plex Sans" panose="020B0503050000000000" pitchFamily="34" charset="0"/>
              </a:rPr>
              <a:t>Audit Report</a:t>
            </a:r>
          </a:p>
        </p:txBody>
      </p:sp>
      <p:pic>
        <p:nvPicPr>
          <p:cNvPr id="15" name="Picture 2" descr="https://static.thenounproject.com/png/1327175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8" y="987335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4" descr="https://static.thenounproject.com/png/2122595-200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8" y="1943618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6" descr="https://static.thenounproject.com/png/1899451-200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8" y="2899901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10" descr="https://static.thenounproject.com/png/1105855-200.pn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8" y="3856184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9" name="Picture 12" descr="https://static.thenounproject.com/png/1326847-200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8" y="4812467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14" descr="https://static.thenounproject.com/png/2416876-200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8908" y="5768750"/>
            <a:ext cx="794658" cy="7946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369530" y="1174509"/>
            <a:ext cx="32392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Provide Assurance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3369530" y="2048559"/>
            <a:ext cx="3980192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Communicate Findings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3369530" y="2994454"/>
            <a:ext cx="244413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Create Action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3369530" y="4036119"/>
            <a:ext cx="582589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Independent Controls Perspective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3369529" y="5042495"/>
            <a:ext cx="22525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Consultative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3369529" y="5964968"/>
            <a:ext cx="580768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Quantitative Controls Assessment</a:t>
            </a:r>
          </a:p>
        </p:txBody>
      </p:sp>
    </p:spTree>
    <p:extLst>
      <p:ext uri="{BB962C8B-B14F-4D97-AF65-F5344CB8AC3E}">
        <p14:creationId xmlns:p14="http://schemas.microsoft.com/office/powerpoint/2010/main" val="268620181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30" name="Picture 14" descr="683493924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434" r="48312"/>
          <a:stretch/>
        </p:blipFill>
        <p:spPr bwMode="auto">
          <a:xfrm>
            <a:off x="8256104" y="0"/>
            <a:ext cx="394498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35430" y="4212771"/>
            <a:ext cx="213712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IBM Plex Sans" panose="020B0503050000000000" pitchFamily="34" charset="0"/>
              </a:rPr>
              <a:t>Audit Committee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332499" y="1113571"/>
            <a:ext cx="222528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IBM Plex Sans" panose="020B0503050000000000" pitchFamily="34" charset="0"/>
              </a:rPr>
              <a:t>Senior Executives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332499" y="4810314"/>
            <a:ext cx="263245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>
                <a:latin typeface="IBM Plex Sans" panose="020B0503050000000000" pitchFamily="34" charset="0"/>
              </a:rPr>
              <a:t>Business / Line Team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8385912" y="2993127"/>
            <a:ext cx="2084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  <a:latin typeface="IBM Plex Sans" panose="020B0503050000000000" pitchFamily="34" charset="0"/>
              </a:rPr>
              <a:t>Audit Executive</a:t>
            </a:r>
          </a:p>
        </p:txBody>
      </p:sp>
      <p:sp>
        <p:nvSpPr>
          <p:cNvPr id="19" name="Title 1"/>
          <p:cNvSpPr txBox="1">
            <a:spLocks/>
          </p:cNvSpPr>
          <p:nvPr/>
        </p:nvSpPr>
        <p:spPr>
          <a:xfrm>
            <a:off x="272142" y="256270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BM Plex Sans" panose="020B0503050000000000" pitchFamily="34" charset="0"/>
              </a:rPr>
              <a:t>Aligning to the Audience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75857" y="4603875"/>
            <a:ext cx="22564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IBM Plex Sans" panose="020B0503050000000000" pitchFamily="34" charset="0"/>
              </a:rPr>
              <a:t>Opinion / Aggregated Reports</a:t>
            </a:r>
          </a:p>
          <a:p>
            <a:endParaRPr lang="en-US" sz="1600" i="1" dirty="0">
              <a:latin typeface="IBM Plex Sans" panose="020B0503050000000000" pitchFamily="34" charset="0"/>
            </a:endParaRPr>
          </a:p>
          <a:p>
            <a:r>
              <a:rPr lang="en-US" sz="1600" dirty="0">
                <a:latin typeface="IBM Plex Sans" panose="020B0503050000000000" pitchFamily="34" charset="0"/>
              </a:rPr>
              <a:t>Material Issues</a:t>
            </a:r>
          </a:p>
          <a:p>
            <a:r>
              <a:rPr lang="en-US" sz="1600" dirty="0">
                <a:latin typeface="IBM Plex Sans" panose="020B0503050000000000" pitchFamily="34" charset="0"/>
              </a:rPr>
              <a:t>Significant Defects</a:t>
            </a:r>
          </a:p>
          <a:p>
            <a:r>
              <a:rPr lang="en-US" sz="1600" dirty="0">
                <a:latin typeface="IBM Plex Sans" panose="020B0503050000000000" pitchFamily="34" charset="0"/>
              </a:rPr>
              <a:t>Assurance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332499" y="1495136"/>
            <a:ext cx="288103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IBM Plex Sans" panose="020B0503050000000000" pitchFamily="34" charset="0"/>
              </a:rPr>
              <a:t>Opinion / Aggregated Reports</a:t>
            </a:r>
          </a:p>
          <a:p>
            <a:endParaRPr lang="en-US" sz="1600" i="1" dirty="0">
              <a:latin typeface="IBM Plex Sans" panose="020B0503050000000000" pitchFamily="34" charset="0"/>
            </a:endParaRPr>
          </a:p>
          <a:p>
            <a:r>
              <a:rPr lang="en-US" sz="1600" dirty="0">
                <a:latin typeface="IBM Plex Sans" panose="020B0503050000000000" pitchFamily="34" charset="0"/>
              </a:rPr>
              <a:t>Material Issues</a:t>
            </a:r>
          </a:p>
          <a:p>
            <a:r>
              <a:rPr lang="en-US" sz="1600" dirty="0">
                <a:latin typeface="IBM Plex Sans" panose="020B0503050000000000" pitchFamily="34" charset="0"/>
              </a:rPr>
              <a:t>Significant Defects</a:t>
            </a:r>
          </a:p>
          <a:p>
            <a:r>
              <a:rPr lang="en-US" sz="1600" dirty="0">
                <a:latin typeface="IBM Plex Sans" panose="020B0503050000000000" pitchFamily="34" charset="0"/>
              </a:rPr>
              <a:t>Assurance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385912" y="3482512"/>
            <a:ext cx="2256457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i="1" dirty="0">
                <a:solidFill>
                  <a:schemeClr val="bg1"/>
                </a:solidFill>
                <a:latin typeface="IBM Plex Sans" panose="020B0503050000000000" pitchFamily="34" charset="0"/>
              </a:rPr>
              <a:t>Opinion / Findings</a:t>
            </a:r>
          </a:p>
          <a:p>
            <a:endParaRPr lang="en-US" sz="1600" b="1" i="1" dirty="0">
              <a:solidFill>
                <a:schemeClr val="bg1"/>
              </a:solidFill>
              <a:latin typeface="IBM Plex Sans" panose="020B0503050000000000" pitchFamily="34" charset="0"/>
            </a:endParaRPr>
          </a:p>
          <a:p>
            <a:r>
              <a:rPr lang="en-US" sz="1600" b="1" dirty="0">
                <a:solidFill>
                  <a:schemeClr val="bg1"/>
                </a:solidFill>
                <a:latin typeface="IBM Plex Sans" panose="020B0503050000000000" pitchFamily="34" charset="0"/>
              </a:rPr>
              <a:t>Risk Themes</a:t>
            </a:r>
          </a:p>
          <a:p>
            <a:r>
              <a:rPr lang="en-US" sz="1600" b="1" dirty="0">
                <a:solidFill>
                  <a:schemeClr val="bg1"/>
                </a:solidFill>
                <a:latin typeface="IBM Plex Sans" panose="020B0503050000000000" pitchFamily="34" charset="0"/>
              </a:rPr>
              <a:t>Assurance</a:t>
            </a:r>
          </a:p>
          <a:p>
            <a:endParaRPr lang="en-US" sz="1600" b="1" dirty="0">
              <a:solidFill>
                <a:schemeClr val="bg1"/>
              </a:solidFill>
              <a:latin typeface="IBM Plex Sans" panose="020B0503050000000000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5332499" y="5275605"/>
            <a:ext cx="302157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i="1" dirty="0">
                <a:latin typeface="IBM Plex Sans" panose="020B0503050000000000" pitchFamily="34" charset="0"/>
              </a:rPr>
              <a:t>Opinion / Findings / Recommendations</a:t>
            </a:r>
          </a:p>
          <a:p>
            <a:endParaRPr lang="en-US" sz="1600" i="1" dirty="0">
              <a:latin typeface="IBM Plex Sans" panose="020B0503050000000000" pitchFamily="34" charset="0"/>
            </a:endParaRPr>
          </a:p>
          <a:p>
            <a:r>
              <a:rPr lang="en-US" sz="1600" dirty="0">
                <a:latin typeface="IBM Plex Sans" panose="020B0503050000000000" pitchFamily="34" charset="0"/>
              </a:rPr>
              <a:t>Audit Findings</a:t>
            </a:r>
          </a:p>
          <a:p>
            <a:r>
              <a:rPr lang="en-US" sz="1600" dirty="0">
                <a:latin typeface="IBM Plex Sans" panose="020B0503050000000000" pitchFamily="34" charset="0"/>
              </a:rPr>
              <a:t>Consulting Recommendations</a:t>
            </a:r>
          </a:p>
        </p:txBody>
      </p:sp>
      <p:sp>
        <p:nvSpPr>
          <p:cNvPr id="26" name="Right Arrow 25"/>
          <p:cNvSpPr/>
          <p:nvPr/>
        </p:nvSpPr>
        <p:spPr>
          <a:xfrm>
            <a:off x="5332499" y="3474176"/>
            <a:ext cx="959444" cy="403688"/>
          </a:xfrm>
          <a:prstGeom prst="rightArrow">
            <a:avLst/>
          </a:prstGeom>
          <a:solidFill>
            <a:srgbClr val="AEB3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27" name="Right Arrow 26"/>
          <p:cNvSpPr/>
          <p:nvPr/>
        </p:nvSpPr>
        <p:spPr>
          <a:xfrm rot="10800000">
            <a:off x="2485339" y="3474176"/>
            <a:ext cx="959444" cy="403688"/>
          </a:xfrm>
          <a:prstGeom prst="rightArrow">
            <a:avLst/>
          </a:prstGeom>
          <a:solidFill>
            <a:srgbClr val="AEB3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29" name="Down Arrow 28"/>
          <p:cNvSpPr/>
          <p:nvPr/>
        </p:nvSpPr>
        <p:spPr>
          <a:xfrm>
            <a:off x="4211803" y="4212771"/>
            <a:ext cx="359229" cy="593180"/>
          </a:xfrm>
          <a:prstGeom prst="downArrow">
            <a:avLst/>
          </a:prstGeom>
          <a:solidFill>
            <a:srgbClr val="AEB3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30" name="Down Arrow 29"/>
          <p:cNvSpPr/>
          <p:nvPr/>
        </p:nvSpPr>
        <p:spPr>
          <a:xfrm rot="10800000">
            <a:off x="4211803" y="2515913"/>
            <a:ext cx="359229" cy="593180"/>
          </a:xfrm>
          <a:prstGeom prst="downArrow">
            <a:avLst/>
          </a:prstGeom>
          <a:solidFill>
            <a:srgbClr val="AEB3AD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pic>
        <p:nvPicPr>
          <p:cNvPr id="9218" name="Picture 2" descr="https://static.thenounproject.com/png/2048410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4954" y="3091207"/>
            <a:ext cx="1238320" cy="1238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s://static.thenounproject.com/png/1073930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00017" y="5010369"/>
            <a:ext cx="121920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s://static.thenounproject.com/png/1073917-200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7034" y="1334534"/>
            <a:ext cx="1028228" cy="1028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4" name="Picture 8" descr="https://static.thenounproject.com/png/2588257-20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35647" y="3097081"/>
            <a:ext cx="1157878" cy="11578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6" name="Picture 10" descr="https://static.thenounproject.com/png/2120955-200.pn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852" y="3188606"/>
            <a:ext cx="906069" cy="9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313897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6" name="Picture 4" descr="Pen on Paper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3987"/>
          <a:stretch/>
        </p:blipFill>
        <p:spPr bwMode="auto">
          <a:xfrm>
            <a:off x="8803328" y="0"/>
            <a:ext cx="3401925" cy="68712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 txBox="1">
            <a:spLocks/>
          </p:cNvSpPr>
          <p:nvPr/>
        </p:nvSpPr>
        <p:spPr>
          <a:xfrm>
            <a:off x="272142" y="256270"/>
            <a:ext cx="10515600" cy="87584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latin typeface="IBM Plex Sans" panose="020B0503050000000000" pitchFamily="34" charset="0"/>
              </a:rPr>
              <a:t>Writing Best Practices</a:t>
            </a:r>
          </a:p>
        </p:txBody>
      </p:sp>
      <p:sp>
        <p:nvSpPr>
          <p:cNvPr id="9" name="Rounded Rectangle 8"/>
          <p:cNvSpPr/>
          <p:nvPr/>
        </p:nvSpPr>
        <p:spPr>
          <a:xfrm>
            <a:off x="1469571" y="1444234"/>
            <a:ext cx="1401191" cy="193765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1586247" y="2412164"/>
            <a:ext cx="117565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BM Plex Sans" panose="020B0503050000000000" pitchFamily="34" charset="0"/>
              </a:rPr>
              <a:t>Formal Training Program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23282" y="4022132"/>
            <a:ext cx="244329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IBM Plex Sans" panose="020B0503050000000000" pitchFamily="34" charset="0"/>
              </a:rPr>
              <a:t>Internal Consistency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663390" y="4624563"/>
            <a:ext cx="94769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Control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250410" y="5485454"/>
            <a:ext cx="2215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Defect or Execution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2859875" y="4637243"/>
            <a:ext cx="136447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Root Cause</a:t>
            </a:r>
          </a:p>
        </p:txBody>
      </p:sp>
      <p:sp>
        <p:nvSpPr>
          <p:cNvPr id="17" name="TextBox 16"/>
          <p:cNvSpPr txBox="1"/>
          <p:nvPr/>
        </p:nvSpPr>
        <p:spPr>
          <a:xfrm>
            <a:off x="4108440" y="5485454"/>
            <a:ext cx="20249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Recommendation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5660573" y="4657147"/>
            <a:ext cx="99097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latin typeface="IBM Plex Sans" panose="020B0503050000000000" pitchFamily="34" charset="0"/>
              </a:rPr>
              <a:t>Opinion</a:t>
            </a:r>
          </a:p>
        </p:txBody>
      </p:sp>
      <p:sp>
        <p:nvSpPr>
          <p:cNvPr id="19" name="Right Arrow 18"/>
          <p:cNvSpPr/>
          <p:nvPr/>
        </p:nvSpPr>
        <p:spPr>
          <a:xfrm>
            <a:off x="3047999" y="2253343"/>
            <a:ext cx="373064" cy="348343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23" name="Rounded Rectangle 22"/>
          <p:cNvSpPr/>
          <p:nvPr/>
        </p:nvSpPr>
        <p:spPr>
          <a:xfrm>
            <a:off x="3532987" y="1444234"/>
            <a:ext cx="3118563" cy="19910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4407850" y="1506290"/>
            <a:ext cx="16594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latin typeface="IBM Plex Sans" panose="020B0503050000000000" pitchFamily="34" charset="0"/>
              </a:rPr>
              <a:t>Upline</a:t>
            </a:r>
            <a:r>
              <a:rPr lang="en-US" dirty="0">
                <a:latin typeface="IBM Plex Sans" panose="020B0503050000000000" pitchFamily="34" charset="0"/>
              </a:rPr>
              <a:t> Review</a:t>
            </a:r>
          </a:p>
        </p:txBody>
      </p:sp>
      <p:sp>
        <p:nvSpPr>
          <p:cNvPr id="30" name="TextBox 29"/>
          <p:cNvSpPr txBox="1"/>
          <p:nvPr/>
        </p:nvSpPr>
        <p:spPr>
          <a:xfrm>
            <a:off x="43417" y="1883229"/>
            <a:ext cx="142615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IBM Plex Sans" panose="020B0503050000000000" pitchFamily="34" charset="0"/>
              </a:rPr>
              <a:t>Review Process</a:t>
            </a:r>
          </a:p>
        </p:txBody>
      </p:sp>
      <p:sp>
        <p:nvSpPr>
          <p:cNvPr id="33" name="Rectangle 32"/>
          <p:cNvSpPr/>
          <p:nvPr/>
        </p:nvSpPr>
        <p:spPr>
          <a:xfrm>
            <a:off x="9047832" y="949941"/>
            <a:ext cx="3115473" cy="54707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Failed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Poor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Non-existent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Missing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Ineffective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Erroneous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Undetected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Not effective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Inadequate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Excessive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Incomplete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Inconsistent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Not Consistently effective</a:t>
            </a:r>
          </a:p>
          <a:p>
            <a:pPr>
              <a:spcAft>
                <a:spcPts val="900"/>
              </a:spcAft>
            </a:pPr>
            <a:r>
              <a:rPr lang="en-US" dirty="0">
                <a:latin typeface="IBM Plex Sans" panose="020B0503050000000000" pitchFamily="34" charset="0"/>
              </a:rPr>
              <a:t>Not always effective</a:t>
            </a:r>
          </a:p>
        </p:txBody>
      </p:sp>
      <p:cxnSp>
        <p:nvCxnSpPr>
          <p:cNvPr id="35" name="Straight Arrow Connector 34"/>
          <p:cNvCxnSpPr/>
          <p:nvPr/>
        </p:nvCxnSpPr>
        <p:spPr>
          <a:xfrm>
            <a:off x="1436914" y="4993895"/>
            <a:ext cx="341367" cy="49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2800561" y="4993895"/>
            <a:ext cx="484400" cy="49155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4067781" y="5026479"/>
            <a:ext cx="321179" cy="390969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/>
          <p:cNvCxnSpPr/>
          <p:nvPr/>
        </p:nvCxnSpPr>
        <p:spPr>
          <a:xfrm flipV="1">
            <a:off x="5570120" y="5026479"/>
            <a:ext cx="495489" cy="43907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Down Arrow 41"/>
          <p:cNvSpPr/>
          <p:nvPr/>
        </p:nvSpPr>
        <p:spPr>
          <a:xfrm rot="10800000">
            <a:off x="7500109" y="2464808"/>
            <a:ext cx="272143" cy="348343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IBM Plex Sans" panose="020B0503050000000000" pitchFamily="34" charset="0"/>
            </a:endParaRPr>
          </a:p>
        </p:txBody>
      </p:sp>
      <p:pic>
        <p:nvPicPr>
          <p:cNvPr id="44" name="Picture 8" descr="https://static.thenounproject.com/png/2588257-200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4841" y="1596211"/>
            <a:ext cx="785320" cy="785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https://static.thenounproject.com/png/1266558-200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32733" y="1432840"/>
            <a:ext cx="1006895" cy="10068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>
          <a:xfrm>
            <a:off x="6946547" y="861341"/>
            <a:ext cx="137926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BM Plex Sans" panose="020B0503050000000000" pitchFamily="34" charset="0"/>
              </a:rPr>
              <a:t>Quality Assurance</a:t>
            </a:r>
          </a:p>
        </p:txBody>
      </p:sp>
      <p:pic>
        <p:nvPicPr>
          <p:cNvPr id="31" name="Picture 10" descr="https://static.thenounproject.com/png/2120955-200.png">
            <a:extLst>
              <a:ext uri="{FF2B5EF4-FFF2-40B4-BE49-F238E27FC236}">
                <a16:creationId xmlns:a16="http://schemas.microsoft.com/office/drawing/2014/main" id="{EFBB18BA-F36B-4976-9599-6C0BD294F73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9192" y="2050053"/>
            <a:ext cx="906069" cy="906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2" name="Picture 2">
            <a:extLst>
              <a:ext uri="{FF2B5EF4-FFF2-40B4-BE49-F238E27FC236}">
                <a16:creationId xmlns:a16="http://schemas.microsoft.com/office/drawing/2014/main" id="{D81A94E9-9000-4AE9-88F3-A9FFD8A54C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8326" y="2070240"/>
            <a:ext cx="935513" cy="9355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>
            <a:extLst>
              <a:ext uri="{FF2B5EF4-FFF2-40B4-BE49-F238E27FC236}">
                <a16:creationId xmlns:a16="http://schemas.microsoft.com/office/drawing/2014/main" id="{7D93E6D2-0497-4D4E-B93E-51D1A566D8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97453" y="2202108"/>
            <a:ext cx="697275" cy="697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>
            <a:extLst>
              <a:ext uri="{FF2B5EF4-FFF2-40B4-BE49-F238E27FC236}">
                <a16:creationId xmlns:a16="http://schemas.microsoft.com/office/drawing/2014/main" id="{4097E154-47D3-4D58-89DC-FC46A316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11320" y="2882653"/>
            <a:ext cx="1049721" cy="10497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8DB541A1-C421-4DFA-8A15-4BAAC4C81D90}"/>
              </a:ext>
            </a:extLst>
          </p:cNvPr>
          <p:cNvSpPr txBox="1"/>
          <p:nvPr/>
        </p:nvSpPr>
        <p:spPr>
          <a:xfrm>
            <a:off x="6946547" y="3932374"/>
            <a:ext cx="137926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latin typeface="IBM Plex Sans" panose="020B0503050000000000" pitchFamily="34" charset="0"/>
              </a:rPr>
              <a:t>Technology</a:t>
            </a:r>
          </a:p>
        </p:txBody>
      </p:sp>
    </p:spTree>
    <p:extLst>
      <p:ext uri="{BB962C8B-B14F-4D97-AF65-F5344CB8AC3E}">
        <p14:creationId xmlns:p14="http://schemas.microsoft.com/office/powerpoint/2010/main" val="268728770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4697</TotalTime>
  <Words>611</Words>
  <Application>Microsoft Office PowerPoint</Application>
  <PresentationFormat>Widescreen</PresentationFormat>
  <Paragraphs>191</Paragraphs>
  <Slides>14</Slides>
  <Notes>4</Notes>
  <HiddenSlides>0</HiddenSlides>
  <MMClips>0</MMClips>
  <ScaleCrop>false</ScaleCrop>
  <HeadingPairs>
    <vt:vector size="8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21" baseType="lpstr">
      <vt:lpstr>IBM Plex Sans</vt:lpstr>
      <vt:lpstr>Arial</vt:lpstr>
      <vt:lpstr>Calibri</vt:lpstr>
      <vt:lpstr>Calibri Light</vt:lpstr>
      <vt:lpstr>Wingdings</vt:lpstr>
      <vt:lpstr>Office Theme</vt:lpstr>
      <vt:lpstr>think-cell Slide</vt:lpstr>
      <vt:lpstr>PowerPoint Presentation</vt:lpstr>
      <vt:lpstr>PowerPoint Presentation</vt:lpstr>
      <vt:lpstr>Intersection of the Digital &amp; Analog Trail Worlds</vt:lpstr>
      <vt:lpstr>Auditing the Black Box</vt:lpstr>
      <vt:lpstr>PowerPoint Presentation</vt:lpstr>
      <vt:lpstr>Best Practices for Internal Audit Report Writing</vt:lpstr>
      <vt:lpstr>Uses of an Audit Report</vt:lpstr>
      <vt:lpstr>PowerPoint Presentation</vt:lpstr>
      <vt:lpstr>PowerPoint Presentation</vt:lpstr>
      <vt:lpstr>Best Practices in Combatting Fraud and Corruption</vt:lpstr>
      <vt:lpstr>PowerPoint Presentation</vt:lpstr>
      <vt:lpstr>PowerPoint Presentation</vt:lpstr>
      <vt:lpstr>PowerPoint Presentation</vt:lpstr>
      <vt:lpstr>Bayesian Network Risk Model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Assess Internal Controls in a Digital Environment</dc:title>
  <dc:creator>Scott Layton</dc:creator>
  <cp:lastModifiedBy>Scott Layton</cp:lastModifiedBy>
  <cp:revision>39</cp:revision>
  <dcterms:created xsi:type="dcterms:W3CDTF">2019-10-07T16:54:39Z</dcterms:created>
  <dcterms:modified xsi:type="dcterms:W3CDTF">2019-10-14T14:34:33Z</dcterms:modified>
</cp:coreProperties>
</file>