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0"/>
  </p:notesMasterIdLst>
  <p:sldIdLst>
    <p:sldId id="256" r:id="rId2"/>
    <p:sldId id="257" r:id="rId3"/>
    <p:sldId id="264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0A0DF512-2EFE-4BA1-AE94-63CEA672658F}">
          <p14:sldIdLst>
            <p14:sldId id="256"/>
            <p14:sldId id="257"/>
            <p14:sldId id="264"/>
          </p14:sldIdLst>
        </p14:section>
        <p14:section name="Odlomak bez naslova" id="{9E97F252-8391-4B2D-9182-5C33A0D237B0}">
          <p14:sldIdLst>
            <p14:sldId id="259"/>
            <p14:sldId id="260"/>
            <p14:sldId id="261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83A4F-6AEF-43F6-9AE6-236690498805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D32D8-BB6F-4AEF-9B75-B015859C2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248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D32D8-BB6F-4AEF-9B75-B015859C2D36}" type="slidenum">
              <a:rPr lang="en-GB" smtClean="0"/>
              <a:t>7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41386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77A7-C197-4618-A301-0407026E73F0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257E-1AA3-4A78-A0FE-9B465C1250E4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77A7-C197-4618-A301-0407026E73F0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257E-1AA3-4A78-A0FE-9B465C1250E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77A7-C197-4618-A301-0407026E73F0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257E-1AA3-4A78-A0FE-9B465C1250E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6780042"/>
            <a:ext cx="9144000" cy="77958"/>
            <a:chOff x="0" y="6693778"/>
            <a:chExt cx="9144000" cy="77958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6693778"/>
              <a:ext cx="2383277" cy="77819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 sz="1013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2383277" y="6693915"/>
              <a:ext cx="6760723" cy="77821"/>
            </a:xfrm>
            <a:prstGeom prst="rect">
              <a:avLst/>
            </a:prstGeom>
            <a:gradFill flip="none" rotWithShape="1">
              <a:gsLst>
                <a:gs pos="77000">
                  <a:srgbClr val="00B0F0"/>
                </a:gs>
                <a:gs pos="0">
                  <a:srgbClr val="0092DA"/>
                </a:gs>
                <a:gs pos="10000">
                  <a:srgbClr val="94DEF9"/>
                </a:gs>
                <a:gs pos="21000">
                  <a:schemeClr val="bg1"/>
                </a:gs>
                <a:gs pos="100000">
                  <a:srgbClr val="0070C0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 sz="1013">
                <a:solidFill>
                  <a:prstClr val="white"/>
                </a:solidFill>
              </a:endParaRPr>
            </a:p>
          </p:txBody>
        </p:sp>
      </p:grp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115200" y="158744"/>
            <a:ext cx="7886700" cy="439200"/>
          </a:xfrm>
        </p:spPr>
        <p:txBody>
          <a:bodyPr>
            <a:noAutofit/>
          </a:bodyPr>
          <a:lstStyle>
            <a:lvl1pPr>
              <a:defRPr sz="1463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3954" y="583128"/>
            <a:ext cx="5046663" cy="583200"/>
          </a:xfrm>
        </p:spPr>
        <p:txBody>
          <a:bodyPr>
            <a:normAutofit/>
          </a:bodyPr>
          <a:lstStyle>
            <a:lvl1pPr marL="0" indent="0">
              <a:buNone/>
              <a:defRPr sz="1125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900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77A7-C197-4618-A301-0407026E73F0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257E-1AA3-4A78-A0FE-9B465C1250E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77A7-C197-4618-A301-0407026E73F0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257E-1AA3-4A78-A0FE-9B465C1250E4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77A7-C197-4618-A301-0407026E73F0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257E-1AA3-4A78-A0FE-9B465C1250E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77A7-C197-4618-A301-0407026E73F0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257E-1AA3-4A78-A0FE-9B465C1250E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77A7-C197-4618-A301-0407026E73F0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257E-1AA3-4A78-A0FE-9B465C1250E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77A7-C197-4618-A301-0407026E73F0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257E-1AA3-4A78-A0FE-9B465C1250E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77A7-C197-4618-A301-0407026E73F0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257E-1AA3-4A78-A0FE-9B465C1250E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77A7-C197-4618-A301-0407026E73F0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333257E-1AA3-4A78-A0FE-9B465C1250E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9177A7-C197-4618-A301-0407026E73F0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33257E-1AA3-4A78-A0FE-9B465C1250E4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548680"/>
            <a:ext cx="6408712" cy="2592536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200" u="sng">
                <a:solidFill>
                  <a:schemeClr val="accent1">
                    <a:lumMod val="20000"/>
                    <a:lumOff val="80000"/>
                  </a:schemeClr>
                </a:solidFill>
              </a:rPr>
              <a:t>PEMPAL </a:t>
            </a:r>
            <a:br>
              <a:rPr lang="hr-HR" sz="3200" u="sng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hr-HR" sz="3200" u="sng">
                <a:solidFill>
                  <a:schemeClr val="accent1">
                    <a:lumMod val="20000"/>
                    <a:lumOff val="80000"/>
                  </a:schemeClr>
                </a:solidFill>
              </a:rPr>
              <a:t>Moskva 23. – 25. listopada 2019</a:t>
            </a:r>
            <a:r>
              <a:rPr lang="hr-HR" sz="3200">
                <a:solidFill>
                  <a:schemeClr val="accent1">
                    <a:lumMod val="20000"/>
                    <a:lumOff val="80000"/>
                  </a:schemeClr>
                </a:solidFill>
              </a:rPr>
              <a:t>.</a:t>
            </a:r>
            <a:br>
              <a:rPr lang="hr-HR" sz="320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hr-HR" sz="2700">
                <a:solidFill>
                  <a:schemeClr val="accent1">
                    <a:lumMod val="20000"/>
                    <a:lumOff val="80000"/>
                  </a:schemeClr>
                </a:solidFill>
                <a:latin typeface="Book Antiqua" pitchFamily="18" charset="0"/>
              </a:rPr>
              <a:t/>
            </a:r>
            <a:br>
              <a:rPr lang="hr-HR" sz="2700">
                <a:solidFill>
                  <a:schemeClr val="accent1">
                    <a:lumMod val="20000"/>
                    <a:lumOff val="80000"/>
                  </a:schemeClr>
                </a:solidFill>
                <a:latin typeface="Book Antiqua" pitchFamily="18" charset="0"/>
              </a:rPr>
            </a:br>
            <a:r>
              <a:rPr lang="hr-HR" sz="2700" i="1">
                <a:solidFill>
                  <a:schemeClr val="tx1"/>
                </a:solidFill>
                <a:latin typeface="Book Antiqua" pitchFamily="18" charset="0"/>
              </a:rPr>
              <a:t>Izlaganje o računovodstvu i financijskom izvještavanju u albanskom javnom sektoru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356992"/>
            <a:ext cx="6961564" cy="1762492"/>
          </a:xfrm>
        </p:spPr>
        <p:txBody>
          <a:bodyPr>
            <a:normAutofit lnSpcReduction="10000"/>
          </a:bodyPr>
          <a:lstStyle/>
          <a:p>
            <a:pPr algn="l"/>
            <a:endParaRPr lang="en-GB" sz="1600" i="1" dirty="0" smtClean="0">
              <a:latin typeface="+mj-lt"/>
            </a:endParaRPr>
          </a:p>
          <a:p>
            <a:pPr algn="l"/>
            <a:endParaRPr lang="en-GB" sz="1600" i="1" dirty="0">
              <a:latin typeface="+mj-lt"/>
            </a:endParaRPr>
          </a:p>
          <a:p>
            <a:pPr algn="l"/>
            <a:r>
              <a:rPr lang="hr-HR" sz="1600" i="1">
                <a:latin typeface="+mj-lt"/>
              </a:rPr>
              <a:t>Alma Beja</a:t>
            </a:r>
          </a:p>
          <a:p>
            <a:pPr algn="l"/>
            <a:r>
              <a:rPr lang="hr-HR" sz="1600" i="1">
                <a:latin typeface="+mj-lt"/>
              </a:rPr>
              <a:t>Glavna rizničarka</a:t>
            </a:r>
          </a:p>
          <a:p>
            <a:pPr algn="l"/>
            <a:r>
              <a:rPr lang="hr-HR" sz="1600" i="1">
                <a:latin typeface="+mj-lt"/>
              </a:rPr>
              <a:t>Ministarstvo financija i gospodarstva</a:t>
            </a:r>
          </a:p>
          <a:p>
            <a:pPr algn="l"/>
            <a:r>
              <a:rPr lang="hr-HR" sz="1600" i="1">
                <a:latin typeface="+mj-lt"/>
              </a:rPr>
              <a:t>alma.beja@financa.gov.al</a:t>
            </a:r>
          </a:p>
          <a:p>
            <a:endParaRPr lang="en-GB" dirty="0"/>
          </a:p>
        </p:txBody>
      </p:sp>
      <p:pic>
        <p:nvPicPr>
          <p:cNvPr id="6" name="Picture 5" descr="Description: cid:image001.png@01D3339C.700225A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489196"/>
            <a:ext cx="2065020" cy="1478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736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704088"/>
            <a:ext cx="8075240" cy="924712"/>
          </a:xfrm>
        </p:spPr>
        <p:txBody>
          <a:bodyPr>
            <a:normAutofit/>
          </a:bodyPr>
          <a:lstStyle/>
          <a:p>
            <a:pPr algn="ctr"/>
            <a:r>
              <a:rPr lang="hr-HR" sz="4800"/>
              <a:t>Općenita pozadina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hr-HR" sz="2000" dirty="0">
                <a:latin typeface="Times New Roman" pitchFamily="18" charset="0"/>
                <a:cs typeface="Times New Roman" pitchFamily="18" charset="0"/>
              </a:rPr>
              <a:t>Javno računovodstvo i financijsko izvještavanje u Albaniji trenutačno se temelje na primjeni gotovinske osnove uz elemente obračunske osnove za pojedine specifične kategorije imovine i obveza.</a:t>
            </a:r>
          </a:p>
          <a:p>
            <a:pPr algn="just">
              <a:buFont typeface="Wingdings" pitchFamily="2" charset="2"/>
              <a:buChar char="Ø"/>
            </a:pPr>
            <a:r>
              <a:rPr lang="hr-HR" sz="2000" dirty="0">
                <a:latin typeface="Times New Roman" pitchFamily="18" charset="0"/>
                <a:cs typeface="Times New Roman" pitchFamily="18" charset="0"/>
              </a:rPr>
              <a:t>Republika Albanija trenutačno nema računovodstvene standarde za javni sektor </a:t>
            </a:r>
            <a:r>
              <a:rPr lang="hr-HR" sz="2000" i="1" dirty="0" err="1">
                <a:latin typeface="Times New Roman" pitchFamily="18" charset="0"/>
                <a:cs typeface="Times New Roman" pitchFamily="18" charset="0"/>
              </a:rPr>
              <a:t>per</a:t>
            </a:r>
            <a:r>
              <a:rPr lang="hr-HR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000" i="1" dirty="0" smtClean="0"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. Umjesto </a:t>
            </a:r>
            <a:r>
              <a:rPr lang="hr-HR" sz="2000" dirty="0">
                <a:latin typeface="Times New Roman" pitchFamily="18" charset="0"/>
                <a:cs typeface="Times New Roman" pitchFamily="18" charset="0"/>
              </a:rPr>
              <a:t>toga ima Općenito prihvaćena računovodstvena načela albanskog javnog sektora (PS AGAAP) koja su kodificirana u složenom, fragmentiranom i nejasnom pravnom okviru (zakoni i upute Ministarstva financija i gospodarstva).</a:t>
            </a:r>
          </a:p>
          <a:p>
            <a:pPr algn="just">
              <a:buFont typeface="Wingdings" pitchFamily="2" charset="2"/>
              <a:buChar char="Ø"/>
            </a:pPr>
            <a:r>
              <a:rPr lang="hr-HR" sz="2000" dirty="0">
                <a:latin typeface="Times New Roman" pitchFamily="18" charset="0"/>
                <a:cs typeface="Times New Roman" pitchFamily="18" charset="0"/>
              </a:rPr>
              <a:t>Metodologija za javno računovodstvo odgovornost je Ministarstva financija i gospodarstva.</a:t>
            </a:r>
          </a:p>
          <a:p>
            <a:pPr marL="0" indent="0" algn="just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  <a:defRPr/>
            </a:pPr>
            <a:r>
              <a:rPr lang="hr-HR" sz="2000" b="1" i="1" dirty="0">
                <a:latin typeface="Times New Roman" pitchFamily="18" charset="0"/>
                <a:cs typeface="Times New Roman" pitchFamily="18" charset="0"/>
              </a:rPr>
              <a:t>Glavna postignuća su sljedeća:</a:t>
            </a:r>
          </a:p>
          <a:p>
            <a:pPr marL="0" indent="0" algn="just">
              <a:buNone/>
              <a:defRPr/>
            </a:pPr>
            <a:r>
              <a:rPr lang="hr-HR" sz="2000" dirty="0">
                <a:latin typeface="Times New Roman" pitchFamily="18" charset="0"/>
                <a:cs typeface="Times New Roman" pitchFamily="18" charset="0"/>
              </a:rPr>
              <a:t>	uspješna provedba informacijskog sustava albanske vlade za financijsko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	upravljanje </a:t>
            </a:r>
            <a:r>
              <a:rPr lang="hr-HR" sz="2000" dirty="0">
                <a:latin typeface="Times New Roman" pitchFamily="18" charset="0"/>
                <a:cs typeface="Times New Roman" pitchFamily="18" charset="0"/>
              </a:rPr>
              <a:t>(dvojno knjigovodstvo, automatska financijska konsolidacija itd.)</a:t>
            </a:r>
          </a:p>
          <a:p>
            <a:pPr marL="0" indent="0" algn="just">
              <a:buNone/>
              <a:defRPr/>
            </a:pPr>
            <a:r>
              <a:rPr lang="hr-HR" sz="2000" dirty="0">
                <a:latin typeface="Times New Roman" pitchFamily="18" charset="0"/>
                <a:cs typeface="Times New Roman" pitchFamily="18" charset="0"/>
              </a:rPr>
              <a:t>	jedinstveni računski plan za sve državne razine koji je potpuno usklađen s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	izradom </a:t>
            </a:r>
            <a:r>
              <a:rPr lang="hr-HR" sz="2000" dirty="0">
                <a:latin typeface="Times New Roman" pitchFamily="18" charset="0"/>
                <a:cs typeface="Times New Roman" pitchFamily="18" charset="0"/>
              </a:rPr>
              <a:t>proračuna i izvještavanjem (jednostavnija financijska konsolidacija,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	jednostavnije </a:t>
            </a:r>
            <a:r>
              <a:rPr lang="hr-HR" sz="2000" dirty="0">
                <a:latin typeface="Times New Roman" pitchFamily="18" charset="0"/>
                <a:cs typeface="Times New Roman" pitchFamily="18" charset="0"/>
              </a:rPr>
              <a:t>praćenje proračuna)</a:t>
            </a:r>
          </a:p>
          <a:p>
            <a:pPr marL="0" indent="0" algn="just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  <p:sp>
        <p:nvSpPr>
          <p:cNvPr id="4" name="Curved Right Arrow 3"/>
          <p:cNvSpPr/>
          <p:nvPr/>
        </p:nvSpPr>
        <p:spPr>
          <a:xfrm>
            <a:off x="987694" y="4929120"/>
            <a:ext cx="338236" cy="2880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Curved Right Arrow 4"/>
          <p:cNvSpPr/>
          <p:nvPr/>
        </p:nvSpPr>
        <p:spPr>
          <a:xfrm>
            <a:off x="987694" y="5373216"/>
            <a:ext cx="338236" cy="2880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03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-1541591"/>
            <a:ext cx="903649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b="1" i="1" dirty="0" smtClean="0">
              <a:ea typeface="Times New Roman" panose="02020603050405020304" pitchFamily="18" charset="0"/>
            </a:endParaRPr>
          </a:p>
          <a:p>
            <a:pPr algn="ctr"/>
            <a:endParaRPr lang="en-US" sz="3600" b="1" i="1" dirty="0">
              <a:ea typeface="Times New Roman" panose="02020603050405020304" pitchFamily="18" charset="0"/>
            </a:endParaRPr>
          </a:p>
          <a:p>
            <a:pPr algn="ctr"/>
            <a:endParaRPr lang="en-US" sz="3600" b="1" i="1" dirty="0" smtClean="0">
              <a:ea typeface="Times New Roman" panose="02020603050405020304" pitchFamily="18" charset="0"/>
            </a:endParaRPr>
          </a:p>
          <a:p>
            <a:pPr algn="ctr"/>
            <a:endParaRPr lang="en-US" sz="3600" b="1" i="1" dirty="0">
              <a:ea typeface="Times New Roman" panose="02020603050405020304" pitchFamily="18" charset="0"/>
            </a:endParaRPr>
          </a:p>
          <a:p>
            <a:pPr algn="ctr"/>
            <a:endParaRPr lang="en-US" sz="3600" b="1" i="1" dirty="0" smtClean="0">
              <a:ea typeface="Times New Roman" panose="02020603050405020304" pitchFamily="18" charset="0"/>
            </a:endParaRPr>
          </a:p>
          <a:p>
            <a:pPr algn="ctr"/>
            <a:r>
              <a:rPr lang="hr-HR" sz="3600" b="1" i="1">
                <a:latin typeface="+mj-lt"/>
                <a:ea typeface="Times New Roman" panose="02020603050405020304" pitchFamily="18" charset="0"/>
              </a:rPr>
              <a:t>Projekt „Razvoj računovodstva i financijskog izvještavanja u javnom sektoru” </a:t>
            </a:r>
          </a:p>
          <a:p>
            <a:pPr algn="ctr"/>
            <a:r>
              <a:rPr lang="hr-HR" sz="3600" b="1" i="1">
                <a:latin typeface="+mj-lt"/>
                <a:ea typeface="Times New Roman" panose="02020603050405020304" pitchFamily="18" charset="0"/>
              </a:rPr>
              <a:t>(Svjetska banka, SECO)</a:t>
            </a:r>
          </a:p>
          <a:p>
            <a:pPr algn="ctr"/>
            <a:endParaRPr lang="en-US" sz="3600" b="1" i="1" dirty="0">
              <a:ea typeface="Times New Roman" panose="02020603050405020304" pitchFamily="18" charset="0"/>
            </a:endParaRPr>
          </a:p>
          <a:p>
            <a:pPr marL="1031875" lvl="2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190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Razvoj računovodstva i financijskog izvještavanja u javnom sektoru u skladu s IPSAS-om; </a:t>
            </a:r>
          </a:p>
          <a:p>
            <a:pPr marL="1031875" lvl="2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190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Razvoj kapaciteta i stručnih računovodstvenih vještina kod praktičara javnog računovodstva u Ministarstvu financija i gospodarstva</a:t>
            </a:r>
            <a:r>
              <a:rPr lang="hr-HR" sz="1900" i="1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344969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54" y="1328881"/>
            <a:ext cx="7886700" cy="329400"/>
          </a:xfrm>
        </p:spPr>
        <p:txBody>
          <a:bodyPr/>
          <a:lstStyle/>
          <a:p>
            <a:r>
              <a:rPr lang="hr-HR"/>
              <a:t>POSTUPNI PRISTUP ALBANIJE IZGRADNJI KAPACITETA ZA PROVEDBU IPSAS-a</a:t>
            </a:r>
            <a:br>
              <a:rPr lang="hr-HR"/>
            </a:br>
            <a:endParaRPr lang="hr-HR"/>
          </a:p>
        </p:txBody>
      </p:sp>
      <p:sp>
        <p:nvSpPr>
          <p:cNvPr id="29" name="Rectangle 2"/>
          <p:cNvSpPr/>
          <p:nvPr/>
        </p:nvSpPr>
        <p:spPr>
          <a:xfrm>
            <a:off x="5606124" y="2375876"/>
            <a:ext cx="451024" cy="2258178"/>
          </a:xfrm>
          <a:custGeom>
            <a:avLst/>
            <a:gdLst>
              <a:gd name="connsiteX0" fmla="*/ 0 w 868101"/>
              <a:gd name="connsiteY0" fmla="*/ 0 h 3194612"/>
              <a:gd name="connsiteX1" fmla="*/ 868101 w 868101"/>
              <a:gd name="connsiteY1" fmla="*/ 0 h 3194612"/>
              <a:gd name="connsiteX2" fmla="*/ 868101 w 868101"/>
              <a:gd name="connsiteY2" fmla="*/ 3194612 h 3194612"/>
              <a:gd name="connsiteX3" fmla="*/ 0 w 868101"/>
              <a:gd name="connsiteY3" fmla="*/ 3194612 h 3194612"/>
              <a:gd name="connsiteX4" fmla="*/ 0 w 868101"/>
              <a:gd name="connsiteY4" fmla="*/ 0 h 3194612"/>
              <a:gd name="connsiteX0" fmla="*/ 0 w 868101"/>
              <a:gd name="connsiteY0" fmla="*/ 0 h 3194612"/>
              <a:gd name="connsiteX1" fmla="*/ 856526 w 868101"/>
              <a:gd name="connsiteY1" fmla="*/ 717631 h 3194612"/>
              <a:gd name="connsiteX2" fmla="*/ 868101 w 868101"/>
              <a:gd name="connsiteY2" fmla="*/ 3194612 h 3194612"/>
              <a:gd name="connsiteX3" fmla="*/ 0 w 868101"/>
              <a:gd name="connsiteY3" fmla="*/ 3194612 h 3194612"/>
              <a:gd name="connsiteX4" fmla="*/ 0 w 868101"/>
              <a:gd name="connsiteY4" fmla="*/ 0 h 3194612"/>
              <a:gd name="connsiteX0" fmla="*/ 0 w 868101"/>
              <a:gd name="connsiteY0" fmla="*/ 0 h 3194612"/>
              <a:gd name="connsiteX1" fmla="*/ 856526 w 868101"/>
              <a:gd name="connsiteY1" fmla="*/ 717631 h 3194612"/>
              <a:gd name="connsiteX2" fmla="*/ 868101 w 868101"/>
              <a:gd name="connsiteY2" fmla="*/ 3194612 h 3194612"/>
              <a:gd name="connsiteX3" fmla="*/ 0 w 868101"/>
              <a:gd name="connsiteY3" fmla="*/ 2303361 h 3194612"/>
              <a:gd name="connsiteX4" fmla="*/ 0 w 868101"/>
              <a:gd name="connsiteY4" fmla="*/ 0 h 3194612"/>
              <a:gd name="connsiteX0" fmla="*/ 0 w 869214"/>
              <a:gd name="connsiteY0" fmla="*/ 0 h 3194612"/>
              <a:gd name="connsiteX1" fmla="*/ 868101 w 869214"/>
              <a:gd name="connsiteY1" fmla="*/ 1284790 h 3194612"/>
              <a:gd name="connsiteX2" fmla="*/ 868101 w 869214"/>
              <a:gd name="connsiteY2" fmla="*/ 3194612 h 3194612"/>
              <a:gd name="connsiteX3" fmla="*/ 0 w 869214"/>
              <a:gd name="connsiteY3" fmla="*/ 2303361 h 3194612"/>
              <a:gd name="connsiteX4" fmla="*/ 0 w 869214"/>
              <a:gd name="connsiteY4" fmla="*/ 0 h 3194612"/>
              <a:gd name="connsiteX0" fmla="*/ 11575 w 880789"/>
              <a:gd name="connsiteY0" fmla="*/ 0 h 3194612"/>
              <a:gd name="connsiteX1" fmla="*/ 879676 w 880789"/>
              <a:gd name="connsiteY1" fmla="*/ 1284790 h 3194612"/>
              <a:gd name="connsiteX2" fmla="*/ 879676 w 880789"/>
              <a:gd name="connsiteY2" fmla="*/ 3194612 h 3194612"/>
              <a:gd name="connsiteX3" fmla="*/ 0 w 880789"/>
              <a:gd name="connsiteY3" fmla="*/ 1851948 h 3194612"/>
              <a:gd name="connsiteX4" fmla="*/ 11575 w 880789"/>
              <a:gd name="connsiteY4" fmla="*/ 0 h 3194612"/>
              <a:gd name="connsiteX0" fmla="*/ 219919 w 880789"/>
              <a:gd name="connsiteY0" fmla="*/ 0 h 2835797"/>
              <a:gd name="connsiteX1" fmla="*/ 879676 w 880789"/>
              <a:gd name="connsiteY1" fmla="*/ 925975 h 2835797"/>
              <a:gd name="connsiteX2" fmla="*/ 879676 w 880789"/>
              <a:gd name="connsiteY2" fmla="*/ 2835797 h 2835797"/>
              <a:gd name="connsiteX3" fmla="*/ 0 w 880789"/>
              <a:gd name="connsiteY3" fmla="*/ 1493133 h 2835797"/>
              <a:gd name="connsiteX4" fmla="*/ 219919 w 880789"/>
              <a:gd name="connsiteY4" fmla="*/ 0 h 2835797"/>
              <a:gd name="connsiteX0" fmla="*/ 266218 w 880789"/>
              <a:gd name="connsiteY0" fmla="*/ 0 h 2801073"/>
              <a:gd name="connsiteX1" fmla="*/ 879676 w 880789"/>
              <a:gd name="connsiteY1" fmla="*/ 891251 h 2801073"/>
              <a:gd name="connsiteX2" fmla="*/ 879676 w 880789"/>
              <a:gd name="connsiteY2" fmla="*/ 2801073 h 2801073"/>
              <a:gd name="connsiteX3" fmla="*/ 0 w 880789"/>
              <a:gd name="connsiteY3" fmla="*/ 1458409 h 2801073"/>
              <a:gd name="connsiteX4" fmla="*/ 266218 w 880789"/>
              <a:gd name="connsiteY4" fmla="*/ 0 h 2801073"/>
              <a:gd name="connsiteX0" fmla="*/ 219919 w 880789"/>
              <a:gd name="connsiteY0" fmla="*/ 0 h 2801073"/>
              <a:gd name="connsiteX1" fmla="*/ 879676 w 880789"/>
              <a:gd name="connsiteY1" fmla="*/ 891251 h 2801073"/>
              <a:gd name="connsiteX2" fmla="*/ 879676 w 880789"/>
              <a:gd name="connsiteY2" fmla="*/ 2801073 h 2801073"/>
              <a:gd name="connsiteX3" fmla="*/ 0 w 880789"/>
              <a:gd name="connsiteY3" fmla="*/ 1458409 h 2801073"/>
              <a:gd name="connsiteX4" fmla="*/ 219919 w 880789"/>
              <a:gd name="connsiteY4" fmla="*/ 0 h 2801073"/>
              <a:gd name="connsiteX0" fmla="*/ 243069 w 880789"/>
              <a:gd name="connsiteY0" fmla="*/ 0 h 3044142"/>
              <a:gd name="connsiteX1" fmla="*/ 879676 w 880789"/>
              <a:gd name="connsiteY1" fmla="*/ 1134320 h 3044142"/>
              <a:gd name="connsiteX2" fmla="*/ 879676 w 880789"/>
              <a:gd name="connsiteY2" fmla="*/ 3044142 h 3044142"/>
              <a:gd name="connsiteX3" fmla="*/ 0 w 880789"/>
              <a:gd name="connsiteY3" fmla="*/ 1701478 h 3044142"/>
              <a:gd name="connsiteX4" fmla="*/ 243069 w 880789"/>
              <a:gd name="connsiteY4" fmla="*/ 0 h 3044142"/>
              <a:gd name="connsiteX0" fmla="*/ 104173 w 741893"/>
              <a:gd name="connsiteY0" fmla="*/ 0 h 3044142"/>
              <a:gd name="connsiteX1" fmla="*/ 740780 w 741893"/>
              <a:gd name="connsiteY1" fmla="*/ 1134320 h 3044142"/>
              <a:gd name="connsiteX2" fmla="*/ 740780 w 741893"/>
              <a:gd name="connsiteY2" fmla="*/ 3044142 h 3044142"/>
              <a:gd name="connsiteX3" fmla="*/ 0 w 741893"/>
              <a:gd name="connsiteY3" fmla="*/ 1678328 h 3044142"/>
              <a:gd name="connsiteX4" fmla="*/ 104173 w 741893"/>
              <a:gd name="connsiteY4" fmla="*/ 0 h 3044142"/>
              <a:gd name="connsiteX0" fmla="*/ 104173 w 740828"/>
              <a:gd name="connsiteY0" fmla="*/ 0 h 2639028"/>
              <a:gd name="connsiteX1" fmla="*/ 740780 w 740828"/>
              <a:gd name="connsiteY1" fmla="*/ 1134320 h 2639028"/>
              <a:gd name="connsiteX2" fmla="*/ 520861 w 740828"/>
              <a:gd name="connsiteY2" fmla="*/ 2639028 h 2639028"/>
              <a:gd name="connsiteX3" fmla="*/ 0 w 740828"/>
              <a:gd name="connsiteY3" fmla="*/ 1678328 h 2639028"/>
              <a:gd name="connsiteX4" fmla="*/ 104173 w 740828"/>
              <a:gd name="connsiteY4" fmla="*/ 0 h 2639028"/>
              <a:gd name="connsiteX0" fmla="*/ 104173 w 567357"/>
              <a:gd name="connsiteY0" fmla="*/ 0 h 2639028"/>
              <a:gd name="connsiteX1" fmla="*/ 567160 w 567357"/>
              <a:gd name="connsiteY1" fmla="*/ 833378 h 2639028"/>
              <a:gd name="connsiteX2" fmla="*/ 520861 w 567357"/>
              <a:gd name="connsiteY2" fmla="*/ 2639028 h 2639028"/>
              <a:gd name="connsiteX3" fmla="*/ 0 w 567357"/>
              <a:gd name="connsiteY3" fmla="*/ 1678328 h 2639028"/>
              <a:gd name="connsiteX4" fmla="*/ 104173 w 567357"/>
              <a:gd name="connsiteY4" fmla="*/ 0 h 263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357" h="2639028">
                <a:moveTo>
                  <a:pt x="104173" y="0"/>
                </a:moveTo>
                <a:lnTo>
                  <a:pt x="567160" y="833378"/>
                </a:lnTo>
                <a:cubicBezTo>
                  <a:pt x="571018" y="1659038"/>
                  <a:pt x="517003" y="1813368"/>
                  <a:pt x="520861" y="2639028"/>
                </a:cubicBezTo>
                <a:lnTo>
                  <a:pt x="0" y="1678328"/>
                </a:lnTo>
                <a:cubicBezTo>
                  <a:pt x="3858" y="1061012"/>
                  <a:pt x="100315" y="617316"/>
                  <a:pt x="104173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31" name="Rectangle 2"/>
          <p:cNvSpPr/>
          <p:nvPr/>
        </p:nvSpPr>
        <p:spPr>
          <a:xfrm>
            <a:off x="3804039" y="2458608"/>
            <a:ext cx="451024" cy="2236982"/>
          </a:xfrm>
          <a:custGeom>
            <a:avLst/>
            <a:gdLst>
              <a:gd name="connsiteX0" fmla="*/ 0 w 868101"/>
              <a:gd name="connsiteY0" fmla="*/ 0 h 3194612"/>
              <a:gd name="connsiteX1" fmla="*/ 868101 w 868101"/>
              <a:gd name="connsiteY1" fmla="*/ 0 h 3194612"/>
              <a:gd name="connsiteX2" fmla="*/ 868101 w 868101"/>
              <a:gd name="connsiteY2" fmla="*/ 3194612 h 3194612"/>
              <a:gd name="connsiteX3" fmla="*/ 0 w 868101"/>
              <a:gd name="connsiteY3" fmla="*/ 3194612 h 3194612"/>
              <a:gd name="connsiteX4" fmla="*/ 0 w 868101"/>
              <a:gd name="connsiteY4" fmla="*/ 0 h 3194612"/>
              <a:gd name="connsiteX0" fmla="*/ 0 w 868101"/>
              <a:gd name="connsiteY0" fmla="*/ 0 h 3194612"/>
              <a:gd name="connsiteX1" fmla="*/ 856526 w 868101"/>
              <a:gd name="connsiteY1" fmla="*/ 717631 h 3194612"/>
              <a:gd name="connsiteX2" fmla="*/ 868101 w 868101"/>
              <a:gd name="connsiteY2" fmla="*/ 3194612 h 3194612"/>
              <a:gd name="connsiteX3" fmla="*/ 0 w 868101"/>
              <a:gd name="connsiteY3" fmla="*/ 3194612 h 3194612"/>
              <a:gd name="connsiteX4" fmla="*/ 0 w 868101"/>
              <a:gd name="connsiteY4" fmla="*/ 0 h 3194612"/>
              <a:gd name="connsiteX0" fmla="*/ 0 w 868101"/>
              <a:gd name="connsiteY0" fmla="*/ 0 h 3194612"/>
              <a:gd name="connsiteX1" fmla="*/ 856526 w 868101"/>
              <a:gd name="connsiteY1" fmla="*/ 717631 h 3194612"/>
              <a:gd name="connsiteX2" fmla="*/ 868101 w 868101"/>
              <a:gd name="connsiteY2" fmla="*/ 3194612 h 3194612"/>
              <a:gd name="connsiteX3" fmla="*/ 0 w 868101"/>
              <a:gd name="connsiteY3" fmla="*/ 2303361 h 3194612"/>
              <a:gd name="connsiteX4" fmla="*/ 0 w 868101"/>
              <a:gd name="connsiteY4" fmla="*/ 0 h 3194612"/>
              <a:gd name="connsiteX0" fmla="*/ 0 w 869214"/>
              <a:gd name="connsiteY0" fmla="*/ 0 h 3194612"/>
              <a:gd name="connsiteX1" fmla="*/ 868101 w 869214"/>
              <a:gd name="connsiteY1" fmla="*/ 1284790 h 3194612"/>
              <a:gd name="connsiteX2" fmla="*/ 868101 w 869214"/>
              <a:gd name="connsiteY2" fmla="*/ 3194612 h 3194612"/>
              <a:gd name="connsiteX3" fmla="*/ 0 w 869214"/>
              <a:gd name="connsiteY3" fmla="*/ 2303361 h 3194612"/>
              <a:gd name="connsiteX4" fmla="*/ 0 w 869214"/>
              <a:gd name="connsiteY4" fmla="*/ 0 h 3194612"/>
              <a:gd name="connsiteX0" fmla="*/ 11575 w 880789"/>
              <a:gd name="connsiteY0" fmla="*/ 0 h 3194612"/>
              <a:gd name="connsiteX1" fmla="*/ 879676 w 880789"/>
              <a:gd name="connsiteY1" fmla="*/ 1284790 h 3194612"/>
              <a:gd name="connsiteX2" fmla="*/ 879676 w 880789"/>
              <a:gd name="connsiteY2" fmla="*/ 3194612 h 3194612"/>
              <a:gd name="connsiteX3" fmla="*/ 0 w 880789"/>
              <a:gd name="connsiteY3" fmla="*/ 1851948 h 3194612"/>
              <a:gd name="connsiteX4" fmla="*/ 11575 w 880789"/>
              <a:gd name="connsiteY4" fmla="*/ 0 h 3194612"/>
              <a:gd name="connsiteX0" fmla="*/ 219919 w 880789"/>
              <a:gd name="connsiteY0" fmla="*/ 0 h 2835797"/>
              <a:gd name="connsiteX1" fmla="*/ 879676 w 880789"/>
              <a:gd name="connsiteY1" fmla="*/ 925975 h 2835797"/>
              <a:gd name="connsiteX2" fmla="*/ 879676 w 880789"/>
              <a:gd name="connsiteY2" fmla="*/ 2835797 h 2835797"/>
              <a:gd name="connsiteX3" fmla="*/ 0 w 880789"/>
              <a:gd name="connsiteY3" fmla="*/ 1493133 h 2835797"/>
              <a:gd name="connsiteX4" fmla="*/ 219919 w 880789"/>
              <a:gd name="connsiteY4" fmla="*/ 0 h 2835797"/>
              <a:gd name="connsiteX0" fmla="*/ 266218 w 880789"/>
              <a:gd name="connsiteY0" fmla="*/ 0 h 2801073"/>
              <a:gd name="connsiteX1" fmla="*/ 879676 w 880789"/>
              <a:gd name="connsiteY1" fmla="*/ 891251 h 2801073"/>
              <a:gd name="connsiteX2" fmla="*/ 879676 w 880789"/>
              <a:gd name="connsiteY2" fmla="*/ 2801073 h 2801073"/>
              <a:gd name="connsiteX3" fmla="*/ 0 w 880789"/>
              <a:gd name="connsiteY3" fmla="*/ 1458409 h 2801073"/>
              <a:gd name="connsiteX4" fmla="*/ 266218 w 880789"/>
              <a:gd name="connsiteY4" fmla="*/ 0 h 2801073"/>
              <a:gd name="connsiteX0" fmla="*/ 219919 w 880789"/>
              <a:gd name="connsiteY0" fmla="*/ 0 h 2801073"/>
              <a:gd name="connsiteX1" fmla="*/ 879676 w 880789"/>
              <a:gd name="connsiteY1" fmla="*/ 891251 h 2801073"/>
              <a:gd name="connsiteX2" fmla="*/ 879676 w 880789"/>
              <a:gd name="connsiteY2" fmla="*/ 2801073 h 2801073"/>
              <a:gd name="connsiteX3" fmla="*/ 0 w 880789"/>
              <a:gd name="connsiteY3" fmla="*/ 1458409 h 2801073"/>
              <a:gd name="connsiteX4" fmla="*/ 219919 w 880789"/>
              <a:gd name="connsiteY4" fmla="*/ 0 h 2801073"/>
              <a:gd name="connsiteX0" fmla="*/ 243069 w 880789"/>
              <a:gd name="connsiteY0" fmla="*/ 0 h 3044142"/>
              <a:gd name="connsiteX1" fmla="*/ 879676 w 880789"/>
              <a:gd name="connsiteY1" fmla="*/ 1134320 h 3044142"/>
              <a:gd name="connsiteX2" fmla="*/ 879676 w 880789"/>
              <a:gd name="connsiteY2" fmla="*/ 3044142 h 3044142"/>
              <a:gd name="connsiteX3" fmla="*/ 0 w 880789"/>
              <a:gd name="connsiteY3" fmla="*/ 1701478 h 3044142"/>
              <a:gd name="connsiteX4" fmla="*/ 243069 w 880789"/>
              <a:gd name="connsiteY4" fmla="*/ 0 h 3044142"/>
              <a:gd name="connsiteX0" fmla="*/ 104173 w 741893"/>
              <a:gd name="connsiteY0" fmla="*/ 0 h 3044142"/>
              <a:gd name="connsiteX1" fmla="*/ 740780 w 741893"/>
              <a:gd name="connsiteY1" fmla="*/ 1134320 h 3044142"/>
              <a:gd name="connsiteX2" fmla="*/ 740780 w 741893"/>
              <a:gd name="connsiteY2" fmla="*/ 3044142 h 3044142"/>
              <a:gd name="connsiteX3" fmla="*/ 0 w 741893"/>
              <a:gd name="connsiteY3" fmla="*/ 1678328 h 3044142"/>
              <a:gd name="connsiteX4" fmla="*/ 104173 w 741893"/>
              <a:gd name="connsiteY4" fmla="*/ 0 h 3044142"/>
              <a:gd name="connsiteX0" fmla="*/ 104173 w 740828"/>
              <a:gd name="connsiteY0" fmla="*/ 0 h 2639028"/>
              <a:gd name="connsiteX1" fmla="*/ 740780 w 740828"/>
              <a:gd name="connsiteY1" fmla="*/ 1134320 h 2639028"/>
              <a:gd name="connsiteX2" fmla="*/ 520861 w 740828"/>
              <a:gd name="connsiteY2" fmla="*/ 2639028 h 2639028"/>
              <a:gd name="connsiteX3" fmla="*/ 0 w 740828"/>
              <a:gd name="connsiteY3" fmla="*/ 1678328 h 2639028"/>
              <a:gd name="connsiteX4" fmla="*/ 104173 w 740828"/>
              <a:gd name="connsiteY4" fmla="*/ 0 h 2639028"/>
              <a:gd name="connsiteX0" fmla="*/ 104173 w 567357"/>
              <a:gd name="connsiteY0" fmla="*/ 0 h 2639028"/>
              <a:gd name="connsiteX1" fmla="*/ 567160 w 567357"/>
              <a:gd name="connsiteY1" fmla="*/ 833378 h 2639028"/>
              <a:gd name="connsiteX2" fmla="*/ 520861 w 567357"/>
              <a:gd name="connsiteY2" fmla="*/ 2639028 h 2639028"/>
              <a:gd name="connsiteX3" fmla="*/ 0 w 567357"/>
              <a:gd name="connsiteY3" fmla="*/ 1678328 h 2639028"/>
              <a:gd name="connsiteX4" fmla="*/ 104173 w 567357"/>
              <a:gd name="connsiteY4" fmla="*/ 0 h 263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357" h="2639028">
                <a:moveTo>
                  <a:pt x="104173" y="0"/>
                </a:moveTo>
                <a:lnTo>
                  <a:pt x="567160" y="833378"/>
                </a:lnTo>
                <a:cubicBezTo>
                  <a:pt x="571018" y="1659038"/>
                  <a:pt x="517003" y="1813368"/>
                  <a:pt x="520861" y="2639028"/>
                </a:cubicBezTo>
                <a:lnTo>
                  <a:pt x="0" y="1678328"/>
                </a:lnTo>
                <a:cubicBezTo>
                  <a:pt x="3858" y="1061012"/>
                  <a:pt x="100315" y="617316"/>
                  <a:pt x="104173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32" name="Right Arrow 12"/>
          <p:cNvSpPr/>
          <p:nvPr/>
        </p:nvSpPr>
        <p:spPr>
          <a:xfrm>
            <a:off x="842210" y="2323383"/>
            <a:ext cx="7906253" cy="2427992"/>
          </a:xfrm>
          <a:custGeom>
            <a:avLst/>
            <a:gdLst>
              <a:gd name="connsiteX0" fmla="*/ 0 w 8633949"/>
              <a:gd name="connsiteY0" fmla="*/ 275615 h 2913481"/>
              <a:gd name="connsiteX1" fmla="*/ 7873618 w 8633949"/>
              <a:gd name="connsiteY1" fmla="*/ 275615 h 2913481"/>
              <a:gd name="connsiteX2" fmla="*/ 7873618 w 8633949"/>
              <a:gd name="connsiteY2" fmla="*/ 0 h 2913481"/>
              <a:gd name="connsiteX3" fmla="*/ 8633949 w 8633949"/>
              <a:gd name="connsiteY3" fmla="*/ 1456741 h 2913481"/>
              <a:gd name="connsiteX4" fmla="*/ 7873618 w 8633949"/>
              <a:gd name="connsiteY4" fmla="*/ 2913481 h 2913481"/>
              <a:gd name="connsiteX5" fmla="*/ 7873618 w 8633949"/>
              <a:gd name="connsiteY5" fmla="*/ 2637866 h 2913481"/>
              <a:gd name="connsiteX6" fmla="*/ 0 w 8633949"/>
              <a:gd name="connsiteY6" fmla="*/ 2637866 h 2913481"/>
              <a:gd name="connsiteX7" fmla="*/ 0 w 8633949"/>
              <a:gd name="connsiteY7" fmla="*/ 275615 h 2913481"/>
              <a:gd name="connsiteX0" fmla="*/ 8397 w 8642346"/>
              <a:gd name="connsiteY0" fmla="*/ 275615 h 2913481"/>
              <a:gd name="connsiteX1" fmla="*/ 7882015 w 8642346"/>
              <a:gd name="connsiteY1" fmla="*/ 275615 h 2913481"/>
              <a:gd name="connsiteX2" fmla="*/ 7882015 w 8642346"/>
              <a:gd name="connsiteY2" fmla="*/ 0 h 2913481"/>
              <a:gd name="connsiteX3" fmla="*/ 8642346 w 8642346"/>
              <a:gd name="connsiteY3" fmla="*/ 1456741 h 2913481"/>
              <a:gd name="connsiteX4" fmla="*/ 7882015 w 8642346"/>
              <a:gd name="connsiteY4" fmla="*/ 2913481 h 2913481"/>
              <a:gd name="connsiteX5" fmla="*/ 7882015 w 8642346"/>
              <a:gd name="connsiteY5" fmla="*/ 2637866 h 2913481"/>
              <a:gd name="connsiteX6" fmla="*/ 8397 w 8642346"/>
              <a:gd name="connsiteY6" fmla="*/ 2637866 h 2913481"/>
              <a:gd name="connsiteX7" fmla="*/ 0 w 8642346"/>
              <a:gd name="connsiteY7" fmla="*/ 1369689 h 2913481"/>
              <a:gd name="connsiteX8" fmla="*/ 8397 w 8642346"/>
              <a:gd name="connsiteY8" fmla="*/ 275615 h 2913481"/>
              <a:gd name="connsiteX0" fmla="*/ 0 w 8633949"/>
              <a:gd name="connsiteY0" fmla="*/ 275615 h 2913481"/>
              <a:gd name="connsiteX1" fmla="*/ 7873618 w 8633949"/>
              <a:gd name="connsiteY1" fmla="*/ 275615 h 2913481"/>
              <a:gd name="connsiteX2" fmla="*/ 7873618 w 8633949"/>
              <a:gd name="connsiteY2" fmla="*/ 0 h 2913481"/>
              <a:gd name="connsiteX3" fmla="*/ 8633949 w 8633949"/>
              <a:gd name="connsiteY3" fmla="*/ 1456741 h 2913481"/>
              <a:gd name="connsiteX4" fmla="*/ 7873618 w 8633949"/>
              <a:gd name="connsiteY4" fmla="*/ 2913481 h 2913481"/>
              <a:gd name="connsiteX5" fmla="*/ 7873618 w 8633949"/>
              <a:gd name="connsiteY5" fmla="*/ 2637866 h 2913481"/>
              <a:gd name="connsiteX6" fmla="*/ 0 w 8633949"/>
              <a:gd name="connsiteY6" fmla="*/ 2637866 h 2913481"/>
              <a:gd name="connsiteX7" fmla="*/ 288486 w 8633949"/>
              <a:gd name="connsiteY7" fmla="*/ 1393439 h 2913481"/>
              <a:gd name="connsiteX8" fmla="*/ 0 w 8633949"/>
              <a:gd name="connsiteY8" fmla="*/ 275615 h 2913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33949" h="2913481">
                <a:moveTo>
                  <a:pt x="0" y="275615"/>
                </a:moveTo>
                <a:lnTo>
                  <a:pt x="7873618" y="275615"/>
                </a:lnTo>
                <a:lnTo>
                  <a:pt x="7873618" y="0"/>
                </a:lnTo>
                <a:lnTo>
                  <a:pt x="8633949" y="1456741"/>
                </a:lnTo>
                <a:lnTo>
                  <a:pt x="7873618" y="2913481"/>
                </a:lnTo>
                <a:lnTo>
                  <a:pt x="7873618" y="2637866"/>
                </a:lnTo>
                <a:lnTo>
                  <a:pt x="0" y="2637866"/>
                </a:lnTo>
                <a:lnTo>
                  <a:pt x="288486" y="1393439"/>
                </a:lnTo>
                <a:lnTo>
                  <a:pt x="0" y="27561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37" name="9 Rectángulo"/>
          <p:cNvSpPr/>
          <p:nvPr/>
        </p:nvSpPr>
        <p:spPr>
          <a:xfrm flipH="1">
            <a:off x="1154440" y="2561931"/>
            <a:ext cx="689694" cy="213745"/>
          </a:xfrm>
          <a:prstGeom prst="rect">
            <a:avLst/>
          </a:prstGeom>
        </p:spPr>
        <p:txBody>
          <a:bodyPr wrap="square" lIns="28797" tIns="14399" rIns="28797" bIns="14399">
            <a:spAutoFit/>
          </a:bodyPr>
          <a:lstStyle/>
          <a:p>
            <a:r>
              <a:rPr lang="hr-HR" sz="1200" b="1" u="sng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1. FAZA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842211" y="2323382"/>
            <a:ext cx="1328906" cy="2465655"/>
          </a:xfrm>
          <a:prstGeom prst="roundRect">
            <a:avLst>
              <a:gd name="adj" fmla="val 13599"/>
            </a:avLst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24915" y="2625234"/>
            <a:ext cx="1293613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 dirty="0">
                <a:solidFill>
                  <a:schemeClr val="bg1"/>
                </a:solidFill>
                <a:cs typeface="Calibri" pitchFamily="34" charset="0"/>
              </a:rPr>
              <a:t>Detaljna procjena tehnoloških potreba za financijsku sposobnost i izgradnju kapaciteta u vladama Albanije</a:t>
            </a:r>
          </a:p>
          <a:p>
            <a:pPr indent="-171450">
              <a:buAutoNum type="arabicPeriod"/>
            </a:pPr>
            <a:r>
              <a:rPr lang="hr-HR" sz="900" dirty="0">
                <a:solidFill>
                  <a:schemeClr val="bg1"/>
                </a:solidFill>
                <a:cs typeface="Calibri" pitchFamily="34" charset="0"/>
              </a:rPr>
              <a:t>Razumijevanje trenutačnih financijskih vještina </a:t>
            </a:r>
          </a:p>
          <a:p>
            <a:pPr indent="-171450">
              <a:buAutoNum type="arabicPeriod"/>
            </a:pPr>
            <a:r>
              <a:rPr lang="hr-HR" sz="900" dirty="0">
                <a:solidFill>
                  <a:schemeClr val="bg1"/>
                </a:solidFill>
                <a:cs typeface="Calibri" pitchFamily="34" charset="0"/>
              </a:rPr>
              <a:t>Ispitivanje</a:t>
            </a:r>
          </a:p>
          <a:p>
            <a:pPr indent="-171450">
              <a:buAutoNum type="arabicPeriod"/>
            </a:pPr>
            <a:r>
              <a:rPr lang="hr-HR" sz="900" dirty="0">
                <a:solidFill>
                  <a:schemeClr val="bg1"/>
                </a:solidFill>
                <a:cs typeface="Calibri" pitchFamily="34" charset="0"/>
              </a:rPr>
              <a:t>Izrada plana stručnog usavršavanja i senzibilizacije u pogledu IPSAS-a</a:t>
            </a:r>
          </a:p>
          <a:p>
            <a:endParaRPr lang="en-US" sz="900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346775" y="2347451"/>
            <a:ext cx="1181576" cy="2395959"/>
          </a:xfrm>
          <a:prstGeom prst="roundRect">
            <a:avLst>
              <a:gd name="adj" fmla="val 13599"/>
            </a:avLst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38" name="9 Rectángulo"/>
          <p:cNvSpPr/>
          <p:nvPr/>
        </p:nvSpPr>
        <p:spPr>
          <a:xfrm>
            <a:off x="2538165" y="2422106"/>
            <a:ext cx="702178" cy="21374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lIns="28797" tIns="14399" rIns="28797" bIns="14399">
            <a:spAutoFit/>
          </a:bodyPr>
          <a:lstStyle/>
          <a:p>
            <a:r>
              <a:rPr lang="hr-HR" sz="1200" b="1" u="sng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2. FAZA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369059" y="2573015"/>
            <a:ext cx="1102508" cy="300082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r>
              <a:rPr lang="hr-HR" sz="900" dirty="0">
                <a:solidFill>
                  <a:schemeClr val="bg1"/>
                </a:solidFill>
                <a:cs typeface="Calibri" pitchFamily="34" charset="0"/>
              </a:rPr>
              <a:t>Ispunjavanje kratkoročnih potreba:</a:t>
            </a:r>
          </a:p>
          <a:p>
            <a:r>
              <a:rPr lang="hr-HR" sz="900" dirty="0">
                <a:solidFill>
                  <a:schemeClr val="bg1"/>
                </a:solidFill>
                <a:cs typeface="Calibri" pitchFamily="34" charset="0"/>
              </a:rPr>
              <a:t>Osigurati stručno usavršavanje u skladu s uvođenjem IT-ja/provedbom IPSAS-a </a:t>
            </a:r>
          </a:p>
          <a:p>
            <a:endParaRPr lang="en-GB" sz="900" dirty="0">
              <a:solidFill>
                <a:schemeClr val="bg1"/>
              </a:solidFill>
              <a:cs typeface="Calibri" pitchFamily="34" charset="0"/>
            </a:endParaRPr>
          </a:p>
          <a:p>
            <a:r>
              <a:rPr lang="hr-HR" sz="900" dirty="0">
                <a:solidFill>
                  <a:schemeClr val="bg1"/>
                </a:solidFill>
                <a:cs typeface="Calibri" pitchFamily="34" charset="0"/>
              </a:rPr>
              <a:t>i dugoročnih:</a:t>
            </a:r>
          </a:p>
          <a:p>
            <a:r>
              <a:rPr lang="hr-HR" sz="900" dirty="0">
                <a:solidFill>
                  <a:schemeClr val="bg1"/>
                </a:solidFill>
                <a:cs typeface="Calibri" pitchFamily="34" charset="0"/>
              </a:rPr>
              <a:t>Zapošljavanje i zadržavanje financijskog osoblja</a:t>
            </a:r>
          </a:p>
          <a:p>
            <a:pPr marL="171450" indent="-171450">
              <a:buAutoNum type="arabicPeriod"/>
            </a:pPr>
            <a:endParaRPr lang="en-GB" sz="700" dirty="0">
              <a:solidFill>
                <a:schemeClr val="bg1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GB" sz="700" dirty="0">
              <a:solidFill>
                <a:schemeClr val="bg1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GB" sz="700" dirty="0">
              <a:solidFill>
                <a:schemeClr val="bg1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GB" sz="700" dirty="0">
              <a:solidFill>
                <a:schemeClr val="bg1"/>
              </a:solidFill>
              <a:cs typeface="Calibri" pitchFamily="34" charset="0"/>
            </a:endParaRPr>
          </a:p>
          <a:p>
            <a:pPr algn="ctr"/>
            <a:r>
              <a:rPr lang="hr-HR" sz="700" dirty="0">
                <a:solidFill>
                  <a:schemeClr val="bg1"/>
                </a:solidFill>
                <a:cs typeface="Calibri" pitchFamily="34" charset="0"/>
              </a:rPr>
              <a:t> </a:t>
            </a:r>
          </a:p>
          <a:p>
            <a:pPr marL="171450" indent="-171450">
              <a:buAutoNum type="arabicPeriod"/>
            </a:pPr>
            <a:endParaRPr lang="en-US" sz="600" dirty="0">
              <a:solidFill>
                <a:schemeClr val="bg1"/>
              </a:solidFill>
              <a:cs typeface="Calibri" pitchFamily="34" charset="0"/>
            </a:endParaRPr>
          </a:p>
          <a:p>
            <a:endParaRPr lang="en-US" sz="600" dirty="0">
              <a:solidFill>
                <a:schemeClr val="bg1"/>
              </a:solidFill>
              <a:cs typeface="Calibri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656596" y="2312631"/>
            <a:ext cx="1181576" cy="2395959"/>
            <a:chOff x="5986546" y="2005222"/>
            <a:chExt cx="1575435" cy="3194612"/>
          </a:xfrm>
        </p:grpSpPr>
        <p:sp>
          <p:nvSpPr>
            <p:cNvPr id="35" name="Rounded Rectangle 34"/>
            <p:cNvSpPr/>
            <p:nvPr/>
          </p:nvSpPr>
          <p:spPr>
            <a:xfrm>
              <a:off x="5986546" y="2005222"/>
              <a:ext cx="1575435" cy="3194612"/>
            </a:xfrm>
            <a:prstGeom prst="roundRect">
              <a:avLst>
                <a:gd name="adj" fmla="val 13599"/>
              </a:avLst>
            </a:prstGeom>
            <a:solidFill>
              <a:srgbClr val="7030A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dirty="0">
                <a:solidFill>
                  <a:prstClr val="white"/>
                </a:solidFill>
              </a:endParaRPr>
            </a:p>
          </p:txBody>
        </p:sp>
        <p:sp>
          <p:nvSpPr>
            <p:cNvPr id="39" name="9 Rectángulo"/>
            <p:cNvSpPr/>
            <p:nvPr/>
          </p:nvSpPr>
          <p:spPr>
            <a:xfrm>
              <a:off x="6380621" y="2184165"/>
              <a:ext cx="891868" cy="284993"/>
            </a:xfrm>
            <a:prstGeom prst="rect">
              <a:avLst/>
            </a:prstGeom>
          </p:spPr>
          <p:txBody>
            <a:bodyPr wrap="none" lIns="28797" tIns="14399" rIns="28797" bIns="14399">
              <a:spAutoFit/>
            </a:bodyPr>
            <a:lstStyle/>
            <a:p>
              <a:r>
                <a:rPr lang="hr-HR" sz="1200" b="1" u="sng">
                  <a:solidFill>
                    <a:prstClr val="white"/>
                  </a:solidFill>
                  <a:ea typeface="Verdana" pitchFamily="34" charset="0"/>
                  <a:cs typeface="Verdana" pitchFamily="34" charset="0"/>
                </a:rPr>
                <a:t>3. FAZA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035267" y="2516027"/>
              <a:ext cx="1500830" cy="2421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800" dirty="0">
                  <a:solidFill>
                    <a:prstClr val="white"/>
                  </a:solidFill>
                  <a:cs typeface="Calibri" pitchFamily="34" charset="0"/>
                </a:rPr>
                <a:t>Izgradnja infrastrukture kako bi se podržala izgradnja unutarnjih kapaciteta</a:t>
              </a:r>
            </a:p>
            <a:p>
              <a:endParaRPr lang="en-US" sz="800" dirty="0">
                <a:solidFill>
                  <a:prstClr val="white"/>
                </a:solidFill>
                <a:cs typeface="Calibri" pitchFamily="34" charset="0"/>
              </a:endParaRPr>
            </a:p>
            <a:p>
              <a:r>
                <a:rPr lang="hr-HR" sz="800" dirty="0">
                  <a:solidFill>
                    <a:prstClr val="white"/>
                  </a:solidFill>
                  <a:cs typeface="Calibri" pitchFamily="34" charset="0"/>
                </a:rPr>
                <a:t>Pokrenuti prvu tranšu novih računovođa / računovodstvenih tehničara / tečajeva o financijama za osoblje koje se ne bavi financijama </a:t>
              </a:r>
            </a:p>
          </p:txBody>
        </p:sp>
      </p:grpSp>
      <p:sp>
        <p:nvSpPr>
          <p:cNvPr id="36" name="Rounded Rectangle 35"/>
          <p:cNvSpPr/>
          <p:nvPr/>
        </p:nvSpPr>
        <p:spPr>
          <a:xfrm>
            <a:off x="4918882" y="2312631"/>
            <a:ext cx="1256000" cy="2376157"/>
          </a:xfrm>
          <a:prstGeom prst="roundRect">
            <a:avLst>
              <a:gd name="adj" fmla="val 13599"/>
            </a:avLst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40" name="9 Rectángulo"/>
          <p:cNvSpPr/>
          <p:nvPr/>
        </p:nvSpPr>
        <p:spPr>
          <a:xfrm>
            <a:off x="5235000" y="2440672"/>
            <a:ext cx="702763" cy="213745"/>
          </a:xfrm>
          <a:prstGeom prst="rect">
            <a:avLst/>
          </a:prstGeom>
        </p:spPr>
        <p:txBody>
          <a:bodyPr wrap="square" lIns="28797" tIns="14399" rIns="28797" bIns="14399">
            <a:spAutoFit/>
          </a:bodyPr>
          <a:lstStyle/>
          <a:p>
            <a:r>
              <a:rPr lang="hr-HR" sz="1200" b="1" u="sng">
                <a:solidFill>
                  <a:prstClr val="white"/>
                </a:solidFill>
                <a:ea typeface="Verdana" pitchFamily="34" charset="0"/>
                <a:cs typeface="Verdana" pitchFamily="34" charset="0"/>
              </a:rPr>
              <a:t>4. FAZA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937717" y="2665744"/>
            <a:ext cx="1153685" cy="1731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50" dirty="0">
              <a:solidFill>
                <a:prstClr val="white"/>
              </a:solidFill>
              <a:cs typeface="Calibri" pitchFamily="34" charset="0"/>
            </a:endParaRPr>
          </a:p>
          <a:p>
            <a:r>
              <a:rPr lang="hr-HR" sz="1050" dirty="0">
                <a:solidFill>
                  <a:prstClr val="white"/>
                </a:solidFill>
                <a:cs typeface="Calibri" pitchFamily="34" charset="0"/>
              </a:rPr>
              <a:t>Unaprijediti stručno usavršavanje i pokrenuti daljnje tranše financijskog kadra</a:t>
            </a:r>
          </a:p>
          <a:p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algn="ctr"/>
            <a:r>
              <a:rPr lang="hr-HR" sz="900" dirty="0">
                <a:solidFill>
                  <a:prstClr val="white"/>
                </a:solidFill>
                <a:cs typeface="Calibri" pitchFamily="34" charset="0"/>
              </a:rPr>
              <a:t> 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6174882" y="2312631"/>
            <a:ext cx="1092192" cy="2395959"/>
          </a:xfrm>
          <a:prstGeom prst="roundRect">
            <a:avLst>
              <a:gd name="adj" fmla="val 13599"/>
            </a:avLst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500" dirty="0">
              <a:solidFill>
                <a:prstClr val="white"/>
              </a:solidFill>
              <a:cs typeface="Calibri" pitchFamily="34" charset="0"/>
            </a:endParaRPr>
          </a:p>
        </p:txBody>
      </p:sp>
      <p:sp>
        <p:nvSpPr>
          <p:cNvPr id="24" name="9 Rectángulo"/>
          <p:cNvSpPr/>
          <p:nvPr/>
        </p:nvSpPr>
        <p:spPr>
          <a:xfrm>
            <a:off x="1157672" y="2448379"/>
            <a:ext cx="767171" cy="213745"/>
          </a:xfrm>
          <a:prstGeom prst="rect">
            <a:avLst/>
          </a:prstGeom>
        </p:spPr>
        <p:txBody>
          <a:bodyPr wrap="square" lIns="28797" tIns="14399" rIns="28797" bIns="14399">
            <a:spAutoFit/>
          </a:bodyPr>
          <a:lstStyle/>
          <a:p>
            <a:r>
              <a:rPr lang="hr-HR" sz="1200" b="1" u="sng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1. FAZA</a:t>
            </a:r>
          </a:p>
        </p:txBody>
      </p:sp>
      <p:sp>
        <p:nvSpPr>
          <p:cNvPr id="28" name="9 Rectángulo"/>
          <p:cNvSpPr/>
          <p:nvPr/>
        </p:nvSpPr>
        <p:spPr>
          <a:xfrm>
            <a:off x="6340476" y="2452686"/>
            <a:ext cx="751804" cy="213745"/>
          </a:xfrm>
          <a:prstGeom prst="rect">
            <a:avLst/>
          </a:prstGeom>
        </p:spPr>
        <p:txBody>
          <a:bodyPr wrap="square" lIns="28797" tIns="14399" rIns="28797" bIns="14399">
            <a:spAutoFit/>
          </a:bodyPr>
          <a:lstStyle/>
          <a:p>
            <a:r>
              <a:rPr lang="hr-HR" sz="1200" b="1" u="sng">
                <a:solidFill>
                  <a:prstClr val="white"/>
                </a:solidFill>
                <a:ea typeface="Verdana" pitchFamily="34" charset="0"/>
                <a:cs typeface="Verdana" pitchFamily="34" charset="0"/>
              </a:rPr>
              <a:t>5. FAZA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103357" y="2691931"/>
            <a:ext cx="1211504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>
                <a:solidFill>
                  <a:prstClr val="white"/>
                </a:solidFill>
                <a:cs typeface="Calibri" pitchFamily="34" charset="0"/>
              </a:rPr>
              <a:t>. </a:t>
            </a:r>
          </a:p>
          <a:p>
            <a:pPr algn="ctr"/>
            <a:r>
              <a:rPr lang="hr-HR" sz="1050">
                <a:solidFill>
                  <a:prstClr val="white"/>
                </a:solidFill>
                <a:cs typeface="Calibri" pitchFamily="34" charset="0"/>
              </a:rPr>
              <a:t>Održavanje</a:t>
            </a: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algn="ctr"/>
            <a:r>
              <a:rPr lang="hr-HR" sz="900">
                <a:solidFill>
                  <a:prstClr val="white"/>
                </a:solidFill>
                <a:cs typeface="Calibri" pitchFamily="34" charset="0"/>
              </a:rPr>
              <a:t> 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720423" y="4869485"/>
            <a:ext cx="8423577" cy="848001"/>
          </a:xfrm>
          <a:prstGeom prst="right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135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2019.                                                                                     2023.</a:t>
            </a:r>
          </a:p>
        </p:txBody>
      </p:sp>
    </p:spTree>
    <p:extLst>
      <p:ext uri="{BB962C8B-B14F-4D97-AF65-F5344CB8AC3E}">
        <p14:creationId xmlns:p14="http://schemas.microsoft.com/office/powerpoint/2010/main" val="2511728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537" y="957066"/>
            <a:ext cx="8668939" cy="329400"/>
          </a:xfrm>
        </p:spPr>
        <p:txBody>
          <a:bodyPr/>
          <a:lstStyle/>
          <a:p>
            <a:pPr algn="ctr"/>
            <a:r>
              <a:rPr lang="hr-HR">
                <a:solidFill>
                  <a:schemeClr val="accent1">
                    <a:lumMod val="50000"/>
                  </a:schemeClr>
                </a:solidFill>
              </a:rPr>
              <a:t>PROVEDBA IPSAS-a U ALBANIJI – UZASTOPNI KORACI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846061" y="1290888"/>
            <a:ext cx="5046663" cy="437400"/>
          </a:xfrm>
        </p:spPr>
        <p:txBody>
          <a:bodyPr/>
          <a:lstStyle/>
          <a:p>
            <a:pPr algn="ctr"/>
            <a:r>
              <a:rPr lang="hr-HR">
                <a:solidFill>
                  <a:srgbClr val="1F4E79"/>
                </a:solidFill>
              </a:rPr>
              <a:t>PRISTUP PROVEDBI KAO PRIORITET</a:t>
            </a:r>
          </a:p>
        </p:txBody>
      </p:sp>
      <p:sp>
        <p:nvSpPr>
          <p:cNvPr id="29" name="Rectangle 2"/>
          <p:cNvSpPr/>
          <p:nvPr/>
        </p:nvSpPr>
        <p:spPr>
          <a:xfrm>
            <a:off x="5631630" y="2439707"/>
            <a:ext cx="425518" cy="2194347"/>
          </a:xfrm>
          <a:custGeom>
            <a:avLst/>
            <a:gdLst>
              <a:gd name="connsiteX0" fmla="*/ 0 w 868101"/>
              <a:gd name="connsiteY0" fmla="*/ 0 h 3194612"/>
              <a:gd name="connsiteX1" fmla="*/ 868101 w 868101"/>
              <a:gd name="connsiteY1" fmla="*/ 0 h 3194612"/>
              <a:gd name="connsiteX2" fmla="*/ 868101 w 868101"/>
              <a:gd name="connsiteY2" fmla="*/ 3194612 h 3194612"/>
              <a:gd name="connsiteX3" fmla="*/ 0 w 868101"/>
              <a:gd name="connsiteY3" fmla="*/ 3194612 h 3194612"/>
              <a:gd name="connsiteX4" fmla="*/ 0 w 868101"/>
              <a:gd name="connsiteY4" fmla="*/ 0 h 3194612"/>
              <a:gd name="connsiteX0" fmla="*/ 0 w 868101"/>
              <a:gd name="connsiteY0" fmla="*/ 0 h 3194612"/>
              <a:gd name="connsiteX1" fmla="*/ 856526 w 868101"/>
              <a:gd name="connsiteY1" fmla="*/ 717631 h 3194612"/>
              <a:gd name="connsiteX2" fmla="*/ 868101 w 868101"/>
              <a:gd name="connsiteY2" fmla="*/ 3194612 h 3194612"/>
              <a:gd name="connsiteX3" fmla="*/ 0 w 868101"/>
              <a:gd name="connsiteY3" fmla="*/ 3194612 h 3194612"/>
              <a:gd name="connsiteX4" fmla="*/ 0 w 868101"/>
              <a:gd name="connsiteY4" fmla="*/ 0 h 3194612"/>
              <a:gd name="connsiteX0" fmla="*/ 0 w 868101"/>
              <a:gd name="connsiteY0" fmla="*/ 0 h 3194612"/>
              <a:gd name="connsiteX1" fmla="*/ 856526 w 868101"/>
              <a:gd name="connsiteY1" fmla="*/ 717631 h 3194612"/>
              <a:gd name="connsiteX2" fmla="*/ 868101 w 868101"/>
              <a:gd name="connsiteY2" fmla="*/ 3194612 h 3194612"/>
              <a:gd name="connsiteX3" fmla="*/ 0 w 868101"/>
              <a:gd name="connsiteY3" fmla="*/ 2303361 h 3194612"/>
              <a:gd name="connsiteX4" fmla="*/ 0 w 868101"/>
              <a:gd name="connsiteY4" fmla="*/ 0 h 3194612"/>
              <a:gd name="connsiteX0" fmla="*/ 0 w 869214"/>
              <a:gd name="connsiteY0" fmla="*/ 0 h 3194612"/>
              <a:gd name="connsiteX1" fmla="*/ 868101 w 869214"/>
              <a:gd name="connsiteY1" fmla="*/ 1284790 h 3194612"/>
              <a:gd name="connsiteX2" fmla="*/ 868101 w 869214"/>
              <a:gd name="connsiteY2" fmla="*/ 3194612 h 3194612"/>
              <a:gd name="connsiteX3" fmla="*/ 0 w 869214"/>
              <a:gd name="connsiteY3" fmla="*/ 2303361 h 3194612"/>
              <a:gd name="connsiteX4" fmla="*/ 0 w 869214"/>
              <a:gd name="connsiteY4" fmla="*/ 0 h 3194612"/>
              <a:gd name="connsiteX0" fmla="*/ 11575 w 880789"/>
              <a:gd name="connsiteY0" fmla="*/ 0 h 3194612"/>
              <a:gd name="connsiteX1" fmla="*/ 879676 w 880789"/>
              <a:gd name="connsiteY1" fmla="*/ 1284790 h 3194612"/>
              <a:gd name="connsiteX2" fmla="*/ 879676 w 880789"/>
              <a:gd name="connsiteY2" fmla="*/ 3194612 h 3194612"/>
              <a:gd name="connsiteX3" fmla="*/ 0 w 880789"/>
              <a:gd name="connsiteY3" fmla="*/ 1851948 h 3194612"/>
              <a:gd name="connsiteX4" fmla="*/ 11575 w 880789"/>
              <a:gd name="connsiteY4" fmla="*/ 0 h 3194612"/>
              <a:gd name="connsiteX0" fmla="*/ 219919 w 880789"/>
              <a:gd name="connsiteY0" fmla="*/ 0 h 2835797"/>
              <a:gd name="connsiteX1" fmla="*/ 879676 w 880789"/>
              <a:gd name="connsiteY1" fmla="*/ 925975 h 2835797"/>
              <a:gd name="connsiteX2" fmla="*/ 879676 w 880789"/>
              <a:gd name="connsiteY2" fmla="*/ 2835797 h 2835797"/>
              <a:gd name="connsiteX3" fmla="*/ 0 w 880789"/>
              <a:gd name="connsiteY3" fmla="*/ 1493133 h 2835797"/>
              <a:gd name="connsiteX4" fmla="*/ 219919 w 880789"/>
              <a:gd name="connsiteY4" fmla="*/ 0 h 2835797"/>
              <a:gd name="connsiteX0" fmla="*/ 266218 w 880789"/>
              <a:gd name="connsiteY0" fmla="*/ 0 h 2801073"/>
              <a:gd name="connsiteX1" fmla="*/ 879676 w 880789"/>
              <a:gd name="connsiteY1" fmla="*/ 891251 h 2801073"/>
              <a:gd name="connsiteX2" fmla="*/ 879676 w 880789"/>
              <a:gd name="connsiteY2" fmla="*/ 2801073 h 2801073"/>
              <a:gd name="connsiteX3" fmla="*/ 0 w 880789"/>
              <a:gd name="connsiteY3" fmla="*/ 1458409 h 2801073"/>
              <a:gd name="connsiteX4" fmla="*/ 266218 w 880789"/>
              <a:gd name="connsiteY4" fmla="*/ 0 h 2801073"/>
              <a:gd name="connsiteX0" fmla="*/ 219919 w 880789"/>
              <a:gd name="connsiteY0" fmla="*/ 0 h 2801073"/>
              <a:gd name="connsiteX1" fmla="*/ 879676 w 880789"/>
              <a:gd name="connsiteY1" fmla="*/ 891251 h 2801073"/>
              <a:gd name="connsiteX2" fmla="*/ 879676 w 880789"/>
              <a:gd name="connsiteY2" fmla="*/ 2801073 h 2801073"/>
              <a:gd name="connsiteX3" fmla="*/ 0 w 880789"/>
              <a:gd name="connsiteY3" fmla="*/ 1458409 h 2801073"/>
              <a:gd name="connsiteX4" fmla="*/ 219919 w 880789"/>
              <a:gd name="connsiteY4" fmla="*/ 0 h 2801073"/>
              <a:gd name="connsiteX0" fmla="*/ 243069 w 880789"/>
              <a:gd name="connsiteY0" fmla="*/ 0 h 3044142"/>
              <a:gd name="connsiteX1" fmla="*/ 879676 w 880789"/>
              <a:gd name="connsiteY1" fmla="*/ 1134320 h 3044142"/>
              <a:gd name="connsiteX2" fmla="*/ 879676 w 880789"/>
              <a:gd name="connsiteY2" fmla="*/ 3044142 h 3044142"/>
              <a:gd name="connsiteX3" fmla="*/ 0 w 880789"/>
              <a:gd name="connsiteY3" fmla="*/ 1701478 h 3044142"/>
              <a:gd name="connsiteX4" fmla="*/ 243069 w 880789"/>
              <a:gd name="connsiteY4" fmla="*/ 0 h 3044142"/>
              <a:gd name="connsiteX0" fmla="*/ 104173 w 741893"/>
              <a:gd name="connsiteY0" fmla="*/ 0 h 3044142"/>
              <a:gd name="connsiteX1" fmla="*/ 740780 w 741893"/>
              <a:gd name="connsiteY1" fmla="*/ 1134320 h 3044142"/>
              <a:gd name="connsiteX2" fmla="*/ 740780 w 741893"/>
              <a:gd name="connsiteY2" fmla="*/ 3044142 h 3044142"/>
              <a:gd name="connsiteX3" fmla="*/ 0 w 741893"/>
              <a:gd name="connsiteY3" fmla="*/ 1678328 h 3044142"/>
              <a:gd name="connsiteX4" fmla="*/ 104173 w 741893"/>
              <a:gd name="connsiteY4" fmla="*/ 0 h 3044142"/>
              <a:gd name="connsiteX0" fmla="*/ 104173 w 740828"/>
              <a:gd name="connsiteY0" fmla="*/ 0 h 2639028"/>
              <a:gd name="connsiteX1" fmla="*/ 740780 w 740828"/>
              <a:gd name="connsiteY1" fmla="*/ 1134320 h 2639028"/>
              <a:gd name="connsiteX2" fmla="*/ 520861 w 740828"/>
              <a:gd name="connsiteY2" fmla="*/ 2639028 h 2639028"/>
              <a:gd name="connsiteX3" fmla="*/ 0 w 740828"/>
              <a:gd name="connsiteY3" fmla="*/ 1678328 h 2639028"/>
              <a:gd name="connsiteX4" fmla="*/ 104173 w 740828"/>
              <a:gd name="connsiteY4" fmla="*/ 0 h 2639028"/>
              <a:gd name="connsiteX0" fmla="*/ 104173 w 567357"/>
              <a:gd name="connsiteY0" fmla="*/ 0 h 2639028"/>
              <a:gd name="connsiteX1" fmla="*/ 567160 w 567357"/>
              <a:gd name="connsiteY1" fmla="*/ 833378 h 2639028"/>
              <a:gd name="connsiteX2" fmla="*/ 520861 w 567357"/>
              <a:gd name="connsiteY2" fmla="*/ 2639028 h 2639028"/>
              <a:gd name="connsiteX3" fmla="*/ 0 w 567357"/>
              <a:gd name="connsiteY3" fmla="*/ 1678328 h 2639028"/>
              <a:gd name="connsiteX4" fmla="*/ 104173 w 567357"/>
              <a:gd name="connsiteY4" fmla="*/ 0 h 263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357" h="2639028">
                <a:moveTo>
                  <a:pt x="104173" y="0"/>
                </a:moveTo>
                <a:lnTo>
                  <a:pt x="567160" y="833378"/>
                </a:lnTo>
                <a:cubicBezTo>
                  <a:pt x="571018" y="1659038"/>
                  <a:pt x="517003" y="1813368"/>
                  <a:pt x="520861" y="2639028"/>
                </a:cubicBezTo>
                <a:lnTo>
                  <a:pt x="0" y="1678328"/>
                </a:lnTo>
                <a:cubicBezTo>
                  <a:pt x="3858" y="1061012"/>
                  <a:pt x="100315" y="617316"/>
                  <a:pt x="104173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30" name="Rectangle 2"/>
          <p:cNvSpPr/>
          <p:nvPr/>
        </p:nvSpPr>
        <p:spPr>
          <a:xfrm>
            <a:off x="2038093" y="2206063"/>
            <a:ext cx="425518" cy="2551064"/>
          </a:xfrm>
          <a:custGeom>
            <a:avLst/>
            <a:gdLst>
              <a:gd name="connsiteX0" fmla="*/ 0 w 868101"/>
              <a:gd name="connsiteY0" fmla="*/ 0 h 3194612"/>
              <a:gd name="connsiteX1" fmla="*/ 868101 w 868101"/>
              <a:gd name="connsiteY1" fmla="*/ 0 h 3194612"/>
              <a:gd name="connsiteX2" fmla="*/ 868101 w 868101"/>
              <a:gd name="connsiteY2" fmla="*/ 3194612 h 3194612"/>
              <a:gd name="connsiteX3" fmla="*/ 0 w 868101"/>
              <a:gd name="connsiteY3" fmla="*/ 3194612 h 3194612"/>
              <a:gd name="connsiteX4" fmla="*/ 0 w 868101"/>
              <a:gd name="connsiteY4" fmla="*/ 0 h 3194612"/>
              <a:gd name="connsiteX0" fmla="*/ 0 w 868101"/>
              <a:gd name="connsiteY0" fmla="*/ 0 h 3194612"/>
              <a:gd name="connsiteX1" fmla="*/ 856526 w 868101"/>
              <a:gd name="connsiteY1" fmla="*/ 717631 h 3194612"/>
              <a:gd name="connsiteX2" fmla="*/ 868101 w 868101"/>
              <a:gd name="connsiteY2" fmla="*/ 3194612 h 3194612"/>
              <a:gd name="connsiteX3" fmla="*/ 0 w 868101"/>
              <a:gd name="connsiteY3" fmla="*/ 3194612 h 3194612"/>
              <a:gd name="connsiteX4" fmla="*/ 0 w 868101"/>
              <a:gd name="connsiteY4" fmla="*/ 0 h 3194612"/>
              <a:gd name="connsiteX0" fmla="*/ 0 w 868101"/>
              <a:gd name="connsiteY0" fmla="*/ 0 h 3194612"/>
              <a:gd name="connsiteX1" fmla="*/ 856526 w 868101"/>
              <a:gd name="connsiteY1" fmla="*/ 717631 h 3194612"/>
              <a:gd name="connsiteX2" fmla="*/ 868101 w 868101"/>
              <a:gd name="connsiteY2" fmla="*/ 3194612 h 3194612"/>
              <a:gd name="connsiteX3" fmla="*/ 0 w 868101"/>
              <a:gd name="connsiteY3" fmla="*/ 2303361 h 3194612"/>
              <a:gd name="connsiteX4" fmla="*/ 0 w 868101"/>
              <a:gd name="connsiteY4" fmla="*/ 0 h 3194612"/>
              <a:gd name="connsiteX0" fmla="*/ 0 w 869214"/>
              <a:gd name="connsiteY0" fmla="*/ 0 h 3194612"/>
              <a:gd name="connsiteX1" fmla="*/ 868101 w 869214"/>
              <a:gd name="connsiteY1" fmla="*/ 1284790 h 3194612"/>
              <a:gd name="connsiteX2" fmla="*/ 868101 w 869214"/>
              <a:gd name="connsiteY2" fmla="*/ 3194612 h 3194612"/>
              <a:gd name="connsiteX3" fmla="*/ 0 w 869214"/>
              <a:gd name="connsiteY3" fmla="*/ 2303361 h 3194612"/>
              <a:gd name="connsiteX4" fmla="*/ 0 w 869214"/>
              <a:gd name="connsiteY4" fmla="*/ 0 h 3194612"/>
              <a:gd name="connsiteX0" fmla="*/ 11575 w 880789"/>
              <a:gd name="connsiteY0" fmla="*/ 0 h 3194612"/>
              <a:gd name="connsiteX1" fmla="*/ 879676 w 880789"/>
              <a:gd name="connsiteY1" fmla="*/ 1284790 h 3194612"/>
              <a:gd name="connsiteX2" fmla="*/ 879676 w 880789"/>
              <a:gd name="connsiteY2" fmla="*/ 3194612 h 3194612"/>
              <a:gd name="connsiteX3" fmla="*/ 0 w 880789"/>
              <a:gd name="connsiteY3" fmla="*/ 1851948 h 3194612"/>
              <a:gd name="connsiteX4" fmla="*/ 11575 w 880789"/>
              <a:gd name="connsiteY4" fmla="*/ 0 h 3194612"/>
              <a:gd name="connsiteX0" fmla="*/ 219919 w 880789"/>
              <a:gd name="connsiteY0" fmla="*/ 0 h 2835797"/>
              <a:gd name="connsiteX1" fmla="*/ 879676 w 880789"/>
              <a:gd name="connsiteY1" fmla="*/ 925975 h 2835797"/>
              <a:gd name="connsiteX2" fmla="*/ 879676 w 880789"/>
              <a:gd name="connsiteY2" fmla="*/ 2835797 h 2835797"/>
              <a:gd name="connsiteX3" fmla="*/ 0 w 880789"/>
              <a:gd name="connsiteY3" fmla="*/ 1493133 h 2835797"/>
              <a:gd name="connsiteX4" fmla="*/ 219919 w 880789"/>
              <a:gd name="connsiteY4" fmla="*/ 0 h 2835797"/>
              <a:gd name="connsiteX0" fmla="*/ 266218 w 880789"/>
              <a:gd name="connsiteY0" fmla="*/ 0 h 2801073"/>
              <a:gd name="connsiteX1" fmla="*/ 879676 w 880789"/>
              <a:gd name="connsiteY1" fmla="*/ 891251 h 2801073"/>
              <a:gd name="connsiteX2" fmla="*/ 879676 w 880789"/>
              <a:gd name="connsiteY2" fmla="*/ 2801073 h 2801073"/>
              <a:gd name="connsiteX3" fmla="*/ 0 w 880789"/>
              <a:gd name="connsiteY3" fmla="*/ 1458409 h 2801073"/>
              <a:gd name="connsiteX4" fmla="*/ 266218 w 880789"/>
              <a:gd name="connsiteY4" fmla="*/ 0 h 2801073"/>
              <a:gd name="connsiteX0" fmla="*/ 219919 w 880789"/>
              <a:gd name="connsiteY0" fmla="*/ 0 h 2801073"/>
              <a:gd name="connsiteX1" fmla="*/ 879676 w 880789"/>
              <a:gd name="connsiteY1" fmla="*/ 891251 h 2801073"/>
              <a:gd name="connsiteX2" fmla="*/ 879676 w 880789"/>
              <a:gd name="connsiteY2" fmla="*/ 2801073 h 2801073"/>
              <a:gd name="connsiteX3" fmla="*/ 0 w 880789"/>
              <a:gd name="connsiteY3" fmla="*/ 1458409 h 2801073"/>
              <a:gd name="connsiteX4" fmla="*/ 219919 w 880789"/>
              <a:gd name="connsiteY4" fmla="*/ 0 h 2801073"/>
              <a:gd name="connsiteX0" fmla="*/ 243069 w 880789"/>
              <a:gd name="connsiteY0" fmla="*/ 0 h 3044142"/>
              <a:gd name="connsiteX1" fmla="*/ 879676 w 880789"/>
              <a:gd name="connsiteY1" fmla="*/ 1134320 h 3044142"/>
              <a:gd name="connsiteX2" fmla="*/ 879676 w 880789"/>
              <a:gd name="connsiteY2" fmla="*/ 3044142 h 3044142"/>
              <a:gd name="connsiteX3" fmla="*/ 0 w 880789"/>
              <a:gd name="connsiteY3" fmla="*/ 1701478 h 3044142"/>
              <a:gd name="connsiteX4" fmla="*/ 243069 w 880789"/>
              <a:gd name="connsiteY4" fmla="*/ 0 h 3044142"/>
              <a:gd name="connsiteX0" fmla="*/ 104173 w 741893"/>
              <a:gd name="connsiteY0" fmla="*/ 0 h 3044142"/>
              <a:gd name="connsiteX1" fmla="*/ 740780 w 741893"/>
              <a:gd name="connsiteY1" fmla="*/ 1134320 h 3044142"/>
              <a:gd name="connsiteX2" fmla="*/ 740780 w 741893"/>
              <a:gd name="connsiteY2" fmla="*/ 3044142 h 3044142"/>
              <a:gd name="connsiteX3" fmla="*/ 0 w 741893"/>
              <a:gd name="connsiteY3" fmla="*/ 1678328 h 3044142"/>
              <a:gd name="connsiteX4" fmla="*/ 104173 w 741893"/>
              <a:gd name="connsiteY4" fmla="*/ 0 h 3044142"/>
              <a:gd name="connsiteX0" fmla="*/ 104173 w 740828"/>
              <a:gd name="connsiteY0" fmla="*/ 0 h 2639028"/>
              <a:gd name="connsiteX1" fmla="*/ 740780 w 740828"/>
              <a:gd name="connsiteY1" fmla="*/ 1134320 h 2639028"/>
              <a:gd name="connsiteX2" fmla="*/ 520861 w 740828"/>
              <a:gd name="connsiteY2" fmla="*/ 2639028 h 2639028"/>
              <a:gd name="connsiteX3" fmla="*/ 0 w 740828"/>
              <a:gd name="connsiteY3" fmla="*/ 1678328 h 2639028"/>
              <a:gd name="connsiteX4" fmla="*/ 104173 w 740828"/>
              <a:gd name="connsiteY4" fmla="*/ 0 h 2639028"/>
              <a:gd name="connsiteX0" fmla="*/ 104173 w 567357"/>
              <a:gd name="connsiteY0" fmla="*/ 0 h 2639028"/>
              <a:gd name="connsiteX1" fmla="*/ 567160 w 567357"/>
              <a:gd name="connsiteY1" fmla="*/ 833378 h 2639028"/>
              <a:gd name="connsiteX2" fmla="*/ 520861 w 567357"/>
              <a:gd name="connsiteY2" fmla="*/ 2639028 h 2639028"/>
              <a:gd name="connsiteX3" fmla="*/ 0 w 567357"/>
              <a:gd name="connsiteY3" fmla="*/ 1678328 h 2639028"/>
              <a:gd name="connsiteX4" fmla="*/ 104173 w 567357"/>
              <a:gd name="connsiteY4" fmla="*/ 0 h 263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357" h="2639028">
                <a:moveTo>
                  <a:pt x="104173" y="0"/>
                </a:moveTo>
                <a:lnTo>
                  <a:pt x="567160" y="833378"/>
                </a:lnTo>
                <a:cubicBezTo>
                  <a:pt x="571018" y="1659038"/>
                  <a:pt x="517003" y="1813368"/>
                  <a:pt x="520861" y="2639028"/>
                </a:cubicBezTo>
                <a:lnTo>
                  <a:pt x="0" y="1678328"/>
                </a:lnTo>
                <a:cubicBezTo>
                  <a:pt x="3858" y="1061012"/>
                  <a:pt x="100315" y="617316"/>
                  <a:pt x="104173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31" name="Rectangle 2"/>
          <p:cNvSpPr/>
          <p:nvPr/>
        </p:nvSpPr>
        <p:spPr>
          <a:xfrm>
            <a:off x="3829545" y="2521840"/>
            <a:ext cx="425518" cy="2173750"/>
          </a:xfrm>
          <a:custGeom>
            <a:avLst/>
            <a:gdLst>
              <a:gd name="connsiteX0" fmla="*/ 0 w 868101"/>
              <a:gd name="connsiteY0" fmla="*/ 0 h 3194612"/>
              <a:gd name="connsiteX1" fmla="*/ 868101 w 868101"/>
              <a:gd name="connsiteY1" fmla="*/ 0 h 3194612"/>
              <a:gd name="connsiteX2" fmla="*/ 868101 w 868101"/>
              <a:gd name="connsiteY2" fmla="*/ 3194612 h 3194612"/>
              <a:gd name="connsiteX3" fmla="*/ 0 w 868101"/>
              <a:gd name="connsiteY3" fmla="*/ 3194612 h 3194612"/>
              <a:gd name="connsiteX4" fmla="*/ 0 w 868101"/>
              <a:gd name="connsiteY4" fmla="*/ 0 h 3194612"/>
              <a:gd name="connsiteX0" fmla="*/ 0 w 868101"/>
              <a:gd name="connsiteY0" fmla="*/ 0 h 3194612"/>
              <a:gd name="connsiteX1" fmla="*/ 856526 w 868101"/>
              <a:gd name="connsiteY1" fmla="*/ 717631 h 3194612"/>
              <a:gd name="connsiteX2" fmla="*/ 868101 w 868101"/>
              <a:gd name="connsiteY2" fmla="*/ 3194612 h 3194612"/>
              <a:gd name="connsiteX3" fmla="*/ 0 w 868101"/>
              <a:gd name="connsiteY3" fmla="*/ 3194612 h 3194612"/>
              <a:gd name="connsiteX4" fmla="*/ 0 w 868101"/>
              <a:gd name="connsiteY4" fmla="*/ 0 h 3194612"/>
              <a:gd name="connsiteX0" fmla="*/ 0 w 868101"/>
              <a:gd name="connsiteY0" fmla="*/ 0 h 3194612"/>
              <a:gd name="connsiteX1" fmla="*/ 856526 w 868101"/>
              <a:gd name="connsiteY1" fmla="*/ 717631 h 3194612"/>
              <a:gd name="connsiteX2" fmla="*/ 868101 w 868101"/>
              <a:gd name="connsiteY2" fmla="*/ 3194612 h 3194612"/>
              <a:gd name="connsiteX3" fmla="*/ 0 w 868101"/>
              <a:gd name="connsiteY3" fmla="*/ 2303361 h 3194612"/>
              <a:gd name="connsiteX4" fmla="*/ 0 w 868101"/>
              <a:gd name="connsiteY4" fmla="*/ 0 h 3194612"/>
              <a:gd name="connsiteX0" fmla="*/ 0 w 869214"/>
              <a:gd name="connsiteY0" fmla="*/ 0 h 3194612"/>
              <a:gd name="connsiteX1" fmla="*/ 868101 w 869214"/>
              <a:gd name="connsiteY1" fmla="*/ 1284790 h 3194612"/>
              <a:gd name="connsiteX2" fmla="*/ 868101 w 869214"/>
              <a:gd name="connsiteY2" fmla="*/ 3194612 h 3194612"/>
              <a:gd name="connsiteX3" fmla="*/ 0 w 869214"/>
              <a:gd name="connsiteY3" fmla="*/ 2303361 h 3194612"/>
              <a:gd name="connsiteX4" fmla="*/ 0 w 869214"/>
              <a:gd name="connsiteY4" fmla="*/ 0 h 3194612"/>
              <a:gd name="connsiteX0" fmla="*/ 11575 w 880789"/>
              <a:gd name="connsiteY0" fmla="*/ 0 h 3194612"/>
              <a:gd name="connsiteX1" fmla="*/ 879676 w 880789"/>
              <a:gd name="connsiteY1" fmla="*/ 1284790 h 3194612"/>
              <a:gd name="connsiteX2" fmla="*/ 879676 w 880789"/>
              <a:gd name="connsiteY2" fmla="*/ 3194612 h 3194612"/>
              <a:gd name="connsiteX3" fmla="*/ 0 w 880789"/>
              <a:gd name="connsiteY3" fmla="*/ 1851948 h 3194612"/>
              <a:gd name="connsiteX4" fmla="*/ 11575 w 880789"/>
              <a:gd name="connsiteY4" fmla="*/ 0 h 3194612"/>
              <a:gd name="connsiteX0" fmla="*/ 219919 w 880789"/>
              <a:gd name="connsiteY0" fmla="*/ 0 h 2835797"/>
              <a:gd name="connsiteX1" fmla="*/ 879676 w 880789"/>
              <a:gd name="connsiteY1" fmla="*/ 925975 h 2835797"/>
              <a:gd name="connsiteX2" fmla="*/ 879676 w 880789"/>
              <a:gd name="connsiteY2" fmla="*/ 2835797 h 2835797"/>
              <a:gd name="connsiteX3" fmla="*/ 0 w 880789"/>
              <a:gd name="connsiteY3" fmla="*/ 1493133 h 2835797"/>
              <a:gd name="connsiteX4" fmla="*/ 219919 w 880789"/>
              <a:gd name="connsiteY4" fmla="*/ 0 h 2835797"/>
              <a:gd name="connsiteX0" fmla="*/ 266218 w 880789"/>
              <a:gd name="connsiteY0" fmla="*/ 0 h 2801073"/>
              <a:gd name="connsiteX1" fmla="*/ 879676 w 880789"/>
              <a:gd name="connsiteY1" fmla="*/ 891251 h 2801073"/>
              <a:gd name="connsiteX2" fmla="*/ 879676 w 880789"/>
              <a:gd name="connsiteY2" fmla="*/ 2801073 h 2801073"/>
              <a:gd name="connsiteX3" fmla="*/ 0 w 880789"/>
              <a:gd name="connsiteY3" fmla="*/ 1458409 h 2801073"/>
              <a:gd name="connsiteX4" fmla="*/ 266218 w 880789"/>
              <a:gd name="connsiteY4" fmla="*/ 0 h 2801073"/>
              <a:gd name="connsiteX0" fmla="*/ 219919 w 880789"/>
              <a:gd name="connsiteY0" fmla="*/ 0 h 2801073"/>
              <a:gd name="connsiteX1" fmla="*/ 879676 w 880789"/>
              <a:gd name="connsiteY1" fmla="*/ 891251 h 2801073"/>
              <a:gd name="connsiteX2" fmla="*/ 879676 w 880789"/>
              <a:gd name="connsiteY2" fmla="*/ 2801073 h 2801073"/>
              <a:gd name="connsiteX3" fmla="*/ 0 w 880789"/>
              <a:gd name="connsiteY3" fmla="*/ 1458409 h 2801073"/>
              <a:gd name="connsiteX4" fmla="*/ 219919 w 880789"/>
              <a:gd name="connsiteY4" fmla="*/ 0 h 2801073"/>
              <a:gd name="connsiteX0" fmla="*/ 243069 w 880789"/>
              <a:gd name="connsiteY0" fmla="*/ 0 h 3044142"/>
              <a:gd name="connsiteX1" fmla="*/ 879676 w 880789"/>
              <a:gd name="connsiteY1" fmla="*/ 1134320 h 3044142"/>
              <a:gd name="connsiteX2" fmla="*/ 879676 w 880789"/>
              <a:gd name="connsiteY2" fmla="*/ 3044142 h 3044142"/>
              <a:gd name="connsiteX3" fmla="*/ 0 w 880789"/>
              <a:gd name="connsiteY3" fmla="*/ 1701478 h 3044142"/>
              <a:gd name="connsiteX4" fmla="*/ 243069 w 880789"/>
              <a:gd name="connsiteY4" fmla="*/ 0 h 3044142"/>
              <a:gd name="connsiteX0" fmla="*/ 104173 w 741893"/>
              <a:gd name="connsiteY0" fmla="*/ 0 h 3044142"/>
              <a:gd name="connsiteX1" fmla="*/ 740780 w 741893"/>
              <a:gd name="connsiteY1" fmla="*/ 1134320 h 3044142"/>
              <a:gd name="connsiteX2" fmla="*/ 740780 w 741893"/>
              <a:gd name="connsiteY2" fmla="*/ 3044142 h 3044142"/>
              <a:gd name="connsiteX3" fmla="*/ 0 w 741893"/>
              <a:gd name="connsiteY3" fmla="*/ 1678328 h 3044142"/>
              <a:gd name="connsiteX4" fmla="*/ 104173 w 741893"/>
              <a:gd name="connsiteY4" fmla="*/ 0 h 3044142"/>
              <a:gd name="connsiteX0" fmla="*/ 104173 w 740828"/>
              <a:gd name="connsiteY0" fmla="*/ 0 h 2639028"/>
              <a:gd name="connsiteX1" fmla="*/ 740780 w 740828"/>
              <a:gd name="connsiteY1" fmla="*/ 1134320 h 2639028"/>
              <a:gd name="connsiteX2" fmla="*/ 520861 w 740828"/>
              <a:gd name="connsiteY2" fmla="*/ 2639028 h 2639028"/>
              <a:gd name="connsiteX3" fmla="*/ 0 w 740828"/>
              <a:gd name="connsiteY3" fmla="*/ 1678328 h 2639028"/>
              <a:gd name="connsiteX4" fmla="*/ 104173 w 740828"/>
              <a:gd name="connsiteY4" fmla="*/ 0 h 2639028"/>
              <a:gd name="connsiteX0" fmla="*/ 104173 w 567357"/>
              <a:gd name="connsiteY0" fmla="*/ 0 h 2639028"/>
              <a:gd name="connsiteX1" fmla="*/ 567160 w 567357"/>
              <a:gd name="connsiteY1" fmla="*/ 833378 h 2639028"/>
              <a:gd name="connsiteX2" fmla="*/ 520861 w 567357"/>
              <a:gd name="connsiteY2" fmla="*/ 2639028 h 2639028"/>
              <a:gd name="connsiteX3" fmla="*/ 0 w 567357"/>
              <a:gd name="connsiteY3" fmla="*/ 1678328 h 2639028"/>
              <a:gd name="connsiteX4" fmla="*/ 104173 w 567357"/>
              <a:gd name="connsiteY4" fmla="*/ 0 h 263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357" h="2639028">
                <a:moveTo>
                  <a:pt x="104173" y="0"/>
                </a:moveTo>
                <a:lnTo>
                  <a:pt x="567160" y="833378"/>
                </a:lnTo>
                <a:cubicBezTo>
                  <a:pt x="571018" y="1659038"/>
                  <a:pt x="517003" y="1813368"/>
                  <a:pt x="520861" y="2639028"/>
                </a:cubicBezTo>
                <a:lnTo>
                  <a:pt x="0" y="1678328"/>
                </a:lnTo>
                <a:cubicBezTo>
                  <a:pt x="3858" y="1061012"/>
                  <a:pt x="100315" y="617316"/>
                  <a:pt x="104173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32" name="Right Arrow 12"/>
          <p:cNvSpPr/>
          <p:nvPr/>
        </p:nvSpPr>
        <p:spPr>
          <a:xfrm>
            <a:off x="336752" y="2206062"/>
            <a:ext cx="7774143" cy="2427992"/>
          </a:xfrm>
          <a:custGeom>
            <a:avLst/>
            <a:gdLst>
              <a:gd name="connsiteX0" fmla="*/ 0 w 8633949"/>
              <a:gd name="connsiteY0" fmla="*/ 275615 h 2913481"/>
              <a:gd name="connsiteX1" fmla="*/ 7873618 w 8633949"/>
              <a:gd name="connsiteY1" fmla="*/ 275615 h 2913481"/>
              <a:gd name="connsiteX2" fmla="*/ 7873618 w 8633949"/>
              <a:gd name="connsiteY2" fmla="*/ 0 h 2913481"/>
              <a:gd name="connsiteX3" fmla="*/ 8633949 w 8633949"/>
              <a:gd name="connsiteY3" fmla="*/ 1456741 h 2913481"/>
              <a:gd name="connsiteX4" fmla="*/ 7873618 w 8633949"/>
              <a:gd name="connsiteY4" fmla="*/ 2913481 h 2913481"/>
              <a:gd name="connsiteX5" fmla="*/ 7873618 w 8633949"/>
              <a:gd name="connsiteY5" fmla="*/ 2637866 h 2913481"/>
              <a:gd name="connsiteX6" fmla="*/ 0 w 8633949"/>
              <a:gd name="connsiteY6" fmla="*/ 2637866 h 2913481"/>
              <a:gd name="connsiteX7" fmla="*/ 0 w 8633949"/>
              <a:gd name="connsiteY7" fmla="*/ 275615 h 2913481"/>
              <a:gd name="connsiteX0" fmla="*/ 8397 w 8642346"/>
              <a:gd name="connsiteY0" fmla="*/ 275615 h 2913481"/>
              <a:gd name="connsiteX1" fmla="*/ 7882015 w 8642346"/>
              <a:gd name="connsiteY1" fmla="*/ 275615 h 2913481"/>
              <a:gd name="connsiteX2" fmla="*/ 7882015 w 8642346"/>
              <a:gd name="connsiteY2" fmla="*/ 0 h 2913481"/>
              <a:gd name="connsiteX3" fmla="*/ 8642346 w 8642346"/>
              <a:gd name="connsiteY3" fmla="*/ 1456741 h 2913481"/>
              <a:gd name="connsiteX4" fmla="*/ 7882015 w 8642346"/>
              <a:gd name="connsiteY4" fmla="*/ 2913481 h 2913481"/>
              <a:gd name="connsiteX5" fmla="*/ 7882015 w 8642346"/>
              <a:gd name="connsiteY5" fmla="*/ 2637866 h 2913481"/>
              <a:gd name="connsiteX6" fmla="*/ 8397 w 8642346"/>
              <a:gd name="connsiteY6" fmla="*/ 2637866 h 2913481"/>
              <a:gd name="connsiteX7" fmla="*/ 0 w 8642346"/>
              <a:gd name="connsiteY7" fmla="*/ 1369689 h 2913481"/>
              <a:gd name="connsiteX8" fmla="*/ 8397 w 8642346"/>
              <a:gd name="connsiteY8" fmla="*/ 275615 h 2913481"/>
              <a:gd name="connsiteX0" fmla="*/ 0 w 8633949"/>
              <a:gd name="connsiteY0" fmla="*/ 275615 h 2913481"/>
              <a:gd name="connsiteX1" fmla="*/ 7873618 w 8633949"/>
              <a:gd name="connsiteY1" fmla="*/ 275615 h 2913481"/>
              <a:gd name="connsiteX2" fmla="*/ 7873618 w 8633949"/>
              <a:gd name="connsiteY2" fmla="*/ 0 h 2913481"/>
              <a:gd name="connsiteX3" fmla="*/ 8633949 w 8633949"/>
              <a:gd name="connsiteY3" fmla="*/ 1456741 h 2913481"/>
              <a:gd name="connsiteX4" fmla="*/ 7873618 w 8633949"/>
              <a:gd name="connsiteY4" fmla="*/ 2913481 h 2913481"/>
              <a:gd name="connsiteX5" fmla="*/ 7873618 w 8633949"/>
              <a:gd name="connsiteY5" fmla="*/ 2637866 h 2913481"/>
              <a:gd name="connsiteX6" fmla="*/ 0 w 8633949"/>
              <a:gd name="connsiteY6" fmla="*/ 2637866 h 2913481"/>
              <a:gd name="connsiteX7" fmla="*/ 288486 w 8633949"/>
              <a:gd name="connsiteY7" fmla="*/ 1393439 h 2913481"/>
              <a:gd name="connsiteX8" fmla="*/ 0 w 8633949"/>
              <a:gd name="connsiteY8" fmla="*/ 275615 h 2913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33949" h="2913481">
                <a:moveTo>
                  <a:pt x="0" y="275615"/>
                </a:moveTo>
                <a:lnTo>
                  <a:pt x="7873618" y="275615"/>
                </a:lnTo>
                <a:lnTo>
                  <a:pt x="7873618" y="0"/>
                </a:lnTo>
                <a:lnTo>
                  <a:pt x="8633949" y="1456741"/>
                </a:lnTo>
                <a:lnTo>
                  <a:pt x="7873618" y="2913481"/>
                </a:lnTo>
                <a:lnTo>
                  <a:pt x="7873618" y="2637866"/>
                </a:lnTo>
                <a:lnTo>
                  <a:pt x="0" y="2637866"/>
                </a:lnTo>
                <a:lnTo>
                  <a:pt x="288486" y="1393439"/>
                </a:lnTo>
                <a:lnTo>
                  <a:pt x="0" y="27561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37" name="9 Rectángulo"/>
          <p:cNvSpPr/>
          <p:nvPr/>
        </p:nvSpPr>
        <p:spPr>
          <a:xfrm flipH="1">
            <a:off x="716518" y="3267850"/>
            <a:ext cx="650691" cy="213745"/>
          </a:xfrm>
          <a:prstGeom prst="rect">
            <a:avLst/>
          </a:prstGeom>
        </p:spPr>
        <p:txBody>
          <a:bodyPr wrap="square" lIns="28797" tIns="14399" rIns="28797" bIns="14399">
            <a:spAutoFit/>
          </a:bodyPr>
          <a:lstStyle/>
          <a:p>
            <a:r>
              <a:rPr lang="hr-HR" sz="1200" b="1" u="sng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1. FAZA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1514014" y="2214088"/>
            <a:ext cx="1339562" cy="2481503"/>
          </a:xfrm>
          <a:prstGeom prst="roundRect">
            <a:avLst>
              <a:gd name="adj" fmla="val 13599"/>
            </a:avLst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557541" y="2592708"/>
            <a:ext cx="11645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00" dirty="0">
                <a:solidFill>
                  <a:schemeClr val="bg1"/>
                </a:solidFill>
                <a:cs typeface="Calibri" pitchFamily="34" charset="0"/>
              </a:rPr>
              <a:t>Naglasak na materijalnom saldu u financijskim izvještajima vlade </a:t>
            </a:r>
          </a:p>
          <a:p>
            <a:pPr marL="171450" indent="-171450">
              <a:buAutoNum type="arabicPeriod"/>
            </a:pPr>
            <a:r>
              <a:rPr lang="hr-HR" sz="800" dirty="0">
                <a:solidFill>
                  <a:schemeClr val="bg1"/>
                </a:solidFill>
                <a:cs typeface="Calibri" pitchFamily="34" charset="0"/>
              </a:rPr>
              <a:t>Dugotrajna imovina</a:t>
            </a:r>
          </a:p>
          <a:p>
            <a:pPr marL="171450" indent="-171450">
              <a:buFont typeface="+mj-lt"/>
              <a:buAutoNum type="arabicPeriod"/>
            </a:pPr>
            <a:r>
              <a:rPr lang="hr-HR" sz="800" dirty="0">
                <a:solidFill>
                  <a:prstClr val="white"/>
                </a:solidFill>
                <a:cs typeface="Calibri" pitchFamily="34" charset="0"/>
              </a:rPr>
              <a:t> Zalihe*</a:t>
            </a:r>
          </a:p>
          <a:p>
            <a:pPr marL="171450" indent="-171450">
              <a:buFont typeface="+mj-lt"/>
              <a:buAutoNum type="arabicPeriod"/>
            </a:pPr>
            <a:r>
              <a:rPr lang="hr-HR" sz="800" dirty="0">
                <a:solidFill>
                  <a:prstClr val="white"/>
                </a:solidFill>
                <a:cs typeface="Calibri" pitchFamily="34" charset="0"/>
              </a:rPr>
              <a:t>Investicijska imovina*</a:t>
            </a:r>
          </a:p>
          <a:p>
            <a:pPr marL="171450" indent="-171450">
              <a:buFont typeface="+mj-lt"/>
              <a:buAutoNum type="arabicPeriod"/>
            </a:pPr>
            <a:r>
              <a:rPr lang="hr-HR" sz="800" dirty="0">
                <a:solidFill>
                  <a:prstClr val="white"/>
                </a:solidFill>
                <a:cs typeface="Calibri" pitchFamily="34" charset="0"/>
              </a:rPr>
              <a:t>Poljoprivreda</a:t>
            </a:r>
          </a:p>
          <a:p>
            <a:pPr marL="171450" indent="-171450">
              <a:buAutoNum type="arabicPeriod"/>
            </a:pPr>
            <a:endParaRPr lang="en-US" sz="800" dirty="0">
              <a:solidFill>
                <a:schemeClr val="bg1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r>
              <a:rPr lang="hr-HR" sz="800" dirty="0">
                <a:solidFill>
                  <a:schemeClr val="bg1"/>
                </a:solidFill>
                <a:cs typeface="Calibri" pitchFamily="34" charset="0"/>
              </a:rPr>
              <a:t>Javno-privatna partnerstva (JPP)*</a:t>
            </a:r>
          </a:p>
          <a:p>
            <a:pPr marL="171450" indent="-171450">
              <a:buAutoNum type="arabicPeriod"/>
            </a:pPr>
            <a:r>
              <a:rPr lang="hr-HR" sz="800" dirty="0">
                <a:solidFill>
                  <a:schemeClr val="bg1"/>
                </a:solidFill>
                <a:cs typeface="Calibri" pitchFamily="34" charset="0"/>
              </a:rPr>
              <a:t>Troškovi zaduživanja</a:t>
            </a:r>
          </a:p>
          <a:p>
            <a:pPr marL="171450" indent="-171450">
              <a:buAutoNum type="arabicPeriod"/>
            </a:pPr>
            <a:endParaRPr lang="en-US" sz="800" dirty="0">
              <a:solidFill>
                <a:schemeClr val="bg1"/>
              </a:solidFill>
              <a:cs typeface="Calibri" pitchFamily="34" charset="0"/>
            </a:endParaRPr>
          </a:p>
          <a:p>
            <a:endParaRPr lang="en-US" sz="800" dirty="0">
              <a:solidFill>
                <a:schemeClr val="bg1"/>
              </a:solidFill>
              <a:cs typeface="Calibri" pitchFamily="34" charset="0"/>
            </a:endParaRPr>
          </a:p>
          <a:p>
            <a:pPr algn="ctr"/>
            <a:r>
              <a:rPr lang="hr-HR" sz="800" dirty="0">
                <a:solidFill>
                  <a:schemeClr val="bg1"/>
                </a:solidFill>
                <a:cs typeface="Calibri" pitchFamily="34" charset="0"/>
              </a:rPr>
              <a:t>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997594" y="2144526"/>
            <a:ext cx="1404676" cy="2499367"/>
            <a:chOff x="4081014" y="1986935"/>
            <a:chExt cx="1575435" cy="3194612"/>
          </a:xfrm>
        </p:grpSpPr>
        <p:sp>
          <p:nvSpPr>
            <p:cNvPr id="34" name="Rounded Rectangle 33"/>
            <p:cNvSpPr/>
            <p:nvPr/>
          </p:nvSpPr>
          <p:spPr>
            <a:xfrm>
              <a:off x="4081014" y="1986935"/>
              <a:ext cx="1575435" cy="3194612"/>
            </a:xfrm>
            <a:prstGeom prst="roundRect">
              <a:avLst>
                <a:gd name="adj" fmla="val 13599"/>
              </a:avLst>
            </a:prstGeom>
            <a:solidFill>
              <a:srgbClr val="00B0F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dirty="0">
                <a:solidFill>
                  <a:prstClr val="white"/>
                </a:solidFill>
              </a:endParaRPr>
            </a:p>
          </p:txBody>
        </p:sp>
        <p:sp>
          <p:nvSpPr>
            <p:cNvPr id="38" name="9 Rectángulo"/>
            <p:cNvSpPr/>
            <p:nvPr/>
          </p:nvSpPr>
          <p:spPr>
            <a:xfrm>
              <a:off x="4552747" y="2204410"/>
              <a:ext cx="764599" cy="302706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wrap="none" lIns="28797" tIns="14399" rIns="28797" bIns="14399">
              <a:spAutoFit/>
            </a:bodyPr>
            <a:lstStyle/>
            <a:p>
              <a:r>
                <a:rPr lang="hr-HR" b="1" u="sng">
                  <a:solidFill>
                    <a:schemeClr val="bg1"/>
                  </a:solidFill>
                  <a:ea typeface="Verdana" pitchFamily="34" charset="0"/>
                  <a:cs typeface="Verdana" pitchFamily="34" charset="0"/>
                </a:rPr>
                <a:t>3. FAZA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26421" y="2126327"/>
            <a:ext cx="1325634" cy="2534448"/>
            <a:chOff x="6132552" y="1994452"/>
            <a:chExt cx="1575435" cy="3194612"/>
          </a:xfrm>
        </p:grpSpPr>
        <p:sp>
          <p:nvSpPr>
            <p:cNvPr id="35" name="Rounded Rectangle 34"/>
            <p:cNvSpPr/>
            <p:nvPr/>
          </p:nvSpPr>
          <p:spPr>
            <a:xfrm>
              <a:off x="6132552" y="1994452"/>
              <a:ext cx="1575435" cy="3194612"/>
            </a:xfrm>
            <a:prstGeom prst="roundRect">
              <a:avLst>
                <a:gd name="adj" fmla="val 13599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dirty="0">
                <a:solidFill>
                  <a:prstClr val="white"/>
                </a:solidFill>
              </a:endParaRPr>
            </a:p>
          </p:txBody>
        </p:sp>
        <p:sp>
          <p:nvSpPr>
            <p:cNvPr id="39" name="9 Rectángulo"/>
            <p:cNvSpPr/>
            <p:nvPr/>
          </p:nvSpPr>
          <p:spPr>
            <a:xfrm>
              <a:off x="6483030" y="2191012"/>
              <a:ext cx="962994" cy="298516"/>
            </a:xfrm>
            <a:prstGeom prst="rect">
              <a:avLst/>
            </a:prstGeom>
          </p:spPr>
          <p:txBody>
            <a:bodyPr wrap="square" lIns="28797" tIns="14399" rIns="28797" bIns="14399">
              <a:spAutoFit/>
            </a:bodyPr>
            <a:lstStyle/>
            <a:p>
              <a:pPr algn="ctr"/>
              <a:r>
                <a:rPr lang="hr-HR" sz="1350" b="1" u="sng">
                  <a:solidFill>
                    <a:prstClr val="white"/>
                  </a:solidFill>
                  <a:ea typeface="Verdana" pitchFamily="34" charset="0"/>
                  <a:cs typeface="Verdana" pitchFamily="34" charset="0"/>
                </a:rPr>
                <a:t>4. FAZA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77660" y="2278043"/>
              <a:ext cx="1319192" cy="2764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+mj-lt"/>
                <a:buAutoNum type="arabicPeriod"/>
              </a:pPr>
              <a:endParaRPr lang="en-US" sz="900" dirty="0">
                <a:solidFill>
                  <a:prstClr val="white"/>
                </a:solidFill>
                <a:cs typeface="Calibri" pitchFamily="34" charset="0"/>
              </a:endParaRPr>
            </a:p>
            <a:p>
              <a:pPr marL="171450" indent="-171450">
                <a:buAutoNum type="arabicPeriod"/>
              </a:pPr>
              <a:endParaRPr lang="en-IN" sz="900" dirty="0" smtClean="0">
                <a:solidFill>
                  <a:schemeClr val="bg1"/>
                </a:solidFill>
                <a:cs typeface="Calibri" pitchFamily="34" charset="0"/>
              </a:endParaRPr>
            </a:p>
            <a:p>
              <a:pPr marL="171450" indent="-171450">
                <a:buAutoNum type="arabicPeriod"/>
              </a:pPr>
              <a:r>
                <a:rPr lang="hr-HR" sz="900">
                  <a:solidFill>
                    <a:schemeClr val="bg1"/>
                  </a:solidFill>
                  <a:cs typeface="Calibri" pitchFamily="34" charset="0"/>
                </a:rPr>
                <a:t>Sredstva </a:t>
              </a:r>
            </a:p>
            <a:p>
              <a:pPr marL="171450" indent="-171450">
                <a:buAutoNum type="arabicPeriod"/>
              </a:pPr>
              <a:r>
                <a:rPr lang="hr-HR" sz="900">
                  <a:solidFill>
                    <a:schemeClr val="bg1"/>
                  </a:solidFill>
                  <a:cs typeface="Calibri" pitchFamily="34" charset="0"/>
                </a:rPr>
                <a:t>Transakcije s povezanim stranama</a:t>
              </a:r>
            </a:p>
            <a:p>
              <a:pPr marL="171450" indent="-171450">
                <a:buAutoNum type="arabicPeriod"/>
              </a:pPr>
              <a:r>
                <a:rPr lang="hr-HR" sz="900">
                  <a:solidFill>
                    <a:schemeClr val="bg1"/>
                  </a:solidFill>
                  <a:cs typeface="Calibri" pitchFamily="34" charset="0"/>
                </a:rPr>
                <a:t>Devizne transakcije</a:t>
              </a:r>
            </a:p>
            <a:p>
              <a:pPr marL="171450" indent="-171450">
                <a:buFontTx/>
                <a:buAutoNum type="arabicPeriod"/>
              </a:pPr>
              <a:r>
                <a:rPr lang="hr-HR" sz="900">
                  <a:solidFill>
                    <a:schemeClr val="bg1"/>
                  </a:solidFill>
                  <a:cs typeface="Calibri" pitchFamily="34" charset="0"/>
                </a:rPr>
                <a:t>Nematerijalna imovina</a:t>
              </a:r>
            </a:p>
            <a:p>
              <a:pPr marL="171450" indent="-171450">
                <a:buAutoNum type="arabicPeriod"/>
              </a:pPr>
              <a:r>
                <a:rPr lang="hr-HR" sz="900">
                  <a:solidFill>
                    <a:schemeClr val="bg1"/>
                  </a:solidFill>
                  <a:cs typeface="Calibri" pitchFamily="34" charset="0"/>
                </a:rPr>
                <a:t>Naknade za zaposlenike*</a:t>
              </a:r>
            </a:p>
            <a:p>
              <a:pPr marL="171450" indent="-171450">
                <a:buFontTx/>
                <a:buAutoNum type="arabicPeriod"/>
              </a:pPr>
              <a:r>
                <a:rPr lang="hr-HR" sz="900">
                  <a:solidFill>
                    <a:schemeClr val="bg1"/>
                  </a:solidFill>
                  <a:cs typeface="Calibri" pitchFamily="34" charset="0"/>
                </a:rPr>
                <a:t>Socijalne naknade*</a:t>
              </a:r>
            </a:p>
            <a:p>
              <a:pPr marL="171450" indent="-171450">
                <a:buFontTx/>
                <a:buAutoNum type="arabicPeriod"/>
              </a:pPr>
              <a:r>
                <a:rPr lang="hr-HR" sz="900">
                  <a:solidFill>
                    <a:schemeClr val="bg1"/>
                  </a:solidFill>
                  <a:cs typeface="Calibri" pitchFamily="34" charset="0"/>
                </a:rPr>
                <a:t>Porezni prihod</a:t>
              </a:r>
            </a:p>
            <a:p>
              <a:pPr marL="171450" indent="-171450">
                <a:buFontTx/>
                <a:buAutoNum type="arabicPeriod"/>
              </a:pPr>
              <a:endParaRPr lang="en-IN" sz="900" dirty="0">
                <a:solidFill>
                  <a:schemeClr val="bg1"/>
                </a:solidFill>
                <a:cs typeface="Calibri" pitchFamily="34" charset="0"/>
              </a:endParaRPr>
            </a:p>
            <a:p>
              <a:pPr marL="171450" indent="-171450">
                <a:buFont typeface="+mj-lt"/>
                <a:buAutoNum type="arabicPeriod"/>
              </a:pPr>
              <a:endParaRPr lang="en-US" sz="1050" dirty="0">
                <a:solidFill>
                  <a:prstClr val="white"/>
                </a:solidFill>
                <a:cs typeface="Calibri" pitchFamily="34" charset="0"/>
              </a:endParaRPr>
            </a:p>
          </p:txBody>
        </p:sp>
      </p:grpSp>
      <p:sp>
        <p:nvSpPr>
          <p:cNvPr id="36" name="Rounded Rectangle 35"/>
          <p:cNvSpPr/>
          <p:nvPr/>
        </p:nvSpPr>
        <p:spPr>
          <a:xfrm>
            <a:off x="5947729" y="2139012"/>
            <a:ext cx="1404676" cy="2521765"/>
          </a:xfrm>
          <a:prstGeom prst="roundRect">
            <a:avLst>
              <a:gd name="adj" fmla="val 13599"/>
            </a:avLst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40" name="9 Rectángulo"/>
          <p:cNvSpPr/>
          <p:nvPr/>
        </p:nvSpPr>
        <p:spPr>
          <a:xfrm>
            <a:off x="6357317" y="2256884"/>
            <a:ext cx="793458" cy="236828"/>
          </a:xfrm>
          <a:prstGeom prst="rect">
            <a:avLst/>
          </a:prstGeom>
        </p:spPr>
        <p:txBody>
          <a:bodyPr wrap="square" lIns="28797" tIns="14399" rIns="28797" bIns="14399">
            <a:spAutoFit/>
          </a:bodyPr>
          <a:lstStyle/>
          <a:p>
            <a:r>
              <a:rPr lang="hr-HR" sz="1350" b="1" u="sng">
                <a:solidFill>
                  <a:prstClr val="white"/>
                </a:solidFill>
                <a:ea typeface="Verdana" pitchFamily="34" charset="0"/>
                <a:cs typeface="Verdana" pitchFamily="34" charset="0"/>
              </a:rPr>
              <a:t>5. FAZA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121166" y="2406895"/>
            <a:ext cx="1265760" cy="2839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r>
              <a:rPr lang="hr-HR" sz="1200">
                <a:solidFill>
                  <a:prstClr val="white"/>
                </a:solidFill>
                <a:cs typeface="Calibri" pitchFamily="34" charset="0"/>
              </a:rPr>
              <a:t>Završna faza </a:t>
            </a:r>
          </a:p>
          <a:p>
            <a:r>
              <a:rPr lang="hr-HR" sz="1200">
                <a:solidFill>
                  <a:prstClr val="white"/>
                </a:solidFill>
                <a:cs typeface="Calibri" pitchFamily="34" charset="0"/>
              </a:rPr>
              <a:t>Konsolidacija(pregled IPSAS-a 33)</a:t>
            </a:r>
          </a:p>
          <a:p>
            <a:r>
              <a:rPr lang="hr-HR" sz="1200">
                <a:solidFill>
                  <a:prstClr val="white"/>
                </a:solidFill>
                <a:cs typeface="Calibri" pitchFamily="34" charset="0"/>
              </a:rPr>
              <a:t> </a:t>
            </a:r>
          </a:p>
          <a:p>
            <a:pPr marL="171450" indent="-171450">
              <a:buAutoNum type="arabicPeriod"/>
            </a:pPr>
            <a:r>
              <a:rPr lang="hr-HR" sz="1050">
                <a:solidFill>
                  <a:prstClr val="white"/>
                </a:solidFill>
                <a:cs typeface="Calibri" pitchFamily="34" charset="0"/>
              </a:rPr>
              <a:t>Grupni računi*</a:t>
            </a:r>
          </a:p>
          <a:p>
            <a:pPr marL="171450" indent="-171450">
              <a:buAutoNum type="arabicPeriod"/>
            </a:pPr>
            <a:r>
              <a:rPr lang="hr-HR" sz="1050">
                <a:solidFill>
                  <a:prstClr val="white"/>
                </a:solidFill>
                <a:cs typeface="Calibri" pitchFamily="34" charset="0"/>
              </a:rPr>
              <a:t>Konsolidacijska usklađenja*</a:t>
            </a:r>
          </a:p>
          <a:p>
            <a:pPr marL="171450" indent="-171450">
              <a:buAutoNum type="arabicPeriod"/>
            </a:pPr>
            <a:r>
              <a:rPr lang="hr-HR" sz="1050">
                <a:solidFill>
                  <a:prstClr val="white"/>
                </a:solidFill>
                <a:cs typeface="Calibri" pitchFamily="34" charset="0"/>
              </a:rPr>
              <a:t>Računi cijele središnje države*</a:t>
            </a: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algn="ctr"/>
            <a:r>
              <a:rPr lang="hr-HR" sz="900">
                <a:solidFill>
                  <a:prstClr val="white"/>
                </a:solidFill>
                <a:cs typeface="Calibri" pitchFamily="34" charset="0"/>
              </a:rPr>
              <a:t> </a:t>
            </a:r>
          </a:p>
        </p:txBody>
      </p:sp>
      <p:sp>
        <p:nvSpPr>
          <p:cNvPr id="24" name="9 Rectángulo"/>
          <p:cNvSpPr/>
          <p:nvPr/>
        </p:nvSpPr>
        <p:spPr>
          <a:xfrm>
            <a:off x="1912030" y="2339968"/>
            <a:ext cx="678519" cy="236828"/>
          </a:xfrm>
          <a:prstGeom prst="rect">
            <a:avLst/>
          </a:prstGeom>
        </p:spPr>
        <p:txBody>
          <a:bodyPr wrap="none" lIns="28797" tIns="14399" rIns="28797" bIns="14399">
            <a:spAutoFit/>
          </a:bodyPr>
          <a:lstStyle/>
          <a:p>
            <a:r>
              <a:rPr lang="hr-HR" b="1" u="sng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2. FAZA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967903" y="3077995"/>
            <a:ext cx="1142993" cy="957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marL="257175" indent="-257175">
              <a:buAutoNum type="arabicPeriod"/>
            </a:pPr>
            <a:endParaRPr lang="en-US" sz="1125" b="1" dirty="0">
              <a:solidFill>
                <a:prstClr val="white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US" sz="900" dirty="0">
              <a:solidFill>
                <a:prstClr val="white"/>
              </a:solidFill>
              <a:cs typeface="Calibri" pitchFamily="34" charset="0"/>
            </a:endParaRPr>
          </a:p>
          <a:p>
            <a:pPr algn="ctr"/>
            <a:r>
              <a:rPr lang="hr-HR" sz="900">
                <a:solidFill>
                  <a:prstClr val="white"/>
                </a:solidFill>
                <a:cs typeface="Calibri" pitchFamily="34" charset="0"/>
              </a:rPr>
              <a:t> 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89178" y="4897173"/>
            <a:ext cx="8550147" cy="848001"/>
          </a:xfrm>
          <a:prstGeom prst="right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135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2020.	              2021. – 2025.	        2022. – 2025.	     2024. – 2026.              2025. – 2027.</a:t>
            </a:r>
          </a:p>
        </p:txBody>
      </p:sp>
      <p:sp>
        <p:nvSpPr>
          <p:cNvPr id="25" name="Rounded Rectangle 32">
            <a:extLst>
              <a:ext uri="{FF2B5EF4-FFF2-40B4-BE49-F238E27FC236}">
                <a16:creationId xmlns="" xmlns:a16="http://schemas.microsoft.com/office/drawing/2014/main" id="{4A3AD584-A283-4DF6-9B43-222FB77D8C4D}"/>
              </a:ext>
            </a:extLst>
          </p:cNvPr>
          <p:cNvSpPr/>
          <p:nvPr/>
        </p:nvSpPr>
        <p:spPr>
          <a:xfrm>
            <a:off x="126309" y="2177104"/>
            <a:ext cx="1339562" cy="2481503"/>
          </a:xfrm>
          <a:prstGeom prst="roundRect">
            <a:avLst>
              <a:gd name="adj" fmla="val 13599"/>
            </a:avLst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26" name="9 Rectángulo">
            <a:extLst>
              <a:ext uri="{FF2B5EF4-FFF2-40B4-BE49-F238E27FC236}">
                <a16:creationId xmlns="" xmlns:a16="http://schemas.microsoft.com/office/drawing/2014/main" id="{E2EB8187-EA8D-4F11-8E05-D1C46AF2B4B3}"/>
              </a:ext>
            </a:extLst>
          </p:cNvPr>
          <p:cNvSpPr/>
          <p:nvPr/>
        </p:nvSpPr>
        <p:spPr>
          <a:xfrm>
            <a:off x="446668" y="2348255"/>
            <a:ext cx="659283" cy="2368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none" lIns="28797" tIns="14399" rIns="28797" bIns="14399">
            <a:spAutoFit/>
          </a:bodyPr>
          <a:lstStyle/>
          <a:p>
            <a:r>
              <a:rPr lang="hr-HR" b="1" u="sng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1. FAZA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6C037FB7-74D0-4129-80AE-045A1C8EF98C}"/>
              </a:ext>
            </a:extLst>
          </p:cNvPr>
          <p:cNvSpPr txBox="1"/>
          <p:nvPr/>
        </p:nvSpPr>
        <p:spPr>
          <a:xfrm>
            <a:off x="245446" y="2678015"/>
            <a:ext cx="1236559" cy="2643159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r>
              <a:rPr lang="hr-HR" sz="1050" dirty="0">
                <a:solidFill>
                  <a:schemeClr val="bg1"/>
                </a:solidFill>
                <a:cs typeface="Calibri" pitchFamily="34" charset="0"/>
              </a:rPr>
              <a:t>Priprema</a:t>
            </a:r>
          </a:p>
          <a:p>
            <a:endParaRPr lang="en-GB" sz="1050" dirty="0">
              <a:solidFill>
                <a:schemeClr val="bg1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r>
              <a:rPr lang="hr-HR" sz="1050" dirty="0">
                <a:solidFill>
                  <a:schemeClr val="bg1"/>
                </a:solidFill>
                <a:cs typeface="Calibri" pitchFamily="34" charset="0"/>
              </a:rPr>
              <a:t>Pravni okvir</a:t>
            </a:r>
          </a:p>
          <a:p>
            <a:pPr marL="171450" indent="-171450">
              <a:buAutoNum type="arabicPeriod"/>
            </a:pPr>
            <a:r>
              <a:rPr lang="hr-HR" sz="1050" dirty="0">
                <a:solidFill>
                  <a:schemeClr val="bg1"/>
                </a:solidFill>
                <a:cs typeface="Calibri" pitchFamily="34" charset="0"/>
              </a:rPr>
              <a:t>Prijevod IPSAS-a</a:t>
            </a:r>
          </a:p>
          <a:p>
            <a:pPr marL="171450" indent="-171450">
              <a:buAutoNum type="arabicPeriod"/>
            </a:pPr>
            <a:r>
              <a:rPr lang="hr-HR" sz="1050" dirty="0">
                <a:solidFill>
                  <a:schemeClr val="bg1"/>
                </a:solidFill>
                <a:cs typeface="Calibri" pitchFamily="34" charset="0"/>
              </a:rPr>
              <a:t>Razvoj kapaciteta</a:t>
            </a:r>
          </a:p>
          <a:p>
            <a:pPr marL="171450" indent="-171450">
              <a:buAutoNum type="arabicPeriod"/>
            </a:pPr>
            <a:r>
              <a:rPr lang="hr-HR" sz="1050" dirty="0">
                <a:solidFill>
                  <a:schemeClr val="bg1"/>
                </a:solidFill>
                <a:cs typeface="Calibri" pitchFamily="34" charset="0"/>
              </a:rPr>
              <a:t>Uvođenje IT-ja</a:t>
            </a:r>
          </a:p>
          <a:p>
            <a:pPr marL="171450" indent="-171450">
              <a:buAutoNum type="arabicPeriod"/>
            </a:pPr>
            <a:r>
              <a:rPr lang="hr-HR" sz="1050" dirty="0">
                <a:solidFill>
                  <a:schemeClr val="bg1"/>
                </a:solidFill>
                <a:cs typeface="Calibri" pitchFamily="34" charset="0"/>
              </a:rPr>
              <a:t>IPSAS 1., 2. i 3.</a:t>
            </a:r>
          </a:p>
          <a:p>
            <a:pPr marL="171450" indent="-171450">
              <a:buAutoNum type="arabicPeriod"/>
            </a:pPr>
            <a:endParaRPr lang="en-GB" sz="900" dirty="0">
              <a:solidFill>
                <a:schemeClr val="bg1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GB" sz="900" dirty="0">
              <a:solidFill>
                <a:schemeClr val="bg1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GB" sz="900" dirty="0">
              <a:solidFill>
                <a:schemeClr val="bg1"/>
              </a:solidFill>
              <a:cs typeface="Calibri" pitchFamily="34" charset="0"/>
            </a:endParaRPr>
          </a:p>
          <a:p>
            <a:pPr marL="171450" indent="-171450">
              <a:buAutoNum type="arabicPeriod"/>
            </a:pPr>
            <a:endParaRPr lang="en-GB" sz="900" dirty="0">
              <a:solidFill>
                <a:schemeClr val="bg1"/>
              </a:solidFill>
              <a:cs typeface="Calibri" pitchFamily="34" charset="0"/>
            </a:endParaRPr>
          </a:p>
          <a:p>
            <a:pPr algn="ctr"/>
            <a:r>
              <a:rPr lang="hr-HR" sz="900" dirty="0">
                <a:solidFill>
                  <a:schemeClr val="bg1"/>
                </a:solidFill>
                <a:cs typeface="Calibri" pitchFamily="34" charset="0"/>
              </a:rPr>
              <a:t> </a:t>
            </a:r>
          </a:p>
          <a:p>
            <a:pPr marL="171450" indent="-171450">
              <a:buAutoNum type="arabicPeriod"/>
            </a:pPr>
            <a:endParaRPr lang="en-US" sz="788" dirty="0">
              <a:solidFill>
                <a:schemeClr val="bg1"/>
              </a:solidFill>
              <a:cs typeface="Calibri" pitchFamily="34" charset="0"/>
            </a:endParaRPr>
          </a:p>
          <a:p>
            <a:endParaRPr lang="en-US" sz="788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DE7BB444-B417-4985-B183-62A757D8F8D7}"/>
              </a:ext>
            </a:extLst>
          </p:cNvPr>
          <p:cNvSpPr txBox="1"/>
          <p:nvPr/>
        </p:nvSpPr>
        <p:spPr>
          <a:xfrm>
            <a:off x="3155617" y="2191468"/>
            <a:ext cx="1164515" cy="2319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sz="1050" dirty="0">
              <a:solidFill>
                <a:schemeClr val="bg1"/>
              </a:solidFill>
              <a:cs typeface="Calibri" pitchFamily="34" charset="0"/>
            </a:endParaRPr>
          </a:p>
          <a:p>
            <a:r>
              <a:rPr lang="hr-HR" sz="1050" dirty="0">
                <a:solidFill>
                  <a:schemeClr val="bg1"/>
                </a:solidFill>
                <a:cs typeface="Calibri" pitchFamily="34" charset="0"/>
              </a:rPr>
              <a:t> </a:t>
            </a:r>
          </a:p>
          <a:p>
            <a:pPr marL="171450" indent="-171450">
              <a:buFont typeface="+mj-lt"/>
              <a:buAutoNum type="arabicPeriod"/>
            </a:pPr>
            <a:endParaRPr lang="en-US" sz="900" dirty="0" smtClean="0">
              <a:solidFill>
                <a:prstClr val="white"/>
              </a:solidFill>
              <a:cs typeface="Calibri" pitchFamily="34" charset="0"/>
            </a:endParaRPr>
          </a:p>
          <a:p>
            <a:pPr marL="171450" indent="-171450">
              <a:buFont typeface="+mj-lt"/>
              <a:buAutoNum type="arabicPeriod"/>
            </a:pPr>
            <a:r>
              <a:rPr lang="hr-HR" sz="900" dirty="0">
                <a:solidFill>
                  <a:prstClr val="white"/>
                </a:solidFill>
                <a:cs typeface="Calibri" pitchFamily="34" charset="0"/>
              </a:rPr>
              <a:t>Skupovi nakon datuma bilance*</a:t>
            </a:r>
          </a:p>
          <a:p>
            <a:pPr marL="171450" indent="-171450">
              <a:buFont typeface="+mj-lt"/>
              <a:buAutoNum type="arabicPeriod"/>
            </a:pPr>
            <a:r>
              <a:rPr lang="hr-HR" sz="900" dirty="0">
                <a:solidFill>
                  <a:prstClr val="white"/>
                </a:solidFill>
                <a:cs typeface="Calibri" pitchFamily="34" charset="0"/>
              </a:rPr>
              <a:t>Zakupi*</a:t>
            </a:r>
          </a:p>
          <a:p>
            <a:pPr marL="171450" indent="-171450">
              <a:buFont typeface="+mj-lt"/>
              <a:buAutoNum type="arabicPeriod"/>
            </a:pPr>
            <a:r>
              <a:rPr lang="hr-HR" sz="900" dirty="0">
                <a:solidFill>
                  <a:prstClr val="white"/>
                </a:solidFill>
                <a:cs typeface="Calibri" pitchFamily="34" charset="0"/>
              </a:rPr>
              <a:t>Prihod od deviznih transakcija*</a:t>
            </a:r>
          </a:p>
          <a:p>
            <a:pPr marL="171450" indent="-171450">
              <a:buFont typeface="+mj-lt"/>
              <a:buAutoNum type="arabicPeriod"/>
            </a:pPr>
            <a:r>
              <a:rPr lang="hr-HR" sz="900" dirty="0">
                <a:solidFill>
                  <a:prstClr val="white"/>
                </a:solidFill>
                <a:cs typeface="Calibri" pitchFamily="34" charset="0"/>
              </a:rPr>
              <a:t>Financijski instrumenti</a:t>
            </a:r>
          </a:p>
          <a:p>
            <a:pPr marL="171450" indent="-171450">
              <a:buFont typeface="+mj-lt"/>
              <a:buAutoNum type="arabicPeriod"/>
            </a:pPr>
            <a:r>
              <a:rPr lang="hr-HR" sz="900" dirty="0">
                <a:solidFill>
                  <a:prstClr val="white"/>
                </a:solidFill>
                <a:cs typeface="Calibri" pitchFamily="34" charset="0"/>
              </a:rPr>
              <a:t>Umanjenja vrijednosti </a:t>
            </a:r>
          </a:p>
          <a:p>
            <a:pPr marL="171450" indent="-171450">
              <a:buAutoNum type="arabicPeriod"/>
            </a:pPr>
            <a:endParaRPr lang="en-US" sz="900" dirty="0">
              <a:solidFill>
                <a:schemeClr val="bg1"/>
              </a:solidFill>
              <a:cs typeface="Calibri" pitchFamily="34" charset="0"/>
            </a:endParaRPr>
          </a:p>
          <a:p>
            <a:endParaRPr lang="en-US" sz="788" dirty="0">
              <a:solidFill>
                <a:schemeClr val="bg1"/>
              </a:solidFill>
              <a:cs typeface="Calibri" pitchFamily="34" charset="0"/>
            </a:endParaRPr>
          </a:p>
          <a:p>
            <a:pPr algn="ctr"/>
            <a:r>
              <a:rPr lang="hr-HR" sz="788" dirty="0">
                <a:solidFill>
                  <a:schemeClr val="bg1"/>
                </a:solidFill>
                <a:cs typeface="Calibri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899253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01812"/>
            <a:ext cx="8366107" cy="55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6856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96752"/>
            <a:ext cx="8485920" cy="5227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3238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5"/>
            <a:ext cx="8460464" cy="5415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68267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313</TotalTime>
  <Words>394</Words>
  <Application>Microsoft Office PowerPoint</Application>
  <PresentationFormat>On-screen Show (4:3)</PresentationFormat>
  <Paragraphs>133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PEMPAL  Moskva 23. – 25. listopada 2019.  Izlaganje o računovodstvu i financijskom izvještavanju u albanskom javnom sektoru</vt:lpstr>
      <vt:lpstr>Općenita pozadina</vt:lpstr>
      <vt:lpstr>PowerPoint Presentation</vt:lpstr>
      <vt:lpstr>POSTUPNI PRISTUP ALBANIJE IZGRADNJI KAPACITETA ZA PROVEDBU IPSAS-a </vt:lpstr>
      <vt:lpstr>PROVEDBA IPSAS-a U ALBANIJI – UZASTOPNI KORACI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Aurela Velo</dc:creator>
  <cp:lastModifiedBy>Željka</cp:lastModifiedBy>
  <cp:revision>17</cp:revision>
  <dcterms:created xsi:type="dcterms:W3CDTF">2019-10-08T12:08:32Z</dcterms:created>
  <dcterms:modified xsi:type="dcterms:W3CDTF">2019-11-21T09:04:48Z</dcterms:modified>
</cp:coreProperties>
</file>