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A0DF512-2EFE-4BA1-AE94-63CEA672658F}">
          <p14:sldIdLst>
            <p14:sldId id="256"/>
            <p14:sldId id="257"/>
            <p14:sldId id="264"/>
          </p14:sldIdLst>
        </p14:section>
        <p14:section name="Untitled Section" id="{9E97F252-8391-4B2D-9182-5C33A0D237B0}">
          <p14:sldIdLst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83A4F-6AEF-43F6-9AE6-23669049880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D32D8-BB6F-4AEF-9B75-B015859C2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248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D32D8-BB6F-4AEF-9B75-B015859C2D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386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6780042"/>
            <a:ext cx="9144000" cy="77958"/>
            <a:chOff x="0" y="6693778"/>
            <a:chExt cx="9144000" cy="77958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6693778"/>
              <a:ext cx="2383277" cy="7781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 sz="1013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383277" y="6693915"/>
              <a:ext cx="6760723" cy="77821"/>
            </a:xfrm>
            <a:prstGeom prst="rect">
              <a:avLst/>
            </a:prstGeom>
            <a:gradFill flip="none" rotWithShape="1">
              <a:gsLst>
                <a:gs pos="77000">
                  <a:srgbClr val="00B0F0"/>
                </a:gs>
                <a:gs pos="0">
                  <a:srgbClr val="0092DA"/>
                </a:gs>
                <a:gs pos="10000">
                  <a:srgbClr val="94DEF9"/>
                </a:gs>
                <a:gs pos="21000">
                  <a:schemeClr val="bg1"/>
                </a:gs>
                <a:gs pos="100000">
                  <a:srgbClr val="0070C0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 sz="1013">
                <a:solidFill>
                  <a:prstClr val="white"/>
                </a:solidFill>
              </a:endParaRPr>
            </a:p>
          </p:txBody>
        </p:sp>
      </p:grp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15200" y="158744"/>
            <a:ext cx="7886700" cy="439200"/>
          </a:xfrm>
        </p:spPr>
        <p:txBody>
          <a:bodyPr>
            <a:noAutofit/>
          </a:bodyPr>
          <a:lstStyle>
            <a:lvl1pPr>
              <a:defRPr sz="1463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3954" y="583128"/>
            <a:ext cx="5046663" cy="583200"/>
          </a:xfrm>
        </p:spPr>
        <p:txBody>
          <a:bodyPr>
            <a:normAutofit/>
          </a:bodyPr>
          <a:lstStyle>
            <a:lvl1pPr marL="0" indent="0">
              <a:buNone/>
              <a:defRPr sz="1125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0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9177A7-C197-4618-A301-0407026E73F0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548680"/>
            <a:ext cx="6408712" cy="2592536"/>
          </a:xfrm>
        </p:spPr>
        <p:txBody>
          <a:bodyPr>
            <a:normAutofit/>
          </a:bodyPr>
          <a:lstStyle/>
          <a:p>
            <a:pPr algn="ctr"/>
            <a:r>
              <a:rPr lang="en-GB" sz="3200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PEMPAL </a:t>
            </a:r>
            <a:br>
              <a:rPr lang="en-GB" sz="3200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GB" sz="3200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Moscow 23-25</a:t>
            </a:r>
            <a:r>
              <a:rPr lang="en-GB" sz="3200" u="sng" baseline="30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</a:t>
            </a:r>
            <a:r>
              <a:rPr lang="en-GB" sz="3200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October 2019</a:t>
            </a:r>
            <a:r>
              <a:rPr lang="en-GB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en-GB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GB" sz="2700" dirty="0">
                <a:solidFill>
                  <a:schemeClr val="accent1">
                    <a:lumMod val="20000"/>
                    <a:lumOff val="80000"/>
                  </a:schemeClr>
                </a:solidFill>
                <a:latin typeface="Book Antiqua" pitchFamily="18" charset="0"/>
              </a:rPr>
              <a:t/>
            </a:r>
            <a:br>
              <a:rPr lang="en-GB" sz="2700" dirty="0">
                <a:solidFill>
                  <a:schemeClr val="accent1">
                    <a:lumMod val="20000"/>
                    <a:lumOff val="80000"/>
                  </a:schemeClr>
                </a:solidFill>
                <a:latin typeface="Book Antiqua" pitchFamily="18" charset="0"/>
              </a:rPr>
            </a:br>
            <a:r>
              <a:rPr lang="en-GB" sz="2700" i="1" dirty="0">
                <a:solidFill>
                  <a:schemeClr val="tx1"/>
                </a:solidFill>
                <a:latin typeface="Book Antiqua" pitchFamily="18" charset="0"/>
              </a:rPr>
              <a:t>Presentation on Albanian </a:t>
            </a:r>
            <a:r>
              <a:rPr lang="en-GB" sz="2700" i="1" dirty="0" smtClean="0">
                <a:solidFill>
                  <a:schemeClr val="tx1"/>
                </a:solidFill>
                <a:latin typeface="Book Antiqua" pitchFamily="18" charset="0"/>
              </a:rPr>
              <a:t>Public Sector  </a:t>
            </a:r>
            <a:r>
              <a:rPr lang="en-GB" sz="2700" i="1" dirty="0">
                <a:solidFill>
                  <a:schemeClr val="tx1"/>
                </a:solidFill>
                <a:latin typeface="Book Antiqua" pitchFamily="18" charset="0"/>
              </a:rPr>
              <a:t>A</a:t>
            </a:r>
            <a:r>
              <a:rPr lang="en-GB" sz="2700" i="1" dirty="0" smtClean="0">
                <a:solidFill>
                  <a:schemeClr val="tx1"/>
                </a:solidFill>
                <a:latin typeface="Book Antiqua" pitchFamily="18" charset="0"/>
              </a:rPr>
              <a:t>ccounting and Financial Reporting</a:t>
            </a:r>
            <a:endParaRPr lang="en-GB" sz="27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961564" cy="1762492"/>
          </a:xfrm>
        </p:spPr>
        <p:txBody>
          <a:bodyPr>
            <a:normAutofit lnSpcReduction="10000"/>
          </a:bodyPr>
          <a:lstStyle/>
          <a:p>
            <a:pPr algn="l"/>
            <a:endParaRPr lang="en-GB" sz="1600" i="1" dirty="0" smtClean="0">
              <a:latin typeface="+mj-lt"/>
            </a:endParaRPr>
          </a:p>
          <a:p>
            <a:pPr algn="l"/>
            <a:endParaRPr lang="en-GB" sz="1600" i="1" dirty="0">
              <a:latin typeface="+mj-lt"/>
            </a:endParaRPr>
          </a:p>
          <a:p>
            <a:pPr algn="l"/>
            <a:r>
              <a:rPr lang="en-GB" sz="1600" i="1" dirty="0" smtClean="0">
                <a:latin typeface="+mj-lt"/>
              </a:rPr>
              <a:t>Alma </a:t>
            </a:r>
            <a:r>
              <a:rPr lang="en-GB" sz="1600" i="1" dirty="0">
                <a:latin typeface="+mj-lt"/>
              </a:rPr>
              <a:t>Beja</a:t>
            </a:r>
          </a:p>
          <a:p>
            <a:pPr algn="l"/>
            <a:r>
              <a:rPr lang="en-GB" sz="1600" i="1" dirty="0">
                <a:latin typeface="+mj-lt"/>
              </a:rPr>
              <a:t>Treasury General Director</a:t>
            </a:r>
          </a:p>
          <a:p>
            <a:pPr algn="l"/>
            <a:r>
              <a:rPr lang="en-GB" sz="1600" i="1" dirty="0">
                <a:latin typeface="+mj-lt"/>
              </a:rPr>
              <a:t>Ministry of Finance and Economy</a:t>
            </a:r>
          </a:p>
          <a:p>
            <a:pPr algn="l"/>
            <a:r>
              <a:rPr lang="en-GB" sz="1600" i="1" dirty="0">
                <a:latin typeface="+mj-lt"/>
              </a:rPr>
              <a:t>alma.beja@financa.gov.al</a:t>
            </a:r>
          </a:p>
          <a:p>
            <a:endParaRPr lang="en-GB" dirty="0"/>
          </a:p>
        </p:txBody>
      </p:sp>
      <p:pic>
        <p:nvPicPr>
          <p:cNvPr id="6" name="Picture 5" descr="Description: cid:image001.png@01D3339C.700225A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489196"/>
            <a:ext cx="2065020" cy="1478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736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04088"/>
            <a:ext cx="8075240" cy="924712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General Background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 accounting and financial reporting in Albania is currently done on cash bases with </a:t>
            </a:r>
            <a:r>
              <a:rPr lang="en-US" sz="2000" dirty="0" smtClean="0"/>
              <a:t>elements </a:t>
            </a:r>
            <a:r>
              <a:rPr lang="en-US" sz="2000" dirty="0"/>
              <a:t>of accruals for certain specific categories of assets and </a:t>
            </a:r>
            <a:r>
              <a:rPr lang="en-US" sz="2000" dirty="0" smtClean="0"/>
              <a:t>liabilities.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Republic of Albania does not presently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have public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sector accounting standards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per se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Instead, Albanian Public Sector Generally Accepted Accounting Principles (PS GAAP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which is codified in a complex, fragmented and ambiguous legal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framework (laws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MoFE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instructions).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 Accounting methodology is responsibility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MoFE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The main achievements:</a:t>
            </a:r>
          </a:p>
          <a:p>
            <a:pPr marL="0" indent="0" algn="just"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successful implementation of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Albanian Government Financial 	Information System 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dual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accounting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automatic financial consolidation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etc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0" indent="0" algn="just"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unified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chart of accounts for all level of governments and fully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harmonized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between budgeting and accounting (easer financial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consolidation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easer budget monitoring)</a:t>
            </a:r>
          </a:p>
          <a:p>
            <a:pPr marL="0" indent="0"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Curved Right Arrow 3"/>
          <p:cNvSpPr/>
          <p:nvPr/>
        </p:nvSpPr>
        <p:spPr>
          <a:xfrm>
            <a:off x="987694" y="4653136"/>
            <a:ext cx="338236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987694" y="5373216"/>
            <a:ext cx="338236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03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-1541591"/>
            <a:ext cx="90364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i="1" dirty="0" smtClean="0">
              <a:ea typeface="Times New Roman" panose="02020603050405020304" pitchFamily="18" charset="0"/>
            </a:endParaRPr>
          </a:p>
          <a:p>
            <a:pPr algn="ctr"/>
            <a:endParaRPr lang="en-US" sz="3600" b="1" i="1" dirty="0">
              <a:ea typeface="Times New Roman" panose="02020603050405020304" pitchFamily="18" charset="0"/>
            </a:endParaRPr>
          </a:p>
          <a:p>
            <a:pPr algn="ctr"/>
            <a:endParaRPr lang="en-US" sz="3600" b="1" i="1" dirty="0" smtClean="0">
              <a:ea typeface="Times New Roman" panose="02020603050405020304" pitchFamily="18" charset="0"/>
            </a:endParaRPr>
          </a:p>
          <a:p>
            <a:pPr algn="ctr"/>
            <a:endParaRPr lang="en-US" sz="3600" b="1" i="1" dirty="0">
              <a:ea typeface="Times New Roman" panose="02020603050405020304" pitchFamily="18" charset="0"/>
            </a:endParaRPr>
          </a:p>
          <a:p>
            <a:pPr algn="ctr"/>
            <a:endParaRPr lang="en-US" sz="3600" b="1" i="1" dirty="0" smtClean="0">
              <a:ea typeface="Times New Roman" panose="02020603050405020304" pitchFamily="18" charset="0"/>
            </a:endParaRPr>
          </a:p>
          <a:p>
            <a:pPr algn="ctr"/>
            <a:r>
              <a:rPr lang="en-US" sz="3600" b="1" i="1" dirty="0" smtClean="0">
                <a:latin typeface="+mj-lt"/>
                <a:ea typeface="Times New Roman" panose="02020603050405020304" pitchFamily="18" charset="0"/>
              </a:rPr>
              <a:t>Project </a:t>
            </a:r>
            <a:r>
              <a:rPr lang="en-US" sz="3600" b="1" i="1" dirty="0">
                <a:latin typeface="+mj-lt"/>
                <a:ea typeface="Times New Roman" panose="02020603050405020304" pitchFamily="18" charset="0"/>
              </a:rPr>
              <a:t>“Development of Public Sector Accounting and Financial Reporting” </a:t>
            </a:r>
            <a:endParaRPr lang="en-US" sz="3600" b="1" i="1" dirty="0" smtClean="0">
              <a:latin typeface="+mj-lt"/>
              <a:ea typeface="Times New Roman" panose="02020603050405020304" pitchFamily="18" charset="0"/>
            </a:endParaRPr>
          </a:p>
          <a:p>
            <a:pPr algn="ctr"/>
            <a:r>
              <a:rPr lang="en-US" sz="3600" b="1" i="1" dirty="0" smtClean="0">
                <a:latin typeface="+mj-lt"/>
                <a:ea typeface="Times New Roman" panose="02020603050405020304" pitchFamily="18" charset="0"/>
              </a:rPr>
              <a:t>(WB, SECO)</a:t>
            </a:r>
            <a:endParaRPr lang="en-US" sz="3600" b="1" i="1" dirty="0">
              <a:latin typeface="+mj-lt"/>
              <a:ea typeface="Times New Roman" panose="02020603050405020304" pitchFamily="18" charset="0"/>
            </a:endParaRPr>
          </a:p>
          <a:p>
            <a:pPr algn="ctr"/>
            <a:endParaRPr lang="en-US" sz="3600" b="1" i="1" dirty="0">
              <a:ea typeface="Times New Roman" panose="02020603050405020304" pitchFamily="18" charset="0"/>
            </a:endParaRPr>
          </a:p>
          <a:p>
            <a:pPr marL="1031875" lvl="2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q-AL" sz="19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Development of public sector accounting and financial reporting in line with IPSAS; </a:t>
            </a:r>
            <a:endParaRPr lang="en-US" sz="1900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L="1031875" lvl="2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q-AL" sz="19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Development of MoF</a:t>
            </a:r>
            <a:r>
              <a:rPr lang="en-US" sz="19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</a:t>
            </a:r>
            <a:r>
              <a:rPr lang="sq-AL" sz="19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capacities and of professional accounting skills for public accounting practitioners;</a:t>
            </a:r>
            <a:endParaRPr lang="en-US" sz="19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96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54" y="1328881"/>
            <a:ext cx="7886700" cy="329400"/>
          </a:xfrm>
        </p:spPr>
        <p:txBody>
          <a:bodyPr/>
          <a:lstStyle/>
          <a:p>
            <a:r>
              <a:rPr lang="en-US" dirty="0"/>
              <a:t>ALBANIA IPSAS IMPLEMENTATION CAPACITY BUILDING PHASED APPROACH</a:t>
            </a:r>
            <a:br>
              <a:rPr lang="en-US" dirty="0"/>
            </a:br>
            <a:endParaRPr lang="en-US" dirty="0"/>
          </a:p>
        </p:txBody>
      </p:sp>
      <p:sp>
        <p:nvSpPr>
          <p:cNvPr id="29" name="Rectangle 2"/>
          <p:cNvSpPr/>
          <p:nvPr/>
        </p:nvSpPr>
        <p:spPr>
          <a:xfrm>
            <a:off x="5606124" y="2375876"/>
            <a:ext cx="451024" cy="2258178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2303361 h 3194612"/>
              <a:gd name="connsiteX4" fmla="*/ 0 w 868101"/>
              <a:gd name="connsiteY4" fmla="*/ 0 h 3194612"/>
              <a:gd name="connsiteX0" fmla="*/ 0 w 869214"/>
              <a:gd name="connsiteY0" fmla="*/ 0 h 3194612"/>
              <a:gd name="connsiteX1" fmla="*/ 868101 w 869214"/>
              <a:gd name="connsiteY1" fmla="*/ 1284790 h 3194612"/>
              <a:gd name="connsiteX2" fmla="*/ 868101 w 869214"/>
              <a:gd name="connsiteY2" fmla="*/ 3194612 h 3194612"/>
              <a:gd name="connsiteX3" fmla="*/ 0 w 869214"/>
              <a:gd name="connsiteY3" fmla="*/ 2303361 h 3194612"/>
              <a:gd name="connsiteX4" fmla="*/ 0 w 869214"/>
              <a:gd name="connsiteY4" fmla="*/ 0 h 3194612"/>
              <a:gd name="connsiteX0" fmla="*/ 11575 w 880789"/>
              <a:gd name="connsiteY0" fmla="*/ 0 h 3194612"/>
              <a:gd name="connsiteX1" fmla="*/ 879676 w 880789"/>
              <a:gd name="connsiteY1" fmla="*/ 1284790 h 3194612"/>
              <a:gd name="connsiteX2" fmla="*/ 879676 w 880789"/>
              <a:gd name="connsiteY2" fmla="*/ 3194612 h 3194612"/>
              <a:gd name="connsiteX3" fmla="*/ 0 w 880789"/>
              <a:gd name="connsiteY3" fmla="*/ 1851948 h 3194612"/>
              <a:gd name="connsiteX4" fmla="*/ 11575 w 880789"/>
              <a:gd name="connsiteY4" fmla="*/ 0 h 3194612"/>
              <a:gd name="connsiteX0" fmla="*/ 219919 w 880789"/>
              <a:gd name="connsiteY0" fmla="*/ 0 h 2835797"/>
              <a:gd name="connsiteX1" fmla="*/ 879676 w 880789"/>
              <a:gd name="connsiteY1" fmla="*/ 925975 h 2835797"/>
              <a:gd name="connsiteX2" fmla="*/ 879676 w 880789"/>
              <a:gd name="connsiteY2" fmla="*/ 2835797 h 2835797"/>
              <a:gd name="connsiteX3" fmla="*/ 0 w 880789"/>
              <a:gd name="connsiteY3" fmla="*/ 1493133 h 2835797"/>
              <a:gd name="connsiteX4" fmla="*/ 219919 w 880789"/>
              <a:gd name="connsiteY4" fmla="*/ 0 h 2835797"/>
              <a:gd name="connsiteX0" fmla="*/ 266218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66218 w 880789"/>
              <a:gd name="connsiteY4" fmla="*/ 0 h 2801073"/>
              <a:gd name="connsiteX0" fmla="*/ 219919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19919 w 880789"/>
              <a:gd name="connsiteY4" fmla="*/ 0 h 2801073"/>
              <a:gd name="connsiteX0" fmla="*/ 243069 w 880789"/>
              <a:gd name="connsiteY0" fmla="*/ 0 h 3044142"/>
              <a:gd name="connsiteX1" fmla="*/ 879676 w 880789"/>
              <a:gd name="connsiteY1" fmla="*/ 1134320 h 3044142"/>
              <a:gd name="connsiteX2" fmla="*/ 879676 w 880789"/>
              <a:gd name="connsiteY2" fmla="*/ 3044142 h 3044142"/>
              <a:gd name="connsiteX3" fmla="*/ 0 w 880789"/>
              <a:gd name="connsiteY3" fmla="*/ 1701478 h 3044142"/>
              <a:gd name="connsiteX4" fmla="*/ 243069 w 880789"/>
              <a:gd name="connsiteY4" fmla="*/ 0 h 3044142"/>
              <a:gd name="connsiteX0" fmla="*/ 104173 w 741893"/>
              <a:gd name="connsiteY0" fmla="*/ 0 h 3044142"/>
              <a:gd name="connsiteX1" fmla="*/ 740780 w 741893"/>
              <a:gd name="connsiteY1" fmla="*/ 1134320 h 3044142"/>
              <a:gd name="connsiteX2" fmla="*/ 740780 w 741893"/>
              <a:gd name="connsiteY2" fmla="*/ 3044142 h 3044142"/>
              <a:gd name="connsiteX3" fmla="*/ 0 w 741893"/>
              <a:gd name="connsiteY3" fmla="*/ 1678328 h 3044142"/>
              <a:gd name="connsiteX4" fmla="*/ 104173 w 741893"/>
              <a:gd name="connsiteY4" fmla="*/ 0 h 3044142"/>
              <a:gd name="connsiteX0" fmla="*/ 104173 w 740828"/>
              <a:gd name="connsiteY0" fmla="*/ 0 h 2639028"/>
              <a:gd name="connsiteX1" fmla="*/ 740780 w 740828"/>
              <a:gd name="connsiteY1" fmla="*/ 1134320 h 2639028"/>
              <a:gd name="connsiteX2" fmla="*/ 520861 w 740828"/>
              <a:gd name="connsiteY2" fmla="*/ 2639028 h 2639028"/>
              <a:gd name="connsiteX3" fmla="*/ 0 w 740828"/>
              <a:gd name="connsiteY3" fmla="*/ 1678328 h 2639028"/>
              <a:gd name="connsiteX4" fmla="*/ 104173 w 740828"/>
              <a:gd name="connsiteY4" fmla="*/ 0 h 2639028"/>
              <a:gd name="connsiteX0" fmla="*/ 104173 w 567357"/>
              <a:gd name="connsiteY0" fmla="*/ 0 h 2639028"/>
              <a:gd name="connsiteX1" fmla="*/ 567160 w 567357"/>
              <a:gd name="connsiteY1" fmla="*/ 833378 h 2639028"/>
              <a:gd name="connsiteX2" fmla="*/ 520861 w 567357"/>
              <a:gd name="connsiteY2" fmla="*/ 2639028 h 2639028"/>
              <a:gd name="connsiteX3" fmla="*/ 0 w 567357"/>
              <a:gd name="connsiteY3" fmla="*/ 1678328 h 2639028"/>
              <a:gd name="connsiteX4" fmla="*/ 104173 w 567357"/>
              <a:gd name="connsiteY4" fmla="*/ 0 h 263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1" name="Rectangle 2"/>
          <p:cNvSpPr/>
          <p:nvPr/>
        </p:nvSpPr>
        <p:spPr>
          <a:xfrm>
            <a:off x="3804039" y="2458608"/>
            <a:ext cx="451024" cy="2236982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2303361 h 3194612"/>
              <a:gd name="connsiteX4" fmla="*/ 0 w 868101"/>
              <a:gd name="connsiteY4" fmla="*/ 0 h 3194612"/>
              <a:gd name="connsiteX0" fmla="*/ 0 w 869214"/>
              <a:gd name="connsiteY0" fmla="*/ 0 h 3194612"/>
              <a:gd name="connsiteX1" fmla="*/ 868101 w 869214"/>
              <a:gd name="connsiteY1" fmla="*/ 1284790 h 3194612"/>
              <a:gd name="connsiteX2" fmla="*/ 868101 w 869214"/>
              <a:gd name="connsiteY2" fmla="*/ 3194612 h 3194612"/>
              <a:gd name="connsiteX3" fmla="*/ 0 w 869214"/>
              <a:gd name="connsiteY3" fmla="*/ 2303361 h 3194612"/>
              <a:gd name="connsiteX4" fmla="*/ 0 w 869214"/>
              <a:gd name="connsiteY4" fmla="*/ 0 h 3194612"/>
              <a:gd name="connsiteX0" fmla="*/ 11575 w 880789"/>
              <a:gd name="connsiteY0" fmla="*/ 0 h 3194612"/>
              <a:gd name="connsiteX1" fmla="*/ 879676 w 880789"/>
              <a:gd name="connsiteY1" fmla="*/ 1284790 h 3194612"/>
              <a:gd name="connsiteX2" fmla="*/ 879676 w 880789"/>
              <a:gd name="connsiteY2" fmla="*/ 3194612 h 3194612"/>
              <a:gd name="connsiteX3" fmla="*/ 0 w 880789"/>
              <a:gd name="connsiteY3" fmla="*/ 1851948 h 3194612"/>
              <a:gd name="connsiteX4" fmla="*/ 11575 w 880789"/>
              <a:gd name="connsiteY4" fmla="*/ 0 h 3194612"/>
              <a:gd name="connsiteX0" fmla="*/ 219919 w 880789"/>
              <a:gd name="connsiteY0" fmla="*/ 0 h 2835797"/>
              <a:gd name="connsiteX1" fmla="*/ 879676 w 880789"/>
              <a:gd name="connsiteY1" fmla="*/ 925975 h 2835797"/>
              <a:gd name="connsiteX2" fmla="*/ 879676 w 880789"/>
              <a:gd name="connsiteY2" fmla="*/ 2835797 h 2835797"/>
              <a:gd name="connsiteX3" fmla="*/ 0 w 880789"/>
              <a:gd name="connsiteY3" fmla="*/ 1493133 h 2835797"/>
              <a:gd name="connsiteX4" fmla="*/ 219919 w 880789"/>
              <a:gd name="connsiteY4" fmla="*/ 0 h 2835797"/>
              <a:gd name="connsiteX0" fmla="*/ 266218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66218 w 880789"/>
              <a:gd name="connsiteY4" fmla="*/ 0 h 2801073"/>
              <a:gd name="connsiteX0" fmla="*/ 219919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19919 w 880789"/>
              <a:gd name="connsiteY4" fmla="*/ 0 h 2801073"/>
              <a:gd name="connsiteX0" fmla="*/ 243069 w 880789"/>
              <a:gd name="connsiteY0" fmla="*/ 0 h 3044142"/>
              <a:gd name="connsiteX1" fmla="*/ 879676 w 880789"/>
              <a:gd name="connsiteY1" fmla="*/ 1134320 h 3044142"/>
              <a:gd name="connsiteX2" fmla="*/ 879676 w 880789"/>
              <a:gd name="connsiteY2" fmla="*/ 3044142 h 3044142"/>
              <a:gd name="connsiteX3" fmla="*/ 0 w 880789"/>
              <a:gd name="connsiteY3" fmla="*/ 1701478 h 3044142"/>
              <a:gd name="connsiteX4" fmla="*/ 243069 w 880789"/>
              <a:gd name="connsiteY4" fmla="*/ 0 h 3044142"/>
              <a:gd name="connsiteX0" fmla="*/ 104173 w 741893"/>
              <a:gd name="connsiteY0" fmla="*/ 0 h 3044142"/>
              <a:gd name="connsiteX1" fmla="*/ 740780 w 741893"/>
              <a:gd name="connsiteY1" fmla="*/ 1134320 h 3044142"/>
              <a:gd name="connsiteX2" fmla="*/ 740780 w 741893"/>
              <a:gd name="connsiteY2" fmla="*/ 3044142 h 3044142"/>
              <a:gd name="connsiteX3" fmla="*/ 0 w 741893"/>
              <a:gd name="connsiteY3" fmla="*/ 1678328 h 3044142"/>
              <a:gd name="connsiteX4" fmla="*/ 104173 w 741893"/>
              <a:gd name="connsiteY4" fmla="*/ 0 h 3044142"/>
              <a:gd name="connsiteX0" fmla="*/ 104173 w 740828"/>
              <a:gd name="connsiteY0" fmla="*/ 0 h 2639028"/>
              <a:gd name="connsiteX1" fmla="*/ 740780 w 740828"/>
              <a:gd name="connsiteY1" fmla="*/ 1134320 h 2639028"/>
              <a:gd name="connsiteX2" fmla="*/ 520861 w 740828"/>
              <a:gd name="connsiteY2" fmla="*/ 2639028 h 2639028"/>
              <a:gd name="connsiteX3" fmla="*/ 0 w 740828"/>
              <a:gd name="connsiteY3" fmla="*/ 1678328 h 2639028"/>
              <a:gd name="connsiteX4" fmla="*/ 104173 w 740828"/>
              <a:gd name="connsiteY4" fmla="*/ 0 h 2639028"/>
              <a:gd name="connsiteX0" fmla="*/ 104173 w 567357"/>
              <a:gd name="connsiteY0" fmla="*/ 0 h 2639028"/>
              <a:gd name="connsiteX1" fmla="*/ 567160 w 567357"/>
              <a:gd name="connsiteY1" fmla="*/ 833378 h 2639028"/>
              <a:gd name="connsiteX2" fmla="*/ 520861 w 567357"/>
              <a:gd name="connsiteY2" fmla="*/ 2639028 h 2639028"/>
              <a:gd name="connsiteX3" fmla="*/ 0 w 567357"/>
              <a:gd name="connsiteY3" fmla="*/ 1678328 h 2639028"/>
              <a:gd name="connsiteX4" fmla="*/ 104173 w 567357"/>
              <a:gd name="connsiteY4" fmla="*/ 0 h 263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2" name="Right Arrow 12"/>
          <p:cNvSpPr/>
          <p:nvPr/>
        </p:nvSpPr>
        <p:spPr>
          <a:xfrm>
            <a:off x="842210" y="2323383"/>
            <a:ext cx="7906253" cy="2427992"/>
          </a:xfrm>
          <a:custGeom>
            <a:avLst/>
            <a:gdLst>
              <a:gd name="connsiteX0" fmla="*/ 0 w 8633949"/>
              <a:gd name="connsiteY0" fmla="*/ 275615 h 2913481"/>
              <a:gd name="connsiteX1" fmla="*/ 7873618 w 8633949"/>
              <a:gd name="connsiteY1" fmla="*/ 275615 h 2913481"/>
              <a:gd name="connsiteX2" fmla="*/ 7873618 w 8633949"/>
              <a:gd name="connsiteY2" fmla="*/ 0 h 2913481"/>
              <a:gd name="connsiteX3" fmla="*/ 8633949 w 8633949"/>
              <a:gd name="connsiteY3" fmla="*/ 1456741 h 2913481"/>
              <a:gd name="connsiteX4" fmla="*/ 7873618 w 8633949"/>
              <a:gd name="connsiteY4" fmla="*/ 2913481 h 2913481"/>
              <a:gd name="connsiteX5" fmla="*/ 7873618 w 8633949"/>
              <a:gd name="connsiteY5" fmla="*/ 2637866 h 2913481"/>
              <a:gd name="connsiteX6" fmla="*/ 0 w 8633949"/>
              <a:gd name="connsiteY6" fmla="*/ 2637866 h 2913481"/>
              <a:gd name="connsiteX7" fmla="*/ 0 w 8633949"/>
              <a:gd name="connsiteY7" fmla="*/ 275615 h 2913481"/>
              <a:gd name="connsiteX0" fmla="*/ 8397 w 8642346"/>
              <a:gd name="connsiteY0" fmla="*/ 275615 h 2913481"/>
              <a:gd name="connsiteX1" fmla="*/ 7882015 w 8642346"/>
              <a:gd name="connsiteY1" fmla="*/ 275615 h 2913481"/>
              <a:gd name="connsiteX2" fmla="*/ 7882015 w 8642346"/>
              <a:gd name="connsiteY2" fmla="*/ 0 h 2913481"/>
              <a:gd name="connsiteX3" fmla="*/ 8642346 w 8642346"/>
              <a:gd name="connsiteY3" fmla="*/ 1456741 h 2913481"/>
              <a:gd name="connsiteX4" fmla="*/ 7882015 w 8642346"/>
              <a:gd name="connsiteY4" fmla="*/ 2913481 h 2913481"/>
              <a:gd name="connsiteX5" fmla="*/ 7882015 w 8642346"/>
              <a:gd name="connsiteY5" fmla="*/ 2637866 h 2913481"/>
              <a:gd name="connsiteX6" fmla="*/ 8397 w 8642346"/>
              <a:gd name="connsiteY6" fmla="*/ 2637866 h 2913481"/>
              <a:gd name="connsiteX7" fmla="*/ 0 w 8642346"/>
              <a:gd name="connsiteY7" fmla="*/ 1369689 h 2913481"/>
              <a:gd name="connsiteX8" fmla="*/ 8397 w 8642346"/>
              <a:gd name="connsiteY8" fmla="*/ 275615 h 2913481"/>
              <a:gd name="connsiteX0" fmla="*/ 0 w 8633949"/>
              <a:gd name="connsiteY0" fmla="*/ 275615 h 2913481"/>
              <a:gd name="connsiteX1" fmla="*/ 7873618 w 8633949"/>
              <a:gd name="connsiteY1" fmla="*/ 275615 h 2913481"/>
              <a:gd name="connsiteX2" fmla="*/ 7873618 w 8633949"/>
              <a:gd name="connsiteY2" fmla="*/ 0 h 2913481"/>
              <a:gd name="connsiteX3" fmla="*/ 8633949 w 8633949"/>
              <a:gd name="connsiteY3" fmla="*/ 1456741 h 2913481"/>
              <a:gd name="connsiteX4" fmla="*/ 7873618 w 8633949"/>
              <a:gd name="connsiteY4" fmla="*/ 2913481 h 2913481"/>
              <a:gd name="connsiteX5" fmla="*/ 7873618 w 8633949"/>
              <a:gd name="connsiteY5" fmla="*/ 2637866 h 2913481"/>
              <a:gd name="connsiteX6" fmla="*/ 0 w 8633949"/>
              <a:gd name="connsiteY6" fmla="*/ 2637866 h 2913481"/>
              <a:gd name="connsiteX7" fmla="*/ 288486 w 8633949"/>
              <a:gd name="connsiteY7" fmla="*/ 1393439 h 2913481"/>
              <a:gd name="connsiteX8" fmla="*/ 0 w 8633949"/>
              <a:gd name="connsiteY8" fmla="*/ 275615 h 2913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33949" h="2913481">
                <a:moveTo>
                  <a:pt x="0" y="275615"/>
                </a:moveTo>
                <a:lnTo>
                  <a:pt x="7873618" y="275615"/>
                </a:lnTo>
                <a:lnTo>
                  <a:pt x="7873618" y="0"/>
                </a:lnTo>
                <a:lnTo>
                  <a:pt x="8633949" y="1456741"/>
                </a:lnTo>
                <a:lnTo>
                  <a:pt x="7873618" y="2913481"/>
                </a:lnTo>
                <a:lnTo>
                  <a:pt x="7873618" y="2637866"/>
                </a:lnTo>
                <a:lnTo>
                  <a:pt x="0" y="2637866"/>
                </a:lnTo>
                <a:lnTo>
                  <a:pt x="288486" y="1393439"/>
                </a:lnTo>
                <a:lnTo>
                  <a:pt x="0" y="27561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7" name="9 Rectángulo"/>
          <p:cNvSpPr/>
          <p:nvPr/>
        </p:nvSpPr>
        <p:spPr>
          <a:xfrm flipH="1">
            <a:off x="1154440" y="2561931"/>
            <a:ext cx="689694" cy="213745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en-US" sz="120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PHASE 1</a:t>
            </a:r>
            <a:endParaRPr lang="en-US" sz="1200" b="1" u="sng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842211" y="2323382"/>
            <a:ext cx="1328906" cy="2465655"/>
          </a:xfrm>
          <a:prstGeom prst="roundRect">
            <a:avLst>
              <a:gd name="adj" fmla="val 13599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24915" y="2625234"/>
            <a:ext cx="1293613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  <a:cs typeface="Calibri" pitchFamily="34" charset="0"/>
              </a:rPr>
              <a:t>Detailed TNA for finance capability and capacity across Govt of Albania</a:t>
            </a:r>
          </a:p>
          <a:p>
            <a:pPr indent="-171450">
              <a:buAutoNum type="arabicPeriod"/>
            </a:pPr>
            <a:r>
              <a:rPr lang="en-US" sz="1050" dirty="0">
                <a:solidFill>
                  <a:schemeClr val="bg1"/>
                </a:solidFill>
                <a:cs typeface="Calibri" pitchFamily="34" charset="0"/>
              </a:rPr>
              <a:t>Understand current finance skills </a:t>
            </a:r>
          </a:p>
          <a:p>
            <a:pPr indent="-171450">
              <a:buAutoNum type="arabicPeriod"/>
            </a:pPr>
            <a:r>
              <a:rPr lang="en-US" sz="1050" dirty="0">
                <a:solidFill>
                  <a:schemeClr val="bg1"/>
                </a:solidFill>
                <a:cs typeface="Calibri" pitchFamily="34" charset="0"/>
              </a:rPr>
              <a:t>Test</a:t>
            </a:r>
          </a:p>
          <a:p>
            <a:pPr indent="-171450">
              <a:buAutoNum type="arabicPeriod"/>
            </a:pPr>
            <a:r>
              <a:rPr lang="en-US" sz="1050" dirty="0">
                <a:solidFill>
                  <a:schemeClr val="bg1"/>
                </a:solidFill>
                <a:cs typeface="Calibri" pitchFamily="34" charset="0"/>
              </a:rPr>
              <a:t>Develop IPSAS training and sensitization courses</a:t>
            </a:r>
          </a:p>
          <a:p>
            <a:endParaRPr lang="en-US" sz="1050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346775" y="2347451"/>
            <a:ext cx="1181576" cy="2395959"/>
          </a:xfrm>
          <a:prstGeom prst="roundRect">
            <a:avLst>
              <a:gd name="adj" fmla="val 13599"/>
            </a:avLst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8" name="9 Rectángulo"/>
          <p:cNvSpPr/>
          <p:nvPr/>
        </p:nvSpPr>
        <p:spPr>
          <a:xfrm>
            <a:off x="2538165" y="2422106"/>
            <a:ext cx="702178" cy="2368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lIns="28797" tIns="14399" rIns="28797" bIns="14399">
            <a:spAutoFit/>
          </a:bodyPr>
          <a:lstStyle/>
          <a:p>
            <a:r>
              <a:rPr lang="en-US" sz="120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PHASE</a:t>
            </a:r>
            <a:r>
              <a:rPr lang="en-US" sz="135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2</a:t>
            </a:r>
            <a:endParaRPr lang="en-US" sz="1200" b="1" u="sng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69059" y="2573015"/>
            <a:ext cx="1102508" cy="296632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  <a:cs typeface="Calibri" pitchFamily="34" charset="0"/>
              </a:rPr>
              <a:t>Address short term needs:</a:t>
            </a:r>
          </a:p>
          <a:p>
            <a:r>
              <a:rPr lang="en-GB" sz="1050" dirty="0">
                <a:solidFill>
                  <a:schemeClr val="bg1"/>
                </a:solidFill>
                <a:cs typeface="Calibri" pitchFamily="34" charset="0"/>
              </a:rPr>
              <a:t>Deliver training aligned to roll-out of IT / implementation of IPSASs. </a:t>
            </a:r>
          </a:p>
          <a:p>
            <a:endParaRPr lang="en-GB" sz="1050" dirty="0">
              <a:solidFill>
                <a:schemeClr val="bg1"/>
              </a:solidFill>
              <a:cs typeface="Calibri" pitchFamily="34" charset="0"/>
            </a:endParaRPr>
          </a:p>
          <a:p>
            <a:r>
              <a:rPr lang="en-GB" sz="1050" dirty="0">
                <a:solidFill>
                  <a:schemeClr val="bg1"/>
                </a:solidFill>
                <a:cs typeface="Calibri" pitchFamily="34" charset="0"/>
              </a:rPr>
              <a:t>&amp; Long term:</a:t>
            </a:r>
          </a:p>
          <a:p>
            <a:r>
              <a:rPr lang="en-GB" sz="1050" dirty="0">
                <a:solidFill>
                  <a:schemeClr val="bg1"/>
                </a:solidFill>
                <a:cs typeface="Calibri" pitchFamily="34" charset="0"/>
              </a:rPr>
              <a:t>Recruitment, retention of finance staff</a:t>
            </a: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algn="ctr"/>
            <a:r>
              <a:rPr lang="en-GB" sz="900" dirty="0">
                <a:solidFill>
                  <a:schemeClr val="bg1"/>
                </a:solidFill>
                <a:cs typeface="Calibri" pitchFamily="34" charset="0"/>
              </a:rPr>
              <a:t> </a:t>
            </a:r>
          </a:p>
          <a:p>
            <a:pPr marL="171450" indent="-171450">
              <a:buAutoNum type="arabicPeriod"/>
            </a:pPr>
            <a:endParaRPr lang="en-US" sz="788" dirty="0">
              <a:solidFill>
                <a:schemeClr val="bg1"/>
              </a:solidFill>
              <a:cs typeface="Calibri" pitchFamily="34" charset="0"/>
            </a:endParaRPr>
          </a:p>
          <a:p>
            <a:endParaRPr lang="en-US" sz="788" dirty="0">
              <a:solidFill>
                <a:schemeClr val="bg1"/>
              </a:solidFill>
              <a:cs typeface="Calibri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656596" y="2312631"/>
            <a:ext cx="1181576" cy="2899177"/>
            <a:chOff x="5986546" y="2005222"/>
            <a:chExt cx="1575435" cy="3865569"/>
          </a:xfrm>
        </p:grpSpPr>
        <p:sp>
          <p:nvSpPr>
            <p:cNvPr id="35" name="Rounded Rectangle 34"/>
            <p:cNvSpPr/>
            <p:nvPr/>
          </p:nvSpPr>
          <p:spPr>
            <a:xfrm>
              <a:off x="5986546" y="2005222"/>
              <a:ext cx="1575435" cy="3194612"/>
            </a:xfrm>
            <a:prstGeom prst="roundRect">
              <a:avLst>
                <a:gd name="adj" fmla="val 13599"/>
              </a:avLst>
            </a:prstGeom>
            <a:solidFill>
              <a:srgbClr val="7030A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9" name="9 Rectángulo"/>
            <p:cNvSpPr/>
            <p:nvPr/>
          </p:nvSpPr>
          <p:spPr>
            <a:xfrm>
              <a:off x="6380621" y="2184165"/>
              <a:ext cx="891868" cy="284993"/>
            </a:xfrm>
            <a:prstGeom prst="rect">
              <a:avLst/>
            </a:prstGeom>
          </p:spPr>
          <p:txBody>
            <a:bodyPr wrap="none" lIns="28797" tIns="14399" rIns="28797" bIns="14399">
              <a:spAutoFit/>
            </a:bodyPr>
            <a:lstStyle/>
            <a:p>
              <a:r>
                <a:rPr lang="en-US" sz="1200" b="1" u="sng" kern="0" dirty="0">
                  <a:solidFill>
                    <a:prstClr val="white"/>
                  </a:solidFill>
                  <a:ea typeface="Verdana" pitchFamily="34" charset="0"/>
                  <a:cs typeface="Verdana" pitchFamily="34" charset="0"/>
                </a:rPr>
                <a:t>PHASE 3</a:t>
              </a:r>
              <a:endParaRPr lang="en-US" sz="1200" b="1" u="sng" dirty="0">
                <a:solidFill>
                  <a:prstClr val="white"/>
                </a:solidFill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035267" y="2516027"/>
              <a:ext cx="1500830" cy="3354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prstClr val="white"/>
                  </a:solidFill>
                  <a:cs typeface="Calibri" pitchFamily="34" charset="0"/>
                </a:rPr>
                <a:t>Develop infrastructure to support internal capacity building</a:t>
              </a:r>
            </a:p>
            <a:p>
              <a:endParaRPr lang="en-US" sz="1050" dirty="0">
                <a:solidFill>
                  <a:prstClr val="white"/>
                </a:solidFill>
                <a:cs typeface="Calibri" pitchFamily="34" charset="0"/>
              </a:endParaRPr>
            </a:p>
            <a:p>
              <a:r>
                <a:rPr lang="en-US" sz="1050" dirty="0">
                  <a:solidFill>
                    <a:prstClr val="white"/>
                  </a:solidFill>
                  <a:cs typeface="Calibri" pitchFamily="34" charset="0"/>
                </a:rPr>
                <a:t>Commence 1</a:t>
              </a:r>
              <a:r>
                <a:rPr lang="en-US" sz="1050" baseline="30000" dirty="0">
                  <a:solidFill>
                    <a:prstClr val="white"/>
                  </a:solidFill>
                  <a:cs typeface="Calibri" pitchFamily="34" charset="0"/>
                </a:rPr>
                <a:t>st</a:t>
              </a:r>
              <a:r>
                <a:rPr lang="en-US" sz="1050" dirty="0">
                  <a:solidFill>
                    <a:prstClr val="white"/>
                  </a:solidFill>
                  <a:cs typeface="Calibri" pitchFamily="34" charset="0"/>
                </a:rPr>
                <a:t> tranche of new accountants/ accounting technicians /finance for non finance staff courses </a:t>
              </a:r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4918882" y="2312631"/>
            <a:ext cx="1256000" cy="2376157"/>
          </a:xfrm>
          <a:prstGeom prst="roundRect">
            <a:avLst>
              <a:gd name="adj" fmla="val 13599"/>
            </a:avLst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0" name="9 Rectángulo"/>
          <p:cNvSpPr/>
          <p:nvPr/>
        </p:nvSpPr>
        <p:spPr>
          <a:xfrm>
            <a:off x="5235000" y="2440672"/>
            <a:ext cx="702763" cy="213745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en-US" sz="1200" b="1" u="sng" kern="0" dirty="0" smtClean="0">
                <a:solidFill>
                  <a:prstClr val="white"/>
                </a:solidFill>
                <a:ea typeface="Verdana" pitchFamily="34" charset="0"/>
                <a:cs typeface="Verdana" pitchFamily="34" charset="0"/>
              </a:rPr>
              <a:t>PHASE </a:t>
            </a:r>
            <a:r>
              <a:rPr lang="en-US" sz="1200" b="1" u="sng" kern="0" dirty="0">
                <a:solidFill>
                  <a:prstClr val="white"/>
                </a:solidFill>
                <a:ea typeface="Verdana" pitchFamily="34" charset="0"/>
                <a:cs typeface="Verdana" pitchFamily="34" charset="0"/>
              </a:rPr>
              <a:t>4</a:t>
            </a:r>
            <a:endParaRPr lang="en-US" sz="1200" b="1" u="sng" dirty="0">
              <a:solidFill>
                <a:prstClr val="white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37717" y="2665744"/>
            <a:ext cx="1153685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dirty="0">
              <a:solidFill>
                <a:prstClr val="white"/>
              </a:solidFill>
              <a:cs typeface="Calibri" pitchFamily="34" charset="0"/>
            </a:endParaRPr>
          </a:p>
          <a:p>
            <a:r>
              <a:rPr lang="en-US" sz="1050" dirty="0">
                <a:solidFill>
                  <a:prstClr val="white"/>
                </a:solidFill>
                <a:cs typeface="Calibri" pitchFamily="34" charset="0"/>
              </a:rPr>
              <a:t>Refine training and commence further tranches of finance cadre</a:t>
            </a:r>
          </a:p>
          <a:p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algn="ctr"/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174882" y="2312631"/>
            <a:ext cx="1092192" cy="2395959"/>
          </a:xfrm>
          <a:prstGeom prst="roundRect">
            <a:avLst>
              <a:gd name="adj" fmla="val 13599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 dirty="0">
              <a:solidFill>
                <a:prstClr val="white"/>
              </a:solidFill>
              <a:cs typeface="Calibri" pitchFamily="34" charset="0"/>
            </a:endParaRPr>
          </a:p>
        </p:txBody>
      </p:sp>
      <p:sp>
        <p:nvSpPr>
          <p:cNvPr id="24" name="9 Rectángulo"/>
          <p:cNvSpPr/>
          <p:nvPr/>
        </p:nvSpPr>
        <p:spPr>
          <a:xfrm>
            <a:off x="1157672" y="2448379"/>
            <a:ext cx="767171" cy="213745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en-US" sz="1200" b="1" u="sng" kern="0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PHASE 1</a:t>
            </a:r>
            <a:endParaRPr lang="en-US" sz="1200" b="1" u="sng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9 Rectángulo"/>
          <p:cNvSpPr/>
          <p:nvPr/>
        </p:nvSpPr>
        <p:spPr>
          <a:xfrm>
            <a:off x="6340476" y="2452686"/>
            <a:ext cx="751804" cy="213745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en-US" sz="1200" b="1" u="sng" kern="0" dirty="0" smtClean="0">
                <a:solidFill>
                  <a:prstClr val="white"/>
                </a:solidFill>
                <a:ea typeface="Verdana" pitchFamily="34" charset="0"/>
                <a:cs typeface="Verdana" pitchFamily="34" charset="0"/>
              </a:rPr>
              <a:t>PHASE </a:t>
            </a:r>
            <a:r>
              <a:rPr lang="en-US" sz="1200" b="1" u="sng" kern="0" dirty="0">
                <a:solidFill>
                  <a:prstClr val="white"/>
                </a:solidFill>
                <a:ea typeface="Verdana" pitchFamily="34" charset="0"/>
                <a:cs typeface="Verdana" pitchFamily="34" charset="0"/>
              </a:rPr>
              <a:t>5</a:t>
            </a:r>
            <a:endParaRPr lang="en-US" sz="1200" b="1" u="sng" dirty="0">
              <a:solidFill>
                <a:prstClr val="white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03357" y="2691931"/>
            <a:ext cx="1211504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. </a:t>
            </a:r>
          </a:p>
          <a:p>
            <a:pPr algn="ctr"/>
            <a:r>
              <a:rPr lang="en-US" sz="1050" dirty="0">
                <a:solidFill>
                  <a:prstClr val="white"/>
                </a:solidFill>
                <a:cs typeface="Calibri" pitchFamily="34" charset="0"/>
              </a:rPr>
              <a:t>Maintenance</a:t>
            </a: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algn="ctr"/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720423" y="4869485"/>
            <a:ext cx="8423577" cy="848001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2019                                                                                   </a:t>
            </a:r>
            <a:r>
              <a:rPr lang="en-GB" sz="13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GB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511728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537" y="957066"/>
            <a:ext cx="8668939" cy="329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ALBANIA IPSAS IMPLEMENTATION - SUCCESSIVE STEPS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846061" y="1290888"/>
            <a:ext cx="5046663" cy="4374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1F4E79"/>
                </a:solidFill>
              </a:rPr>
              <a:t>PRIORITISATION OF THE IMPLEMENTATION APPROACH</a:t>
            </a:r>
          </a:p>
        </p:txBody>
      </p:sp>
      <p:sp>
        <p:nvSpPr>
          <p:cNvPr id="29" name="Rectangle 2"/>
          <p:cNvSpPr/>
          <p:nvPr/>
        </p:nvSpPr>
        <p:spPr>
          <a:xfrm>
            <a:off x="5631630" y="2439707"/>
            <a:ext cx="425518" cy="2194347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2303361 h 3194612"/>
              <a:gd name="connsiteX4" fmla="*/ 0 w 868101"/>
              <a:gd name="connsiteY4" fmla="*/ 0 h 3194612"/>
              <a:gd name="connsiteX0" fmla="*/ 0 w 869214"/>
              <a:gd name="connsiteY0" fmla="*/ 0 h 3194612"/>
              <a:gd name="connsiteX1" fmla="*/ 868101 w 869214"/>
              <a:gd name="connsiteY1" fmla="*/ 1284790 h 3194612"/>
              <a:gd name="connsiteX2" fmla="*/ 868101 w 869214"/>
              <a:gd name="connsiteY2" fmla="*/ 3194612 h 3194612"/>
              <a:gd name="connsiteX3" fmla="*/ 0 w 869214"/>
              <a:gd name="connsiteY3" fmla="*/ 2303361 h 3194612"/>
              <a:gd name="connsiteX4" fmla="*/ 0 w 869214"/>
              <a:gd name="connsiteY4" fmla="*/ 0 h 3194612"/>
              <a:gd name="connsiteX0" fmla="*/ 11575 w 880789"/>
              <a:gd name="connsiteY0" fmla="*/ 0 h 3194612"/>
              <a:gd name="connsiteX1" fmla="*/ 879676 w 880789"/>
              <a:gd name="connsiteY1" fmla="*/ 1284790 h 3194612"/>
              <a:gd name="connsiteX2" fmla="*/ 879676 w 880789"/>
              <a:gd name="connsiteY2" fmla="*/ 3194612 h 3194612"/>
              <a:gd name="connsiteX3" fmla="*/ 0 w 880789"/>
              <a:gd name="connsiteY3" fmla="*/ 1851948 h 3194612"/>
              <a:gd name="connsiteX4" fmla="*/ 11575 w 880789"/>
              <a:gd name="connsiteY4" fmla="*/ 0 h 3194612"/>
              <a:gd name="connsiteX0" fmla="*/ 219919 w 880789"/>
              <a:gd name="connsiteY0" fmla="*/ 0 h 2835797"/>
              <a:gd name="connsiteX1" fmla="*/ 879676 w 880789"/>
              <a:gd name="connsiteY1" fmla="*/ 925975 h 2835797"/>
              <a:gd name="connsiteX2" fmla="*/ 879676 w 880789"/>
              <a:gd name="connsiteY2" fmla="*/ 2835797 h 2835797"/>
              <a:gd name="connsiteX3" fmla="*/ 0 w 880789"/>
              <a:gd name="connsiteY3" fmla="*/ 1493133 h 2835797"/>
              <a:gd name="connsiteX4" fmla="*/ 219919 w 880789"/>
              <a:gd name="connsiteY4" fmla="*/ 0 h 2835797"/>
              <a:gd name="connsiteX0" fmla="*/ 266218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66218 w 880789"/>
              <a:gd name="connsiteY4" fmla="*/ 0 h 2801073"/>
              <a:gd name="connsiteX0" fmla="*/ 219919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19919 w 880789"/>
              <a:gd name="connsiteY4" fmla="*/ 0 h 2801073"/>
              <a:gd name="connsiteX0" fmla="*/ 243069 w 880789"/>
              <a:gd name="connsiteY0" fmla="*/ 0 h 3044142"/>
              <a:gd name="connsiteX1" fmla="*/ 879676 w 880789"/>
              <a:gd name="connsiteY1" fmla="*/ 1134320 h 3044142"/>
              <a:gd name="connsiteX2" fmla="*/ 879676 w 880789"/>
              <a:gd name="connsiteY2" fmla="*/ 3044142 h 3044142"/>
              <a:gd name="connsiteX3" fmla="*/ 0 w 880789"/>
              <a:gd name="connsiteY3" fmla="*/ 1701478 h 3044142"/>
              <a:gd name="connsiteX4" fmla="*/ 243069 w 880789"/>
              <a:gd name="connsiteY4" fmla="*/ 0 h 3044142"/>
              <a:gd name="connsiteX0" fmla="*/ 104173 w 741893"/>
              <a:gd name="connsiteY0" fmla="*/ 0 h 3044142"/>
              <a:gd name="connsiteX1" fmla="*/ 740780 w 741893"/>
              <a:gd name="connsiteY1" fmla="*/ 1134320 h 3044142"/>
              <a:gd name="connsiteX2" fmla="*/ 740780 w 741893"/>
              <a:gd name="connsiteY2" fmla="*/ 3044142 h 3044142"/>
              <a:gd name="connsiteX3" fmla="*/ 0 w 741893"/>
              <a:gd name="connsiteY3" fmla="*/ 1678328 h 3044142"/>
              <a:gd name="connsiteX4" fmla="*/ 104173 w 741893"/>
              <a:gd name="connsiteY4" fmla="*/ 0 h 3044142"/>
              <a:gd name="connsiteX0" fmla="*/ 104173 w 740828"/>
              <a:gd name="connsiteY0" fmla="*/ 0 h 2639028"/>
              <a:gd name="connsiteX1" fmla="*/ 740780 w 740828"/>
              <a:gd name="connsiteY1" fmla="*/ 1134320 h 2639028"/>
              <a:gd name="connsiteX2" fmla="*/ 520861 w 740828"/>
              <a:gd name="connsiteY2" fmla="*/ 2639028 h 2639028"/>
              <a:gd name="connsiteX3" fmla="*/ 0 w 740828"/>
              <a:gd name="connsiteY3" fmla="*/ 1678328 h 2639028"/>
              <a:gd name="connsiteX4" fmla="*/ 104173 w 740828"/>
              <a:gd name="connsiteY4" fmla="*/ 0 h 2639028"/>
              <a:gd name="connsiteX0" fmla="*/ 104173 w 567357"/>
              <a:gd name="connsiteY0" fmla="*/ 0 h 2639028"/>
              <a:gd name="connsiteX1" fmla="*/ 567160 w 567357"/>
              <a:gd name="connsiteY1" fmla="*/ 833378 h 2639028"/>
              <a:gd name="connsiteX2" fmla="*/ 520861 w 567357"/>
              <a:gd name="connsiteY2" fmla="*/ 2639028 h 2639028"/>
              <a:gd name="connsiteX3" fmla="*/ 0 w 567357"/>
              <a:gd name="connsiteY3" fmla="*/ 1678328 h 2639028"/>
              <a:gd name="connsiteX4" fmla="*/ 104173 w 567357"/>
              <a:gd name="connsiteY4" fmla="*/ 0 h 263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0" name="Rectangle 2"/>
          <p:cNvSpPr/>
          <p:nvPr/>
        </p:nvSpPr>
        <p:spPr>
          <a:xfrm>
            <a:off x="2038093" y="2206063"/>
            <a:ext cx="425518" cy="2551064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2303361 h 3194612"/>
              <a:gd name="connsiteX4" fmla="*/ 0 w 868101"/>
              <a:gd name="connsiteY4" fmla="*/ 0 h 3194612"/>
              <a:gd name="connsiteX0" fmla="*/ 0 w 869214"/>
              <a:gd name="connsiteY0" fmla="*/ 0 h 3194612"/>
              <a:gd name="connsiteX1" fmla="*/ 868101 w 869214"/>
              <a:gd name="connsiteY1" fmla="*/ 1284790 h 3194612"/>
              <a:gd name="connsiteX2" fmla="*/ 868101 w 869214"/>
              <a:gd name="connsiteY2" fmla="*/ 3194612 h 3194612"/>
              <a:gd name="connsiteX3" fmla="*/ 0 w 869214"/>
              <a:gd name="connsiteY3" fmla="*/ 2303361 h 3194612"/>
              <a:gd name="connsiteX4" fmla="*/ 0 w 869214"/>
              <a:gd name="connsiteY4" fmla="*/ 0 h 3194612"/>
              <a:gd name="connsiteX0" fmla="*/ 11575 w 880789"/>
              <a:gd name="connsiteY0" fmla="*/ 0 h 3194612"/>
              <a:gd name="connsiteX1" fmla="*/ 879676 w 880789"/>
              <a:gd name="connsiteY1" fmla="*/ 1284790 h 3194612"/>
              <a:gd name="connsiteX2" fmla="*/ 879676 w 880789"/>
              <a:gd name="connsiteY2" fmla="*/ 3194612 h 3194612"/>
              <a:gd name="connsiteX3" fmla="*/ 0 w 880789"/>
              <a:gd name="connsiteY3" fmla="*/ 1851948 h 3194612"/>
              <a:gd name="connsiteX4" fmla="*/ 11575 w 880789"/>
              <a:gd name="connsiteY4" fmla="*/ 0 h 3194612"/>
              <a:gd name="connsiteX0" fmla="*/ 219919 w 880789"/>
              <a:gd name="connsiteY0" fmla="*/ 0 h 2835797"/>
              <a:gd name="connsiteX1" fmla="*/ 879676 w 880789"/>
              <a:gd name="connsiteY1" fmla="*/ 925975 h 2835797"/>
              <a:gd name="connsiteX2" fmla="*/ 879676 w 880789"/>
              <a:gd name="connsiteY2" fmla="*/ 2835797 h 2835797"/>
              <a:gd name="connsiteX3" fmla="*/ 0 w 880789"/>
              <a:gd name="connsiteY3" fmla="*/ 1493133 h 2835797"/>
              <a:gd name="connsiteX4" fmla="*/ 219919 w 880789"/>
              <a:gd name="connsiteY4" fmla="*/ 0 h 2835797"/>
              <a:gd name="connsiteX0" fmla="*/ 266218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66218 w 880789"/>
              <a:gd name="connsiteY4" fmla="*/ 0 h 2801073"/>
              <a:gd name="connsiteX0" fmla="*/ 219919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19919 w 880789"/>
              <a:gd name="connsiteY4" fmla="*/ 0 h 2801073"/>
              <a:gd name="connsiteX0" fmla="*/ 243069 w 880789"/>
              <a:gd name="connsiteY0" fmla="*/ 0 h 3044142"/>
              <a:gd name="connsiteX1" fmla="*/ 879676 w 880789"/>
              <a:gd name="connsiteY1" fmla="*/ 1134320 h 3044142"/>
              <a:gd name="connsiteX2" fmla="*/ 879676 w 880789"/>
              <a:gd name="connsiteY2" fmla="*/ 3044142 h 3044142"/>
              <a:gd name="connsiteX3" fmla="*/ 0 w 880789"/>
              <a:gd name="connsiteY3" fmla="*/ 1701478 h 3044142"/>
              <a:gd name="connsiteX4" fmla="*/ 243069 w 880789"/>
              <a:gd name="connsiteY4" fmla="*/ 0 h 3044142"/>
              <a:gd name="connsiteX0" fmla="*/ 104173 w 741893"/>
              <a:gd name="connsiteY0" fmla="*/ 0 h 3044142"/>
              <a:gd name="connsiteX1" fmla="*/ 740780 w 741893"/>
              <a:gd name="connsiteY1" fmla="*/ 1134320 h 3044142"/>
              <a:gd name="connsiteX2" fmla="*/ 740780 w 741893"/>
              <a:gd name="connsiteY2" fmla="*/ 3044142 h 3044142"/>
              <a:gd name="connsiteX3" fmla="*/ 0 w 741893"/>
              <a:gd name="connsiteY3" fmla="*/ 1678328 h 3044142"/>
              <a:gd name="connsiteX4" fmla="*/ 104173 w 741893"/>
              <a:gd name="connsiteY4" fmla="*/ 0 h 3044142"/>
              <a:gd name="connsiteX0" fmla="*/ 104173 w 740828"/>
              <a:gd name="connsiteY0" fmla="*/ 0 h 2639028"/>
              <a:gd name="connsiteX1" fmla="*/ 740780 w 740828"/>
              <a:gd name="connsiteY1" fmla="*/ 1134320 h 2639028"/>
              <a:gd name="connsiteX2" fmla="*/ 520861 w 740828"/>
              <a:gd name="connsiteY2" fmla="*/ 2639028 h 2639028"/>
              <a:gd name="connsiteX3" fmla="*/ 0 w 740828"/>
              <a:gd name="connsiteY3" fmla="*/ 1678328 h 2639028"/>
              <a:gd name="connsiteX4" fmla="*/ 104173 w 740828"/>
              <a:gd name="connsiteY4" fmla="*/ 0 h 2639028"/>
              <a:gd name="connsiteX0" fmla="*/ 104173 w 567357"/>
              <a:gd name="connsiteY0" fmla="*/ 0 h 2639028"/>
              <a:gd name="connsiteX1" fmla="*/ 567160 w 567357"/>
              <a:gd name="connsiteY1" fmla="*/ 833378 h 2639028"/>
              <a:gd name="connsiteX2" fmla="*/ 520861 w 567357"/>
              <a:gd name="connsiteY2" fmla="*/ 2639028 h 2639028"/>
              <a:gd name="connsiteX3" fmla="*/ 0 w 567357"/>
              <a:gd name="connsiteY3" fmla="*/ 1678328 h 2639028"/>
              <a:gd name="connsiteX4" fmla="*/ 104173 w 567357"/>
              <a:gd name="connsiteY4" fmla="*/ 0 h 263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1" name="Rectangle 2"/>
          <p:cNvSpPr/>
          <p:nvPr/>
        </p:nvSpPr>
        <p:spPr>
          <a:xfrm>
            <a:off x="3829545" y="2521840"/>
            <a:ext cx="425518" cy="2173750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2303361 h 3194612"/>
              <a:gd name="connsiteX4" fmla="*/ 0 w 868101"/>
              <a:gd name="connsiteY4" fmla="*/ 0 h 3194612"/>
              <a:gd name="connsiteX0" fmla="*/ 0 w 869214"/>
              <a:gd name="connsiteY0" fmla="*/ 0 h 3194612"/>
              <a:gd name="connsiteX1" fmla="*/ 868101 w 869214"/>
              <a:gd name="connsiteY1" fmla="*/ 1284790 h 3194612"/>
              <a:gd name="connsiteX2" fmla="*/ 868101 w 869214"/>
              <a:gd name="connsiteY2" fmla="*/ 3194612 h 3194612"/>
              <a:gd name="connsiteX3" fmla="*/ 0 w 869214"/>
              <a:gd name="connsiteY3" fmla="*/ 2303361 h 3194612"/>
              <a:gd name="connsiteX4" fmla="*/ 0 w 869214"/>
              <a:gd name="connsiteY4" fmla="*/ 0 h 3194612"/>
              <a:gd name="connsiteX0" fmla="*/ 11575 w 880789"/>
              <a:gd name="connsiteY0" fmla="*/ 0 h 3194612"/>
              <a:gd name="connsiteX1" fmla="*/ 879676 w 880789"/>
              <a:gd name="connsiteY1" fmla="*/ 1284790 h 3194612"/>
              <a:gd name="connsiteX2" fmla="*/ 879676 w 880789"/>
              <a:gd name="connsiteY2" fmla="*/ 3194612 h 3194612"/>
              <a:gd name="connsiteX3" fmla="*/ 0 w 880789"/>
              <a:gd name="connsiteY3" fmla="*/ 1851948 h 3194612"/>
              <a:gd name="connsiteX4" fmla="*/ 11575 w 880789"/>
              <a:gd name="connsiteY4" fmla="*/ 0 h 3194612"/>
              <a:gd name="connsiteX0" fmla="*/ 219919 w 880789"/>
              <a:gd name="connsiteY0" fmla="*/ 0 h 2835797"/>
              <a:gd name="connsiteX1" fmla="*/ 879676 w 880789"/>
              <a:gd name="connsiteY1" fmla="*/ 925975 h 2835797"/>
              <a:gd name="connsiteX2" fmla="*/ 879676 w 880789"/>
              <a:gd name="connsiteY2" fmla="*/ 2835797 h 2835797"/>
              <a:gd name="connsiteX3" fmla="*/ 0 w 880789"/>
              <a:gd name="connsiteY3" fmla="*/ 1493133 h 2835797"/>
              <a:gd name="connsiteX4" fmla="*/ 219919 w 880789"/>
              <a:gd name="connsiteY4" fmla="*/ 0 h 2835797"/>
              <a:gd name="connsiteX0" fmla="*/ 266218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66218 w 880789"/>
              <a:gd name="connsiteY4" fmla="*/ 0 h 2801073"/>
              <a:gd name="connsiteX0" fmla="*/ 219919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19919 w 880789"/>
              <a:gd name="connsiteY4" fmla="*/ 0 h 2801073"/>
              <a:gd name="connsiteX0" fmla="*/ 243069 w 880789"/>
              <a:gd name="connsiteY0" fmla="*/ 0 h 3044142"/>
              <a:gd name="connsiteX1" fmla="*/ 879676 w 880789"/>
              <a:gd name="connsiteY1" fmla="*/ 1134320 h 3044142"/>
              <a:gd name="connsiteX2" fmla="*/ 879676 w 880789"/>
              <a:gd name="connsiteY2" fmla="*/ 3044142 h 3044142"/>
              <a:gd name="connsiteX3" fmla="*/ 0 w 880789"/>
              <a:gd name="connsiteY3" fmla="*/ 1701478 h 3044142"/>
              <a:gd name="connsiteX4" fmla="*/ 243069 w 880789"/>
              <a:gd name="connsiteY4" fmla="*/ 0 h 3044142"/>
              <a:gd name="connsiteX0" fmla="*/ 104173 w 741893"/>
              <a:gd name="connsiteY0" fmla="*/ 0 h 3044142"/>
              <a:gd name="connsiteX1" fmla="*/ 740780 w 741893"/>
              <a:gd name="connsiteY1" fmla="*/ 1134320 h 3044142"/>
              <a:gd name="connsiteX2" fmla="*/ 740780 w 741893"/>
              <a:gd name="connsiteY2" fmla="*/ 3044142 h 3044142"/>
              <a:gd name="connsiteX3" fmla="*/ 0 w 741893"/>
              <a:gd name="connsiteY3" fmla="*/ 1678328 h 3044142"/>
              <a:gd name="connsiteX4" fmla="*/ 104173 w 741893"/>
              <a:gd name="connsiteY4" fmla="*/ 0 h 3044142"/>
              <a:gd name="connsiteX0" fmla="*/ 104173 w 740828"/>
              <a:gd name="connsiteY0" fmla="*/ 0 h 2639028"/>
              <a:gd name="connsiteX1" fmla="*/ 740780 w 740828"/>
              <a:gd name="connsiteY1" fmla="*/ 1134320 h 2639028"/>
              <a:gd name="connsiteX2" fmla="*/ 520861 w 740828"/>
              <a:gd name="connsiteY2" fmla="*/ 2639028 h 2639028"/>
              <a:gd name="connsiteX3" fmla="*/ 0 w 740828"/>
              <a:gd name="connsiteY3" fmla="*/ 1678328 h 2639028"/>
              <a:gd name="connsiteX4" fmla="*/ 104173 w 740828"/>
              <a:gd name="connsiteY4" fmla="*/ 0 h 2639028"/>
              <a:gd name="connsiteX0" fmla="*/ 104173 w 567357"/>
              <a:gd name="connsiteY0" fmla="*/ 0 h 2639028"/>
              <a:gd name="connsiteX1" fmla="*/ 567160 w 567357"/>
              <a:gd name="connsiteY1" fmla="*/ 833378 h 2639028"/>
              <a:gd name="connsiteX2" fmla="*/ 520861 w 567357"/>
              <a:gd name="connsiteY2" fmla="*/ 2639028 h 2639028"/>
              <a:gd name="connsiteX3" fmla="*/ 0 w 567357"/>
              <a:gd name="connsiteY3" fmla="*/ 1678328 h 2639028"/>
              <a:gd name="connsiteX4" fmla="*/ 104173 w 567357"/>
              <a:gd name="connsiteY4" fmla="*/ 0 h 263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2" name="Right Arrow 12"/>
          <p:cNvSpPr/>
          <p:nvPr/>
        </p:nvSpPr>
        <p:spPr>
          <a:xfrm>
            <a:off x="336752" y="2206062"/>
            <a:ext cx="7774143" cy="2427992"/>
          </a:xfrm>
          <a:custGeom>
            <a:avLst/>
            <a:gdLst>
              <a:gd name="connsiteX0" fmla="*/ 0 w 8633949"/>
              <a:gd name="connsiteY0" fmla="*/ 275615 h 2913481"/>
              <a:gd name="connsiteX1" fmla="*/ 7873618 w 8633949"/>
              <a:gd name="connsiteY1" fmla="*/ 275615 h 2913481"/>
              <a:gd name="connsiteX2" fmla="*/ 7873618 w 8633949"/>
              <a:gd name="connsiteY2" fmla="*/ 0 h 2913481"/>
              <a:gd name="connsiteX3" fmla="*/ 8633949 w 8633949"/>
              <a:gd name="connsiteY3" fmla="*/ 1456741 h 2913481"/>
              <a:gd name="connsiteX4" fmla="*/ 7873618 w 8633949"/>
              <a:gd name="connsiteY4" fmla="*/ 2913481 h 2913481"/>
              <a:gd name="connsiteX5" fmla="*/ 7873618 w 8633949"/>
              <a:gd name="connsiteY5" fmla="*/ 2637866 h 2913481"/>
              <a:gd name="connsiteX6" fmla="*/ 0 w 8633949"/>
              <a:gd name="connsiteY6" fmla="*/ 2637866 h 2913481"/>
              <a:gd name="connsiteX7" fmla="*/ 0 w 8633949"/>
              <a:gd name="connsiteY7" fmla="*/ 275615 h 2913481"/>
              <a:gd name="connsiteX0" fmla="*/ 8397 w 8642346"/>
              <a:gd name="connsiteY0" fmla="*/ 275615 h 2913481"/>
              <a:gd name="connsiteX1" fmla="*/ 7882015 w 8642346"/>
              <a:gd name="connsiteY1" fmla="*/ 275615 h 2913481"/>
              <a:gd name="connsiteX2" fmla="*/ 7882015 w 8642346"/>
              <a:gd name="connsiteY2" fmla="*/ 0 h 2913481"/>
              <a:gd name="connsiteX3" fmla="*/ 8642346 w 8642346"/>
              <a:gd name="connsiteY3" fmla="*/ 1456741 h 2913481"/>
              <a:gd name="connsiteX4" fmla="*/ 7882015 w 8642346"/>
              <a:gd name="connsiteY4" fmla="*/ 2913481 h 2913481"/>
              <a:gd name="connsiteX5" fmla="*/ 7882015 w 8642346"/>
              <a:gd name="connsiteY5" fmla="*/ 2637866 h 2913481"/>
              <a:gd name="connsiteX6" fmla="*/ 8397 w 8642346"/>
              <a:gd name="connsiteY6" fmla="*/ 2637866 h 2913481"/>
              <a:gd name="connsiteX7" fmla="*/ 0 w 8642346"/>
              <a:gd name="connsiteY7" fmla="*/ 1369689 h 2913481"/>
              <a:gd name="connsiteX8" fmla="*/ 8397 w 8642346"/>
              <a:gd name="connsiteY8" fmla="*/ 275615 h 2913481"/>
              <a:gd name="connsiteX0" fmla="*/ 0 w 8633949"/>
              <a:gd name="connsiteY0" fmla="*/ 275615 h 2913481"/>
              <a:gd name="connsiteX1" fmla="*/ 7873618 w 8633949"/>
              <a:gd name="connsiteY1" fmla="*/ 275615 h 2913481"/>
              <a:gd name="connsiteX2" fmla="*/ 7873618 w 8633949"/>
              <a:gd name="connsiteY2" fmla="*/ 0 h 2913481"/>
              <a:gd name="connsiteX3" fmla="*/ 8633949 w 8633949"/>
              <a:gd name="connsiteY3" fmla="*/ 1456741 h 2913481"/>
              <a:gd name="connsiteX4" fmla="*/ 7873618 w 8633949"/>
              <a:gd name="connsiteY4" fmla="*/ 2913481 h 2913481"/>
              <a:gd name="connsiteX5" fmla="*/ 7873618 w 8633949"/>
              <a:gd name="connsiteY5" fmla="*/ 2637866 h 2913481"/>
              <a:gd name="connsiteX6" fmla="*/ 0 w 8633949"/>
              <a:gd name="connsiteY6" fmla="*/ 2637866 h 2913481"/>
              <a:gd name="connsiteX7" fmla="*/ 288486 w 8633949"/>
              <a:gd name="connsiteY7" fmla="*/ 1393439 h 2913481"/>
              <a:gd name="connsiteX8" fmla="*/ 0 w 8633949"/>
              <a:gd name="connsiteY8" fmla="*/ 275615 h 2913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33949" h="2913481">
                <a:moveTo>
                  <a:pt x="0" y="275615"/>
                </a:moveTo>
                <a:lnTo>
                  <a:pt x="7873618" y="275615"/>
                </a:lnTo>
                <a:lnTo>
                  <a:pt x="7873618" y="0"/>
                </a:lnTo>
                <a:lnTo>
                  <a:pt x="8633949" y="1456741"/>
                </a:lnTo>
                <a:lnTo>
                  <a:pt x="7873618" y="2913481"/>
                </a:lnTo>
                <a:lnTo>
                  <a:pt x="7873618" y="2637866"/>
                </a:lnTo>
                <a:lnTo>
                  <a:pt x="0" y="2637866"/>
                </a:lnTo>
                <a:lnTo>
                  <a:pt x="288486" y="1393439"/>
                </a:lnTo>
                <a:lnTo>
                  <a:pt x="0" y="27561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7" name="9 Rectángulo"/>
          <p:cNvSpPr/>
          <p:nvPr/>
        </p:nvSpPr>
        <p:spPr>
          <a:xfrm flipH="1">
            <a:off x="716518" y="3267850"/>
            <a:ext cx="650691" cy="213745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en-US" sz="120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PHASE 1</a:t>
            </a:r>
            <a:endParaRPr lang="en-US" sz="1200" b="1" u="sng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514014" y="2214088"/>
            <a:ext cx="1339562" cy="2481503"/>
          </a:xfrm>
          <a:prstGeom prst="roundRect">
            <a:avLst>
              <a:gd name="adj" fmla="val 13599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57541" y="2592708"/>
            <a:ext cx="1164515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dirty="0">
                <a:solidFill>
                  <a:schemeClr val="bg1"/>
                </a:solidFill>
                <a:cs typeface="Calibri" pitchFamily="34" charset="0"/>
              </a:rPr>
              <a:t>Focus on material balances on the government financial statements </a:t>
            </a:r>
          </a:p>
          <a:p>
            <a:pPr marL="171450" indent="-171450">
              <a:buAutoNum type="arabicPeriod"/>
            </a:pPr>
            <a:r>
              <a:rPr lang="en-GB" sz="900" dirty="0">
                <a:solidFill>
                  <a:schemeClr val="bg1"/>
                </a:solidFill>
                <a:cs typeface="Calibri" pitchFamily="34" charset="0"/>
              </a:rPr>
              <a:t>Fixed Assets</a:t>
            </a:r>
          </a:p>
          <a:p>
            <a:pPr marL="171450" indent="-171450">
              <a:buFont typeface="+mj-lt"/>
              <a:buAutoNum type="arabicPeriod"/>
            </a:pPr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 Inventories*</a:t>
            </a:r>
          </a:p>
          <a:p>
            <a:pPr marL="171450" indent="-171450">
              <a:buFont typeface="+mj-lt"/>
              <a:buAutoNum type="arabicPeriod"/>
            </a:pPr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Investment property*</a:t>
            </a:r>
          </a:p>
          <a:p>
            <a:pPr marL="171450" indent="-171450">
              <a:buFont typeface="+mj-lt"/>
              <a:buAutoNum type="arabicPeriod"/>
            </a:pPr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Agriculture</a:t>
            </a:r>
          </a:p>
          <a:p>
            <a:pPr marL="171450" indent="-171450">
              <a:buAutoNum type="arabicPeriod"/>
            </a:pPr>
            <a:endParaRPr lang="en-US" sz="9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r>
              <a:rPr lang="en-US" sz="900" dirty="0">
                <a:solidFill>
                  <a:schemeClr val="bg1"/>
                </a:solidFill>
                <a:cs typeface="Calibri" pitchFamily="34" charset="0"/>
              </a:rPr>
              <a:t>PPPs*</a:t>
            </a:r>
          </a:p>
          <a:p>
            <a:pPr marL="171450" indent="-171450">
              <a:buAutoNum type="arabicPeriod"/>
            </a:pPr>
            <a:r>
              <a:rPr lang="en-US" sz="900" dirty="0">
                <a:solidFill>
                  <a:schemeClr val="bg1"/>
                </a:solidFill>
                <a:cs typeface="Calibri" pitchFamily="34" charset="0"/>
              </a:rPr>
              <a:t>Borrowing costs</a:t>
            </a:r>
          </a:p>
          <a:p>
            <a:pPr marL="171450" indent="-171450">
              <a:buAutoNum type="arabicPeriod"/>
            </a:pPr>
            <a:endParaRPr lang="en-US" sz="800" dirty="0">
              <a:solidFill>
                <a:schemeClr val="bg1"/>
              </a:solidFill>
              <a:cs typeface="Calibri" pitchFamily="34" charset="0"/>
            </a:endParaRPr>
          </a:p>
          <a:p>
            <a:endParaRPr lang="en-US" sz="800" dirty="0">
              <a:solidFill>
                <a:schemeClr val="bg1"/>
              </a:solidFill>
              <a:cs typeface="Calibri" pitchFamily="34" charset="0"/>
            </a:endParaRPr>
          </a:p>
          <a:p>
            <a:pPr algn="ctr"/>
            <a:r>
              <a:rPr lang="en-US" sz="800" dirty="0">
                <a:solidFill>
                  <a:schemeClr val="bg1"/>
                </a:solidFill>
                <a:cs typeface="Calibri" pitchFamily="34" charset="0"/>
              </a:rPr>
              <a:t>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997594" y="2144526"/>
            <a:ext cx="1404676" cy="2499367"/>
            <a:chOff x="4081014" y="1986935"/>
            <a:chExt cx="1575435" cy="3194612"/>
          </a:xfrm>
        </p:grpSpPr>
        <p:sp>
          <p:nvSpPr>
            <p:cNvPr id="34" name="Rounded Rectangle 33"/>
            <p:cNvSpPr/>
            <p:nvPr/>
          </p:nvSpPr>
          <p:spPr>
            <a:xfrm>
              <a:off x="4081014" y="1986935"/>
              <a:ext cx="1575435" cy="3194612"/>
            </a:xfrm>
            <a:prstGeom prst="roundRect">
              <a:avLst>
                <a:gd name="adj" fmla="val 13599"/>
              </a:avLst>
            </a:prstGeom>
            <a:solidFill>
              <a:srgbClr val="00B0F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8" name="9 Rectángulo"/>
            <p:cNvSpPr/>
            <p:nvPr/>
          </p:nvSpPr>
          <p:spPr>
            <a:xfrm>
              <a:off x="4552747" y="2204410"/>
              <a:ext cx="764599" cy="302706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lIns="28797" tIns="14399" rIns="28797" bIns="14399">
              <a:spAutoFit/>
            </a:bodyPr>
            <a:lstStyle/>
            <a:p>
              <a:r>
                <a:rPr lang="en-US" sz="1200" b="1" u="sng" kern="0" dirty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PHASE</a:t>
              </a:r>
              <a:r>
                <a:rPr lang="en-US" sz="1350" b="1" u="sng" kern="0" dirty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 3</a:t>
              </a:r>
              <a:endParaRPr lang="en-US" sz="1200" b="1" u="sng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26421" y="2126327"/>
            <a:ext cx="1325634" cy="2534448"/>
            <a:chOff x="6132552" y="1994452"/>
            <a:chExt cx="1575435" cy="3194612"/>
          </a:xfrm>
        </p:grpSpPr>
        <p:sp>
          <p:nvSpPr>
            <p:cNvPr id="35" name="Rounded Rectangle 34"/>
            <p:cNvSpPr/>
            <p:nvPr/>
          </p:nvSpPr>
          <p:spPr>
            <a:xfrm>
              <a:off x="6132552" y="1994452"/>
              <a:ext cx="1575435" cy="3194612"/>
            </a:xfrm>
            <a:prstGeom prst="roundRect">
              <a:avLst>
                <a:gd name="adj" fmla="val 13599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9" name="9 Rectángulo"/>
            <p:cNvSpPr/>
            <p:nvPr/>
          </p:nvSpPr>
          <p:spPr>
            <a:xfrm>
              <a:off x="6483030" y="2191012"/>
              <a:ext cx="962994" cy="298516"/>
            </a:xfrm>
            <a:prstGeom prst="rect">
              <a:avLst/>
            </a:prstGeom>
          </p:spPr>
          <p:txBody>
            <a:bodyPr wrap="square" lIns="28797" tIns="14399" rIns="28797" bIns="14399">
              <a:spAutoFit/>
            </a:bodyPr>
            <a:lstStyle/>
            <a:p>
              <a:pPr algn="ctr"/>
              <a:r>
                <a:rPr lang="en-US" sz="1350" b="1" u="sng" kern="0" dirty="0">
                  <a:solidFill>
                    <a:prstClr val="white"/>
                  </a:solidFill>
                  <a:ea typeface="Verdana" pitchFamily="34" charset="0"/>
                  <a:cs typeface="Verdana" pitchFamily="34" charset="0"/>
                </a:rPr>
                <a:t>PHASE 4</a:t>
              </a:r>
              <a:endParaRPr lang="en-US" sz="1350" b="1" u="sng" dirty="0">
                <a:solidFill>
                  <a:prstClr val="white"/>
                </a:solidFill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77660" y="2278043"/>
              <a:ext cx="1319192" cy="2764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+mj-lt"/>
                <a:buAutoNum type="arabicPeriod"/>
              </a:pPr>
              <a:endParaRPr lang="en-US" sz="900" dirty="0">
                <a:solidFill>
                  <a:prstClr val="white"/>
                </a:solidFill>
                <a:cs typeface="Calibri" pitchFamily="34" charset="0"/>
              </a:endParaRPr>
            </a:p>
            <a:p>
              <a:pPr marL="171450" indent="-171450">
                <a:buAutoNum type="arabicPeriod"/>
              </a:pPr>
              <a:endParaRPr lang="en-IN" sz="900" dirty="0" smtClean="0">
                <a:solidFill>
                  <a:schemeClr val="bg1"/>
                </a:solidFill>
                <a:cs typeface="Calibri" pitchFamily="34" charset="0"/>
              </a:endParaRPr>
            </a:p>
            <a:p>
              <a:pPr marL="171450" indent="-171450">
                <a:buAutoNum type="arabicPeriod"/>
              </a:pPr>
              <a:r>
                <a:rPr lang="en-IN" sz="900" dirty="0" smtClean="0">
                  <a:solidFill>
                    <a:schemeClr val="bg1"/>
                  </a:solidFill>
                  <a:cs typeface="Calibri" pitchFamily="34" charset="0"/>
                </a:rPr>
                <a:t>Provisions </a:t>
              </a:r>
              <a:endParaRPr lang="en-IN" sz="900" dirty="0">
                <a:solidFill>
                  <a:schemeClr val="bg1"/>
                </a:solidFill>
                <a:cs typeface="Calibri" pitchFamily="34" charset="0"/>
              </a:endParaRPr>
            </a:p>
            <a:p>
              <a:pPr marL="171450" indent="-171450">
                <a:buAutoNum type="arabicPeriod"/>
              </a:pPr>
              <a:r>
                <a:rPr lang="en-IN" sz="900" dirty="0">
                  <a:solidFill>
                    <a:schemeClr val="bg1"/>
                  </a:solidFill>
                  <a:cs typeface="Calibri" pitchFamily="34" charset="0"/>
                </a:rPr>
                <a:t>Related Party Transactions</a:t>
              </a:r>
            </a:p>
            <a:p>
              <a:pPr marL="171450" indent="-171450">
                <a:buAutoNum type="arabicPeriod"/>
              </a:pPr>
              <a:r>
                <a:rPr lang="en-IN" sz="900" dirty="0">
                  <a:solidFill>
                    <a:schemeClr val="bg1"/>
                  </a:solidFill>
                  <a:cs typeface="Calibri" pitchFamily="34" charset="0"/>
                </a:rPr>
                <a:t>Foreign Exchange</a:t>
              </a:r>
            </a:p>
            <a:p>
              <a:pPr marL="171450" indent="-171450">
                <a:buFontTx/>
                <a:buAutoNum type="arabicPeriod"/>
              </a:pPr>
              <a:r>
                <a:rPr lang="en-IN" sz="900" dirty="0">
                  <a:solidFill>
                    <a:schemeClr val="bg1"/>
                  </a:solidFill>
                  <a:cs typeface="Calibri" pitchFamily="34" charset="0"/>
                </a:rPr>
                <a:t>Intangibles</a:t>
              </a:r>
            </a:p>
            <a:p>
              <a:pPr marL="171450" indent="-171450">
                <a:buAutoNum type="arabicPeriod"/>
              </a:pPr>
              <a:r>
                <a:rPr lang="en-IN" sz="900" dirty="0">
                  <a:solidFill>
                    <a:schemeClr val="bg1"/>
                  </a:solidFill>
                  <a:cs typeface="Calibri" pitchFamily="34" charset="0"/>
                </a:rPr>
                <a:t>Employee Benefits*</a:t>
              </a:r>
            </a:p>
            <a:p>
              <a:pPr marL="171450" indent="-171450">
                <a:buFontTx/>
                <a:buAutoNum type="arabicPeriod"/>
              </a:pPr>
              <a:r>
                <a:rPr lang="en-IN" sz="900" dirty="0">
                  <a:solidFill>
                    <a:schemeClr val="bg1"/>
                  </a:solidFill>
                  <a:cs typeface="Calibri" pitchFamily="34" charset="0"/>
                </a:rPr>
                <a:t>Social benefits</a:t>
              </a:r>
              <a:r>
                <a:rPr lang="en-IN" sz="900" dirty="0" smtClean="0">
                  <a:solidFill>
                    <a:schemeClr val="bg1"/>
                  </a:solidFill>
                  <a:cs typeface="Calibri" pitchFamily="34" charset="0"/>
                </a:rPr>
                <a:t>*</a:t>
              </a:r>
            </a:p>
            <a:p>
              <a:pPr marL="171450" indent="-171450">
                <a:buFontTx/>
                <a:buAutoNum type="arabicPeriod"/>
              </a:pPr>
              <a:r>
                <a:rPr lang="en-US" sz="900" dirty="0">
                  <a:solidFill>
                    <a:schemeClr val="bg1"/>
                  </a:solidFill>
                  <a:cs typeface="Calibri" pitchFamily="34" charset="0"/>
                </a:rPr>
                <a:t>Tax income</a:t>
              </a:r>
            </a:p>
            <a:p>
              <a:pPr marL="171450" indent="-171450">
                <a:buFontTx/>
                <a:buAutoNum type="arabicPeriod"/>
              </a:pPr>
              <a:endParaRPr lang="en-IN" sz="900" dirty="0">
                <a:solidFill>
                  <a:schemeClr val="bg1"/>
                </a:solidFill>
                <a:cs typeface="Calibri" pitchFamily="34" charset="0"/>
              </a:endParaRPr>
            </a:p>
            <a:p>
              <a:pPr marL="171450" indent="-171450">
                <a:buFont typeface="+mj-lt"/>
                <a:buAutoNum type="arabicPeriod"/>
              </a:pPr>
              <a:endParaRPr lang="en-US" sz="1050" dirty="0">
                <a:solidFill>
                  <a:prstClr val="white"/>
                </a:solidFill>
                <a:cs typeface="Calibri" pitchFamily="34" charset="0"/>
              </a:endParaRPr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5947729" y="2139012"/>
            <a:ext cx="1404676" cy="2521765"/>
          </a:xfrm>
          <a:prstGeom prst="roundRect">
            <a:avLst>
              <a:gd name="adj" fmla="val 13599"/>
            </a:avLst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0" name="9 Rectángulo"/>
          <p:cNvSpPr/>
          <p:nvPr/>
        </p:nvSpPr>
        <p:spPr>
          <a:xfrm>
            <a:off x="6357317" y="2256884"/>
            <a:ext cx="793458" cy="236828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en-US" sz="1350" b="1" u="sng" kern="0" dirty="0">
                <a:solidFill>
                  <a:prstClr val="white"/>
                </a:solidFill>
                <a:ea typeface="Verdana" pitchFamily="34" charset="0"/>
                <a:cs typeface="Verdana" pitchFamily="34" charset="0"/>
              </a:rPr>
              <a:t>PHASE 5</a:t>
            </a:r>
            <a:endParaRPr lang="en-US" sz="1350" b="1" u="sng" dirty="0">
              <a:solidFill>
                <a:prstClr val="white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121166" y="2406895"/>
            <a:ext cx="1265760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r>
              <a:rPr lang="en-US" sz="1200" dirty="0">
                <a:solidFill>
                  <a:prstClr val="white"/>
                </a:solidFill>
                <a:cs typeface="Calibri" pitchFamily="34" charset="0"/>
              </a:rPr>
              <a:t>Final phase </a:t>
            </a:r>
          </a:p>
          <a:p>
            <a:r>
              <a:rPr lang="en-US" sz="1200" dirty="0">
                <a:solidFill>
                  <a:prstClr val="white"/>
                </a:solidFill>
                <a:cs typeface="Calibri" pitchFamily="34" charset="0"/>
              </a:rPr>
              <a:t>Consolidation (review IPSAS 33)</a:t>
            </a:r>
          </a:p>
          <a:p>
            <a:r>
              <a:rPr lang="en-US" sz="1200" dirty="0">
                <a:solidFill>
                  <a:prstClr val="white"/>
                </a:solidFill>
                <a:cs typeface="Calibri" pitchFamily="34" charset="0"/>
              </a:rPr>
              <a:t> </a:t>
            </a:r>
          </a:p>
          <a:p>
            <a:pPr marL="171450" indent="-171450">
              <a:buAutoNum type="arabicPeriod"/>
            </a:pPr>
            <a:r>
              <a:rPr lang="en-US" sz="1050" dirty="0">
                <a:solidFill>
                  <a:prstClr val="white"/>
                </a:solidFill>
                <a:cs typeface="Calibri" pitchFamily="34" charset="0"/>
              </a:rPr>
              <a:t>Group Accounts*</a:t>
            </a:r>
          </a:p>
          <a:p>
            <a:pPr marL="171450" indent="-171450">
              <a:buAutoNum type="arabicPeriod"/>
            </a:pPr>
            <a:r>
              <a:rPr lang="en-US" sz="1050" dirty="0">
                <a:solidFill>
                  <a:prstClr val="white"/>
                </a:solidFill>
                <a:cs typeface="Calibri" pitchFamily="34" charset="0"/>
              </a:rPr>
              <a:t>Consolidation eliminations*</a:t>
            </a:r>
          </a:p>
          <a:p>
            <a:pPr marL="171450" indent="-171450">
              <a:buAutoNum type="arabicPeriod"/>
            </a:pPr>
            <a:r>
              <a:rPr lang="en-US" sz="1050" dirty="0">
                <a:solidFill>
                  <a:prstClr val="white"/>
                </a:solidFill>
                <a:cs typeface="Calibri" pitchFamily="34" charset="0"/>
              </a:rPr>
              <a:t>Whole of Central Govt Accounts*</a:t>
            </a: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algn="ctr"/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 </a:t>
            </a:r>
          </a:p>
        </p:txBody>
      </p:sp>
      <p:sp>
        <p:nvSpPr>
          <p:cNvPr id="24" name="9 Rectángulo"/>
          <p:cNvSpPr/>
          <p:nvPr/>
        </p:nvSpPr>
        <p:spPr>
          <a:xfrm>
            <a:off x="1912030" y="2339968"/>
            <a:ext cx="678519" cy="236828"/>
          </a:xfrm>
          <a:prstGeom prst="rect">
            <a:avLst/>
          </a:prstGeom>
        </p:spPr>
        <p:txBody>
          <a:bodyPr wrap="none" lIns="28797" tIns="14399" rIns="28797" bIns="14399">
            <a:spAutoFit/>
          </a:bodyPr>
          <a:lstStyle/>
          <a:p>
            <a:r>
              <a:rPr lang="en-US" sz="120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PHASE</a:t>
            </a:r>
            <a:r>
              <a:rPr lang="en-US" sz="135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2</a:t>
            </a:r>
            <a:endParaRPr lang="en-US" sz="1200" b="1" u="sng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967903" y="3077995"/>
            <a:ext cx="1142993" cy="95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257175" indent="-257175">
              <a:buAutoNum type="arabicPeriod"/>
            </a:pPr>
            <a:endParaRPr lang="en-US" sz="1125" b="1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algn="ctr"/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89178" y="4897173"/>
            <a:ext cx="8550147" cy="848001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2020	        </a:t>
            </a:r>
            <a:r>
              <a:rPr lang="en-GB" sz="13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2021-2025</a:t>
            </a:r>
            <a:r>
              <a:rPr lang="en-GB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</a:t>
            </a:r>
            <a:r>
              <a:rPr lang="en-GB" sz="13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2022-2025</a:t>
            </a:r>
            <a:r>
              <a:rPr lang="en-GB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</a:t>
            </a:r>
            <a:r>
              <a:rPr lang="en-GB" sz="13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2024-2026 </a:t>
            </a:r>
            <a:r>
              <a:rPr lang="en-GB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3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2025-27</a:t>
            </a:r>
            <a:endParaRPr lang="en-GB" sz="13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ounded Rectangle 32">
            <a:extLst>
              <a:ext uri="{FF2B5EF4-FFF2-40B4-BE49-F238E27FC236}">
                <a16:creationId xmlns:a16="http://schemas.microsoft.com/office/drawing/2014/main" xmlns="" id="{4A3AD584-A283-4DF6-9B43-222FB77D8C4D}"/>
              </a:ext>
            </a:extLst>
          </p:cNvPr>
          <p:cNvSpPr/>
          <p:nvPr/>
        </p:nvSpPr>
        <p:spPr>
          <a:xfrm>
            <a:off x="126309" y="2177104"/>
            <a:ext cx="1339562" cy="2481503"/>
          </a:xfrm>
          <a:prstGeom prst="roundRect">
            <a:avLst>
              <a:gd name="adj" fmla="val 13599"/>
            </a:avLst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26" name="9 Rectángulo">
            <a:extLst>
              <a:ext uri="{FF2B5EF4-FFF2-40B4-BE49-F238E27FC236}">
                <a16:creationId xmlns:a16="http://schemas.microsoft.com/office/drawing/2014/main" xmlns="" id="{E2EB8187-EA8D-4F11-8E05-D1C46AF2B4B3}"/>
              </a:ext>
            </a:extLst>
          </p:cNvPr>
          <p:cNvSpPr/>
          <p:nvPr/>
        </p:nvSpPr>
        <p:spPr>
          <a:xfrm>
            <a:off x="446668" y="2348255"/>
            <a:ext cx="659283" cy="2368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lIns="28797" tIns="14399" rIns="28797" bIns="14399">
            <a:spAutoFit/>
          </a:bodyPr>
          <a:lstStyle/>
          <a:p>
            <a:r>
              <a:rPr lang="en-US" sz="120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PHASE</a:t>
            </a:r>
            <a:r>
              <a:rPr lang="en-US" sz="135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u="sng" kern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1</a:t>
            </a:r>
            <a:endParaRPr lang="en-US" sz="1200" b="1" u="sng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6C037FB7-74D0-4129-80AE-045A1C8EF98C}"/>
              </a:ext>
            </a:extLst>
          </p:cNvPr>
          <p:cNvSpPr txBox="1"/>
          <p:nvPr/>
        </p:nvSpPr>
        <p:spPr>
          <a:xfrm>
            <a:off x="245446" y="2678015"/>
            <a:ext cx="1236559" cy="264315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  <a:cs typeface="Calibri" pitchFamily="34" charset="0"/>
              </a:rPr>
              <a:t>Preparation</a:t>
            </a:r>
          </a:p>
          <a:p>
            <a:endParaRPr lang="en-GB" sz="105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r>
              <a:rPr lang="en-GB" sz="1050" dirty="0">
                <a:solidFill>
                  <a:schemeClr val="bg1"/>
                </a:solidFill>
                <a:cs typeface="Calibri" pitchFamily="34" charset="0"/>
              </a:rPr>
              <a:t>Legislative Framework</a:t>
            </a:r>
          </a:p>
          <a:p>
            <a:pPr marL="171450" indent="-171450">
              <a:buAutoNum type="arabicPeriod"/>
            </a:pPr>
            <a:r>
              <a:rPr lang="en-GB" sz="1050" dirty="0">
                <a:solidFill>
                  <a:schemeClr val="bg1"/>
                </a:solidFill>
                <a:cs typeface="Calibri" pitchFamily="34" charset="0"/>
              </a:rPr>
              <a:t>Translate IPSAS</a:t>
            </a:r>
          </a:p>
          <a:p>
            <a:pPr marL="171450" indent="-171450">
              <a:buAutoNum type="arabicPeriod"/>
            </a:pPr>
            <a:r>
              <a:rPr lang="en-GB" sz="1050" dirty="0">
                <a:solidFill>
                  <a:schemeClr val="bg1"/>
                </a:solidFill>
                <a:cs typeface="Calibri" pitchFamily="34" charset="0"/>
              </a:rPr>
              <a:t>Capacity Development</a:t>
            </a:r>
          </a:p>
          <a:p>
            <a:pPr marL="171450" indent="-171450">
              <a:buAutoNum type="arabicPeriod"/>
            </a:pPr>
            <a:r>
              <a:rPr lang="en-GB" sz="1050" dirty="0">
                <a:solidFill>
                  <a:schemeClr val="bg1"/>
                </a:solidFill>
                <a:cs typeface="Calibri" pitchFamily="34" charset="0"/>
              </a:rPr>
              <a:t>IT Rollout</a:t>
            </a:r>
          </a:p>
          <a:p>
            <a:pPr marL="171450" indent="-171450">
              <a:buAutoNum type="arabicPeriod"/>
            </a:pPr>
            <a:r>
              <a:rPr lang="en-GB" sz="1050" dirty="0">
                <a:solidFill>
                  <a:schemeClr val="bg1"/>
                </a:solidFill>
                <a:cs typeface="Calibri" pitchFamily="34" charset="0"/>
              </a:rPr>
              <a:t>IPSAS 1, 2 &amp; 3</a:t>
            </a: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algn="ctr"/>
            <a:r>
              <a:rPr lang="en-GB" sz="900" dirty="0">
                <a:solidFill>
                  <a:schemeClr val="bg1"/>
                </a:solidFill>
                <a:cs typeface="Calibri" pitchFamily="34" charset="0"/>
              </a:rPr>
              <a:t> </a:t>
            </a:r>
          </a:p>
          <a:p>
            <a:pPr marL="171450" indent="-171450">
              <a:buAutoNum type="arabicPeriod"/>
            </a:pPr>
            <a:endParaRPr lang="en-US" sz="788" dirty="0">
              <a:solidFill>
                <a:schemeClr val="bg1"/>
              </a:solidFill>
              <a:cs typeface="Calibri" pitchFamily="34" charset="0"/>
            </a:endParaRPr>
          </a:p>
          <a:p>
            <a:endParaRPr lang="en-US" sz="788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E7BB444-B417-4985-B183-62A757D8F8D7}"/>
              </a:ext>
            </a:extLst>
          </p:cNvPr>
          <p:cNvSpPr txBox="1"/>
          <p:nvPr/>
        </p:nvSpPr>
        <p:spPr>
          <a:xfrm>
            <a:off x="3155617" y="2191468"/>
            <a:ext cx="1164515" cy="2319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1050" dirty="0">
              <a:solidFill>
                <a:schemeClr val="bg1"/>
              </a:solidFill>
              <a:cs typeface="Calibri" pitchFamily="34" charset="0"/>
            </a:endParaRPr>
          </a:p>
          <a:p>
            <a:r>
              <a:rPr lang="en-IN" sz="1050" dirty="0">
                <a:solidFill>
                  <a:schemeClr val="bg1"/>
                </a:solidFill>
                <a:cs typeface="Calibri" pitchFamily="34" charset="0"/>
              </a:rPr>
              <a:t> </a:t>
            </a:r>
          </a:p>
          <a:p>
            <a:pPr marL="171450" indent="-171450">
              <a:buFont typeface="+mj-lt"/>
              <a:buAutoNum type="arabicPeriod"/>
            </a:pPr>
            <a:endParaRPr lang="en-US" sz="900" dirty="0" smtClean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Font typeface="+mj-lt"/>
              <a:buAutoNum type="arabicPeriod"/>
            </a:pPr>
            <a:r>
              <a:rPr lang="en-US" sz="900" dirty="0" smtClean="0">
                <a:solidFill>
                  <a:prstClr val="white"/>
                </a:solidFill>
                <a:cs typeface="Calibri" pitchFamily="34" charset="0"/>
              </a:rPr>
              <a:t>Events </a:t>
            </a:r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after the Balance Sheet date*</a:t>
            </a:r>
          </a:p>
          <a:p>
            <a:pPr marL="171450" indent="-171450">
              <a:buFont typeface="+mj-lt"/>
              <a:buAutoNum type="arabicPeriod"/>
            </a:pPr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Leases*</a:t>
            </a:r>
          </a:p>
          <a:p>
            <a:pPr marL="171450" indent="-171450">
              <a:buFont typeface="+mj-lt"/>
              <a:buAutoNum type="arabicPeriod"/>
            </a:pPr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Revenue from Exchange Transactions</a:t>
            </a:r>
            <a:r>
              <a:rPr lang="en-US" sz="900" dirty="0" smtClean="0">
                <a:solidFill>
                  <a:prstClr val="white"/>
                </a:solidFill>
                <a:cs typeface="Calibri" pitchFamily="34" charset="0"/>
              </a:rPr>
              <a:t>*</a:t>
            </a: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Font typeface="+mj-lt"/>
              <a:buAutoNum type="arabicPeriod"/>
            </a:pPr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Financial Instruments</a:t>
            </a:r>
          </a:p>
          <a:p>
            <a:pPr marL="171450" indent="-171450">
              <a:buFont typeface="+mj-lt"/>
              <a:buAutoNum type="arabicPeriod"/>
            </a:pPr>
            <a:r>
              <a:rPr lang="en-US" sz="900" dirty="0">
                <a:solidFill>
                  <a:prstClr val="white"/>
                </a:solidFill>
                <a:cs typeface="Calibri" pitchFamily="34" charset="0"/>
              </a:rPr>
              <a:t>Impairments </a:t>
            </a:r>
          </a:p>
          <a:p>
            <a:pPr marL="171450" indent="-171450">
              <a:buAutoNum type="arabicPeriod"/>
            </a:pPr>
            <a:endParaRPr lang="en-US" sz="900" dirty="0">
              <a:solidFill>
                <a:schemeClr val="bg1"/>
              </a:solidFill>
              <a:cs typeface="Calibri" pitchFamily="34" charset="0"/>
            </a:endParaRPr>
          </a:p>
          <a:p>
            <a:endParaRPr lang="en-US" sz="788" dirty="0">
              <a:solidFill>
                <a:schemeClr val="bg1"/>
              </a:solidFill>
              <a:cs typeface="Calibri" pitchFamily="34" charset="0"/>
            </a:endParaRPr>
          </a:p>
          <a:p>
            <a:pPr algn="ctr"/>
            <a:r>
              <a:rPr lang="en-US" sz="788" dirty="0">
                <a:solidFill>
                  <a:schemeClr val="bg1"/>
                </a:solidFill>
                <a:cs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9925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174FAF28-8AC4-451F-AA1F-FA2BF1A6771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980728"/>
            <a:ext cx="8856984" cy="554461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86856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364" y="1698643"/>
            <a:ext cx="836327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3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38BA88D-A80C-4C25-ABD9-FBBF549A9513}"/>
              </a:ext>
            </a:extLst>
          </p:cNvPr>
          <p:cNvPicPr/>
          <p:nvPr/>
        </p:nvPicPr>
        <p:blipFill rotWithShape="1">
          <a:blip r:embed="rId2"/>
          <a:srcRect b="48594"/>
          <a:stretch/>
        </p:blipFill>
        <p:spPr bwMode="auto">
          <a:xfrm>
            <a:off x="0" y="764704"/>
            <a:ext cx="9144000" cy="2448271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404F7A0-57DC-4A85-9614-C7F058FCEE9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" t="-149" r="-18" b="50334"/>
          <a:stretch/>
        </p:blipFill>
        <p:spPr bwMode="auto">
          <a:xfrm>
            <a:off x="0" y="3374579"/>
            <a:ext cx="9144000" cy="3222773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66826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307</TotalTime>
  <Words>369</Words>
  <Application>Microsoft Office PowerPoint</Application>
  <PresentationFormat>On-screen Show (4:3)</PresentationFormat>
  <Paragraphs>133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MS Mincho</vt:lpstr>
      <vt:lpstr>Arial</vt:lpstr>
      <vt:lpstr>Book Antiqua</vt:lpstr>
      <vt:lpstr>Calibri</vt:lpstr>
      <vt:lpstr>Constantia</vt:lpstr>
      <vt:lpstr>Times New Roman</vt:lpstr>
      <vt:lpstr>Verdana</vt:lpstr>
      <vt:lpstr>Wingdings</vt:lpstr>
      <vt:lpstr>Wingdings 2</vt:lpstr>
      <vt:lpstr>Flow</vt:lpstr>
      <vt:lpstr>PEMPAL  Moscow 23-25th October 2019  Presentation on Albanian Public Sector  Accounting and Financial Reporting</vt:lpstr>
      <vt:lpstr>General Background</vt:lpstr>
      <vt:lpstr>PowerPoint Presentation</vt:lpstr>
      <vt:lpstr>ALBANIA IPSAS IMPLEMENTATION CAPACITY BUILDING PHASED APPROACH </vt:lpstr>
      <vt:lpstr>ALBANIA IPSAS IMPLEMENTATION - SUCCESSIVE STEPS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Aurela Velo</dc:creator>
  <cp:lastModifiedBy>Alketa Brace</cp:lastModifiedBy>
  <cp:revision>16</cp:revision>
  <dcterms:created xsi:type="dcterms:W3CDTF">2019-10-08T12:08:32Z</dcterms:created>
  <dcterms:modified xsi:type="dcterms:W3CDTF">2019-10-18T10:58:19Z</dcterms:modified>
</cp:coreProperties>
</file>