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n-US">
        <a:effectLst/>
      </a:defRPr>
    </a:defPPr>
    <a:lvl1pPr marL="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0DF512-2EFE-4BA1-AE94-63CEA672658F}">
          <p14:sldIdLst>
            <p14:sldId id="256"/>
            <p14:sldId id="257"/>
            <p14:sldId id="264"/>
          </p14:sldIdLst>
        </p14:section>
        <p14:section name="Untitled Section" id="{9E97F252-8391-4B2D-9182-5C33A0D237B0}">
          <p14:sldIdLst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CC6"/>
    <a:srgbClr val="3F48CC"/>
    <a:srgbClr val="99D9EA"/>
    <a:srgbClr val="F79646"/>
    <a:srgbClr val="8064A2"/>
    <a:srgbClr val="9BBB59"/>
    <a:srgbClr val="4F81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276" autoAdjust="0"/>
  </p:normalViewPr>
  <p:slideViewPr>
    <p:cSldViewPr>
      <p:cViewPr varScale="1">
        <p:scale>
          <a:sx n="67" d="100"/>
          <a:sy n="67" d="100"/>
        </p:scale>
        <p:origin x="12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l">
              <a:defRPr sz="1200">
                <a:effectLst/>
              </a:defRPr>
            </a:lvl1pPr>
          </a:lstStyle>
          <a:p>
            <a:endParaRPr lang="en-GB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r">
              <a:defRPr sz="1200">
                <a:effectLst/>
              </a:defRPr>
            </a:lvl1pPr>
          </a:lstStyle>
          <a:p>
            <a:fld id="{AAB83A4F-6AEF-43F6-9AE6-236690498805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l">
              <a:defRPr sz="1200">
                <a:effectLst/>
              </a:defRPr>
            </a:lvl1pPr>
          </a:lstStyle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r">
              <a:defRPr sz="1200">
                <a:effectLst/>
              </a:defRPr>
            </a:lvl1pPr>
          </a:lstStyle>
          <a:p>
            <a:fld id="{529D32D8-BB6F-4AEF-9B75-B015859C2D36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324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529D32D8-BB6F-4AEF-9B75-B015859C2D36}" type="slidenum">
              <a:rPr lang="en-GB" smtClean="0">
                <a:effectLst/>
              </a:rPr>
              <a:t>6</a:t>
            </a:fld>
            <a:endParaRPr lang="en-GB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79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529D32D8-BB6F-4AEF-9B75-B015859C2D36}" type="slidenum">
              <a:rPr lang="en-GB" smtClean="0">
                <a:effectLst/>
              </a:rPr>
              <a:t>7</a:t>
            </a:fld>
            <a:endParaRPr lang="en-GB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138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  <a:effectLst/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effectLst/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>
                <a:effectLst/>
              </a:rPr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effectLst/>
        </p:spPr>
        <p:txBody>
          <a:bodyPr vert="eaVert"/>
          <a:lstStyle/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  <a:effectLst/>
        </p:spPr>
        <p:txBody>
          <a:bodyPr vert="eaVert"/>
          <a:lstStyle/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  <a:effectLst/>
        </p:spPr>
        <p:txBody>
          <a:bodyPr vert="eaVert"/>
          <a:lstStyle/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grpSp>
        <p:nvGrpSpPr>
          <p:cNvPr id="8" name="Group 7"/>
          <p:cNvGrpSpPr/>
          <p:nvPr userDrawn="1"/>
        </p:nvGrpSpPr>
        <p:grpSpPr>
          <a:xfrm>
            <a:off x="0" y="6780042"/>
            <a:ext cx="9144000" cy="77958"/>
            <a:chOff x="0" y="6693778"/>
            <a:chExt cx="9144000" cy="77958"/>
          </a:xfrm>
          <a:effectLst/>
        </p:grpSpPr>
        <p:sp>
          <p:nvSpPr>
            <p:cNvPr id="9" name="Rectangle 8"/>
            <p:cNvSpPr/>
            <p:nvPr userDrawn="1"/>
          </p:nvSpPr>
          <p:spPr>
            <a:xfrm>
              <a:off x="0" y="6693778"/>
              <a:ext cx="2383277" cy="778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013">
                <a:solidFill>
                  <a:prstClr val="white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383277" y="6693915"/>
              <a:ext cx="6760723" cy="77821"/>
            </a:xfrm>
            <a:prstGeom prst="rect">
              <a:avLst/>
            </a:prstGeom>
            <a:gradFill flip="none" rotWithShape="1">
              <a:gsLst>
                <a:gs pos="77000">
                  <a:srgbClr val="00B0F0"/>
                </a:gs>
                <a:gs pos="0">
                  <a:srgbClr val="0092DA"/>
                </a:gs>
                <a:gs pos="10000">
                  <a:srgbClr val="94DEF9"/>
                </a:gs>
                <a:gs pos="21000">
                  <a:schemeClr val="bg1"/>
                </a:gs>
                <a:gs pos="100000">
                  <a:srgbClr val="0070C0"/>
                </a:gs>
              </a:gsLst>
              <a:lin ang="108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013">
                <a:solidFill>
                  <a:prstClr val="white"/>
                </a:solidFill>
                <a:effectLst/>
              </a:endParaRPr>
            </a:p>
          </p:txBody>
        </p:sp>
      </p:grp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5200" y="158744"/>
            <a:ext cx="7886700" cy="439200"/>
          </a:xfrm>
          <a:effectLst/>
        </p:spPr>
        <p:txBody>
          <a:bodyPr>
            <a:noAutofit/>
          </a:bodyPr>
          <a:lstStyle>
            <a:lvl1pPr>
              <a:defRPr sz="1463" b="1">
                <a:effectLst/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3954" y="583128"/>
            <a:ext cx="5046663" cy="5832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1125">
                <a:effectLst/>
              </a:defRPr>
            </a:lvl1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009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  <a:effectLst/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effectLst/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5pPr>
          </a:lstStyle>
          <a:p>
            <a:pPr lvl="0" eaLnBrk="1" latinLnBrk="0" hangingPunct="1"/>
            <a:r>
              <a:rPr kumimoji="0" lang="en-US">
                <a:effectLst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effectLst/>
        </p:spPr>
        <p:txBody>
          <a:bodyPr/>
          <a:lstStyle/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effectLst/>
        </p:spPr>
        <p:txBody>
          <a:bodyPr/>
          <a:lstStyle>
            <a:lvl1pPr>
              <a:defRPr sz="26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  <a:effectLst/>
        </p:spPr>
        <p:txBody>
          <a:bodyPr/>
          <a:lstStyle>
            <a:lvl1pPr>
              <a:defRPr sz="26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effectLst/>
        </p:spPr>
        <p:txBody>
          <a:bodyPr tIns="45720" anchor="b"/>
          <a:lstStyle>
            <a:lvl1pPr>
              <a:defRPr>
                <a:effectLst/>
              </a:defRPr>
            </a:lvl1pPr>
          </a:lstStyle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effectLst/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>
                <a:effectLst/>
              </a:defRPr>
            </a:lvl2pPr>
            <a:lvl3pPr>
              <a:buNone/>
              <a:defRPr sz="1800" b="1">
                <a:effectLst/>
              </a:defRPr>
            </a:lvl3pPr>
            <a:lvl4pPr>
              <a:buNone/>
              <a:defRPr sz="1600" b="1">
                <a:effectLst/>
              </a:defRPr>
            </a:lvl4pPr>
            <a:lvl5pPr>
              <a:buNone/>
              <a:defRPr sz="1600" b="1">
                <a:effectLst/>
              </a:defRPr>
            </a:lvl5pPr>
          </a:lstStyle>
          <a:p>
            <a:pPr lvl="0" eaLnBrk="1" latinLnBrk="0" hangingPunct="1"/>
            <a:r>
              <a:rPr kumimoji="0" lang="en-US">
                <a:effectLst/>
              </a:rPr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  <a:effectLst/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>
                <a:effectLst/>
              </a:defRPr>
            </a:lvl2pPr>
            <a:lvl3pPr>
              <a:buNone/>
              <a:defRPr sz="1800" b="1">
                <a:effectLst/>
              </a:defRPr>
            </a:lvl3pPr>
            <a:lvl4pPr>
              <a:buNone/>
              <a:defRPr sz="1600" b="1">
                <a:effectLst/>
              </a:defRPr>
            </a:lvl4pPr>
            <a:lvl5pPr>
              <a:buNone/>
              <a:defRPr sz="1600" b="1">
                <a:effectLst/>
              </a:defRPr>
            </a:lvl5pPr>
          </a:lstStyle>
          <a:p>
            <a:pPr lvl="0" eaLnBrk="1" latinLnBrk="0" hangingPunct="1"/>
            <a:r>
              <a:rPr kumimoji="0" lang="en-US">
                <a:effectLst/>
              </a:rPr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  <a:effectLst/>
        </p:spPr>
        <p:txBody>
          <a:bodyPr tIns="0"/>
          <a:lstStyle>
            <a:lvl1pPr>
              <a:defRPr sz="22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</a:lstStyle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  <a:effectLst/>
        </p:spPr>
        <p:txBody>
          <a:bodyPr tIns="0"/>
          <a:lstStyle>
            <a:lvl1pPr>
              <a:defRPr sz="22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</a:lstStyle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effectLst/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effectLst/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effectLst/>
        </p:spPr>
        <p:txBody>
          <a:bodyPr lIns="18288" rIns="18288"/>
          <a:lstStyle>
            <a:lvl1pPr marL="0" indent="0" algn="l">
              <a:buNone/>
              <a:defRPr sz="1400">
                <a:effectLst/>
              </a:defRPr>
            </a:lvl1pPr>
            <a:lvl2pPr indent="0" algn="l">
              <a:buNone/>
              <a:defRPr sz="1200">
                <a:effectLst/>
              </a:defRPr>
            </a:lvl2pPr>
            <a:lvl3pPr indent="0" algn="l">
              <a:buNone/>
              <a:defRPr sz="1000">
                <a:effectLst/>
              </a:defRPr>
            </a:lvl3pPr>
            <a:lvl4pPr indent="0" algn="l">
              <a:buNone/>
              <a:defRPr sz="900">
                <a:effectLst/>
              </a:defRPr>
            </a:lvl4pPr>
            <a:lvl5pPr indent="0" algn="l">
              <a:buNone/>
              <a:defRPr sz="900">
                <a:effectLst/>
              </a:defRPr>
            </a:lvl5pPr>
          </a:lstStyle>
          <a:p>
            <a:pPr lvl="0" eaLnBrk="1" latinLnBrk="0" hangingPunct="1"/>
            <a:r>
              <a:rPr kumimoji="0" lang="en-US">
                <a:effectLst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  <a:effectLst/>
        </p:spPr>
        <p:txBody>
          <a:bodyPr tIns="0"/>
          <a:lstStyle>
            <a:lvl1pPr>
              <a:defRPr sz="2800">
                <a:effectLst/>
              </a:defRPr>
            </a:lvl1pPr>
            <a:lvl2pPr>
              <a:defRPr sz="2600">
                <a:effectLst/>
              </a:defRPr>
            </a:lvl2pPr>
            <a:lvl3pPr>
              <a:defRPr sz="2400">
                <a:effectLst/>
              </a:defRPr>
            </a:lvl3pPr>
            <a:lvl4pPr>
              <a:defRPr sz="20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 eaLnBrk="1" latinLnBrk="0" hangingPunct="1"/>
            <a:r>
              <a:rPr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effectLst/>
              </a:rPr>
              <a:t>Second level</a:t>
            </a:r>
          </a:p>
          <a:p>
            <a:pPr lvl="2" eaLnBrk="1" latinLnBrk="0" hangingPunct="1"/>
            <a:r>
              <a:rPr lang="en-US">
                <a:effectLst/>
              </a:rPr>
              <a:t>Third level</a:t>
            </a:r>
          </a:p>
          <a:p>
            <a:pPr lvl="3" eaLnBrk="1" latinLnBrk="0" hangingPunct="1"/>
            <a:r>
              <a:rPr lang="en-US">
                <a:effectLst/>
              </a:rPr>
              <a:t>Fourth level</a:t>
            </a:r>
          </a:p>
          <a:p>
            <a:pPr lvl="4" eaLnBrk="1" latinLnBrk="0" hangingPunct="1"/>
            <a:r>
              <a:rPr lang="en-US">
                <a:effectLst/>
              </a:rPr>
              <a:t>Fifth level</a:t>
            </a:r>
            <a:endParaRPr kumimoji="0"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>
              <a:effectLst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effectLst/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  <a:effectLst/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>
                <a:effectLst/>
              </a:defRPr>
            </a:lvl1pPr>
            <a:lvl2pPr>
              <a:defRPr sz="1200">
                <a:effectLst/>
              </a:defRPr>
            </a:lvl2pPr>
            <a:lvl3pPr>
              <a:defRPr sz="1000">
                <a:effectLst/>
              </a:defRPr>
            </a:lvl3pPr>
            <a:lvl4pPr>
              <a:defRPr sz="900">
                <a:effectLst/>
              </a:defRPr>
            </a:lvl4pPr>
            <a:lvl5pPr>
              <a:defRPr sz="900">
                <a:effectLst/>
              </a:defRPr>
            </a:lvl5pPr>
          </a:lstStyle>
          <a:p>
            <a:pPr lvl="0" eaLnBrk="1" latinLnBrk="0" hangingPunct="1"/>
            <a:r>
              <a:rPr kumimoji="0" lang="en-US">
                <a:effectLst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  <a:effectLst/>
        </p:spPr>
        <p:txBody>
          <a:bodyPr/>
          <a:lstStyle/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>
                <a:effectLst/>
              </a:defRPr>
            </a:lvl1pPr>
          </a:lstStyle>
          <a:p>
            <a:r>
              <a:rPr kumimoji="0" lang="en-US">
                <a:effectLst/>
              </a:rPr>
              <a:t>Click icon to add picture</a:t>
            </a:r>
          </a:p>
        </p:txBody>
      </p:sp>
      <p:sp>
        <p:nvSpPr>
          <p:cNvPr id="10" name="Freeform 9"/>
          <p:cNvSpPr/>
          <p:nvPr/>
        </p:nvSpPr>
        <p:spPr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7" name="Freeform 6"/>
          <p:cNvSpPr/>
          <p:nvPr/>
        </p:nvSpPr>
        <p:spPr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effectLst/>
        </p:spPr>
        <p:txBody>
          <a:bodyPr vert="horz" lIns="0" rIns="0" bIns="0" anchor="b">
            <a:normAutofit/>
          </a:bodyPr>
          <a:lstStyle/>
          <a:p>
            <a:r>
              <a:rPr kumimoji="0" lang="en-US">
                <a:effectLst/>
              </a:rPr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effectLst/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>
                <a:effectLst/>
              </a:rPr>
              <a:t>Click to edit Master text styles</a:t>
            </a:r>
          </a:p>
          <a:p>
            <a:pPr lvl="1" eaLnBrk="1" latinLnBrk="0" hangingPunct="1"/>
            <a:r>
              <a:rPr kumimoji="0" lang="en-US">
                <a:effectLst/>
              </a:rPr>
              <a:t>Second level</a:t>
            </a:r>
          </a:p>
          <a:p>
            <a:pPr lvl="2" eaLnBrk="1" latinLnBrk="0" hangingPunct="1"/>
            <a:r>
              <a:rPr kumimoji="0" lang="en-US">
                <a:effectLst/>
              </a:rPr>
              <a:t>Third level</a:t>
            </a:r>
          </a:p>
          <a:p>
            <a:pPr lvl="3" eaLnBrk="1" latinLnBrk="0" hangingPunct="1"/>
            <a:r>
              <a:rPr kumimoji="0" lang="en-US">
                <a:effectLst/>
              </a:rPr>
              <a:t>Fourth level</a:t>
            </a:r>
          </a:p>
          <a:p>
            <a:pPr lvl="4" eaLnBrk="1" latinLnBrk="0" hangingPunct="1"/>
            <a:r>
              <a:rPr kumimoji="0" lang="en-US">
                <a:effectLst/>
              </a:rPr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5B9177A7-C197-4618-A301-0407026E73F0}" type="datetimeFigureOut">
              <a:rPr lang="en-GB" smtClean="0">
                <a:effectLst/>
              </a:rPr>
              <a:t>11/11/2019</a:t>
            </a:fld>
            <a:endParaRPr lang="en-GB">
              <a:effectLst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endParaRPr lang="en-GB">
              <a:effectLst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2333257E-1AA3-4A78-A0FE-9B465C1250E4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  <a:effectLst/>
        </p:grpSpPr>
        <p:sp>
          <p:nvSpPr>
            <p:cNvPr id="12" name="Freeform 11"/>
            <p:cNvSpPr/>
            <p:nvPr/>
          </p:nvSpPr>
          <p:spPr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>
                <a:effectLst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>
                <a:effectLst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48680"/>
            <a:ext cx="9036496" cy="2592536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ru-RU" sz="3200" b="1" i="0" u="sng" strike="noStrike" dirty="0">
                <a:solidFill>
                  <a:srgbClr val="C8E3F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PEMPAL </a:t>
            </a:r>
            <a:br>
              <a:rPr lang="ru-RU" sz="3200" b="1" i="0" u="sng" strike="noStrike" dirty="0">
                <a:solidFill>
                  <a:srgbClr val="C8E3F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3200" b="1" i="0" u="sng" strike="noStrike" dirty="0">
                <a:solidFill>
                  <a:srgbClr val="C8E3F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Москва 23–25</a:t>
            </a:r>
            <a:r>
              <a:rPr lang="ru-RU" sz="2700" b="1" i="1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 ​​</a:t>
            </a:r>
            <a:r>
              <a:rPr lang="ru-RU" sz="3200" b="1" i="0" u="sng" strike="noStrike" dirty="0">
                <a:solidFill>
                  <a:srgbClr val="C8E3F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октября 2019 года</a:t>
            </a:r>
            <a:br>
              <a:rPr lang="ru-RU" sz="3200" b="1" i="0" u="none" strike="noStrike" dirty="0">
                <a:solidFill>
                  <a:srgbClr val="C8E3F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700" b="1" i="1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 </a:t>
            </a:r>
            <a:br>
              <a:rPr lang="ru-RU" sz="2700" b="1" i="0" u="none" strike="noStrike" dirty="0">
                <a:solidFill>
                  <a:srgbClr val="C8E3FB"/>
                </a:solidFill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</a:br>
            <a:r>
              <a:rPr lang="ru-RU" sz="2700" b="1" i="1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Презентация по бухгалтерскому учету и финансовой отчетности в государственном секторе Албании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961564" cy="1762492"/>
          </a:xfrm>
          <a:effectLst/>
        </p:spPr>
        <p:txBody>
          <a:bodyPr>
            <a:normAutofit fontScale="95000"/>
          </a:bodyPr>
          <a:lstStyle/>
          <a:p>
            <a:pPr algn="l"/>
            <a:endParaRPr lang="en-GB" sz="1600" i="1" dirty="0">
              <a:effectLst/>
              <a:latin typeface="+mj-lt"/>
            </a:endParaRPr>
          </a:p>
          <a:p>
            <a:pPr algn="l"/>
            <a:endParaRPr lang="en-GB" sz="1600" i="1" dirty="0">
              <a:effectLst/>
              <a:latin typeface="+mj-lt"/>
            </a:endParaRPr>
          </a:p>
          <a:p>
            <a:pPr algn="l" rtl="0"/>
            <a:r>
              <a:rPr lang="ru-RU" sz="1600" b="0" i="1" u="none" strike="noStrike" dirty="0" err="1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Алма</a:t>
            </a:r>
            <a:r>
              <a:rPr lang="ru-RU" sz="1600" b="0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1600" b="0" i="1" u="none" strike="noStrike" dirty="0" err="1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Бейа</a:t>
            </a:r>
            <a:endParaRPr lang="ru-RU" sz="1600" b="0" i="1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algn="l" rtl="0"/>
            <a:r>
              <a:rPr lang="ru-RU" sz="1600" b="0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Генеральный директор казначейства</a:t>
            </a:r>
          </a:p>
          <a:p>
            <a:pPr algn="l" rtl="0"/>
            <a:r>
              <a:rPr lang="ru-RU" sz="1600" b="0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Министерство экономики и финансов</a:t>
            </a:r>
          </a:p>
          <a:p>
            <a:pPr algn="l" rtl="0"/>
            <a:r>
              <a:rPr lang="ru-RU" sz="1600" b="0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alma.beja@financa.gov.al</a:t>
            </a:r>
          </a:p>
          <a:p>
            <a:endParaRPr lang="en-GB" dirty="0">
              <a:effectLst/>
            </a:endParaRPr>
          </a:p>
        </p:txBody>
      </p:sp>
      <p:pic>
        <p:nvPicPr>
          <p:cNvPr id="6" name="Picture 5" descr="Description: cid:image001.png@01D3339C.700225A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489196"/>
            <a:ext cx="2065020" cy="1478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952944" y="4727684"/>
            <a:ext cx="1728192" cy="23979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100" b="0" i="0" u="none" strike="noStrike" baseline="-25000">
                <a:solidFill>
                  <a:srgbClr val="0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МИНИСТЕРСТВО ЭКОНОМИКИ </a:t>
            </a:r>
            <a:br>
              <a:rPr lang="ru-RU" sz="1100" b="0" i="0" u="none" strike="noStrike" baseline="-25000">
                <a:solidFill>
                  <a:srgbClr val="0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</a:br>
            <a:r>
              <a:rPr lang="ru-RU" sz="1100" b="0" i="0" u="none" strike="noStrike" baseline="-25000">
                <a:solidFill>
                  <a:srgbClr val="0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И ФИНАНСОВ</a:t>
            </a:r>
          </a:p>
          <a:p>
            <a:pPr algn="ctr"/>
            <a:endParaRPr lang="ru-RU" sz="120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736660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924712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ru-RU" sz="4800" b="0" i="0" u="none" strike="noStrike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Общая информация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194971"/>
          </a:xfrm>
          <a:effectLst/>
        </p:spPr>
        <p:txBody>
          <a:bodyPr>
            <a:normAutofit fontScale="82500" lnSpcReduction="20000"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Бухгалтерский учет и финансовая отчетность в государственном секторе Албании ведется в настоящее время кассовым методом с 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элементами метода начисления для определенных категорий активов и обязательств.</a:t>
            </a:r>
          </a:p>
          <a:p>
            <a:pPr algn="just" rtl="0">
              <a:buFont typeface="Wingdings" pitchFamily="2" charset="2"/>
              <a:buChar char="Ø"/>
            </a:pP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В настоящее время в Республике Албания стандарты бухгалтерского учета в государственном секторе </a:t>
            </a:r>
            <a:r>
              <a:rPr lang="ru-RU" sz="2000" b="0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в чистом виде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 отсутствуют.  Вместо этого действуют, общепринятые принципы бухгалтерского учета в государственном секторе Албании (</a:t>
            </a:r>
            <a:r>
              <a:rPr lang="ru-RU" sz="2000" b="0" i="0" u="none" strike="noStrike" dirty="0" err="1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PS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 </a:t>
            </a:r>
            <a:r>
              <a:rPr lang="ru-RU" sz="2000" b="0" i="0" u="none" strike="noStrike" dirty="0" err="1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GAAP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), которые законодательно закреплены в запутанной, разрозненной и неоднозначной нормативно-правовой базе (законы и инструкции Министерства экономики и финансов).</a:t>
            </a:r>
          </a:p>
          <a:p>
            <a:pPr algn="just" rtl="0">
              <a:buFont typeface="Wingdings" pitchFamily="2" charset="2"/>
              <a:buChar char="Ø"/>
            </a:pP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Разработка методики бухгалтерского учета в государственном секторе является зоной ответственности Министерства экономики и финансов.</a:t>
            </a:r>
          </a:p>
          <a:p>
            <a:pPr marL="0" indent="0" algn="just">
              <a:buNone/>
            </a:pPr>
            <a:endParaRPr lang="en-US" sz="1200" dirty="0"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  <a:defRPr>
                <a:effectLst/>
              </a:defRPr>
            </a:pPr>
            <a:r>
              <a:rPr lang="ru-RU" sz="2000" b="1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Главные достижения:</a:t>
            </a:r>
          </a:p>
          <a:p>
            <a:pPr marL="0" indent="720000" algn="just" rtl="0">
              <a:buNone/>
              <a:defRPr>
                <a:effectLst/>
              </a:defRPr>
            </a:pP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	</a:t>
            </a:r>
            <a:endParaRPr lang="en-US" sz="2000" dirty="0"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en-GB" dirty="0">
              <a:effectLst/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1010187" y="4842419"/>
            <a:ext cx="338236" cy="288032"/>
          </a:xfrm>
          <a:prstGeom prst="curvedRightArrow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effectLst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987694" y="5589240"/>
            <a:ext cx="338236" cy="288032"/>
          </a:xfrm>
          <a:prstGeom prst="curvedRightArrow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51660" y="4812344"/>
            <a:ext cx="7396804" cy="1713000"/>
          </a:xfrm>
          <a:prstGeom prst="rect">
            <a:avLst/>
          </a:prstGeom>
          <a:effectLst/>
        </p:spPr>
        <p:txBody>
          <a:bodyPr vert="horz">
            <a:normAutofit fontScale="8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/>
              <a:buNone/>
              <a:defRPr>
                <a:effectLst/>
              </a:defRPr>
            </a:pPr>
            <a:r>
              <a:rPr lang="ru-RU" sz="2000" dirty="0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Успешное внедрение 	информационной системы управления государственными финансами Албании (двойная запись, автоматическая финансовая консолидация и т. д.)</a:t>
            </a:r>
          </a:p>
          <a:p>
            <a:pPr marL="0" indent="0" algn="just">
              <a:buFont typeface="Wingdings 2"/>
              <a:buNone/>
              <a:defRPr>
                <a:effectLst/>
              </a:defRPr>
            </a:pPr>
            <a:r>
              <a:rPr lang="ru-RU" sz="2000" dirty="0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Внедрение единого плана счетов для всех уровней государственного управления с полной гармонизацией процессов бюджетирования и бухгалтерского учета (облегчение финансовой консолидации и мониторинга исполнения бюджета)</a:t>
            </a:r>
          </a:p>
          <a:p>
            <a:pPr marL="0" indent="0" algn="just">
              <a:buFont typeface="Wingdings 2"/>
              <a:buNone/>
            </a:pPr>
            <a:endParaRPr lang="en-US" sz="20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03250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Rectangle 1"/>
          <p:cNvSpPr/>
          <p:nvPr/>
        </p:nvSpPr>
        <p:spPr>
          <a:xfrm>
            <a:off x="107504" y="1268760"/>
            <a:ext cx="8861503" cy="426270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endParaRPr lang="en-US" sz="3600" b="1" i="1" dirty="0">
              <a:effectLst/>
              <a:ea typeface="Times New Roman" panose="02020603050405020304" pitchFamily="18" charset="0"/>
            </a:endParaRPr>
          </a:p>
          <a:p>
            <a:pPr algn="ctr" rtl="0"/>
            <a:r>
              <a:rPr lang="ru-RU" sz="2600" b="1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  <a:ea typeface="Times New Roman"/>
              </a:rPr>
              <a:t>Проект «Развитие бухгалтерского учета и финансовой отчетности в государственном секторе» </a:t>
            </a:r>
          </a:p>
          <a:p>
            <a:pPr algn="ctr" rtl="0"/>
            <a:r>
              <a:rPr lang="ru-RU" sz="2600" b="1" i="1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  <a:ea typeface="Times New Roman"/>
              </a:rPr>
              <a:t>(Всемирный банк (ВБ), Государственный секретариат Швейцарии по экономическим вопросам (SECO))</a:t>
            </a:r>
          </a:p>
          <a:p>
            <a:pPr algn="ctr"/>
            <a:endParaRPr lang="en-US" sz="3600" b="1" i="1" dirty="0">
              <a:effectLst/>
              <a:ea typeface="Times New Roman" panose="02020603050405020304" pitchFamily="18" charset="0"/>
            </a:endParaRPr>
          </a:p>
          <a:p>
            <a:pPr marL="1031875" lvl="2" indent="-342900" algn="just" rtl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MS Mincho"/>
                <a:cs typeface="Times New Roman"/>
              </a:rPr>
              <a:t>Развитие бухгалтерского учета и финансовой отчетности в государственном секторе в соответствии с МСУГС; </a:t>
            </a:r>
          </a:p>
          <a:p>
            <a:pPr marL="1031875" lvl="2" indent="-342900" algn="just" rtl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MS Mincho"/>
                <a:cs typeface="Times New Roman"/>
              </a:rPr>
              <a:t>Расширение полномочий Министерства экономики и финансов, а также развитие профессиональных навыков специалистов по бухгалтерскому учету в государственном секторе;</a:t>
            </a:r>
          </a:p>
        </p:txBody>
      </p:sp>
    </p:spTree>
    <p:extLst>
      <p:ext uri="{BB962C8B-B14F-4D97-AF65-F5344CB8AC3E}">
        <p14:creationId xmlns:p14="http://schemas.microsoft.com/office/powerpoint/2010/main" val="13449691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54" y="1328881"/>
            <a:ext cx="7886700" cy="329400"/>
          </a:xfrm>
          <a:effectLst/>
        </p:spPr>
        <p:txBody>
          <a:bodyPr/>
          <a:lstStyle/>
          <a:p>
            <a:pPr rtl="0"/>
            <a:r>
              <a:rPr lang="ru-RU" sz="1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ПОСЛЕДОВАТЕЛЬНЫЙ ПОДХОД К ИНСТИТУЦИОНАЛЬНОМУ РАЗВИТИЮ В РАМКАХ РЕАЛИЗАЦИИ МЕЖДУНАРОДНЫХ СТАНДАРТОВ В ГОСУДАРСТВЕННОМ СЕКТОРЕ (МСУГС) АЛБАНИИ</a:t>
            </a:r>
            <a:br>
              <a:rPr lang="ru-RU" sz="1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endParaRPr lang="ru-RU" sz="1400" b="1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29" name="Rectangle 2"/>
          <p:cNvSpPr/>
          <p:nvPr/>
        </p:nvSpPr>
        <p:spPr>
          <a:xfrm>
            <a:off x="5606124" y="2375876"/>
            <a:ext cx="451024" cy="2258178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dup0" fmla="*/ 0 w 868101"/>
              <a:gd name="connsiteY0dup0" fmla="*/ 0 h 3194612"/>
              <a:gd name="connsiteX1dup0" fmla="*/ 856526 w 868101"/>
              <a:gd name="connsiteY1dup0" fmla="*/ 717631 h 3194612"/>
              <a:gd name="connsiteX2dup0" fmla="*/ 868101 w 868101"/>
              <a:gd name="connsiteY2dup0" fmla="*/ 3194612 h 3194612"/>
              <a:gd name="connsiteX3dup0" fmla="*/ 0 w 868101"/>
              <a:gd name="connsiteY3dup0" fmla="*/ 3194612 h 3194612"/>
              <a:gd name="connsiteX4dup0" fmla="*/ 0 w 868101"/>
              <a:gd name="connsiteY4dup0" fmla="*/ 0 h 3194612"/>
              <a:gd name="connsiteX0dup0dup1" fmla="*/ 0 w 868101"/>
              <a:gd name="connsiteY0dup0dup1" fmla="*/ 0 h 3194612"/>
              <a:gd name="connsiteX1dup0dup1" fmla="*/ 856526 w 868101"/>
              <a:gd name="connsiteY1dup0dup1" fmla="*/ 717631 h 3194612"/>
              <a:gd name="connsiteX2dup0dup1" fmla="*/ 868101 w 868101"/>
              <a:gd name="connsiteY2dup0dup1" fmla="*/ 3194612 h 3194612"/>
              <a:gd name="connsiteX3dup0dup1" fmla="*/ 0 w 868101"/>
              <a:gd name="connsiteY3dup0dup1" fmla="*/ 2303361 h 3194612"/>
              <a:gd name="connsiteX4dup0dup1" fmla="*/ 0 w 868101"/>
              <a:gd name="connsiteY4dup0dup1" fmla="*/ 0 h 3194612"/>
              <a:gd name="connsiteX0dup0dup1dup2" fmla="*/ 0 w 869214"/>
              <a:gd name="connsiteY0dup0dup1dup2" fmla="*/ 0 h 3194612"/>
              <a:gd name="connsiteX1dup0dup1dup2" fmla="*/ 868101 w 869214"/>
              <a:gd name="connsiteY1dup0dup1dup2" fmla="*/ 1284790 h 3194612"/>
              <a:gd name="connsiteX2dup0dup1dup2" fmla="*/ 868101 w 869214"/>
              <a:gd name="connsiteY2dup0dup1dup2" fmla="*/ 3194612 h 3194612"/>
              <a:gd name="connsiteX3dup0dup1dup2" fmla="*/ 0 w 869214"/>
              <a:gd name="connsiteY3dup0dup1dup2" fmla="*/ 2303361 h 3194612"/>
              <a:gd name="connsiteX4dup0dup1dup2" fmla="*/ 0 w 869214"/>
              <a:gd name="connsiteY4dup0dup1dup2" fmla="*/ 0 h 3194612"/>
              <a:gd name="connsiteX0dup0dup1dup2dup3" fmla="*/ 11575 w 880789"/>
              <a:gd name="connsiteY0dup0dup1dup2dup3" fmla="*/ 0 h 3194612"/>
              <a:gd name="connsiteX1dup0dup1dup2dup3" fmla="*/ 879676 w 880789"/>
              <a:gd name="connsiteY1dup0dup1dup2dup3" fmla="*/ 1284790 h 3194612"/>
              <a:gd name="connsiteX2dup0dup1dup2dup3" fmla="*/ 879676 w 880789"/>
              <a:gd name="connsiteY2dup0dup1dup2dup3" fmla="*/ 3194612 h 3194612"/>
              <a:gd name="connsiteX3dup0dup1dup2dup3" fmla="*/ 0 w 880789"/>
              <a:gd name="connsiteY3dup0dup1dup2dup3" fmla="*/ 1851948 h 3194612"/>
              <a:gd name="connsiteX4dup0dup1dup2dup3" fmla="*/ 11575 w 880789"/>
              <a:gd name="connsiteY4dup0dup1dup2dup3" fmla="*/ 0 h 3194612"/>
              <a:gd name="connsiteX0dup0dup1dup2dup3dup4" fmla="*/ 219919 w 880789"/>
              <a:gd name="connsiteY0dup0dup1dup2dup3dup4" fmla="*/ 0 h 2835797"/>
              <a:gd name="connsiteX1dup0dup1dup2dup3dup4" fmla="*/ 879676 w 880789"/>
              <a:gd name="connsiteY1dup0dup1dup2dup3dup4" fmla="*/ 925975 h 2835797"/>
              <a:gd name="connsiteX2dup0dup1dup2dup3dup4" fmla="*/ 879676 w 880789"/>
              <a:gd name="connsiteY2dup0dup1dup2dup3dup4" fmla="*/ 2835797 h 2835797"/>
              <a:gd name="connsiteX3dup0dup1dup2dup3dup4" fmla="*/ 0 w 880789"/>
              <a:gd name="connsiteY3dup0dup1dup2dup3dup4" fmla="*/ 1493133 h 2835797"/>
              <a:gd name="connsiteX4dup0dup1dup2dup3dup4" fmla="*/ 219919 w 880789"/>
              <a:gd name="connsiteY4dup0dup1dup2dup3dup4" fmla="*/ 0 h 2835797"/>
              <a:gd name="connsiteX0dup0dup1dup2dup3dup4dup5" fmla="*/ 266218 w 880789"/>
              <a:gd name="connsiteY0dup0dup1dup2dup3dup4dup5" fmla="*/ 0 h 2801073"/>
              <a:gd name="connsiteX1dup0dup1dup2dup3dup4dup5" fmla="*/ 879676 w 880789"/>
              <a:gd name="connsiteY1dup0dup1dup2dup3dup4dup5" fmla="*/ 891251 h 2801073"/>
              <a:gd name="connsiteX2dup0dup1dup2dup3dup4dup5" fmla="*/ 879676 w 880789"/>
              <a:gd name="connsiteY2dup0dup1dup2dup3dup4dup5" fmla="*/ 2801073 h 2801073"/>
              <a:gd name="connsiteX3dup0dup1dup2dup3dup4dup5" fmla="*/ 0 w 880789"/>
              <a:gd name="connsiteY3dup0dup1dup2dup3dup4dup5" fmla="*/ 1458409 h 2801073"/>
              <a:gd name="connsiteX4dup0dup1dup2dup3dup4dup5" fmla="*/ 266218 w 880789"/>
              <a:gd name="connsiteY4dup0dup1dup2dup3dup4dup5" fmla="*/ 0 h 2801073"/>
              <a:gd name="connsiteX0dup0dup1dup2dup3dup4dup5dup6" fmla="*/ 219919 w 880789"/>
              <a:gd name="connsiteY0dup0dup1dup2dup3dup4dup5dup6" fmla="*/ 0 h 2801073"/>
              <a:gd name="connsiteX1dup0dup1dup2dup3dup4dup5dup6" fmla="*/ 879676 w 880789"/>
              <a:gd name="connsiteY1dup0dup1dup2dup3dup4dup5dup6" fmla="*/ 891251 h 2801073"/>
              <a:gd name="connsiteX2dup0dup1dup2dup3dup4dup5dup6" fmla="*/ 879676 w 880789"/>
              <a:gd name="connsiteY2dup0dup1dup2dup3dup4dup5dup6" fmla="*/ 2801073 h 2801073"/>
              <a:gd name="connsiteX3dup0dup1dup2dup3dup4dup5dup6" fmla="*/ 0 w 880789"/>
              <a:gd name="connsiteY3dup0dup1dup2dup3dup4dup5dup6" fmla="*/ 1458409 h 2801073"/>
              <a:gd name="connsiteX4dup0dup1dup2dup3dup4dup5dup6" fmla="*/ 219919 w 880789"/>
              <a:gd name="connsiteY4dup0dup1dup2dup3dup4dup5dup6" fmla="*/ 0 h 2801073"/>
              <a:gd name="connsiteX0dup0dup1dup2dup3dup4dup5dup6dup7" fmla="*/ 243069 w 880789"/>
              <a:gd name="connsiteY0dup0dup1dup2dup3dup4dup5dup6dup7" fmla="*/ 0 h 3044142"/>
              <a:gd name="connsiteX1dup0dup1dup2dup3dup4dup5dup6dup7" fmla="*/ 879676 w 880789"/>
              <a:gd name="connsiteY1dup0dup1dup2dup3dup4dup5dup6dup7" fmla="*/ 1134320 h 3044142"/>
              <a:gd name="connsiteX2dup0dup1dup2dup3dup4dup5dup6dup7" fmla="*/ 879676 w 880789"/>
              <a:gd name="connsiteY2dup0dup1dup2dup3dup4dup5dup6dup7" fmla="*/ 3044142 h 3044142"/>
              <a:gd name="connsiteX3dup0dup1dup2dup3dup4dup5dup6dup7" fmla="*/ 0 w 880789"/>
              <a:gd name="connsiteY3dup0dup1dup2dup3dup4dup5dup6dup7" fmla="*/ 1701478 h 3044142"/>
              <a:gd name="connsiteX4dup0dup1dup2dup3dup4dup5dup6dup7" fmla="*/ 243069 w 880789"/>
              <a:gd name="connsiteY4dup0dup1dup2dup3dup4dup5dup6dup7" fmla="*/ 0 h 3044142"/>
              <a:gd name="connsiteX0dup0dup1dup2dup3dup4dup5dup6dup7dup8" fmla="*/ 104173 w 741893"/>
              <a:gd name="connsiteY0dup0dup1dup2dup3dup4dup5dup6dup7dup8" fmla="*/ 0 h 3044142"/>
              <a:gd name="connsiteX1dup0dup1dup2dup3dup4dup5dup6dup7dup8" fmla="*/ 740780 w 741893"/>
              <a:gd name="connsiteY1dup0dup1dup2dup3dup4dup5dup6dup7dup8" fmla="*/ 1134320 h 3044142"/>
              <a:gd name="connsiteX2dup0dup1dup2dup3dup4dup5dup6dup7dup8" fmla="*/ 740780 w 741893"/>
              <a:gd name="connsiteY2dup0dup1dup2dup3dup4dup5dup6dup7dup8" fmla="*/ 3044142 h 3044142"/>
              <a:gd name="connsiteX3dup0dup1dup2dup3dup4dup5dup6dup7dup8" fmla="*/ 0 w 741893"/>
              <a:gd name="connsiteY3dup0dup1dup2dup3dup4dup5dup6dup7dup8" fmla="*/ 1678328 h 3044142"/>
              <a:gd name="connsiteX4dup0dup1dup2dup3dup4dup5dup6dup7dup8" fmla="*/ 104173 w 741893"/>
              <a:gd name="connsiteY4dup0dup1dup2dup3dup4dup5dup6dup7dup8" fmla="*/ 0 h 3044142"/>
              <a:gd name="connsiteX0dup0dup1dup2dup3dup4dup5dup6dup7dup8dup9" fmla="*/ 104173 w 740828"/>
              <a:gd name="connsiteY0dup0dup1dup2dup3dup4dup5dup6dup7dup8dup9" fmla="*/ 0 h 2639028"/>
              <a:gd name="connsiteX1dup0dup1dup2dup3dup4dup5dup6dup7dup8dup9" fmla="*/ 740780 w 740828"/>
              <a:gd name="connsiteY1dup0dup1dup2dup3dup4dup5dup6dup7dup8dup9" fmla="*/ 1134320 h 2639028"/>
              <a:gd name="connsiteX2dup0dup1dup2dup3dup4dup5dup6dup7dup8dup9" fmla="*/ 520861 w 740828"/>
              <a:gd name="connsiteY2dup0dup1dup2dup3dup4dup5dup6dup7dup8dup9" fmla="*/ 2639028 h 2639028"/>
              <a:gd name="connsiteX3dup0dup1dup2dup3dup4dup5dup6dup7dup8dup9" fmla="*/ 0 w 740828"/>
              <a:gd name="connsiteY3dup0dup1dup2dup3dup4dup5dup6dup7dup8dup9" fmla="*/ 1678328 h 2639028"/>
              <a:gd name="connsiteX4dup0dup1dup2dup3dup4dup5dup6dup7dup8dup9" fmla="*/ 104173 w 740828"/>
              <a:gd name="connsiteY4dup0dup1dup2dup3dup4dup5dup6dup7dup8dup9" fmla="*/ 0 h 2639028"/>
              <a:gd name="connsiteX0dup0dup1dup2dup3dup4dup5dup6dup7dup8dup9dup10" fmla="*/ 104173 w 567357"/>
              <a:gd name="connsiteY0dup0dup1dup2dup3dup4dup5dup6dup7dup8dup9dup10" fmla="*/ 0 h 2639028"/>
              <a:gd name="connsiteX1dup0dup1dup2dup3dup4dup5dup6dup7dup8dup9dup10" fmla="*/ 567160 w 567357"/>
              <a:gd name="connsiteY1dup0dup1dup2dup3dup4dup5dup6dup7dup8dup9dup10" fmla="*/ 833378 h 2639028"/>
              <a:gd name="connsiteX2dup0dup1dup2dup3dup4dup5dup6dup7dup8dup9dup10" fmla="*/ 520861 w 567357"/>
              <a:gd name="connsiteY2dup0dup1dup2dup3dup4dup5dup6dup7dup8dup9dup10" fmla="*/ 2639028 h 2639028"/>
              <a:gd name="connsiteX3dup0dup1dup2dup3dup4dup5dup6dup7dup8dup9dup10" fmla="*/ 0 w 567357"/>
              <a:gd name="connsiteY3dup0dup1dup2dup3dup4dup5dup6dup7dup8dup9dup10" fmla="*/ 1678328 h 2639028"/>
              <a:gd name="connsiteX4dup0dup1dup2dup3dup4dup5dup6dup7dup8dup9dup10" fmla="*/ 104173 w 567357"/>
              <a:gd name="connsiteY4dup0dup1dup2dup3dup4dup5dup6dup7dup8dup9dup10" fmla="*/ 0 h 2639028"/>
            </a:gdLst>
            <a:ahLst/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1" name="Rectangle 2"/>
          <p:cNvSpPr/>
          <p:nvPr/>
        </p:nvSpPr>
        <p:spPr>
          <a:xfrm>
            <a:off x="3804039" y="2458608"/>
            <a:ext cx="451024" cy="2236982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dup0" fmla="*/ 0 w 868101"/>
              <a:gd name="connsiteY0dup0" fmla="*/ 0 h 3194612"/>
              <a:gd name="connsiteX1dup0" fmla="*/ 856526 w 868101"/>
              <a:gd name="connsiteY1dup0" fmla="*/ 717631 h 3194612"/>
              <a:gd name="connsiteX2dup0" fmla="*/ 868101 w 868101"/>
              <a:gd name="connsiteY2dup0" fmla="*/ 3194612 h 3194612"/>
              <a:gd name="connsiteX3dup0" fmla="*/ 0 w 868101"/>
              <a:gd name="connsiteY3dup0" fmla="*/ 3194612 h 3194612"/>
              <a:gd name="connsiteX4dup0" fmla="*/ 0 w 868101"/>
              <a:gd name="connsiteY4dup0" fmla="*/ 0 h 3194612"/>
              <a:gd name="connsiteX0dup0dup1" fmla="*/ 0 w 868101"/>
              <a:gd name="connsiteY0dup0dup1" fmla="*/ 0 h 3194612"/>
              <a:gd name="connsiteX1dup0dup1" fmla="*/ 856526 w 868101"/>
              <a:gd name="connsiteY1dup0dup1" fmla="*/ 717631 h 3194612"/>
              <a:gd name="connsiteX2dup0dup1" fmla="*/ 868101 w 868101"/>
              <a:gd name="connsiteY2dup0dup1" fmla="*/ 3194612 h 3194612"/>
              <a:gd name="connsiteX3dup0dup1" fmla="*/ 0 w 868101"/>
              <a:gd name="connsiteY3dup0dup1" fmla="*/ 2303361 h 3194612"/>
              <a:gd name="connsiteX4dup0dup1" fmla="*/ 0 w 868101"/>
              <a:gd name="connsiteY4dup0dup1" fmla="*/ 0 h 3194612"/>
              <a:gd name="connsiteX0dup0dup1dup2" fmla="*/ 0 w 869214"/>
              <a:gd name="connsiteY0dup0dup1dup2" fmla="*/ 0 h 3194612"/>
              <a:gd name="connsiteX1dup0dup1dup2" fmla="*/ 868101 w 869214"/>
              <a:gd name="connsiteY1dup0dup1dup2" fmla="*/ 1284790 h 3194612"/>
              <a:gd name="connsiteX2dup0dup1dup2" fmla="*/ 868101 w 869214"/>
              <a:gd name="connsiteY2dup0dup1dup2" fmla="*/ 3194612 h 3194612"/>
              <a:gd name="connsiteX3dup0dup1dup2" fmla="*/ 0 w 869214"/>
              <a:gd name="connsiteY3dup0dup1dup2" fmla="*/ 2303361 h 3194612"/>
              <a:gd name="connsiteX4dup0dup1dup2" fmla="*/ 0 w 869214"/>
              <a:gd name="connsiteY4dup0dup1dup2" fmla="*/ 0 h 3194612"/>
              <a:gd name="connsiteX0dup0dup1dup2dup3" fmla="*/ 11575 w 880789"/>
              <a:gd name="connsiteY0dup0dup1dup2dup3" fmla="*/ 0 h 3194612"/>
              <a:gd name="connsiteX1dup0dup1dup2dup3" fmla="*/ 879676 w 880789"/>
              <a:gd name="connsiteY1dup0dup1dup2dup3" fmla="*/ 1284790 h 3194612"/>
              <a:gd name="connsiteX2dup0dup1dup2dup3" fmla="*/ 879676 w 880789"/>
              <a:gd name="connsiteY2dup0dup1dup2dup3" fmla="*/ 3194612 h 3194612"/>
              <a:gd name="connsiteX3dup0dup1dup2dup3" fmla="*/ 0 w 880789"/>
              <a:gd name="connsiteY3dup0dup1dup2dup3" fmla="*/ 1851948 h 3194612"/>
              <a:gd name="connsiteX4dup0dup1dup2dup3" fmla="*/ 11575 w 880789"/>
              <a:gd name="connsiteY4dup0dup1dup2dup3" fmla="*/ 0 h 3194612"/>
              <a:gd name="connsiteX0dup0dup1dup2dup3dup4" fmla="*/ 219919 w 880789"/>
              <a:gd name="connsiteY0dup0dup1dup2dup3dup4" fmla="*/ 0 h 2835797"/>
              <a:gd name="connsiteX1dup0dup1dup2dup3dup4" fmla="*/ 879676 w 880789"/>
              <a:gd name="connsiteY1dup0dup1dup2dup3dup4" fmla="*/ 925975 h 2835797"/>
              <a:gd name="connsiteX2dup0dup1dup2dup3dup4" fmla="*/ 879676 w 880789"/>
              <a:gd name="connsiteY2dup0dup1dup2dup3dup4" fmla="*/ 2835797 h 2835797"/>
              <a:gd name="connsiteX3dup0dup1dup2dup3dup4" fmla="*/ 0 w 880789"/>
              <a:gd name="connsiteY3dup0dup1dup2dup3dup4" fmla="*/ 1493133 h 2835797"/>
              <a:gd name="connsiteX4dup0dup1dup2dup3dup4" fmla="*/ 219919 w 880789"/>
              <a:gd name="connsiteY4dup0dup1dup2dup3dup4" fmla="*/ 0 h 2835797"/>
              <a:gd name="connsiteX0dup0dup1dup2dup3dup4dup5" fmla="*/ 266218 w 880789"/>
              <a:gd name="connsiteY0dup0dup1dup2dup3dup4dup5" fmla="*/ 0 h 2801073"/>
              <a:gd name="connsiteX1dup0dup1dup2dup3dup4dup5" fmla="*/ 879676 w 880789"/>
              <a:gd name="connsiteY1dup0dup1dup2dup3dup4dup5" fmla="*/ 891251 h 2801073"/>
              <a:gd name="connsiteX2dup0dup1dup2dup3dup4dup5" fmla="*/ 879676 w 880789"/>
              <a:gd name="connsiteY2dup0dup1dup2dup3dup4dup5" fmla="*/ 2801073 h 2801073"/>
              <a:gd name="connsiteX3dup0dup1dup2dup3dup4dup5" fmla="*/ 0 w 880789"/>
              <a:gd name="connsiteY3dup0dup1dup2dup3dup4dup5" fmla="*/ 1458409 h 2801073"/>
              <a:gd name="connsiteX4dup0dup1dup2dup3dup4dup5" fmla="*/ 266218 w 880789"/>
              <a:gd name="connsiteY4dup0dup1dup2dup3dup4dup5" fmla="*/ 0 h 2801073"/>
              <a:gd name="connsiteX0dup0dup1dup2dup3dup4dup5dup6" fmla="*/ 219919 w 880789"/>
              <a:gd name="connsiteY0dup0dup1dup2dup3dup4dup5dup6" fmla="*/ 0 h 2801073"/>
              <a:gd name="connsiteX1dup0dup1dup2dup3dup4dup5dup6" fmla="*/ 879676 w 880789"/>
              <a:gd name="connsiteY1dup0dup1dup2dup3dup4dup5dup6" fmla="*/ 891251 h 2801073"/>
              <a:gd name="connsiteX2dup0dup1dup2dup3dup4dup5dup6" fmla="*/ 879676 w 880789"/>
              <a:gd name="connsiteY2dup0dup1dup2dup3dup4dup5dup6" fmla="*/ 2801073 h 2801073"/>
              <a:gd name="connsiteX3dup0dup1dup2dup3dup4dup5dup6" fmla="*/ 0 w 880789"/>
              <a:gd name="connsiteY3dup0dup1dup2dup3dup4dup5dup6" fmla="*/ 1458409 h 2801073"/>
              <a:gd name="connsiteX4dup0dup1dup2dup3dup4dup5dup6" fmla="*/ 219919 w 880789"/>
              <a:gd name="connsiteY4dup0dup1dup2dup3dup4dup5dup6" fmla="*/ 0 h 2801073"/>
              <a:gd name="connsiteX0dup0dup1dup2dup3dup4dup5dup6dup7" fmla="*/ 243069 w 880789"/>
              <a:gd name="connsiteY0dup0dup1dup2dup3dup4dup5dup6dup7" fmla="*/ 0 h 3044142"/>
              <a:gd name="connsiteX1dup0dup1dup2dup3dup4dup5dup6dup7" fmla="*/ 879676 w 880789"/>
              <a:gd name="connsiteY1dup0dup1dup2dup3dup4dup5dup6dup7" fmla="*/ 1134320 h 3044142"/>
              <a:gd name="connsiteX2dup0dup1dup2dup3dup4dup5dup6dup7" fmla="*/ 879676 w 880789"/>
              <a:gd name="connsiteY2dup0dup1dup2dup3dup4dup5dup6dup7" fmla="*/ 3044142 h 3044142"/>
              <a:gd name="connsiteX3dup0dup1dup2dup3dup4dup5dup6dup7" fmla="*/ 0 w 880789"/>
              <a:gd name="connsiteY3dup0dup1dup2dup3dup4dup5dup6dup7" fmla="*/ 1701478 h 3044142"/>
              <a:gd name="connsiteX4dup0dup1dup2dup3dup4dup5dup6dup7" fmla="*/ 243069 w 880789"/>
              <a:gd name="connsiteY4dup0dup1dup2dup3dup4dup5dup6dup7" fmla="*/ 0 h 3044142"/>
              <a:gd name="connsiteX0dup0dup1dup2dup3dup4dup5dup6dup7dup8" fmla="*/ 104173 w 741893"/>
              <a:gd name="connsiteY0dup0dup1dup2dup3dup4dup5dup6dup7dup8" fmla="*/ 0 h 3044142"/>
              <a:gd name="connsiteX1dup0dup1dup2dup3dup4dup5dup6dup7dup8" fmla="*/ 740780 w 741893"/>
              <a:gd name="connsiteY1dup0dup1dup2dup3dup4dup5dup6dup7dup8" fmla="*/ 1134320 h 3044142"/>
              <a:gd name="connsiteX2dup0dup1dup2dup3dup4dup5dup6dup7dup8" fmla="*/ 740780 w 741893"/>
              <a:gd name="connsiteY2dup0dup1dup2dup3dup4dup5dup6dup7dup8" fmla="*/ 3044142 h 3044142"/>
              <a:gd name="connsiteX3dup0dup1dup2dup3dup4dup5dup6dup7dup8" fmla="*/ 0 w 741893"/>
              <a:gd name="connsiteY3dup0dup1dup2dup3dup4dup5dup6dup7dup8" fmla="*/ 1678328 h 3044142"/>
              <a:gd name="connsiteX4dup0dup1dup2dup3dup4dup5dup6dup7dup8" fmla="*/ 104173 w 741893"/>
              <a:gd name="connsiteY4dup0dup1dup2dup3dup4dup5dup6dup7dup8" fmla="*/ 0 h 3044142"/>
              <a:gd name="connsiteX0dup0dup1dup2dup3dup4dup5dup6dup7dup8dup9" fmla="*/ 104173 w 740828"/>
              <a:gd name="connsiteY0dup0dup1dup2dup3dup4dup5dup6dup7dup8dup9" fmla="*/ 0 h 2639028"/>
              <a:gd name="connsiteX1dup0dup1dup2dup3dup4dup5dup6dup7dup8dup9" fmla="*/ 740780 w 740828"/>
              <a:gd name="connsiteY1dup0dup1dup2dup3dup4dup5dup6dup7dup8dup9" fmla="*/ 1134320 h 2639028"/>
              <a:gd name="connsiteX2dup0dup1dup2dup3dup4dup5dup6dup7dup8dup9" fmla="*/ 520861 w 740828"/>
              <a:gd name="connsiteY2dup0dup1dup2dup3dup4dup5dup6dup7dup8dup9" fmla="*/ 2639028 h 2639028"/>
              <a:gd name="connsiteX3dup0dup1dup2dup3dup4dup5dup6dup7dup8dup9" fmla="*/ 0 w 740828"/>
              <a:gd name="connsiteY3dup0dup1dup2dup3dup4dup5dup6dup7dup8dup9" fmla="*/ 1678328 h 2639028"/>
              <a:gd name="connsiteX4dup0dup1dup2dup3dup4dup5dup6dup7dup8dup9" fmla="*/ 104173 w 740828"/>
              <a:gd name="connsiteY4dup0dup1dup2dup3dup4dup5dup6dup7dup8dup9" fmla="*/ 0 h 2639028"/>
              <a:gd name="connsiteX0dup0dup1dup2dup3dup4dup5dup6dup7dup8dup9dup10" fmla="*/ 104173 w 567357"/>
              <a:gd name="connsiteY0dup0dup1dup2dup3dup4dup5dup6dup7dup8dup9dup10" fmla="*/ 0 h 2639028"/>
              <a:gd name="connsiteX1dup0dup1dup2dup3dup4dup5dup6dup7dup8dup9dup10" fmla="*/ 567160 w 567357"/>
              <a:gd name="connsiteY1dup0dup1dup2dup3dup4dup5dup6dup7dup8dup9dup10" fmla="*/ 833378 h 2639028"/>
              <a:gd name="connsiteX2dup0dup1dup2dup3dup4dup5dup6dup7dup8dup9dup10" fmla="*/ 520861 w 567357"/>
              <a:gd name="connsiteY2dup0dup1dup2dup3dup4dup5dup6dup7dup8dup9dup10" fmla="*/ 2639028 h 2639028"/>
              <a:gd name="connsiteX3dup0dup1dup2dup3dup4dup5dup6dup7dup8dup9dup10" fmla="*/ 0 w 567357"/>
              <a:gd name="connsiteY3dup0dup1dup2dup3dup4dup5dup6dup7dup8dup9dup10" fmla="*/ 1678328 h 2639028"/>
              <a:gd name="connsiteX4dup0dup1dup2dup3dup4dup5dup6dup7dup8dup9dup10" fmla="*/ 104173 w 567357"/>
              <a:gd name="connsiteY4dup0dup1dup2dup3dup4dup5dup6dup7dup8dup9dup10" fmla="*/ 0 h 2639028"/>
            </a:gdLst>
            <a:ahLst/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2" name="Right Arrow 12"/>
          <p:cNvSpPr/>
          <p:nvPr/>
        </p:nvSpPr>
        <p:spPr>
          <a:xfrm>
            <a:off x="842210" y="2323383"/>
            <a:ext cx="7906253" cy="2427992"/>
          </a:xfrm>
          <a:custGeom>
            <a:avLst/>
            <a:gdLst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0 w 8633949"/>
              <a:gd name="connsiteY7" fmla="*/ 275615 h 2913481"/>
              <a:gd name="connsiteX0dup0" fmla="*/ 8397 w 8642346"/>
              <a:gd name="connsiteY0dup0" fmla="*/ 275615 h 2913481"/>
              <a:gd name="connsiteX1dup0" fmla="*/ 7882015 w 8642346"/>
              <a:gd name="connsiteY1dup0" fmla="*/ 275615 h 2913481"/>
              <a:gd name="connsiteX2dup0" fmla="*/ 7882015 w 8642346"/>
              <a:gd name="connsiteY2dup0" fmla="*/ 0 h 2913481"/>
              <a:gd name="connsiteX3dup0" fmla="*/ 8642346 w 8642346"/>
              <a:gd name="connsiteY3dup0" fmla="*/ 1456741 h 2913481"/>
              <a:gd name="connsiteX4dup0" fmla="*/ 7882015 w 8642346"/>
              <a:gd name="connsiteY4dup0" fmla="*/ 2913481 h 2913481"/>
              <a:gd name="connsiteX5dup0" fmla="*/ 7882015 w 8642346"/>
              <a:gd name="connsiteY5dup0" fmla="*/ 2637866 h 2913481"/>
              <a:gd name="connsiteX6dup0" fmla="*/ 8397 w 8642346"/>
              <a:gd name="connsiteY6dup0" fmla="*/ 2637866 h 2913481"/>
              <a:gd name="connsiteX7dup0" fmla="*/ 0 w 8642346"/>
              <a:gd name="connsiteY7dup0" fmla="*/ 1369689 h 2913481"/>
              <a:gd name="connsiteX8" fmla="*/ 8397 w 8642346"/>
              <a:gd name="connsiteY8" fmla="*/ 275615 h 2913481"/>
              <a:gd name="connsiteX0dup0dup1" fmla="*/ 0 w 8633949"/>
              <a:gd name="connsiteY0dup0dup1" fmla="*/ 275615 h 2913481"/>
              <a:gd name="connsiteX1dup0dup1" fmla="*/ 7873618 w 8633949"/>
              <a:gd name="connsiteY1dup0dup1" fmla="*/ 275615 h 2913481"/>
              <a:gd name="connsiteX2dup0dup1" fmla="*/ 7873618 w 8633949"/>
              <a:gd name="connsiteY2dup0dup1" fmla="*/ 0 h 2913481"/>
              <a:gd name="connsiteX3dup0dup1" fmla="*/ 8633949 w 8633949"/>
              <a:gd name="connsiteY3dup0dup1" fmla="*/ 1456741 h 2913481"/>
              <a:gd name="connsiteX4dup0dup1" fmla="*/ 7873618 w 8633949"/>
              <a:gd name="connsiteY4dup0dup1" fmla="*/ 2913481 h 2913481"/>
              <a:gd name="connsiteX5dup0dup1" fmla="*/ 7873618 w 8633949"/>
              <a:gd name="connsiteY5dup0dup1" fmla="*/ 2637866 h 2913481"/>
              <a:gd name="connsiteX6dup0dup1" fmla="*/ 0 w 8633949"/>
              <a:gd name="connsiteY6dup0dup1" fmla="*/ 2637866 h 2913481"/>
              <a:gd name="connsiteX7dup0dup1" fmla="*/ 288486 w 8633949"/>
              <a:gd name="connsiteY7dup0dup1" fmla="*/ 1393439 h 2913481"/>
              <a:gd name="connsiteX8dup0" fmla="*/ 0 w 8633949"/>
              <a:gd name="connsiteY8dup0" fmla="*/ 275615 h 2913481"/>
            </a:gdLst>
            <a:ahLst/>
            <a:cxnLst>
              <a:cxn ang="0">
                <a:pos x="connsiteX0dup0dup1" y="connsiteY0dup0dup1"/>
              </a:cxn>
              <a:cxn ang="0">
                <a:pos x="connsiteX1dup0dup1" y="connsiteY1dup0dup1"/>
              </a:cxn>
              <a:cxn ang="0">
                <a:pos x="connsiteX2dup0dup1" y="connsiteY2dup0dup1"/>
              </a:cxn>
              <a:cxn ang="0">
                <a:pos x="connsiteX3dup0dup1" y="connsiteY3dup0dup1"/>
              </a:cxn>
              <a:cxn ang="0">
                <a:pos x="connsiteX4dup0dup1" y="connsiteY4dup0dup1"/>
              </a:cxn>
              <a:cxn ang="0">
                <a:pos x="connsiteX5dup0dup1" y="connsiteY5dup0dup1"/>
              </a:cxn>
              <a:cxn ang="0">
                <a:pos x="connsiteX6dup0dup1" y="connsiteY6dup0dup1"/>
              </a:cxn>
              <a:cxn ang="0">
                <a:pos x="connsiteX7dup0dup1" y="connsiteY7dup0dup1"/>
              </a:cxn>
              <a:cxn ang="0">
                <a:pos x="connsiteX8dup0" y="connsiteY8dup0"/>
              </a:cxn>
            </a:cxnLst>
            <a:rect l="l" t="t" r="r" b="b"/>
            <a:pathLst>
              <a:path w="8633949" h="2913481">
                <a:moveTo>
                  <a:pt x="0" y="275615"/>
                </a:moveTo>
                <a:lnTo>
                  <a:pt x="7873618" y="275615"/>
                </a:lnTo>
                <a:lnTo>
                  <a:pt x="7873618" y="0"/>
                </a:lnTo>
                <a:lnTo>
                  <a:pt x="8633949" y="1456741"/>
                </a:lnTo>
                <a:lnTo>
                  <a:pt x="7873618" y="2913481"/>
                </a:lnTo>
                <a:lnTo>
                  <a:pt x="7873618" y="2637866"/>
                </a:lnTo>
                <a:lnTo>
                  <a:pt x="0" y="2637866"/>
                </a:lnTo>
                <a:lnTo>
                  <a:pt x="288486" y="1393439"/>
                </a:lnTo>
                <a:lnTo>
                  <a:pt x="0" y="27561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7" name="9 Rectángulo"/>
          <p:cNvSpPr/>
          <p:nvPr/>
        </p:nvSpPr>
        <p:spPr>
          <a:xfrm flipH="1">
            <a:off x="1153750" y="2561931"/>
            <a:ext cx="690384" cy="211890"/>
          </a:xfrm>
          <a:prstGeom prst="rect">
            <a:avLst/>
          </a:prstGeom>
          <a:effectLst/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 1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842211" y="2323382"/>
            <a:ext cx="1328906" cy="2465655"/>
          </a:xfrm>
          <a:prstGeom prst="roundRect">
            <a:avLst>
              <a:gd name="adj" fmla="val 135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0779" y="2597125"/>
            <a:ext cx="1322933" cy="2091663"/>
          </a:xfrm>
          <a:prstGeom prst="rect">
            <a:avLst/>
          </a:prstGeom>
          <a:noFill/>
          <a:effectLst/>
        </p:spPr>
        <p:txBody>
          <a:bodyPr wrap="square" rtlCol="0">
            <a:normAutofit fontScale="77500" lnSpcReduction="20000"/>
          </a:bodyPr>
          <a:lstStyle/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Подробный анализ потребностей в обучении (</a:t>
            </a:r>
            <a:r>
              <a:rPr lang="ru-RU" sz="1000" b="0" i="0" u="none" strike="noStrike" dirty="0" err="1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TNA</a:t>
            </a: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) специалистов органов государственного управления Албании в контексте профессиональной финансовой квалификации и полномочий</a:t>
            </a:r>
          </a:p>
          <a:p>
            <a:pPr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Оценить текущие финансовые навыки </a:t>
            </a:r>
          </a:p>
          <a:p>
            <a:pPr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Провести тестирование</a:t>
            </a:r>
          </a:p>
          <a:p>
            <a:pPr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Разработать учебные и ознакомительные курсы по МСУГС</a:t>
            </a:r>
          </a:p>
          <a:p>
            <a:endParaRPr lang="en-US" sz="105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346775" y="2347451"/>
            <a:ext cx="1181576" cy="2395959"/>
          </a:xfrm>
          <a:prstGeom prst="roundRect">
            <a:avLst>
              <a:gd name="adj" fmla="val 13599"/>
            </a:avLst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8" name="9 Rectángulo"/>
          <p:cNvSpPr/>
          <p:nvPr/>
        </p:nvSpPr>
        <p:spPr>
          <a:xfrm>
            <a:off x="2538165" y="2422106"/>
            <a:ext cx="702880" cy="227145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</a:t>
            </a:r>
            <a:r>
              <a:rPr lang="ru-RU" sz="13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 </a:t>
            </a:r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89307" y="2597125"/>
            <a:ext cx="1238236" cy="2098465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txBody>
          <a:bodyPr wrap="square" rtlCol="0">
            <a:normAutofit fontScale="92500" lnSpcReduction="20000"/>
          </a:bodyPr>
          <a:lstStyle/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Удовлетворить краткосрочные потребности:</a:t>
            </a:r>
          </a:p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провести тренинги, привязанные к введению в эксплуатацию ИТ / внедрению МСУГС; </a:t>
            </a:r>
          </a:p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и долгосрочные:</a:t>
            </a:r>
          </a:p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Подбор, удержание финансового персонала</a:t>
            </a: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 </a:t>
            </a:r>
          </a:p>
          <a:p>
            <a:pPr marL="171450" indent="-171450">
              <a:buAutoNum type="arabicPeriod"/>
            </a:pPr>
            <a:endParaRPr lang="en-US" sz="788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endParaRPr lang="en-US" sz="788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656596" y="2312631"/>
            <a:ext cx="1181576" cy="2430779"/>
            <a:chOff x="5986546" y="2005222"/>
            <a:chExt cx="1575435" cy="3241038"/>
          </a:xfrm>
          <a:effectLst/>
        </p:grpSpPr>
        <p:sp>
          <p:nvSpPr>
            <p:cNvPr id="35" name="Rounded Rectangle 34"/>
            <p:cNvSpPr/>
            <p:nvPr/>
          </p:nvSpPr>
          <p:spPr>
            <a:xfrm>
              <a:off x="5986546" y="2005222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  <a:extrusionClr>
                <a:prstClr val="black"/>
              </a:extrusionClr>
              <a:contourClr>
                <a:prstClr val="black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prstClr val="white"/>
                </a:solidFill>
                <a:effectLst/>
              </a:endParaRPr>
            </a:p>
          </p:txBody>
        </p:sp>
        <p:sp>
          <p:nvSpPr>
            <p:cNvPr id="39" name="9 Rectángulo"/>
            <p:cNvSpPr/>
            <p:nvPr/>
          </p:nvSpPr>
          <p:spPr>
            <a:xfrm>
              <a:off x="6380621" y="2184165"/>
              <a:ext cx="767592" cy="282520"/>
            </a:xfrm>
            <a:prstGeom prst="rect">
              <a:avLst/>
            </a:prstGeom>
            <a:effectLst/>
          </p:spPr>
          <p:txBody>
            <a:bodyPr wrap="none" lIns="28797" tIns="14399" rIns="28797" bIns="14399">
              <a:spAutoFit/>
            </a:bodyPr>
            <a:lstStyle/>
            <a:p>
              <a:pPr rtl="0"/>
              <a:r>
                <a:rPr lang="ru-RU" sz="1200" b="1" i="0" u="sng" strike="noStrike" kern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ea typeface="Verdana"/>
                  <a:cs typeface="Verdana"/>
                </a:rPr>
                <a:t>ФАЗА 3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35267" y="2516027"/>
              <a:ext cx="1477348" cy="2730233"/>
            </a:xfrm>
            <a:prstGeom prst="rect">
              <a:avLst/>
            </a:prstGeom>
            <a:noFill/>
            <a:effectLst/>
          </p:spPr>
          <p:txBody>
            <a:bodyPr wrap="square" rtlCol="0">
              <a:normAutofit fontScale="77500" lnSpcReduction="20000"/>
            </a:bodyPr>
            <a:lstStyle/>
            <a:p>
              <a:pPr rtl="0"/>
              <a:r>
                <a:rPr lang="ru-RU" sz="10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Развивать инфраструктуру для поддержки наращивания внутреннего потенциала</a:t>
              </a:r>
            </a:p>
            <a:p>
              <a:endParaRPr lang="en-US" sz="1050" dirty="0">
                <a:solidFill>
                  <a:prstClr val="white"/>
                </a:solidFill>
                <a:effectLst/>
                <a:cs typeface="Calibri" panose="020F0502020204030204" pitchFamily="34" charset="0"/>
              </a:endParaRPr>
            </a:p>
            <a:p>
              <a:pPr rtl="0"/>
              <a:r>
                <a:rPr lang="ru-RU" sz="10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Начать 1-ю серию курсов для новых бухгалтеров /рядовых специалистов бухгалтерии / финансов для персонала нефинансовых отделов </a:t>
              </a: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4918882" y="2312631"/>
            <a:ext cx="1256000" cy="2376157"/>
          </a:xfrm>
          <a:prstGeom prst="roundRect">
            <a:avLst>
              <a:gd name="adj" fmla="val 13599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40" name="9 Rectángulo"/>
          <p:cNvSpPr/>
          <p:nvPr/>
        </p:nvSpPr>
        <p:spPr>
          <a:xfrm>
            <a:off x="5234999" y="2440672"/>
            <a:ext cx="703466" cy="211890"/>
          </a:xfrm>
          <a:prstGeom prst="rect">
            <a:avLst/>
          </a:prstGeom>
          <a:effectLst/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937717" y="2665744"/>
            <a:ext cx="1154839" cy="231601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en-US" sz="105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Усовершенствовать систему обучения и приступить к дальнейшим тренингам финансовых кадров</a:t>
            </a:r>
          </a:p>
          <a:p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effectLst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174882" y="2312631"/>
            <a:ext cx="1092192" cy="2395959"/>
          </a:xfrm>
          <a:prstGeom prst="roundRect">
            <a:avLst>
              <a:gd name="adj" fmla="val 13599"/>
            </a:avLst>
          </a:prstGeom>
          <a:solidFill>
            <a:srgbClr val="FFC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24" name="9 Rectángulo"/>
          <p:cNvSpPr/>
          <p:nvPr/>
        </p:nvSpPr>
        <p:spPr>
          <a:xfrm>
            <a:off x="1157672" y="2448379"/>
            <a:ext cx="767938" cy="211890"/>
          </a:xfrm>
          <a:prstGeom prst="rect">
            <a:avLst/>
          </a:prstGeom>
          <a:effectLst/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 1</a:t>
            </a:r>
          </a:p>
        </p:txBody>
      </p:sp>
      <p:sp>
        <p:nvSpPr>
          <p:cNvPr id="28" name="9 Rectángulo"/>
          <p:cNvSpPr/>
          <p:nvPr/>
        </p:nvSpPr>
        <p:spPr>
          <a:xfrm>
            <a:off x="6340476" y="2452686"/>
            <a:ext cx="752555" cy="211890"/>
          </a:xfrm>
          <a:prstGeom prst="rect">
            <a:avLst/>
          </a:prstGeom>
          <a:effectLst/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 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03357" y="2691931"/>
            <a:ext cx="1212716" cy="10983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. </a:t>
            </a:r>
          </a:p>
          <a:p>
            <a:pPr algn="ctr"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Поддержка в актуальном состоянии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effectLst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20423" y="4869485"/>
            <a:ext cx="8423577" cy="848001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  <a:extrusionClr>
              <a:prstClr val="black"/>
            </a:extrusionClr>
            <a:contourClr>
              <a:prstClr val="black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ru-RU" sz="13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	     2019                                                                                     2023</a:t>
            </a:r>
          </a:p>
        </p:txBody>
      </p:sp>
    </p:spTree>
    <p:extLst>
      <p:ext uri="{BB962C8B-B14F-4D97-AF65-F5344CB8AC3E}">
        <p14:creationId xmlns:p14="http://schemas.microsoft.com/office/powerpoint/2010/main" val="25117286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37" y="957066"/>
            <a:ext cx="8668939" cy="329400"/>
          </a:xfrm>
          <a:effectLst/>
        </p:spPr>
        <p:txBody>
          <a:bodyPr/>
          <a:lstStyle/>
          <a:p>
            <a:pPr algn="ctr" rtl="0"/>
            <a:r>
              <a:rPr lang="ru-RU" sz="1400" b="1" i="0" u="none" strike="noStrike">
                <a:solidFill>
                  <a:srgbClr val="073763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ПОСЛЕДОВАТЕЛЬНЫЕ ШАГИ ПО ВНЕДРЕНИЮ МСУГС В АЛБАНИИ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846061" y="1290888"/>
            <a:ext cx="5046663" cy="437400"/>
          </a:xfrm>
          <a:effectLst/>
        </p:spPr>
        <p:txBody>
          <a:bodyPr/>
          <a:lstStyle/>
          <a:p>
            <a:pPr algn="ctr" rtl="0"/>
            <a:r>
              <a:rPr lang="ru-RU" sz="1100" b="0" i="0" u="none" strike="noStrike">
                <a:solidFill>
                  <a:srgbClr val="1F4E79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ПОДХОД, ОПРЕДЕЛЯЮЩИЙ ОЧЕРЕДНОСТЬ ВНЕДРЕНИЯ</a:t>
            </a:r>
          </a:p>
        </p:txBody>
      </p:sp>
      <p:sp>
        <p:nvSpPr>
          <p:cNvPr id="29" name="Rectangle 2"/>
          <p:cNvSpPr/>
          <p:nvPr/>
        </p:nvSpPr>
        <p:spPr>
          <a:xfrm>
            <a:off x="5631630" y="2439707"/>
            <a:ext cx="425518" cy="2194347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dup0" fmla="*/ 0 w 868101"/>
              <a:gd name="connsiteY0dup0" fmla="*/ 0 h 3194612"/>
              <a:gd name="connsiteX1dup0" fmla="*/ 856526 w 868101"/>
              <a:gd name="connsiteY1dup0" fmla="*/ 717631 h 3194612"/>
              <a:gd name="connsiteX2dup0" fmla="*/ 868101 w 868101"/>
              <a:gd name="connsiteY2dup0" fmla="*/ 3194612 h 3194612"/>
              <a:gd name="connsiteX3dup0" fmla="*/ 0 w 868101"/>
              <a:gd name="connsiteY3dup0" fmla="*/ 3194612 h 3194612"/>
              <a:gd name="connsiteX4dup0" fmla="*/ 0 w 868101"/>
              <a:gd name="connsiteY4dup0" fmla="*/ 0 h 3194612"/>
              <a:gd name="connsiteX0dup0dup1" fmla="*/ 0 w 868101"/>
              <a:gd name="connsiteY0dup0dup1" fmla="*/ 0 h 3194612"/>
              <a:gd name="connsiteX1dup0dup1" fmla="*/ 856526 w 868101"/>
              <a:gd name="connsiteY1dup0dup1" fmla="*/ 717631 h 3194612"/>
              <a:gd name="connsiteX2dup0dup1" fmla="*/ 868101 w 868101"/>
              <a:gd name="connsiteY2dup0dup1" fmla="*/ 3194612 h 3194612"/>
              <a:gd name="connsiteX3dup0dup1" fmla="*/ 0 w 868101"/>
              <a:gd name="connsiteY3dup0dup1" fmla="*/ 2303361 h 3194612"/>
              <a:gd name="connsiteX4dup0dup1" fmla="*/ 0 w 868101"/>
              <a:gd name="connsiteY4dup0dup1" fmla="*/ 0 h 3194612"/>
              <a:gd name="connsiteX0dup0dup1dup2" fmla="*/ 0 w 869214"/>
              <a:gd name="connsiteY0dup0dup1dup2" fmla="*/ 0 h 3194612"/>
              <a:gd name="connsiteX1dup0dup1dup2" fmla="*/ 868101 w 869214"/>
              <a:gd name="connsiteY1dup0dup1dup2" fmla="*/ 1284790 h 3194612"/>
              <a:gd name="connsiteX2dup0dup1dup2" fmla="*/ 868101 w 869214"/>
              <a:gd name="connsiteY2dup0dup1dup2" fmla="*/ 3194612 h 3194612"/>
              <a:gd name="connsiteX3dup0dup1dup2" fmla="*/ 0 w 869214"/>
              <a:gd name="connsiteY3dup0dup1dup2" fmla="*/ 2303361 h 3194612"/>
              <a:gd name="connsiteX4dup0dup1dup2" fmla="*/ 0 w 869214"/>
              <a:gd name="connsiteY4dup0dup1dup2" fmla="*/ 0 h 3194612"/>
              <a:gd name="connsiteX0dup0dup1dup2dup3" fmla="*/ 11575 w 880789"/>
              <a:gd name="connsiteY0dup0dup1dup2dup3" fmla="*/ 0 h 3194612"/>
              <a:gd name="connsiteX1dup0dup1dup2dup3" fmla="*/ 879676 w 880789"/>
              <a:gd name="connsiteY1dup0dup1dup2dup3" fmla="*/ 1284790 h 3194612"/>
              <a:gd name="connsiteX2dup0dup1dup2dup3" fmla="*/ 879676 w 880789"/>
              <a:gd name="connsiteY2dup0dup1dup2dup3" fmla="*/ 3194612 h 3194612"/>
              <a:gd name="connsiteX3dup0dup1dup2dup3" fmla="*/ 0 w 880789"/>
              <a:gd name="connsiteY3dup0dup1dup2dup3" fmla="*/ 1851948 h 3194612"/>
              <a:gd name="connsiteX4dup0dup1dup2dup3" fmla="*/ 11575 w 880789"/>
              <a:gd name="connsiteY4dup0dup1dup2dup3" fmla="*/ 0 h 3194612"/>
              <a:gd name="connsiteX0dup0dup1dup2dup3dup4" fmla="*/ 219919 w 880789"/>
              <a:gd name="connsiteY0dup0dup1dup2dup3dup4" fmla="*/ 0 h 2835797"/>
              <a:gd name="connsiteX1dup0dup1dup2dup3dup4" fmla="*/ 879676 w 880789"/>
              <a:gd name="connsiteY1dup0dup1dup2dup3dup4" fmla="*/ 925975 h 2835797"/>
              <a:gd name="connsiteX2dup0dup1dup2dup3dup4" fmla="*/ 879676 w 880789"/>
              <a:gd name="connsiteY2dup0dup1dup2dup3dup4" fmla="*/ 2835797 h 2835797"/>
              <a:gd name="connsiteX3dup0dup1dup2dup3dup4" fmla="*/ 0 w 880789"/>
              <a:gd name="connsiteY3dup0dup1dup2dup3dup4" fmla="*/ 1493133 h 2835797"/>
              <a:gd name="connsiteX4dup0dup1dup2dup3dup4" fmla="*/ 219919 w 880789"/>
              <a:gd name="connsiteY4dup0dup1dup2dup3dup4" fmla="*/ 0 h 2835797"/>
              <a:gd name="connsiteX0dup0dup1dup2dup3dup4dup5" fmla="*/ 266218 w 880789"/>
              <a:gd name="connsiteY0dup0dup1dup2dup3dup4dup5" fmla="*/ 0 h 2801073"/>
              <a:gd name="connsiteX1dup0dup1dup2dup3dup4dup5" fmla="*/ 879676 w 880789"/>
              <a:gd name="connsiteY1dup0dup1dup2dup3dup4dup5" fmla="*/ 891251 h 2801073"/>
              <a:gd name="connsiteX2dup0dup1dup2dup3dup4dup5" fmla="*/ 879676 w 880789"/>
              <a:gd name="connsiteY2dup0dup1dup2dup3dup4dup5" fmla="*/ 2801073 h 2801073"/>
              <a:gd name="connsiteX3dup0dup1dup2dup3dup4dup5" fmla="*/ 0 w 880789"/>
              <a:gd name="connsiteY3dup0dup1dup2dup3dup4dup5" fmla="*/ 1458409 h 2801073"/>
              <a:gd name="connsiteX4dup0dup1dup2dup3dup4dup5" fmla="*/ 266218 w 880789"/>
              <a:gd name="connsiteY4dup0dup1dup2dup3dup4dup5" fmla="*/ 0 h 2801073"/>
              <a:gd name="connsiteX0dup0dup1dup2dup3dup4dup5dup6" fmla="*/ 219919 w 880789"/>
              <a:gd name="connsiteY0dup0dup1dup2dup3dup4dup5dup6" fmla="*/ 0 h 2801073"/>
              <a:gd name="connsiteX1dup0dup1dup2dup3dup4dup5dup6" fmla="*/ 879676 w 880789"/>
              <a:gd name="connsiteY1dup0dup1dup2dup3dup4dup5dup6" fmla="*/ 891251 h 2801073"/>
              <a:gd name="connsiteX2dup0dup1dup2dup3dup4dup5dup6" fmla="*/ 879676 w 880789"/>
              <a:gd name="connsiteY2dup0dup1dup2dup3dup4dup5dup6" fmla="*/ 2801073 h 2801073"/>
              <a:gd name="connsiteX3dup0dup1dup2dup3dup4dup5dup6" fmla="*/ 0 w 880789"/>
              <a:gd name="connsiteY3dup0dup1dup2dup3dup4dup5dup6" fmla="*/ 1458409 h 2801073"/>
              <a:gd name="connsiteX4dup0dup1dup2dup3dup4dup5dup6" fmla="*/ 219919 w 880789"/>
              <a:gd name="connsiteY4dup0dup1dup2dup3dup4dup5dup6" fmla="*/ 0 h 2801073"/>
              <a:gd name="connsiteX0dup0dup1dup2dup3dup4dup5dup6dup7" fmla="*/ 243069 w 880789"/>
              <a:gd name="connsiteY0dup0dup1dup2dup3dup4dup5dup6dup7" fmla="*/ 0 h 3044142"/>
              <a:gd name="connsiteX1dup0dup1dup2dup3dup4dup5dup6dup7" fmla="*/ 879676 w 880789"/>
              <a:gd name="connsiteY1dup0dup1dup2dup3dup4dup5dup6dup7" fmla="*/ 1134320 h 3044142"/>
              <a:gd name="connsiteX2dup0dup1dup2dup3dup4dup5dup6dup7" fmla="*/ 879676 w 880789"/>
              <a:gd name="connsiteY2dup0dup1dup2dup3dup4dup5dup6dup7" fmla="*/ 3044142 h 3044142"/>
              <a:gd name="connsiteX3dup0dup1dup2dup3dup4dup5dup6dup7" fmla="*/ 0 w 880789"/>
              <a:gd name="connsiteY3dup0dup1dup2dup3dup4dup5dup6dup7" fmla="*/ 1701478 h 3044142"/>
              <a:gd name="connsiteX4dup0dup1dup2dup3dup4dup5dup6dup7" fmla="*/ 243069 w 880789"/>
              <a:gd name="connsiteY4dup0dup1dup2dup3dup4dup5dup6dup7" fmla="*/ 0 h 3044142"/>
              <a:gd name="connsiteX0dup0dup1dup2dup3dup4dup5dup6dup7dup8" fmla="*/ 104173 w 741893"/>
              <a:gd name="connsiteY0dup0dup1dup2dup3dup4dup5dup6dup7dup8" fmla="*/ 0 h 3044142"/>
              <a:gd name="connsiteX1dup0dup1dup2dup3dup4dup5dup6dup7dup8" fmla="*/ 740780 w 741893"/>
              <a:gd name="connsiteY1dup0dup1dup2dup3dup4dup5dup6dup7dup8" fmla="*/ 1134320 h 3044142"/>
              <a:gd name="connsiteX2dup0dup1dup2dup3dup4dup5dup6dup7dup8" fmla="*/ 740780 w 741893"/>
              <a:gd name="connsiteY2dup0dup1dup2dup3dup4dup5dup6dup7dup8" fmla="*/ 3044142 h 3044142"/>
              <a:gd name="connsiteX3dup0dup1dup2dup3dup4dup5dup6dup7dup8" fmla="*/ 0 w 741893"/>
              <a:gd name="connsiteY3dup0dup1dup2dup3dup4dup5dup6dup7dup8" fmla="*/ 1678328 h 3044142"/>
              <a:gd name="connsiteX4dup0dup1dup2dup3dup4dup5dup6dup7dup8" fmla="*/ 104173 w 741893"/>
              <a:gd name="connsiteY4dup0dup1dup2dup3dup4dup5dup6dup7dup8" fmla="*/ 0 h 3044142"/>
              <a:gd name="connsiteX0dup0dup1dup2dup3dup4dup5dup6dup7dup8dup9" fmla="*/ 104173 w 740828"/>
              <a:gd name="connsiteY0dup0dup1dup2dup3dup4dup5dup6dup7dup8dup9" fmla="*/ 0 h 2639028"/>
              <a:gd name="connsiteX1dup0dup1dup2dup3dup4dup5dup6dup7dup8dup9" fmla="*/ 740780 w 740828"/>
              <a:gd name="connsiteY1dup0dup1dup2dup3dup4dup5dup6dup7dup8dup9" fmla="*/ 1134320 h 2639028"/>
              <a:gd name="connsiteX2dup0dup1dup2dup3dup4dup5dup6dup7dup8dup9" fmla="*/ 520861 w 740828"/>
              <a:gd name="connsiteY2dup0dup1dup2dup3dup4dup5dup6dup7dup8dup9" fmla="*/ 2639028 h 2639028"/>
              <a:gd name="connsiteX3dup0dup1dup2dup3dup4dup5dup6dup7dup8dup9" fmla="*/ 0 w 740828"/>
              <a:gd name="connsiteY3dup0dup1dup2dup3dup4dup5dup6dup7dup8dup9" fmla="*/ 1678328 h 2639028"/>
              <a:gd name="connsiteX4dup0dup1dup2dup3dup4dup5dup6dup7dup8dup9" fmla="*/ 104173 w 740828"/>
              <a:gd name="connsiteY4dup0dup1dup2dup3dup4dup5dup6dup7dup8dup9" fmla="*/ 0 h 2639028"/>
              <a:gd name="connsiteX0dup0dup1dup2dup3dup4dup5dup6dup7dup8dup9dup10" fmla="*/ 104173 w 567357"/>
              <a:gd name="connsiteY0dup0dup1dup2dup3dup4dup5dup6dup7dup8dup9dup10" fmla="*/ 0 h 2639028"/>
              <a:gd name="connsiteX1dup0dup1dup2dup3dup4dup5dup6dup7dup8dup9dup10" fmla="*/ 567160 w 567357"/>
              <a:gd name="connsiteY1dup0dup1dup2dup3dup4dup5dup6dup7dup8dup9dup10" fmla="*/ 833378 h 2639028"/>
              <a:gd name="connsiteX2dup0dup1dup2dup3dup4dup5dup6dup7dup8dup9dup10" fmla="*/ 520861 w 567357"/>
              <a:gd name="connsiteY2dup0dup1dup2dup3dup4dup5dup6dup7dup8dup9dup10" fmla="*/ 2639028 h 2639028"/>
              <a:gd name="connsiteX3dup0dup1dup2dup3dup4dup5dup6dup7dup8dup9dup10" fmla="*/ 0 w 567357"/>
              <a:gd name="connsiteY3dup0dup1dup2dup3dup4dup5dup6dup7dup8dup9dup10" fmla="*/ 1678328 h 2639028"/>
              <a:gd name="connsiteX4dup0dup1dup2dup3dup4dup5dup6dup7dup8dup9dup10" fmla="*/ 104173 w 567357"/>
              <a:gd name="connsiteY4dup0dup1dup2dup3dup4dup5dup6dup7dup8dup9dup10" fmla="*/ 0 h 2639028"/>
            </a:gdLst>
            <a:ahLst/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0" name="Rectangle 2"/>
          <p:cNvSpPr/>
          <p:nvPr/>
        </p:nvSpPr>
        <p:spPr>
          <a:xfrm>
            <a:off x="2038093" y="2206063"/>
            <a:ext cx="425518" cy="2551064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dup0" fmla="*/ 0 w 868101"/>
              <a:gd name="connsiteY0dup0" fmla="*/ 0 h 3194612"/>
              <a:gd name="connsiteX1dup0" fmla="*/ 856526 w 868101"/>
              <a:gd name="connsiteY1dup0" fmla="*/ 717631 h 3194612"/>
              <a:gd name="connsiteX2dup0" fmla="*/ 868101 w 868101"/>
              <a:gd name="connsiteY2dup0" fmla="*/ 3194612 h 3194612"/>
              <a:gd name="connsiteX3dup0" fmla="*/ 0 w 868101"/>
              <a:gd name="connsiteY3dup0" fmla="*/ 3194612 h 3194612"/>
              <a:gd name="connsiteX4dup0" fmla="*/ 0 w 868101"/>
              <a:gd name="connsiteY4dup0" fmla="*/ 0 h 3194612"/>
              <a:gd name="connsiteX0dup0dup1" fmla="*/ 0 w 868101"/>
              <a:gd name="connsiteY0dup0dup1" fmla="*/ 0 h 3194612"/>
              <a:gd name="connsiteX1dup0dup1" fmla="*/ 856526 w 868101"/>
              <a:gd name="connsiteY1dup0dup1" fmla="*/ 717631 h 3194612"/>
              <a:gd name="connsiteX2dup0dup1" fmla="*/ 868101 w 868101"/>
              <a:gd name="connsiteY2dup0dup1" fmla="*/ 3194612 h 3194612"/>
              <a:gd name="connsiteX3dup0dup1" fmla="*/ 0 w 868101"/>
              <a:gd name="connsiteY3dup0dup1" fmla="*/ 2303361 h 3194612"/>
              <a:gd name="connsiteX4dup0dup1" fmla="*/ 0 w 868101"/>
              <a:gd name="connsiteY4dup0dup1" fmla="*/ 0 h 3194612"/>
              <a:gd name="connsiteX0dup0dup1dup2" fmla="*/ 0 w 869214"/>
              <a:gd name="connsiteY0dup0dup1dup2" fmla="*/ 0 h 3194612"/>
              <a:gd name="connsiteX1dup0dup1dup2" fmla="*/ 868101 w 869214"/>
              <a:gd name="connsiteY1dup0dup1dup2" fmla="*/ 1284790 h 3194612"/>
              <a:gd name="connsiteX2dup0dup1dup2" fmla="*/ 868101 w 869214"/>
              <a:gd name="connsiteY2dup0dup1dup2" fmla="*/ 3194612 h 3194612"/>
              <a:gd name="connsiteX3dup0dup1dup2" fmla="*/ 0 w 869214"/>
              <a:gd name="connsiteY3dup0dup1dup2" fmla="*/ 2303361 h 3194612"/>
              <a:gd name="connsiteX4dup0dup1dup2" fmla="*/ 0 w 869214"/>
              <a:gd name="connsiteY4dup0dup1dup2" fmla="*/ 0 h 3194612"/>
              <a:gd name="connsiteX0dup0dup1dup2dup3" fmla="*/ 11575 w 880789"/>
              <a:gd name="connsiteY0dup0dup1dup2dup3" fmla="*/ 0 h 3194612"/>
              <a:gd name="connsiteX1dup0dup1dup2dup3" fmla="*/ 879676 w 880789"/>
              <a:gd name="connsiteY1dup0dup1dup2dup3" fmla="*/ 1284790 h 3194612"/>
              <a:gd name="connsiteX2dup0dup1dup2dup3" fmla="*/ 879676 w 880789"/>
              <a:gd name="connsiteY2dup0dup1dup2dup3" fmla="*/ 3194612 h 3194612"/>
              <a:gd name="connsiteX3dup0dup1dup2dup3" fmla="*/ 0 w 880789"/>
              <a:gd name="connsiteY3dup0dup1dup2dup3" fmla="*/ 1851948 h 3194612"/>
              <a:gd name="connsiteX4dup0dup1dup2dup3" fmla="*/ 11575 w 880789"/>
              <a:gd name="connsiteY4dup0dup1dup2dup3" fmla="*/ 0 h 3194612"/>
              <a:gd name="connsiteX0dup0dup1dup2dup3dup4" fmla="*/ 219919 w 880789"/>
              <a:gd name="connsiteY0dup0dup1dup2dup3dup4" fmla="*/ 0 h 2835797"/>
              <a:gd name="connsiteX1dup0dup1dup2dup3dup4" fmla="*/ 879676 w 880789"/>
              <a:gd name="connsiteY1dup0dup1dup2dup3dup4" fmla="*/ 925975 h 2835797"/>
              <a:gd name="connsiteX2dup0dup1dup2dup3dup4" fmla="*/ 879676 w 880789"/>
              <a:gd name="connsiteY2dup0dup1dup2dup3dup4" fmla="*/ 2835797 h 2835797"/>
              <a:gd name="connsiteX3dup0dup1dup2dup3dup4" fmla="*/ 0 w 880789"/>
              <a:gd name="connsiteY3dup0dup1dup2dup3dup4" fmla="*/ 1493133 h 2835797"/>
              <a:gd name="connsiteX4dup0dup1dup2dup3dup4" fmla="*/ 219919 w 880789"/>
              <a:gd name="connsiteY4dup0dup1dup2dup3dup4" fmla="*/ 0 h 2835797"/>
              <a:gd name="connsiteX0dup0dup1dup2dup3dup4dup5" fmla="*/ 266218 w 880789"/>
              <a:gd name="connsiteY0dup0dup1dup2dup3dup4dup5" fmla="*/ 0 h 2801073"/>
              <a:gd name="connsiteX1dup0dup1dup2dup3dup4dup5" fmla="*/ 879676 w 880789"/>
              <a:gd name="connsiteY1dup0dup1dup2dup3dup4dup5" fmla="*/ 891251 h 2801073"/>
              <a:gd name="connsiteX2dup0dup1dup2dup3dup4dup5" fmla="*/ 879676 w 880789"/>
              <a:gd name="connsiteY2dup0dup1dup2dup3dup4dup5" fmla="*/ 2801073 h 2801073"/>
              <a:gd name="connsiteX3dup0dup1dup2dup3dup4dup5" fmla="*/ 0 w 880789"/>
              <a:gd name="connsiteY3dup0dup1dup2dup3dup4dup5" fmla="*/ 1458409 h 2801073"/>
              <a:gd name="connsiteX4dup0dup1dup2dup3dup4dup5" fmla="*/ 266218 w 880789"/>
              <a:gd name="connsiteY4dup0dup1dup2dup3dup4dup5" fmla="*/ 0 h 2801073"/>
              <a:gd name="connsiteX0dup0dup1dup2dup3dup4dup5dup6" fmla="*/ 219919 w 880789"/>
              <a:gd name="connsiteY0dup0dup1dup2dup3dup4dup5dup6" fmla="*/ 0 h 2801073"/>
              <a:gd name="connsiteX1dup0dup1dup2dup3dup4dup5dup6" fmla="*/ 879676 w 880789"/>
              <a:gd name="connsiteY1dup0dup1dup2dup3dup4dup5dup6" fmla="*/ 891251 h 2801073"/>
              <a:gd name="connsiteX2dup0dup1dup2dup3dup4dup5dup6" fmla="*/ 879676 w 880789"/>
              <a:gd name="connsiteY2dup0dup1dup2dup3dup4dup5dup6" fmla="*/ 2801073 h 2801073"/>
              <a:gd name="connsiteX3dup0dup1dup2dup3dup4dup5dup6" fmla="*/ 0 w 880789"/>
              <a:gd name="connsiteY3dup0dup1dup2dup3dup4dup5dup6" fmla="*/ 1458409 h 2801073"/>
              <a:gd name="connsiteX4dup0dup1dup2dup3dup4dup5dup6" fmla="*/ 219919 w 880789"/>
              <a:gd name="connsiteY4dup0dup1dup2dup3dup4dup5dup6" fmla="*/ 0 h 2801073"/>
              <a:gd name="connsiteX0dup0dup1dup2dup3dup4dup5dup6dup7" fmla="*/ 243069 w 880789"/>
              <a:gd name="connsiteY0dup0dup1dup2dup3dup4dup5dup6dup7" fmla="*/ 0 h 3044142"/>
              <a:gd name="connsiteX1dup0dup1dup2dup3dup4dup5dup6dup7" fmla="*/ 879676 w 880789"/>
              <a:gd name="connsiteY1dup0dup1dup2dup3dup4dup5dup6dup7" fmla="*/ 1134320 h 3044142"/>
              <a:gd name="connsiteX2dup0dup1dup2dup3dup4dup5dup6dup7" fmla="*/ 879676 w 880789"/>
              <a:gd name="connsiteY2dup0dup1dup2dup3dup4dup5dup6dup7" fmla="*/ 3044142 h 3044142"/>
              <a:gd name="connsiteX3dup0dup1dup2dup3dup4dup5dup6dup7" fmla="*/ 0 w 880789"/>
              <a:gd name="connsiteY3dup0dup1dup2dup3dup4dup5dup6dup7" fmla="*/ 1701478 h 3044142"/>
              <a:gd name="connsiteX4dup0dup1dup2dup3dup4dup5dup6dup7" fmla="*/ 243069 w 880789"/>
              <a:gd name="connsiteY4dup0dup1dup2dup3dup4dup5dup6dup7" fmla="*/ 0 h 3044142"/>
              <a:gd name="connsiteX0dup0dup1dup2dup3dup4dup5dup6dup7dup8" fmla="*/ 104173 w 741893"/>
              <a:gd name="connsiteY0dup0dup1dup2dup3dup4dup5dup6dup7dup8" fmla="*/ 0 h 3044142"/>
              <a:gd name="connsiteX1dup0dup1dup2dup3dup4dup5dup6dup7dup8" fmla="*/ 740780 w 741893"/>
              <a:gd name="connsiteY1dup0dup1dup2dup3dup4dup5dup6dup7dup8" fmla="*/ 1134320 h 3044142"/>
              <a:gd name="connsiteX2dup0dup1dup2dup3dup4dup5dup6dup7dup8" fmla="*/ 740780 w 741893"/>
              <a:gd name="connsiteY2dup0dup1dup2dup3dup4dup5dup6dup7dup8" fmla="*/ 3044142 h 3044142"/>
              <a:gd name="connsiteX3dup0dup1dup2dup3dup4dup5dup6dup7dup8" fmla="*/ 0 w 741893"/>
              <a:gd name="connsiteY3dup0dup1dup2dup3dup4dup5dup6dup7dup8" fmla="*/ 1678328 h 3044142"/>
              <a:gd name="connsiteX4dup0dup1dup2dup3dup4dup5dup6dup7dup8" fmla="*/ 104173 w 741893"/>
              <a:gd name="connsiteY4dup0dup1dup2dup3dup4dup5dup6dup7dup8" fmla="*/ 0 h 3044142"/>
              <a:gd name="connsiteX0dup0dup1dup2dup3dup4dup5dup6dup7dup8dup9" fmla="*/ 104173 w 740828"/>
              <a:gd name="connsiteY0dup0dup1dup2dup3dup4dup5dup6dup7dup8dup9" fmla="*/ 0 h 2639028"/>
              <a:gd name="connsiteX1dup0dup1dup2dup3dup4dup5dup6dup7dup8dup9" fmla="*/ 740780 w 740828"/>
              <a:gd name="connsiteY1dup0dup1dup2dup3dup4dup5dup6dup7dup8dup9" fmla="*/ 1134320 h 2639028"/>
              <a:gd name="connsiteX2dup0dup1dup2dup3dup4dup5dup6dup7dup8dup9" fmla="*/ 520861 w 740828"/>
              <a:gd name="connsiteY2dup0dup1dup2dup3dup4dup5dup6dup7dup8dup9" fmla="*/ 2639028 h 2639028"/>
              <a:gd name="connsiteX3dup0dup1dup2dup3dup4dup5dup6dup7dup8dup9" fmla="*/ 0 w 740828"/>
              <a:gd name="connsiteY3dup0dup1dup2dup3dup4dup5dup6dup7dup8dup9" fmla="*/ 1678328 h 2639028"/>
              <a:gd name="connsiteX4dup0dup1dup2dup3dup4dup5dup6dup7dup8dup9" fmla="*/ 104173 w 740828"/>
              <a:gd name="connsiteY4dup0dup1dup2dup3dup4dup5dup6dup7dup8dup9" fmla="*/ 0 h 2639028"/>
              <a:gd name="connsiteX0dup0dup1dup2dup3dup4dup5dup6dup7dup8dup9dup10" fmla="*/ 104173 w 567357"/>
              <a:gd name="connsiteY0dup0dup1dup2dup3dup4dup5dup6dup7dup8dup9dup10" fmla="*/ 0 h 2639028"/>
              <a:gd name="connsiteX1dup0dup1dup2dup3dup4dup5dup6dup7dup8dup9dup10" fmla="*/ 567160 w 567357"/>
              <a:gd name="connsiteY1dup0dup1dup2dup3dup4dup5dup6dup7dup8dup9dup10" fmla="*/ 833378 h 2639028"/>
              <a:gd name="connsiteX2dup0dup1dup2dup3dup4dup5dup6dup7dup8dup9dup10" fmla="*/ 520861 w 567357"/>
              <a:gd name="connsiteY2dup0dup1dup2dup3dup4dup5dup6dup7dup8dup9dup10" fmla="*/ 2639028 h 2639028"/>
              <a:gd name="connsiteX3dup0dup1dup2dup3dup4dup5dup6dup7dup8dup9dup10" fmla="*/ 0 w 567357"/>
              <a:gd name="connsiteY3dup0dup1dup2dup3dup4dup5dup6dup7dup8dup9dup10" fmla="*/ 1678328 h 2639028"/>
              <a:gd name="connsiteX4dup0dup1dup2dup3dup4dup5dup6dup7dup8dup9dup10" fmla="*/ 104173 w 567357"/>
              <a:gd name="connsiteY4dup0dup1dup2dup3dup4dup5dup6dup7dup8dup9dup10" fmla="*/ 0 h 2639028"/>
            </a:gdLst>
            <a:ahLst/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1" name="Rectangle 2"/>
          <p:cNvSpPr/>
          <p:nvPr/>
        </p:nvSpPr>
        <p:spPr>
          <a:xfrm>
            <a:off x="3829545" y="2521840"/>
            <a:ext cx="425518" cy="2173750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dup0" fmla="*/ 0 w 868101"/>
              <a:gd name="connsiteY0dup0" fmla="*/ 0 h 3194612"/>
              <a:gd name="connsiteX1dup0" fmla="*/ 856526 w 868101"/>
              <a:gd name="connsiteY1dup0" fmla="*/ 717631 h 3194612"/>
              <a:gd name="connsiteX2dup0" fmla="*/ 868101 w 868101"/>
              <a:gd name="connsiteY2dup0" fmla="*/ 3194612 h 3194612"/>
              <a:gd name="connsiteX3dup0" fmla="*/ 0 w 868101"/>
              <a:gd name="connsiteY3dup0" fmla="*/ 3194612 h 3194612"/>
              <a:gd name="connsiteX4dup0" fmla="*/ 0 w 868101"/>
              <a:gd name="connsiteY4dup0" fmla="*/ 0 h 3194612"/>
              <a:gd name="connsiteX0dup0dup1" fmla="*/ 0 w 868101"/>
              <a:gd name="connsiteY0dup0dup1" fmla="*/ 0 h 3194612"/>
              <a:gd name="connsiteX1dup0dup1" fmla="*/ 856526 w 868101"/>
              <a:gd name="connsiteY1dup0dup1" fmla="*/ 717631 h 3194612"/>
              <a:gd name="connsiteX2dup0dup1" fmla="*/ 868101 w 868101"/>
              <a:gd name="connsiteY2dup0dup1" fmla="*/ 3194612 h 3194612"/>
              <a:gd name="connsiteX3dup0dup1" fmla="*/ 0 w 868101"/>
              <a:gd name="connsiteY3dup0dup1" fmla="*/ 2303361 h 3194612"/>
              <a:gd name="connsiteX4dup0dup1" fmla="*/ 0 w 868101"/>
              <a:gd name="connsiteY4dup0dup1" fmla="*/ 0 h 3194612"/>
              <a:gd name="connsiteX0dup0dup1dup2" fmla="*/ 0 w 869214"/>
              <a:gd name="connsiteY0dup0dup1dup2" fmla="*/ 0 h 3194612"/>
              <a:gd name="connsiteX1dup0dup1dup2" fmla="*/ 868101 w 869214"/>
              <a:gd name="connsiteY1dup0dup1dup2" fmla="*/ 1284790 h 3194612"/>
              <a:gd name="connsiteX2dup0dup1dup2" fmla="*/ 868101 w 869214"/>
              <a:gd name="connsiteY2dup0dup1dup2" fmla="*/ 3194612 h 3194612"/>
              <a:gd name="connsiteX3dup0dup1dup2" fmla="*/ 0 w 869214"/>
              <a:gd name="connsiteY3dup0dup1dup2" fmla="*/ 2303361 h 3194612"/>
              <a:gd name="connsiteX4dup0dup1dup2" fmla="*/ 0 w 869214"/>
              <a:gd name="connsiteY4dup0dup1dup2" fmla="*/ 0 h 3194612"/>
              <a:gd name="connsiteX0dup0dup1dup2dup3" fmla="*/ 11575 w 880789"/>
              <a:gd name="connsiteY0dup0dup1dup2dup3" fmla="*/ 0 h 3194612"/>
              <a:gd name="connsiteX1dup0dup1dup2dup3" fmla="*/ 879676 w 880789"/>
              <a:gd name="connsiteY1dup0dup1dup2dup3" fmla="*/ 1284790 h 3194612"/>
              <a:gd name="connsiteX2dup0dup1dup2dup3" fmla="*/ 879676 w 880789"/>
              <a:gd name="connsiteY2dup0dup1dup2dup3" fmla="*/ 3194612 h 3194612"/>
              <a:gd name="connsiteX3dup0dup1dup2dup3" fmla="*/ 0 w 880789"/>
              <a:gd name="connsiteY3dup0dup1dup2dup3" fmla="*/ 1851948 h 3194612"/>
              <a:gd name="connsiteX4dup0dup1dup2dup3" fmla="*/ 11575 w 880789"/>
              <a:gd name="connsiteY4dup0dup1dup2dup3" fmla="*/ 0 h 3194612"/>
              <a:gd name="connsiteX0dup0dup1dup2dup3dup4" fmla="*/ 219919 w 880789"/>
              <a:gd name="connsiteY0dup0dup1dup2dup3dup4" fmla="*/ 0 h 2835797"/>
              <a:gd name="connsiteX1dup0dup1dup2dup3dup4" fmla="*/ 879676 w 880789"/>
              <a:gd name="connsiteY1dup0dup1dup2dup3dup4" fmla="*/ 925975 h 2835797"/>
              <a:gd name="connsiteX2dup0dup1dup2dup3dup4" fmla="*/ 879676 w 880789"/>
              <a:gd name="connsiteY2dup0dup1dup2dup3dup4" fmla="*/ 2835797 h 2835797"/>
              <a:gd name="connsiteX3dup0dup1dup2dup3dup4" fmla="*/ 0 w 880789"/>
              <a:gd name="connsiteY3dup0dup1dup2dup3dup4" fmla="*/ 1493133 h 2835797"/>
              <a:gd name="connsiteX4dup0dup1dup2dup3dup4" fmla="*/ 219919 w 880789"/>
              <a:gd name="connsiteY4dup0dup1dup2dup3dup4" fmla="*/ 0 h 2835797"/>
              <a:gd name="connsiteX0dup0dup1dup2dup3dup4dup5" fmla="*/ 266218 w 880789"/>
              <a:gd name="connsiteY0dup0dup1dup2dup3dup4dup5" fmla="*/ 0 h 2801073"/>
              <a:gd name="connsiteX1dup0dup1dup2dup3dup4dup5" fmla="*/ 879676 w 880789"/>
              <a:gd name="connsiteY1dup0dup1dup2dup3dup4dup5" fmla="*/ 891251 h 2801073"/>
              <a:gd name="connsiteX2dup0dup1dup2dup3dup4dup5" fmla="*/ 879676 w 880789"/>
              <a:gd name="connsiteY2dup0dup1dup2dup3dup4dup5" fmla="*/ 2801073 h 2801073"/>
              <a:gd name="connsiteX3dup0dup1dup2dup3dup4dup5" fmla="*/ 0 w 880789"/>
              <a:gd name="connsiteY3dup0dup1dup2dup3dup4dup5" fmla="*/ 1458409 h 2801073"/>
              <a:gd name="connsiteX4dup0dup1dup2dup3dup4dup5" fmla="*/ 266218 w 880789"/>
              <a:gd name="connsiteY4dup0dup1dup2dup3dup4dup5" fmla="*/ 0 h 2801073"/>
              <a:gd name="connsiteX0dup0dup1dup2dup3dup4dup5dup6" fmla="*/ 219919 w 880789"/>
              <a:gd name="connsiteY0dup0dup1dup2dup3dup4dup5dup6" fmla="*/ 0 h 2801073"/>
              <a:gd name="connsiteX1dup0dup1dup2dup3dup4dup5dup6" fmla="*/ 879676 w 880789"/>
              <a:gd name="connsiteY1dup0dup1dup2dup3dup4dup5dup6" fmla="*/ 891251 h 2801073"/>
              <a:gd name="connsiteX2dup0dup1dup2dup3dup4dup5dup6" fmla="*/ 879676 w 880789"/>
              <a:gd name="connsiteY2dup0dup1dup2dup3dup4dup5dup6" fmla="*/ 2801073 h 2801073"/>
              <a:gd name="connsiteX3dup0dup1dup2dup3dup4dup5dup6" fmla="*/ 0 w 880789"/>
              <a:gd name="connsiteY3dup0dup1dup2dup3dup4dup5dup6" fmla="*/ 1458409 h 2801073"/>
              <a:gd name="connsiteX4dup0dup1dup2dup3dup4dup5dup6" fmla="*/ 219919 w 880789"/>
              <a:gd name="connsiteY4dup0dup1dup2dup3dup4dup5dup6" fmla="*/ 0 h 2801073"/>
              <a:gd name="connsiteX0dup0dup1dup2dup3dup4dup5dup6dup7" fmla="*/ 243069 w 880789"/>
              <a:gd name="connsiteY0dup0dup1dup2dup3dup4dup5dup6dup7" fmla="*/ 0 h 3044142"/>
              <a:gd name="connsiteX1dup0dup1dup2dup3dup4dup5dup6dup7" fmla="*/ 879676 w 880789"/>
              <a:gd name="connsiteY1dup0dup1dup2dup3dup4dup5dup6dup7" fmla="*/ 1134320 h 3044142"/>
              <a:gd name="connsiteX2dup0dup1dup2dup3dup4dup5dup6dup7" fmla="*/ 879676 w 880789"/>
              <a:gd name="connsiteY2dup0dup1dup2dup3dup4dup5dup6dup7" fmla="*/ 3044142 h 3044142"/>
              <a:gd name="connsiteX3dup0dup1dup2dup3dup4dup5dup6dup7" fmla="*/ 0 w 880789"/>
              <a:gd name="connsiteY3dup0dup1dup2dup3dup4dup5dup6dup7" fmla="*/ 1701478 h 3044142"/>
              <a:gd name="connsiteX4dup0dup1dup2dup3dup4dup5dup6dup7" fmla="*/ 243069 w 880789"/>
              <a:gd name="connsiteY4dup0dup1dup2dup3dup4dup5dup6dup7" fmla="*/ 0 h 3044142"/>
              <a:gd name="connsiteX0dup0dup1dup2dup3dup4dup5dup6dup7dup8" fmla="*/ 104173 w 741893"/>
              <a:gd name="connsiteY0dup0dup1dup2dup3dup4dup5dup6dup7dup8" fmla="*/ 0 h 3044142"/>
              <a:gd name="connsiteX1dup0dup1dup2dup3dup4dup5dup6dup7dup8" fmla="*/ 740780 w 741893"/>
              <a:gd name="connsiteY1dup0dup1dup2dup3dup4dup5dup6dup7dup8" fmla="*/ 1134320 h 3044142"/>
              <a:gd name="connsiteX2dup0dup1dup2dup3dup4dup5dup6dup7dup8" fmla="*/ 740780 w 741893"/>
              <a:gd name="connsiteY2dup0dup1dup2dup3dup4dup5dup6dup7dup8" fmla="*/ 3044142 h 3044142"/>
              <a:gd name="connsiteX3dup0dup1dup2dup3dup4dup5dup6dup7dup8" fmla="*/ 0 w 741893"/>
              <a:gd name="connsiteY3dup0dup1dup2dup3dup4dup5dup6dup7dup8" fmla="*/ 1678328 h 3044142"/>
              <a:gd name="connsiteX4dup0dup1dup2dup3dup4dup5dup6dup7dup8" fmla="*/ 104173 w 741893"/>
              <a:gd name="connsiteY4dup0dup1dup2dup3dup4dup5dup6dup7dup8" fmla="*/ 0 h 3044142"/>
              <a:gd name="connsiteX0dup0dup1dup2dup3dup4dup5dup6dup7dup8dup9" fmla="*/ 104173 w 740828"/>
              <a:gd name="connsiteY0dup0dup1dup2dup3dup4dup5dup6dup7dup8dup9" fmla="*/ 0 h 2639028"/>
              <a:gd name="connsiteX1dup0dup1dup2dup3dup4dup5dup6dup7dup8dup9" fmla="*/ 740780 w 740828"/>
              <a:gd name="connsiteY1dup0dup1dup2dup3dup4dup5dup6dup7dup8dup9" fmla="*/ 1134320 h 2639028"/>
              <a:gd name="connsiteX2dup0dup1dup2dup3dup4dup5dup6dup7dup8dup9" fmla="*/ 520861 w 740828"/>
              <a:gd name="connsiteY2dup0dup1dup2dup3dup4dup5dup6dup7dup8dup9" fmla="*/ 2639028 h 2639028"/>
              <a:gd name="connsiteX3dup0dup1dup2dup3dup4dup5dup6dup7dup8dup9" fmla="*/ 0 w 740828"/>
              <a:gd name="connsiteY3dup0dup1dup2dup3dup4dup5dup6dup7dup8dup9" fmla="*/ 1678328 h 2639028"/>
              <a:gd name="connsiteX4dup0dup1dup2dup3dup4dup5dup6dup7dup8dup9" fmla="*/ 104173 w 740828"/>
              <a:gd name="connsiteY4dup0dup1dup2dup3dup4dup5dup6dup7dup8dup9" fmla="*/ 0 h 2639028"/>
              <a:gd name="connsiteX0dup0dup1dup2dup3dup4dup5dup6dup7dup8dup9dup10" fmla="*/ 104173 w 567357"/>
              <a:gd name="connsiteY0dup0dup1dup2dup3dup4dup5dup6dup7dup8dup9dup10" fmla="*/ 0 h 2639028"/>
              <a:gd name="connsiteX1dup0dup1dup2dup3dup4dup5dup6dup7dup8dup9dup10" fmla="*/ 567160 w 567357"/>
              <a:gd name="connsiteY1dup0dup1dup2dup3dup4dup5dup6dup7dup8dup9dup10" fmla="*/ 833378 h 2639028"/>
              <a:gd name="connsiteX2dup0dup1dup2dup3dup4dup5dup6dup7dup8dup9dup10" fmla="*/ 520861 w 567357"/>
              <a:gd name="connsiteY2dup0dup1dup2dup3dup4dup5dup6dup7dup8dup9dup10" fmla="*/ 2639028 h 2639028"/>
              <a:gd name="connsiteX3dup0dup1dup2dup3dup4dup5dup6dup7dup8dup9dup10" fmla="*/ 0 w 567357"/>
              <a:gd name="connsiteY3dup0dup1dup2dup3dup4dup5dup6dup7dup8dup9dup10" fmla="*/ 1678328 h 2639028"/>
              <a:gd name="connsiteX4dup0dup1dup2dup3dup4dup5dup6dup7dup8dup9dup10" fmla="*/ 104173 w 567357"/>
              <a:gd name="connsiteY4dup0dup1dup2dup3dup4dup5dup6dup7dup8dup9dup10" fmla="*/ 0 h 2639028"/>
            </a:gdLst>
            <a:ahLst/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2" name="Right Arrow 12"/>
          <p:cNvSpPr/>
          <p:nvPr/>
        </p:nvSpPr>
        <p:spPr>
          <a:xfrm>
            <a:off x="336752" y="2206062"/>
            <a:ext cx="7774143" cy="2427992"/>
          </a:xfrm>
          <a:custGeom>
            <a:avLst/>
            <a:gdLst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0 w 8633949"/>
              <a:gd name="connsiteY7" fmla="*/ 275615 h 2913481"/>
              <a:gd name="connsiteX0dup0" fmla="*/ 8397 w 8642346"/>
              <a:gd name="connsiteY0dup0" fmla="*/ 275615 h 2913481"/>
              <a:gd name="connsiteX1dup0" fmla="*/ 7882015 w 8642346"/>
              <a:gd name="connsiteY1dup0" fmla="*/ 275615 h 2913481"/>
              <a:gd name="connsiteX2dup0" fmla="*/ 7882015 w 8642346"/>
              <a:gd name="connsiteY2dup0" fmla="*/ 0 h 2913481"/>
              <a:gd name="connsiteX3dup0" fmla="*/ 8642346 w 8642346"/>
              <a:gd name="connsiteY3dup0" fmla="*/ 1456741 h 2913481"/>
              <a:gd name="connsiteX4dup0" fmla="*/ 7882015 w 8642346"/>
              <a:gd name="connsiteY4dup0" fmla="*/ 2913481 h 2913481"/>
              <a:gd name="connsiteX5dup0" fmla="*/ 7882015 w 8642346"/>
              <a:gd name="connsiteY5dup0" fmla="*/ 2637866 h 2913481"/>
              <a:gd name="connsiteX6dup0" fmla="*/ 8397 w 8642346"/>
              <a:gd name="connsiteY6dup0" fmla="*/ 2637866 h 2913481"/>
              <a:gd name="connsiteX7dup0" fmla="*/ 0 w 8642346"/>
              <a:gd name="connsiteY7dup0" fmla="*/ 1369689 h 2913481"/>
              <a:gd name="connsiteX8" fmla="*/ 8397 w 8642346"/>
              <a:gd name="connsiteY8" fmla="*/ 275615 h 2913481"/>
              <a:gd name="connsiteX0dup0dup1" fmla="*/ 0 w 8633949"/>
              <a:gd name="connsiteY0dup0dup1" fmla="*/ 275615 h 2913481"/>
              <a:gd name="connsiteX1dup0dup1" fmla="*/ 7873618 w 8633949"/>
              <a:gd name="connsiteY1dup0dup1" fmla="*/ 275615 h 2913481"/>
              <a:gd name="connsiteX2dup0dup1" fmla="*/ 7873618 w 8633949"/>
              <a:gd name="connsiteY2dup0dup1" fmla="*/ 0 h 2913481"/>
              <a:gd name="connsiteX3dup0dup1" fmla="*/ 8633949 w 8633949"/>
              <a:gd name="connsiteY3dup0dup1" fmla="*/ 1456741 h 2913481"/>
              <a:gd name="connsiteX4dup0dup1" fmla="*/ 7873618 w 8633949"/>
              <a:gd name="connsiteY4dup0dup1" fmla="*/ 2913481 h 2913481"/>
              <a:gd name="connsiteX5dup0dup1" fmla="*/ 7873618 w 8633949"/>
              <a:gd name="connsiteY5dup0dup1" fmla="*/ 2637866 h 2913481"/>
              <a:gd name="connsiteX6dup0dup1" fmla="*/ 0 w 8633949"/>
              <a:gd name="connsiteY6dup0dup1" fmla="*/ 2637866 h 2913481"/>
              <a:gd name="connsiteX7dup0dup1" fmla="*/ 288486 w 8633949"/>
              <a:gd name="connsiteY7dup0dup1" fmla="*/ 1393439 h 2913481"/>
              <a:gd name="connsiteX8dup0" fmla="*/ 0 w 8633949"/>
              <a:gd name="connsiteY8dup0" fmla="*/ 275615 h 2913481"/>
            </a:gdLst>
            <a:ahLst/>
            <a:cxnLst>
              <a:cxn ang="0">
                <a:pos x="connsiteX0dup0dup1" y="connsiteY0dup0dup1"/>
              </a:cxn>
              <a:cxn ang="0">
                <a:pos x="connsiteX1dup0dup1" y="connsiteY1dup0dup1"/>
              </a:cxn>
              <a:cxn ang="0">
                <a:pos x="connsiteX2dup0dup1" y="connsiteY2dup0dup1"/>
              </a:cxn>
              <a:cxn ang="0">
                <a:pos x="connsiteX3dup0dup1" y="connsiteY3dup0dup1"/>
              </a:cxn>
              <a:cxn ang="0">
                <a:pos x="connsiteX4dup0dup1" y="connsiteY4dup0dup1"/>
              </a:cxn>
              <a:cxn ang="0">
                <a:pos x="connsiteX5dup0dup1" y="connsiteY5dup0dup1"/>
              </a:cxn>
              <a:cxn ang="0">
                <a:pos x="connsiteX6dup0dup1" y="connsiteY6dup0dup1"/>
              </a:cxn>
              <a:cxn ang="0">
                <a:pos x="connsiteX7dup0dup1" y="connsiteY7dup0dup1"/>
              </a:cxn>
              <a:cxn ang="0">
                <a:pos x="connsiteX8dup0" y="connsiteY8dup0"/>
              </a:cxn>
            </a:cxnLst>
            <a:rect l="l" t="t" r="r" b="b"/>
            <a:pathLst>
              <a:path w="8633949" h="2913481">
                <a:moveTo>
                  <a:pt x="0" y="275615"/>
                </a:moveTo>
                <a:lnTo>
                  <a:pt x="7873618" y="275615"/>
                </a:lnTo>
                <a:lnTo>
                  <a:pt x="7873618" y="0"/>
                </a:lnTo>
                <a:lnTo>
                  <a:pt x="8633949" y="1456741"/>
                </a:lnTo>
                <a:lnTo>
                  <a:pt x="7873618" y="2913481"/>
                </a:lnTo>
                <a:lnTo>
                  <a:pt x="7873618" y="2637866"/>
                </a:lnTo>
                <a:lnTo>
                  <a:pt x="0" y="2637866"/>
                </a:lnTo>
                <a:lnTo>
                  <a:pt x="288486" y="1393439"/>
                </a:lnTo>
                <a:lnTo>
                  <a:pt x="0" y="27561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37" name="9 Rectángulo"/>
          <p:cNvSpPr/>
          <p:nvPr/>
        </p:nvSpPr>
        <p:spPr>
          <a:xfrm flipH="1">
            <a:off x="715867" y="3267850"/>
            <a:ext cx="651342" cy="211890"/>
          </a:xfrm>
          <a:prstGeom prst="rect">
            <a:avLst/>
          </a:prstGeom>
          <a:effectLst/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 1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514014" y="2214088"/>
            <a:ext cx="1339562" cy="2481503"/>
          </a:xfrm>
          <a:prstGeom prst="roundRect">
            <a:avLst>
              <a:gd name="adj" fmla="val 135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96643" y="2592708"/>
            <a:ext cx="1353743" cy="206210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Сосредоточиться на существенных остатках в государственной финансовой отчетности </a:t>
            </a:r>
          </a:p>
          <a:p>
            <a:pPr marL="171450" indent="-171450" rtl="0">
              <a:buAutoNum type="arabicPeriod"/>
            </a:pPr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Основные средства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 Товарно-материальные запасы*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Инвестиции в недвижимость*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Сельское хозяйство</a:t>
            </a:r>
          </a:p>
          <a:p>
            <a:pPr marL="171450" indent="-171450">
              <a:buAutoNum type="arabicPeriod"/>
            </a:pPr>
            <a:endParaRPr lang="en-US" sz="8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 rtl="0">
              <a:buAutoNum type="arabicPeriod"/>
            </a:pPr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Государственно-частные партнерства (ГЧП)*</a:t>
            </a:r>
          </a:p>
          <a:p>
            <a:pPr marL="171450" indent="-171450" rtl="0">
              <a:buAutoNum type="arabicPeriod"/>
            </a:pPr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Затраты по займам</a:t>
            </a:r>
            <a:endParaRPr lang="en-US" sz="8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97594" y="2144526"/>
            <a:ext cx="1404676" cy="2499367"/>
            <a:chOff x="4081014" y="1986935"/>
            <a:chExt cx="1575435" cy="3194612"/>
          </a:xfrm>
          <a:effectLst/>
        </p:grpSpPr>
        <p:sp>
          <p:nvSpPr>
            <p:cNvPr id="34" name="Rounded Rectangle 33"/>
            <p:cNvSpPr/>
            <p:nvPr/>
          </p:nvSpPr>
          <p:spPr>
            <a:xfrm>
              <a:off x="4081014" y="1986935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  <a:extrusionClr>
                <a:prstClr val="black"/>
              </a:extrusionClr>
              <a:contourClr>
                <a:prstClr val="black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prstClr val="white"/>
                </a:solidFill>
                <a:effectLst/>
              </a:endParaRPr>
            </a:p>
          </p:txBody>
        </p:sp>
        <p:sp>
          <p:nvSpPr>
            <p:cNvPr id="38" name="9 Rectángulo"/>
            <p:cNvSpPr/>
            <p:nvPr/>
          </p:nvSpPr>
          <p:spPr>
            <a:xfrm>
              <a:off x="4552747" y="2204410"/>
              <a:ext cx="651025" cy="290330"/>
            </a:xfrm>
            <a:prstGeom prst="rect">
              <a:avLst/>
            </a:prstGeom>
            <a:effectLst/>
            <a:scene3d>
              <a:camera prst="orthographicFront"/>
              <a:lightRig rig="threePt" dir="t"/>
            </a:scene3d>
            <a:sp3d>
              <a:bevelT w="152400" h="50800" prst="softRound"/>
              <a:extrusionClr>
                <a:prstClr val="black"/>
              </a:extrusionClr>
              <a:contourClr>
                <a:prstClr val="black"/>
              </a:contourClr>
            </a:sp3d>
          </p:spPr>
          <p:txBody>
            <a:bodyPr wrap="none" lIns="28797" tIns="14399" rIns="28797" bIns="14399">
              <a:spAutoFit/>
            </a:bodyPr>
            <a:lstStyle/>
            <a:p>
              <a:pPr rtl="0"/>
              <a:r>
                <a:rPr lang="ru-RU" sz="1200" b="1" i="0" u="sng" strike="noStrike" kern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ea typeface="Verdana"/>
                  <a:cs typeface="Verdana"/>
                </a:rPr>
                <a:t>ФАЗА </a:t>
              </a:r>
              <a:r>
                <a:rPr lang="ru-RU" sz="1300" b="1" i="0" u="sng" strike="noStrike" kern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ea typeface="Verdana"/>
                  <a:cs typeface="Verdana"/>
                </a:rPr>
                <a:t>3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26421" y="2126327"/>
            <a:ext cx="1325634" cy="2694895"/>
            <a:chOff x="6132552" y="1994452"/>
            <a:chExt cx="1575435" cy="3396852"/>
          </a:xfrm>
          <a:effectLst/>
        </p:grpSpPr>
        <p:sp>
          <p:nvSpPr>
            <p:cNvPr id="35" name="Rounded Rectangle 34"/>
            <p:cNvSpPr/>
            <p:nvPr/>
          </p:nvSpPr>
          <p:spPr>
            <a:xfrm>
              <a:off x="6132552" y="1994452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  <a:extrusionClr>
                <a:prstClr val="black"/>
              </a:extrusionClr>
              <a:contourClr>
                <a:prstClr val="black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prstClr val="white"/>
                </a:solidFill>
                <a:effectLst/>
              </a:endParaRPr>
            </a:p>
          </p:txBody>
        </p:sp>
        <p:sp>
          <p:nvSpPr>
            <p:cNvPr id="39" name="9 Rectángulo"/>
            <p:cNvSpPr/>
            <p:nvPr/>
          </p:nvSpPr>
          <p:spPr>
            <a:xfrm>
              <a:off x="6482548" y="2191012"/>
              <a:ext cx="963957" cy="286311"/>
            </a:xfrm>
            <a:prstGeom prst="rect">
              <a:avLst/>
            </a:prstGeom>
            <a:effectLst/>
          </p:spPr>
          <p:txBody>
            <a:bodyPr wrap="square" lIns="28797" tIns="14399" rIns="28797" bIns="14399">
              <a:spAutoFit/>
            </a:bodyPr>
            <a:lstStyle/>
            <a:p>
              <a:pPr algn="ctr" rtl="0"/>
              <a:r>
                <a:rPr lang="ru-RU" sz="1300" b="1" i="0" u="sng" strike="noStrike" kern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ea typeface="Verdana"/>
                  <a:cs typeface="Verdana"/>
                </a:rPr>
                <a:t>ФАЗА 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52318" y="2278044"/>
              <a:ext cx="1555669" cy="311326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171450" indent="-171450">
                <a:buFont typeface="+mj-lt"/>
                <a:buAutoNum type="arabicPeriod"/>
              </a:pPr>
              <a:endParaRPr lang="en-US" sz="900" dirty="0">
                <a:solidFill>
                  <a:prstClr val="white"/>
                </a:solidFill>
                <a:effectLst/>
                <a:cs typeface="Calibri" panose="020F0502020204030204" pitchFamily="34" charset="0"/>
              </a:endParaRPr>
            </a:p>
            <a:p>
              <a:pPr marL="171450" indent="-171450">
                <a:buAutoNum type="arabicPeriod"/>
              </a:pPr>
              <a:endParaRPr lang="en-IN" sz="400" dirty="0">
                <a:solidFill>
                  <a:schemeClr val="bg1"/>
                </a:solidFill>
                <a:effectLst/>
                <a:cs typeface="Calibri" panose="020F0502020204030204" pitchFamily="34" charset="0"/>
              </a:endParaRPr>
            </a:p>
            <a:p>
              <a:pPr marL="171450" indent="-171450" rtl="0"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Оценочные обязательства </a:t>
              </a:r>
            </a:p>
            <a:p>
              <a:pPr marL="171450" indent="-171450" rtl="0"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Операции между связанными сторонами</a:t>
              </a:r>
            </a:p>
            <a:p>
              <a:pPr marL="171450" indent="-171450" rtl="0"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Валютный резерв</a:t>
              </a:r>
            </a:p>
            <a:p>
              <a:pPr marL="171450" indent="-171450" rtl="0">
                <a:buFontTx/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Нематериальные активы</a:t>
              </a:r>
            </a:p>
            <a:p>
              <a:pPr marL="171450" indent="-171450" rtl="0"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Вознаграждения работникам*</a:t>
              </a:r>
            </a:p>
            <a:p>
              <a:pPr marL="171450" indent="-171450" rtl="0">
                <a:buFontTx/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Социальные пособия*</a:t>
              </a:r>
            </a:p>
            <a:p>
              <a:pPr marL="171450" indent="-171450" rtl="0">
                <a:buFontTx/>
                <a:buAutoNum type="arabicPeriod"/>
              </a:pPr>
              <a:r>
                <a:rPr lang="ru-RU" sz="900" b="0" i="0" u="none" strike="noStrike" dirty="0">
                  <a:solidFill>
                    <a:srgbClr val="FFFFFF"/>
                  </a:solidFill>
                  <a:effectLst/>
                  <a:highlight>
                    <a:srgbClr val="000000">
                      <a:alpha val="0"/>
                    </a:srgbClr>
                  </a:highlight>
                  <a:latin typeface="Constantia"/>
                  <a:cs typeface="Calibri"/>
                </a:rPr>
                <a:t>Налоговый доход</a:t>
              </a:r>
            </a:p>
            <a:p>
              <a:pPr marL="171450" indent="-171450">
                <a:buFontTx/>
                <a:buAutoNum type="arabicPeriod"/>
              </a:pPr>
              <a:endParaRPr lang="en-IN" sz="900" dirty="0">
                <a:solidFill>
                  <a:schemeClr val="bg1"/>
                </a:solidFill>
                <a:effectLst/>
                <a:cs typeface="Calibri" panose="020F0502020204030204" pitchFamily="34" charset="0"/>
              </a:endParaRPr>
            </a:p>
            <a:p>
              <a:pPr marL="171450" indent="-171450">
                <a:buFont typeface="+mj-lt"/>
                <a:buAutoNum type="arabicPeriod"/>
              </a:pPr>
              <a:endParaRPr lang="en-US" sz="1050" dirty="0">
                <a:solidFill>
                  <a:prstClr val="white"/>
                </a:solidFill>
                <a:effectLst/>
                <a:cs typeface="Calibri" panose="020F0502020204030204" pitchFamily="34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5947729" y="2139012"/>
            <a:ext cx="1404676" cy="2521765"/>
          </a:xfrm>
          <a:prstGeom prst="roundRect">
            <a:avLst>
              <a:gd name="adj" fmla="val 13599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40" name="9 Rectángulo"/>
          <p:cNvSpPr/>
          <p:nvPr/>
        </p:nvSpPr>
        <p:spPr>
          <a:xfrm>
            <a:off x="6357318" y="2256884"/>
            <a:ext cx="794252" cy="227145"/>
          </a:xfrm>
          <a:prstGeom prst="rect">
            <a:avLst/>
          </a:prstGeom>
          <a:effectLst/>
        </p:spPr>
        <p:txBody>
          <a:bodyPr wrap="square" lIns="28797" tIns="14399" rIns="28797" bIns="14399">
            <a:spAutoFit/>
          </a:bodyPr>
          <a:lstStyle/>
          <a:p>
            <a:pPr rtl="0"/>
            <a:r>
              <a:rPr lang="ru-RU" sz="13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09904" y="2406895"/>
            <a:ext cx="1478288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Заключительная фаза </a:t>
            </a:r>
          </a:p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Консолидация (обзор МСУГС 33)</a:t>
            </a:r>
          </a:p>
          <a:p>
            <a:r>
              <a:rPr lang="en-US" sz="1200" dirty="0">
                <a:solidFill>
                  <a:prstClr val="white"/>
                </a:solidFill>
                <a:effectLst/>
                <a:cs typeface="Calibri" panose="020F0502020204030204" pitchFamily="34" charset="0"/>
              </a:rPr>
              <a:t> 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Групповые счета*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Исключения из консолидации*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Система централизованной общегосударственной отчетности*</a:t>
            </a: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US" sz="900" dirty="0">
                <a:solidFill>
                  <a:prstClr val="white"/>
                </a:solidFill>
                <a:effectLst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" name="9 Rectángulo"/>
          <p:cNvSpPr/>
          <p:nvPr/>
        </p:nvSpPr>
        <p:spPr>
          <a:xfrm>
            <a:off x="1912030" y="2339968"/>
            <a:ext cx="583640" cy="227145"/>
          </a:xfrm>
          <a:prstGeom prst="rect">
            <a:avLst/>
          </a:prstGeom>
          <a:effectLst/>
        </p:spPr>
        <p:txBody>
          <a:bodyPr wrap="non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</a:t>
            </a:r>
            <a:r>
              <a:rPr lang="ru-RU" sz="13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 </a:t>
            </a:r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67903" y="3077995"/>
            <a:ext cx="1142993" cy="9579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en-US" sz="90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257175" indent="-257175">
              <a:buAutoNum type="arabicPeriod"/>
            </a:pPr>
            <a:endParaRPr lang="en-US" sz="1125" b="1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US" sz="90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US" sz="900">
                <a:solidFill>
                  <a:prstClr val="white"/>
                </a:solidFill>
                <a:effectLst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89178" y="4897173"/>
            <a:ext cx="8550147" cy="848001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  <a:extrusionClr>
              <a:prstClr val="black"/>
            </a:extrusionClr>
            <a:contourClr>
              <a:prstClr val="black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ru-RU" sz="1300" b="1" i="0" u="none" strike="noStrike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            2020	              2021–2025	        2022–2025	     2024–2026              2025–27</a:t>
            </a:r>
          </a:p>
        </p:txBody>
      </p:sp>
      <p:sp>
        <p:nvSpPr>
          <p:cNvPr id="25" name="Rounded Rectangle 32">
            <a:extLst>
              <a:ext uri="{FF2B5EF4-FFF2-40B4-BE49-F238E27FC236}">
                <a16:creationId xmlns:a16="http://schemas.microsoft.com/office/drawing/2014/main" id="{4A3AD584-A283-4DF6-9B43-222FB77D8C4D}"/>
              </a:ext>
            </a:extLst>
          </p:cNvPr>
          <p:cNvSpPr/>
          <p:nvPr/>
        </p:nvSpPr>
        <p:spPr>
          <a:xfrm>
            <a:off x="126309" y="2177104"/>
            <a:ext cx="1339562" cy="2481503"/>
          </a:xfrm>
          <a:prstGeom prst="roundRect">
            <a:avLst>
              <a:gd name="adj" fmla="val 135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effectLst/>
            </a:endParaRPr>
          </a:p>
        </p:txBody>
      </p:sp>
      <p:sp>
        <p:nvSpPr>
          <p:cNvPr id="26" name="9 Rectángulo">
            <a:extLst>
              <a:ext uri="{FF2B5EF4-FFF2-40B4-BE49-F238E27FC236}">
                <a16:creationId xmlns:a16="http://schemas.microsoft.com/office/drawing/2014/main" id="{E2EB8187-EA8D-4F11-8E05-D1C46AF2B4B3}"/>
              </a:ext>
            </a:extLst>
          </p:cNvPr>
          <p:cNvSpPr/>
          <p:nvPr/>
        </p:nvSpPr>
        <p:spPr>
          <a:xfrm>
            <a:off x="446668" y="2348255"/>
            <a:ext cx="564571" cy="227145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txBody>
          <a:bodyPr wrap="none" lIns="28797" tIns="14399" rIns="28797" bIns="14399">
            <a:spAutoFit/>
          </a:bodyPr>
          <a:lstStyle/>
          <a:p>
            <a:pPr rtl="0"/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ФАЗА</a:t>
            </a:r>
            <a:r>
              <a:rPr lang="ru-RU" sz="13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 </a:t>
            </a:r>
            <a:r>
              <a:rPr lang="ru-RU" sz="1200" b="1" i="0" u="sng" strike="noStrike" kern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ea typeface="Verdana"/>
                <a:cs typeface="Verdana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037FB7-74D0-4129-80AE-045A1C8EF98C}"/>
              </a:ext>
            </a:extLst>
          </p:cNvPr>
          <p:cNvSpPr txBox="1"/>
          <p:nvPr/>
        </p:nvSpPr>
        <p:spPr>
          <a:xfrm>
            <a:off x="126308" y="2678015"/>
            <a:ext cx="1356934" cy="2420021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 w="152400" h="50800" prst="softRound"/>
            <a:extrusionClr>
              <a:prstClr val="black"/>
            </a:extrusionClr>
            <a:contourClr>
              <a:prstClr val="black"/>
            </a:contourClr>
          </a:sp3d>
        </p:spPr>
        <p:txBody>
          <a:bodyPr wrap="square" rtlCol="0">
            <a:spAutoFit/>
          </a:bodyPr>
          <a:lstStyle/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Подготовительная</a:t>
            </a:r>
          </a:p>
          <a:p>
            <a:endParaRPr lang="en-GB" sz="105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Нормативно-правовая база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Перевод МСУГС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Развитие компетенций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Внедрение ИТ</a:t>
            </a:r>
          </a:p>
          <a:p>
            <a:pPr marL="171450" indent="-171450" rtl="0">
              <a:buAutoNum type="arabicPeriod"/>
            </a:pPr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МСУГС 1, 2 и 3</a:t>
            </a: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 </a:t>
            </a:r>
          </a:p>
          <a:p>
            <a:pPr marL="171450" indent="-171450">
              <a:buAutoNum type="arabicPeriod"/>
            </a:pPr>
            <a:endParaRPr lang="en-US" sz="788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endParaRPr lang="en-US" sz="788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7BB444-B417-4985-B183-62A757D8F8D7}"/>
              </a:ext>
            </a:extLst>
          </p:cNvPr>
          <p:cNvSpPr txBox="1"/>
          <p:nvPr/>
        </p:nvSpPr>
        <p:spPr>
          <a:xfrm>
            <a:off x="3050520" y="2191468"/>
            <a:ext cx="1287823" cy="22577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en-IN" sz="105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r>
              <a:rPr lang="en-IN" sz="105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+mj-lt"/>
              <a:buAutoNum type="arabicPeriod"/>
            </a:pPr>
            <a:endParaRPr lang="en-US" sz="900" dirty="0">
              <a:solidFill>
                <a:prstClr val="white"/>
              </a:solidFill>
              <a:effectLst/>
              <a:cs typeface="Calibri" panose="020F0502020204030204" pitchFamily="34" charset="0"/>
            </a:endParaRPr>
          </a:p>
          <a:p>
            <a:pPr marL="171450" indent="-171450" rtl="0">
              <a:buFont typeface="+mj-lt"/>
              <a:buAutoNum type="arabicPeriod"/>
            </a:pPr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События после отчетной даты*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Аренда*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Доход от биржевых операций*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Финансовые инструменты</a:t>
            </a:r>
          </a:p>
          <a:p>
            <a:pPr marL="171450" indent="-171450" rtl="0">
              <a:buFont typeface="+mj-lt"/>
              <a:buAutoNum type="arabicPeriod"/>
            </a:pPr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  <a:cs typeface="Calibri"/>
              </a:rPr>
              <a:t>Обесценение 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endParaRPr lang="en-US" sz="788" dirty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algn="ctr"/>
            <a:r>
              <a:rPr lang="en-US" sz="788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925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:p14="http://schemas.microsoft.com/office/powerpoint/2010/main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74FAF28-8AC4-451F-AA1F-FA2BF1A6771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512" y="980728"/>
            <a:ext cx="8856984" cy="5544615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771800" y="1124744"/>
            <a:ext cx="1728192" cy="23979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МЕРОПРИЯТИЯ</a:t>
            </a: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124744"/>
            <a:ext cx="842744" cy="23979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ЗАДАЧА</a:t>
            </a: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556792"/>
            <a:ext cx="360040" cy="1152128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Ф</a:t>
            </a:r>
          </a:p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</a:t>
            </a:r>
          </a:p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endParaRPr lang="ru-RU" sz="1600" b="0" i="0" u="none" strike="noStrike" baseline="-25000" dirty="0">
              <a:solidFill>
                <a:srgbClr val="FFFFFF"/>
              </a:solidFill>
              <a:effectLst/>
              <a:highlight>
                <a:srgbClr val="000000">
                  <a:alpha val="0"/>
                </a:srgbClr>
              </a:highlight>
              <a:latin typeface="Constantia"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5943" y="1515283"/>
            <a:ext cx="1153772" cy="427697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9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1: НОРМАТИВНО-ПРАВОВАЯ БАЗА</a:t>
            </a:r>
          </a:p>
          <a:p>
            <a:pPr algn="ctr"/>
            <a:endParaRPr lang="ru-RU" sz="90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1515284"/>
            <a:ext cx="2376264" cy="148632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1.1. ПРОАНАЛИЗИРОВАТЬ И СФОРМИРОВАТЬ ОРГАНИЗАЦИОННУЮ СТРУКТУРУ</a:t>
            </a: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9762" y="1772816"/>
            <a:ext cx="2472268" cy="185524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1.2. ПРОАНАЛИЗИРОВАТЬ И СФОРМИРОВАТЬ НОРМАТИВНО-ПРАВОВУЮ БАЗУ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92022" y="2115456"/>
            <a:ext cx="2323993" cy="110301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2.1. ЗАВЕРШИТЬ АНАЛИЗ ПОТРЕБНОСТЕЙ В ОБУЧЕНИИ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99762" y="2358626"/>
            <a:ext cx="1728192" cy="134270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2.2. РАЗРАБОТАТЬ ПРОГРАММУ ОБУЧЕНИЯ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7774" y="2574650"/>
            <a:ext cx="1728192" cy="134270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2.2. ПРОВЕСТИ ПИЛОТНЫЕ ТРЕНИНГИ ПО МСУГС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89559" y="2780928"/>
            <a:ext cx="2408457" cy="162032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2.4. РАЗРАБОТАТЬ И ОРГАНИЗОВАТЬ ПРОГРАММУ НЕПРЕРЫВНОГО ПРОФЕССИОНАЛЬНОГО РАЗВИТИЯ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87774" y="3033613"/>
            <a:ext cx="2484256" cy="171041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2.5. ОКАЗАТЬ ПОДДЕРЖКУ УНИВЕРСИТЕТАМ И ОТДЕЛАМ ПО СРЕДСТВАМ МАССОВОЙ ИНФОРМАЦИИ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91774" y="3260540"/>
            <a:ext cx="2480256" cy="168460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2.6 ПРИНЯТЬ УЧАСТИЕ В ПРОГРАММЕ PULSAR ПО ПОДГОТОВКЕ ПРЕПОДАВАТЕЛЕЙ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1774" y="3544227"/>
            <a:ext cx="2108217" cy="134270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3.1. АКТУАЛЬНОСТЬ МСУГС ДЛЯ АЛБАНИИ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91774" y="4002070"/>
            <a:ext cx="2108217" cy="134270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3.3. УСТАНОВИТЬ УЧЕТНУЮ ПОЛИТИКУ</a:t>
            </a:r>
          </a:p>
          <a:p>
            <a:endParaRPr lang="en-US" sz="65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91773" y="3769151"/>
            <a:ext cx="2108217" cy="134270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3.2 ОСУЩЕСТВИТЬ ПЕРЕВОД МСУГС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87774" y="4213891"/>
            <a:ext cx="2480257" cy="172956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3.4 ОПРЕДЕЛИТЬ ПОЛИТИКУ ИНФОРМАЦИОННОГО ОБЕСПЕЧЕНИЯ НА ЭТАПЕ РЕАЛИЗАЦИИ ФАЗЫ 1</a:t>
            </a:r>
          </a:p>
          <a:p>
            <a:endParaRPr lang="en-US" sz="650" dirty="0">
              <a:solidFill>
                <a:schemeClr val="bg1"/>
              </a:solidFill>
              <a:effectLst/>
              <a:latin typeface="+mj-lt"/>
            </a:endParaRPr>
          </a:p>
          <a:p>
            <a:pPr algn="ctr"/>
            <a:endParaRPr lang="ru-RU" sz="65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1773" y="4589208"/>
            <a:ext cx="2396251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4.1 УЧРЕДИТЬ НЕЗАВИСИМЫЙ СОВЕТ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87774" y="4838238"/>
            <a:ext cx="2484256" cy="169933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4.2. ПОДВЕСТИ ИТОГИ ДЕЯТЕЛЬНОСТИ КООРДИНАЦИОННОГО КОМИТЕТА ПРОЕКТА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93603" y="5107480"/>
            <a:ext cx="2396251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4.3. ОКАЗАТЬ ПОДДЕРЖКУ ГРУППЕ ПО РЕАЛИЗАЦИИ ПРОЕКТА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01766" y="5370390"/>
            <a:ext cx="2396251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4.4. ОРГАНИЗОВАТЬ ПРОЦЕСС ЭКСПЕРТИЗЫ НА ГОТОВНОСТЬ К ПЕРЕХОДУ НА ВЫПОЛНЕНИЕ ПРОЕКТА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3035" y="2174985"/>
            <a:ext cx="1116124" cy="677951"/>
          </a:xfrm>
          <a:prstGeom prst="rect">
            <a:avLst/>
          </a:prstGeom>
          <a:solidFill>
            <a:srgbClr val="4F81BD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2: РАЗВИТИЕ КОМПЕТЕНЦИЙ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9612" y="3521404"/>
            <a:ext cx="1116124" cy="705589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3: ПОДГОТОВИТЬСЯ К МСУГС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49631" y="4568030"/>
            <a:ext cx="1146106" cy="673719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4:</a:t>
            </a:r>
          </a:p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УПРАВЛЕНЧЕСКИЕ</a:t>
            </a:r>
          </a:p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ОСНОВЫ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43607" y="5669784"/>
            <a:ext cx="1146107" cy="427524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5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5: ПОДГОТОВИТЬСЯ К РАЗВЕРТЫВАНИЮ ИНФОРМАЦИОННОЙ СИСТЕМЫ УПРАВЛЕНИЯ ГОСУДАРСТВЕННЫМИ ФИНАНСАМИ (ИСУГФ) АЛБАНИИ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01766" y="5682141"/>
            <a:ext cx="2396251" cy="134270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5.1. ОРГАНИЗОВАТЬ КООРДИНАЦИОННЫЙ АКТИВ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01766" y="5949280"/>
            <a:ext cx="2396251" cy="134270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5.2 ПРОАНАЛИЗИРОВАТЬ РАЗВЕРТЫВАНИЕ ИСУГФ АЛБАНИИ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05906" y="6216419"/>
            <a:ext cx="2396251" cy="134270"/>
          </a:xfrm>
          <a:prstGeom prst="rect">
            <a:avLst/>
          </a:prstGeom>
          <a:solidFill>
            <a:srgbClr val="F7964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6.1. ПРОИЗВЕСТИ ОБЗОРНУЮ ПРОВЕРКУ МСУГС 1 И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61609" y="6227150"/>
            <a:ext cx="1117549" cy="123539"/>
          </a:xfrm>
          <a:prstGeom prst="rect">
            <a:avLst/>
          </a:prstGeom>
          <a:solidFill>
            <a:srgbClr val="F7964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6: ИСУГФ АЛБАНИИ</a:t>
            </a:r>
          </a:p>
        </p:txBody>
      </p:sp>
    </p:spTree>
    <p:extLst>
      <p:ext uri="{BB962C8B-B14F-4D97-AF65-F5344CB8AC3E}">
        <p14:creationId xmlns:p14="http://schemas.microsoft.com/office/powerpoint/2010/main" val="32868567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endParaRPr lang="en-US">
              <a:effectLst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64" y="1700380"/>
            <a:ext cx="8363272" cy="5184576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1115616" y="1815584"/>
            <a:ext cx="842744" cy="23979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ЗАДАЧА</a:t>
            </a:r>
          </a:p>
          <a:p>
            <a:pPr algn="ctr"/>
            <a:endParaRPr lang="ru-RU">
              <a:solidFill>
                <a:schemeClr val="bg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3612" y="1794277"/>
            <a:ext cx="1728192" cy="23979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МЕРОПРИЯТИЯ</a:t>
            </a:r>
          </a:p>
          <a:p>
            <a:pPr algn="ctr"/>
            <a:endParaRPr lang="ru-RU">
              <a:solidFill>
                <a:schemeClr val="bg1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38098"/>
            <a:ext cx="360040" cy="1152128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Ф</a:t>
            </a:r>
          </a:p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</a:t>
            </a:r>
          </a:p>
          <a:p>
            <a:pPr algn="ctr" rtl="0"/>
            <a:r>
              <a:rPr lang="ru-RU" sz="16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endParaRPr lang="ru-RU" sz="1600" b="0" i="0" u="none" strike="noStrike" baseline="-25000" dirty="0">
              <a:solidFill>
                <a:srgbClr val="FFFFFF"/>
              </a:solidFill>
              <a:effectLst/>
              <a:highlight>
                <a:srgbClr val="000000">
                  <a:alpha val="0"/>
                </a:srgbClr>
              </a:highlight>
              <a:latin typeface="Constantia"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6928" y="2112192"/>
            <a:ext cx="1080120" cy="977735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1: </a:t>
            </a:r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ОСНОВНЫЕ СРЕДСТВА</a:t>
            </a:r>
          </a:p>
          <a:p>
            <a:pPr algn="ctr"/>
            <a:endParaRPr lang="ru-RU" sz="110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2120463"/>
            <a:ext cx="2448272" cy="117635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1.1 РАЗРАБОТАТЬ РУКОВОДСТВО ПО УЧЕТУ ОСНОВНЫХ СРЕДСТВ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7786" y="3409686"/>
            <a:ext cx="2428230" cy="116973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3.1 ОЦЕНИТЬ И ДОКУМЕНТАЛЬНО ПОДТВЕРДИТЬ ЗАТРАТЫ ПО ЗАЙМАМ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4020" y="3386656"/>
            <a:ext cx="1080120" cy="840010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3: ЗАТРАТЫ</a:t>
            </a:r>
          </a:p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 ЗАЙМАМ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79749" y="2370165"/>
            <a:ext cx="2448272" cy="167913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1.2. РАЗРАБОТАТЬ ПОДХОД К УСТАРЕВШИМ АКТИВАМ ВЫСОКОЙ ЦЕННОСТИ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79749" y="2614545"/>
            <a:ext cx="2443708" cy="155746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1.3. РАЗРАБОТАТЬ ПОДХОД К ПРОЧИМ УСТАРЕВШИМ МАТЕРИАЛЬНЫМ АКТИВАМ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5185" y="2834202"/>
            <a:ext cx="2448272" cy="179259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1.4. РАЗРАБОТАТЬ ПРОЦЕДУРУ И ПРОВЕСТИ ВЕРИФИКАЦИЮ ОСНОВНЫХ СРЕДСТВ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67744" y="3090117"/>
            <a:ext cx="2448272" cy="194867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1.5. ПЕРЕСМОТРЕТЬ ПОЛИТИКУ В ОТНОШЕНИИ РАСКРЫТИЯ ИНФОРМАЦИИ ПО ОСНОВНЫМ СРЕДСТВАМ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87785" y="3633166"/>
            <a:ext cx="2108217" cy="134270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3.2 ПОДВЕРГНУТЬ СИСТЕМЫ КРИТИЧЕСКОМУ АНАЛИЗУ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77905" y="3899283"/>
            <a:ext cx="2438111" cy="168212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3.3. РАЗРАБОТАТЬ ПРОГНОЗНЫЕ ОЦЕНКИ ПО ИТОГАМ ГОДА И РАССЧИТАТЬ САЛЬДО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73101" y="4122763"/>
            <a:ext cx="2442915" cy="131628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3.4 ПРОТЕСТИРОВАТЬ СИСТЕМЫ АНАЛИЗА И ПРОГНОЗНЫХ ОЦЕНОК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67744" y="4363540"/>
            <a:ext cx="2304256" cy="134270"/>
          </a:xfrm>
          <a:prstGeom prst="rect">
            <a:avLst/>
          </a:prstGeom>
          <a:solidFill>
            <a:srgbClr val="9BBB59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3.5. УТВЕРДИТЬ ПРОЦЕДУРЫ И ЗАТРАТЫ ПО ЗАЙМАМ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67745" y="4604158"/>
            <a:ext cx="2376264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4.1 ОЦЕНИТЬ И ДОКУМЕНТАЛЬНО ПОДТВЕРДИТЬ ЗАТРАТЫ ПО ЗАЙМАМ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73522" y="4847577"/>
            <a:ext cx="2376264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4.2. ПОДВЕРГНУТЬ СИСТЕМЫ КРИТИЧЕСКОМУ АНАЛИЗУ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67744" y="5054077"/>
            <a:ext cx="2448272" cy="160607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4.3. РАЗРАБОТАТЬ ПРОГНОЗНЫЕ ОЦЕНКИ ПО ИТОГАМ ГОДА И РАССЧИТАТЬ САЛЬДО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61966" y="5260577"/>
            <a:ext cx="2376264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4.4. ПРОТЕСТИРОВАТЬ СИСТЕМЫ АНАЛИЗА И ПРОГНОЗНЫХ ОЦЕНОК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56556" y="5514743"/>
            <a:ext cx="2376264" cy="134270"/>
          </a:xfrm>
          <a:prstGeom prst="rect">
            <a:avLst/>
          </a:prstGeom>
          <a:solidFill>
            <a:srgbClr val="8064A2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4.5. УТВЕРДИТЬ ПРОЦЕДУРЫ И ЗАТРАТЫ ПО ЗАЙМАМ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56556" y="5725010"/>
            <a:ext cx="2376264" cy="134270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6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5.1 ПРОАНАЛИЗИРОВАТЬ РАЗВЕРТЫВАНИЕ ИСУГФ АЛБАНИИ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71600" y="5677842"/>
            <a:ext cx="1218120" cy="181438"/>
          </a:xfrm>
          <a:prstGeom prst="rect">
            <a:avLst/>
          </a:prstGeom>
          <a:solidFill>
            <a:srgbClr val="99D9EA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4: ИСУГФ АЛБАНИИ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19823" y="4620725"/>
            <a:ext cx="1031897" cy="774122"/>
          </a:xfrm>
          <a:prstGeom prst="rect">
            <a:avLst/>
          </a:prstGeom>
          <a:solidFill>
            <a:srgbClr val="3F48CC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3: Государственно-частные партнерства (ГЧП)</a:t>
            </a:r>
          </a:p>
        </p:txBody>
      </p:sp>
    </p:spTree>
    <p:extLst>
      <p:ext uri="{BB962C8B-B14F-4D97-AF65-F5344CB8AC3E}">
        <p14:creationId xmlns:p14="http://schemas.microsoft.com/office/powerpoint/2010/main" val="4832387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8BA88D-A80C-4C25-ABD9-FBBF549A9513}"/>
              </a:ext>
            </a:extLst>
          </p:cNvPr>
          <p:cNvPicPr/>
          <p:nvPr/>
        </p:nvPicPr>
        <p:blipFill>
          <a:blip r:embed="rId2"/>
          <a:srcRect b="48594"/>
          <a:stretch>
            <a:fillRect/>
          </a:stretch>
        </p:blipFill>
        <p:spPr>
          <a:xfrm>
            <a:off x="0" y="764704"/>
            <a:ext cx="9144000" cy="2448271"/>
          </a:xfrm>
          <a:prstGeom prst="rect">
            <a:avLst/>
          </a:prstGeom>
          <a:ln>
            <a:solidFill>
              <a:schemeClr val="tx1"/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04F7A0-57DC-4A85-9614-C7F058FCEE9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" t="-149" r="-18" b="50334"/>
          <a:stretch>
            <a:fillRect/>
          </a:stretch>
        </p:blipFill>
        <p:spPr>
          <a:xfrm>
            <a:off x="0" y="3374579"/>
            <a:ext cx="9144000" cy="3222773"/>
          </a:xfrm>
          <a:prstGeom prst="rect">
            <a:avLst/>
          </a:prstGeom>
          <a:ln>
            <a:solidFill>
              <a:schemeClr val="tx1"/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99792" y="908720"/>
            <a:ext cx="1728192" cy="21602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МЕРОПРИЯТИЯ</a:t>
            </a:r>
          </a:p>
          <a:p>
            <a:pPr algn="ctr"/>
            <a:endParaRPr lang="ru-RU"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908720"/>
            <a:ext cx="842744" cy="21602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ЗАДАЧА</a:t>
            </a:r>
          </a:p>
          <a:p>
            <a:pPr algn="ctr"/>
            <a:endParaRPr lang="ru-RU">
              <a:solidFill>
                <a:schemeClr val="bg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268760"/>
            <a:ext cx="144016" cy="64807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Ф</a:t>
            </a: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</a:t>
            </a: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endParaRPr lang="ru-RU" sz="1100" b="0" i="0" u="none" strike="noStrike" baseline="-25000" dirty="0">
              <a:solidFill>
                <a:srgbClr val="FFFFFF"/>
              </a:solidFill>
              <a:effectLst/>
              <a:highlight>
                <a:srgbClr val="000000">
                  <a:alpha val="0"/>
                </a:srgbClr>
              </a:highlight>
              <a:latin typeface="Constantia"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056" y="4077072"/>
            <a:ext cx="201488" cy="93610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sz="1100" baseline="-25000" dirty="0">
              <a:solidFill>
                <a:schemeClr val="bg1"/>
              </a:solidFill>
              <a:effectLst/>
            </a:endParaRP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Ф</a:t>
            </a: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</a:t>
            </a:r>
          </a:p>
          <a:p>
            <a:pPr algn="ctr" rtl="0"/>
            <a:r>
              <a:rPr lang="ru-RU" sz="11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А</a:t>
            </a:r>
          </a:p>
          <a:p>
            <a:pPr algn="ctr" rtl="0"/>
            <a:endParaRPr lang="ru-RU" sz="1100" b="0" i="0" u="none" strike="noStrike" baseline="-25000" dirty="0">
              <a:solidFill>
                <a:srgbClr val="FFFFFF"/>
              </a:solidFill>
              <a:effectLst/>
              <a:highlight>
                <a:srgbClr val="000000">
                  <a:alpha val="0"/>
                </a:srgbClr>
              </a:highlight>
              <a:latin typeface="Constantia"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en-US" sz="1600" baseline="-25000" dirty="0">
              <a:solidFill>
                <a:schemeClr val="bg1"/>
              </a:solidFill>
              <a:effectLst/>
            </a:endParaRP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5492" y="1288469"/>
            <a:ext cx="2448272" cy="153960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12.1. ПРОВЕРИТЬ СВЕДЕНИЯ ПО ОСНОВНЫМ СРЕДСТВАМ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7744" y="1527053"/>
            <a:ext cx="2448272" cy="153960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12.2 РАЗРАБОТАТЬ УЧЕТНУЮ ПОЛИТИКУ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372" y="1779077"/>
            <a:ext cx="2448272" cy="153960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12.3. ВНЕДРИТЬ МСУГС В ПРЕДЕЛАХ МЭФ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60935" y="2001697"/>
            <a:ext cx="2563880" cy="208103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12.4 ПОДГОТОВИТЬ ОТЧЕТЫ ПО МЕТОДУ НАЧИСЛЕНИЯ В СООТВЕТСТВИИ С МСУГС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9592" y="1320972"/>
            <a:ext cx="1152128" cy="695875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12: ОСНОВНЫЕ СРЕДСТВА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8896" y="2359154"/>
            <a:ext cx="1266840" cy="149116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8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13: ИСУГФ АЛБАНИИ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02960" y="2376734"/>
            <a:ext cx="2521855" cy="131535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5.1 ПРОАНАЛИЗИРОВАТЬ РАЗВЕРТЫВАНИЕ ИСУГФ АЛБАНИИ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99792" y="3583575"/>
            <a:ext cx="1728192" cy="21602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МЕРОПРИЯТИЯ</a:t>
            </a:r>
          </a:p>
          <a:p>
            <a:pPr algn="ctr"/>
            <a:endParaRPr lang="ru-RU">
              <a:solidFill>
                <a:schemeClr val="bg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54284" y="3589763"/>
            <a:ext cx="842744" cy="21602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ru-RU" sz="1600" b="0" i="0" u="none" strike="noStrike" baseline="-2500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ЗАДАЧА</a:t>
            </a:r>
          </a:p>
          <a:p>
            <a:pPr algn="ctr"/>
            <a:endParaRPr lang="ru-RU">
              <a:solidFill>
                <a:schemeClr val="bg1"/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896" y="4148092"/>
            <a:ext cx="1152128" cy="732366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1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14: ОСНОВНЫЕ СРЕДСТВА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02960" y="4142118"/>
            <a:ext cx="2448272" cy="323813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14.1. РАЗРАБОТАТЬ УЧЕТНУЮ ПОЛИТИКУ И РУКОВОДСТВА ДЛЯ ЭТАПА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02960" y="4736442"/>
            <a:ext cx="2448272" cy="144016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14.2. ВНЕДРИТЬ МСУГС В ПРЕДЕЛАХ МЭФ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02959" y="5078960"/>
            <a:ext cx="2521855" cy="154509"/>
          </a:xfrm>
          <a:prstGeom prst="rect">
            <a:avLst/>
          </a:prstGeom>
          <a:solidFill>
            <a:srgbClr val="FF0000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14.3 ПОДГОТОВИТЬ ОТЧЕТЫ ПО МЕТОДУ НАЧИСЛЕНИЯ В СООТВЕТСТВИИ С МСУГС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03357" y="5589240"/>
            <a:ext cx="2448272" cy="144016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700" b="0" i="0" u="none" strike="noStrike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5.1 ПРОАНАЛИЗИРОВАТЬ РАЗВЕРТЫВАНИЕ ИСУГФ АЛБАНИИ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6272" y="5517232"/>
            <a:ext cx="1105448" cy="288032"/>
          </a:xfrm>
          <a:prstGeom prst="rect">
            <a:avLst/>
          </a:prstGeom>
          <a:solidFill>
            <a:srgbClr val="4BACC6"/>
          </a:solidFill>
          <a:effectLst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1000" b="0" i="0" u="none" strike="noStrike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ЗАДАЧА 15: ИСУГФ АЛБАНИИ </a:t>
            </a:r>
          </a:p>
        </p:txBody>
      </p:sp>
    </p:spTree>
    <p:extLst>
      <p:ext uri="{BB962C8B-B14F-4D97-AF65-F5344CB8AC3E}">
        <p14:creationId xmlns:p14="http://schemas.microsoft.com/office/powerpoint/2010/main" val="56682679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05.12"/>
  <p:tag name="AS_TITLE" val="Aspose.Slides for .NET 4.0 Client Profile"/>
  <p:tag name="AS_VERSION" val="15.4.0.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Arial"/>
        <a:cs typeface="Arial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Arial"/>
        <a:cs typeface="Arial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  <a:tileRect/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  <a:tileRect/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395</TotalTime>
  <Words>884</Words>
  <Application>Microsoft Office PowerPoint</Application>
  <PresentationFormat>On-screen Show (4:3)</PresentationFormat>
  <Paragraphs>219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Calibri</vt:lpstr>
      <vt:lpstr>Constantia</vt:lpstr>
      <vt:lpstr>Times New Roman</vt:lpstr>
      <vt:lpstr>Wingdings</vt:lpstr>
      <vt:lpstr>Wingdings 2</vt:lpstr>
      <vt:lpstr>Flow</vt:lpstr>
      <vt:lpstr>PEMPAL  Москва 23–25 ​​октября 2019 года   Презентация по бухгалтерскому учету и финансовой отчетности в государственном секторе Албании</vt:lpstr>
      <vt:lpstr>Общая информация</vt:lpstr>
      <vt:lpstr>PowerPoint Presentation</vt:lpstr>
      <vt:lpstr>ПОСЛЕДОВАТЕЛЬНЫЙ ПОДХОД К ИНСТИТУЦИОНАЛЬНОМУ РАЗВИТИЮ В РАМКАХ РЕАЛИЗАЦИИ МЕЖДУНАРОДНЫХ СТАНДАРТОВ В ГОСУДАРСТВЕННОМ СЕКТОРЕ (МСУГС) АЛБАНИИ </vt:lpstr>
      <vt:lpstr>ПОСЛЕДОВАТЕЛЬНЫЕ ШАГИ ПО ВНЕДРЕНИЮ МСУГС В АЛБАНИИ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Aurela Velo</dc:creator>
  <cp:lastModifiedBy>Ekaterina A Zaleeva</cp:lastModifiedBy>
  <cp:revision>28</cp:revision>
  <dcterms:created xsi:type="dcterms:W3CDTF">2019-10-08T12:08:32Z</dcterms:created>
  <dcterms:modified xsi:type="dcterms:W3CDTF">2019-11-11T06:37:26Z</dcterms:modified>
</cp:coreProperties>
</file>