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CCACC"/>
          </a:solidFill>
        </a:fill>
      </a:tcStyle>
    </a:wholeTbl>
    <a:band2H>
      <a:tcTxStyle b="def" i="def"/>
      <a:tcStyle>
        <a:tcBdr/>
        <a:fill>
          <a:solidFill>
            <a:srgbClr val="F5E6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DCCACF"/>
          </a:solidFill>
        </a:fill>
      </a:tcStyle>
    </a:wholeTbl>
    <a:band2H>
      <a:tcTxStyle b="def" i="def"/>
      <a:tcStyle>
        <a:tcBdr/>
        <a:fill>
          <a:solidFill>
            <a:srgbClr val="EEE6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7EDCA"/>
          </a:solidFill>
        </a:fill>
      </a:tcStyle>
    </a:wholeTbl>
    <a:band2H>
      <a:tcTxStyle b="def" i="def"/>
      <a:tcStyle>
        <a:tcBdr/>
        <a:fill>
          <a:solidFill>
            <a:srgbClr val="F3F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6EFF3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F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1597" b="0"/>
          <a:stretch>
            <a:fillRect/>
          </a:stretch>
        </p:blipFill>
        <p:spPr>
          <a:xfrm>
            <a:off x="5038725" y="-2"/>
            <a:ext cx="4105275" cy="514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bene 1…"/>
          <p:cNvSpPr txBox="1"/>
          <p:nvPr>
            <p:ph type="body" sz="quarter" idx="1"/>
          </p:nvPr>
        </p:nvSpPr>
        <p:spPr>
          <a:xfrm>
            <a:off x="539750" y="4191000"/>
            <a:ext cx="3422650" cy="41552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2"/>
          <p:cNvSpPr txBox="1"/>
          <p:nvPr/>
        </p:nvSpPr>
        <p:spPr>
          <a:xfrm>
            <a:off x="65755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pPr/>
            <a:r>
              <a:t>bmf.gv.at</a:t>
            </a:r>
          </a:p>
        </p:txBody>
      </p:sp>
      <p:sp>
        <p:nvSpPr>
          <p:cNvPr id="18" name="Titeltext"/>
          <p:cNvSpPr txBox="1"/>
          <p:nvPr>
            <p:ph type="title"/>
          </p:nvPr>
        </p:nvSpPr>
        <p:spPr>
          <a:xfrm>
            <a:off x="539999" y="927100"/>
            <a:ext cx="7978527" cy="10588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9" name="Foliennumm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</a:p>
        </p:txBody>
      </p:sp>
      <p:pic>
        <p:nvPicPr>
          <p:cNvPr id="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pPr/>
            <a:r>
              <a:t>bmf.gv.at</a:t>
            </a:r>
          </a:p>
        </p:txBody>
      </p:sp>
      <p:sp>
        <p:nvSpPr>
          <p:cNvPr id="29" name="Titeltext"/>
          <p:cNvSpPr txBox="1"/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0" name="Textebene 1…"/>
          <p:cNvSpPr txBox="1"/>
          <p:nvPr>
            <p:ph type="body" idx="1"/>
          </p:nvPr>
        </p:nvSpPr>
        <p:spPr>
          <a:xfrm>
            <a:off x="539751" y="1557899"/>
            <a:ext cx="7978776" cy="29420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Bildplatzhalter 6"/>
          <p:cNvSpPr/>
          <p:nvPr>
            <p:ph type="pic" idx="13"/>
          </p:nvPr>
        </p:nvSpPr>
        <p:spPr>
          <a:xfrm>
            <a:off x="539751" y="1556735"/>
            <a:ext cx="7978776" cy="304979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/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" name="Bildplatzhalter 6"/>
          <p:cNvSpPr/>
          <p:nvPr>
            <p:ph type="pic" sz="half" idx="13"/>
          </p:nvPr>
        </p:nvSpPr>
        <p:spPr>
          <a:xfrm>
            <a:off x="539750" y="1557899"/>
            <a:ext cx="3813175" cy="304863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0" name="Textebene 1…"/>
          <p:cNvSpPr txBox="1"/>
          <p:nvPr>
            <p:ph type="body" sz="half" idx="1"/>
          </p:nvPr>
        </p:nvSpPr>
        <p:spPr>
          <a:xfrm>
            <a:off x="4706125" y="1557899"/>
            <a:ext cx="3812400" cy="30486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/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Textebene 1…"/>
          <p:cNvSpPr txBox="1"/>
          <p:nvPr>
            <p:ph type="body" sz="half" idx="1"/>
          </p:nvPr>
        </p:nvSpPr>
        <p:spPr>
          <a:xfrm>
            <a:off x="539999" y="1557899"/>
            <a:ext cx="3838576" cy="30486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xt"/>
          <p:cNvSpPr txBox="1"/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idx="1"/>
          </p:nvPr>
        </p:nvSpPr>
        <p:spPr>
          <a:xfrm>
            <a:off x="539751" y="1557899"/>
            <a:ext cx="7978776" cy="30486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</a:p>
        </p:txBody>
      </p:sp>
      <p:pic>
        <p:nvPicPr>
          <p:cNvPr id="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pPr/>
            <a:r>
              <a:t>bmf.gv.at</a:t>
            </a:r>
          </a:p>
        </p:txBody>
      </p:sp>
      <p:sp>
        <p:nvSpPr>
          <p:cNvPr id="78" name="Titeltext"/>
          <p:cNvSpPr txBox="1"/>
          <p:nvPr>
            <p:ph type="title"/>
          </p:nvPr>
        </p:nvSpPr>
        <p:spPr>
          <a:xfrm>
            <a:off x="539999" y="949837"/>
            <a:ext cx="5389201" cy="838211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b="0" sz="3000">
                <a:solidFill>
                  <a:srgbClr val="000000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79" name="Textebene 1…"/>
          <p:cNvSpPr txBox="1"/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</a:p>
        </p:txBody>
      </p:sp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pPr/>
            <a:r>
              <a:t>bmf.gv.at</a:t>
            </a:r>
          </a:p>
        </p:txBody>
      </p:sp>
      <p:sp>
        <p:nvSpPr>
          <p:cNvPr id="5" name="Titeltext"/>
          <p:cNvSpPr txBox="1"/>
          <p:nvPr>
            <p:ph type="title"/>
          </p:nvPr>
        </p:nvSpPr>
        <p:spPr>
          <a:xfrm>
            <a:off x="540001" y="987035"/>
            <a:ext cx="7978525" cy="62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Foliennummer"/>
          <p:cNvSpPr txBox="1"/>
          <p:nvPr>
            <p:ph type="sldNum" sz="quarter" idx="2"/>
          </p:nvPr>
        </p:nvSpPr>
        <p:spPr>
          <a:xfrm>
            <a:off x="8334796" y="4800763"/>
            <a:ext cx="183730" cy="1790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" name="Textebene 1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51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1pPr>
      <a:lvl2pPr marL="503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−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2pPr>
      <a:lvl3pPr marL="755999" marR="0" indent="-2520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3pPr>
      <a:lvl4pPr marL="16002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–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4pPr>
      <a:lvl5pPr marL="20574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»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5pPr>
      <a:lvl6pPr marL="24917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6pPr>
      <a:lvl7pPr marL="29489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7pPr>
      <a:lvl8pPr marL="34061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8pPr>
      <a:lvl9pPr marL="38633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6"/>
          <p:cNvSpPr txBox="1"/>
          <p:nvPr>
            <p:ph type="title"/>
          </p:nvPr>
        </p:nvSpPr>
        <p:spPr>
          <a:xfrm>
            <a:off x="539998" y="927100"/>
            <a:ext cx="7978528" cy="1058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Good practices in tackling fraud and corruption </a:t>
            </a:r>
          </a:p>
        </p:txBody>
      </p:sp>
      <p:sp>
        <p:nvSpPr>
          <p:cNvPr id="90" name="Untertitel 7"/>
          <p:cNvSpPr txBox="1"/>
          <p:nvPr>
            <p:ph type="body" sz="half" idx="1"/>
          </p:nvPr>
        </p:nvSpPr>
        <p:spPr>
          <a:xfrm>
            <a:off x="539998" y="2053750"/>
            <a:ext cx="7978528" cy="1390389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spcBef>
                <a:spcPts val="1400"/>
              </a:spcBef>
              <a:defRPr sz="2800">
                <a:solidFill>
                  <a:srgbClr val="000000"/>
                </a:solidFill>
              </a:defRPr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91" name="Textplatzhalter 1"/>
          <p:cNvSpPr txBox="1"/>
          <p:nvPr/>
        </p:nvSpPr>
        <p:spPr>
          <a:xfrm>
            <a:off x="539750" y="3591944"/>
            <a:ext cx="3422650" cy="101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t>Markus Erlmoser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t>Internal Audit Department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t>Federal Ministry of Finance - Austria</a:t>
            </a:r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t>Sochi, 29. October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 6"/>
          <p:cNvSpPr txBox="1"/>
          <p:nvPr>
            <p:ph type="title"/>
          </p:nvPr>
        </p:nvSpPr>
        <p:spPr>
          <a:xfrm>
            <a:off x="539998" y="949837"/>
            <a:ext cx="5389202" cy="838211"/>
          </a:xfrm>
          <a:prstGeom prst="rect">
            <a:avLst/>
          </a:prstGeom>
        </p:spPr>
        <p:txBody>
          <a:bodyPr/>
          <a:lstStyle/>
          <a:p>
            <a:pPr defTabSz="749808">
              <a:lnSpc>
                <a:spcPts val="3200"/>
              </a:lnSpc>
              <a:defRPr sz="2460"/>
            </a:pPr>
            <a:br/>
            <a:r>
              <a:t>Thank you for your attention!</a:t>
            </a:r>
          </a:p>
        </p:txBody>
      </p:sp>
      <p:sp>
        <p:nvSpPr>
          <p:cNvPr id="144" name="Textplatzhalter 9"/>
          <p:cNvSpPr txBox="1"/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/>
          <a:lstStyle/>
          <a:p>
            <a:pPr/>
            <a:r>
              <a:t>Markus Erlmoser</a:t>
            </a:r>
          </a:p>
          <a:p>
            <a:pPr/>
            <a:r>
              <a:t>Internal Audit Department</a:t>
            </a:r>
          </a:p>
          <a:p>
            <a:pPr/>
            <a:r>
              <a:t>Federal Ministry of Finance - Austria</a:t>
            </a:r>
          </a:p>
          <a:p>
            <a:pPr/>
            <a:r>
              <a:t>markus.erlmoser@bmf.gv.at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94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Role of IA in detecting fraud &amp; corruption (MoF in Austria)</a:t>
            </a:r>
          </a:p>
        </p:txBody>
      </p:sp>
      <p:sp>
        <p:nvSpPr>
          <p:cNvPr id="95" name="Textplatzhalt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2000" indent="-252000">
              <a:lnSpc>
                <a:spcPct val="108000"/>
              </a:lnSpc>
              <a:spcBef>
                <a:spcPts val="0"/>
              </a:spcBef>
              <a:defRPr sz="1600"/>
            </a:pPr>
            <a:r>
              <a:t>Differentiation between </a:t>
            </a:r>
            <a:r>
              <a:rPr b="1"/>
              <a:t>Internal Audit Department </a:t>
            </a:r>
            <a:r>
              <a:t>and </a:t>
            </a:r>
            <a:r>
              <a:rPr b="1"/>
              <a:t>Bureau for Internal Affairs</a:t>
            </a:r>
          </a:p>
          <a:p>
            <a:pPr lvl="1" marL="504000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t>Fraud and anti-corruption as a task of Bureau for Internal Affairs</a:t>
            </a:r>
          </a:p>
          <a:p>
            <a:pPr lvl="1" marL="504000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t>Audit of the ICS as a task of Internal Audit</a:t>
            </a:r>
          </a:p>
          <a:p>
            <a:pPr marL="252000" indent="-252000">
              <a:lnSpc>
                <a:spcPct val="108000"/>
              </a:lnSpc>
              <a:spcBef>
                <a:spcPts val="0"/>
              </a:spcBef>
              <a:defRPr sz="1600"/>
            </a:pPr>
            <a:r>
              <a:t>Overlaps in case selection</a:t>
            </a:r>
          </a:p>
          <a:p>
            <a:pPr lvl="1" marL="504000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t>Quarterly meetings between Internal Audit and Internal Affairs Bureau</a:t>
            </a:r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t>Chief Audit Executive</a:t>
            </a:r>
            <a:endParaRPr sz="1600"/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t>Team leader Internal Audit Service</a:t>
            </a:r>
            <a:endParaRPr sz="1600"/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t>Head of Bureau for Internal Affairs</a:t>
            </a:r>
            <a:endParaRPr sz="1600"/>
          </a:p>
          <a:p>
            <a:pPr lvl="1" marL="504000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t>Cases from fraud audit with relevance to internal control systems</a:t>
            </a:r>
          </a:p>
          <a:p>
            <a:pPr lvl="1" marL="504000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t>Feedback from audits related to fraud or corruption</a:t>
            </a:r>
          </a:p>
        </p:txBody>
      </p:sp>
      <p:sp>
        <p:nvSpPr>
          <p:cNvPr id="96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99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Practical examples for reporting with graphs</a:t>
            </a:r>
          </a:p>
        </p:txBody>
      </p:sp>
      <p:sp>
        <p:nvSpPr>
          <p:cNvPr id="100" name="Textplatzhalt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t>Internal control system based on COSO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Internal control system for tax refunds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Implementation of the Internal control system (Quick Check)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Efficiency of the internal control system for procurements</a:t>
            </a:r>
          </a:p>
        </p:txBody>
      </p:sp>
      <p:sp>
        <p:nvSpPr>
          <p:cNvPr id="101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04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Internal control system based on COSO</a:t>
            </a:r>
          </a:p>
        </p:txBody>
      </p:sp>
      <p:sp>
        <p:nvSpPr>
          <p:cNvPr id="105" name="Textplatzhalter 2"/>
          <p:cNvSpPr txBox="1"/>
          <p:nvPr>
            <p:ph type="body" sz="half" idx="1"/>
          </p:nvPr>
        </p:nvSpPr>
        <p:spPr>
          <a:xfrm>
            <a:off x="539752" y="1557899"/>
            <a:ext cx="3989512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t>Translation function for management by IAS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Explaining theoretical models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Audit of structures and their relevance to the audit topic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Visualization of report lines</a:t>
            </a:r>
          </a:p>
        </p:txBody>
      </p:sp>
      <p:sp>
        <p:nvSpPr>
          <p:cNvPr id="106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Grafik 10" descr="Grafik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189" y="1347500"/>
            <a:ext cx="1946841" cy="1869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08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8082" y="2910209"/>
            <a:ext cx="3024589" cy="18001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09" name="Grafik 14" descr="Grafi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8325" y="988219"/>
            <a:ext cx="2460918" cy="34495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12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Internal control system for tax refunds</a:t>
            </a:r>
          </a:p>
        </p:txBody>
      </p:sp>
      <p:sp>
        <p:nvSpPr>
          <p:cNvPr id="113" name="Textplatzhalter 2"/>
          <p:cNvSpPr txBox="1"/>
          <p:nvPr>
            <p:ph type="body" sz="half" idx="1"/>
          </p:nvPr>
        </p:nvSpPr>
        <p:spPr>
          <a:xfrm>
            <a:off x="539751" y="1557899"/>
            <a:ext cx="4516991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t>Process analysis of the refund procedure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Process mining as a method for detecting irregularities in the internal control system</a:t>
            </a:r>
          </a:p>
          <a:p>
            <a:pPr lvl="1" marL="504000" indent="-252000">
              <a:lnSpc>
                <a:spcPct val="120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t>Extracting knowledge from available event logs </a:t>
            </a:r>
          </a:p>
          <a:p>
            <a:pPr lvl="1" marL="504000" indent="-252000">
              <a:lnSpc>
                <a:spcPct val="120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t>Confrontation between event data and process models </a:t>
            </a:r>
          </a:p>
        </p:txBody>
      </p:sp>
      <p:sp>
        <p:nvSpPr>
          <p:cNvPr id="114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5" name="Grafik 6" descr="Grafik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6742" y="1377158"/>
            <a:ext cx="2471152" cy="1219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1898" y="2571749"/>
            <a:ext cx="2170075" cy="192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rafik 12" descr="Grafik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3855" y="3147402"/>
            <a:ext cx="2157404" cy="184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20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Implementation of the Internal control system (Quick Check)</a:t>
            </a:r>
          </a:p>
        </p:txBody>
      </p:sp>
      <p:sp>
        <p:nvSpPr>
          <p:cNvPr id="121" name="Textplatzhalter 2"/>
          <p:cNvSpPr txBox="1"/>
          <p:nvPr>
            <p:ph type="body" sz="half" idx="1"/>
          </p:nvPr>
        </p:nvSpPr>
        <p:spPr>
          <a:xfrm>
            <a:off x="539751" y="1557899"/>
            <a:ext cx="4516991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t>Development of own audit models from different standards (e.g. COSO, 3LoD)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Assessment of the maturity of the internal control system based on the developed audit model</a:t>
            </a:r>
          </a:p>
        </p:txBody>
      </p:sp>
      <p:sp>
        <p:nvSpPr>
          <p:cNvPr id="122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1542" y="1557899"/>
            <a:ext cx="3428949" cy="25962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26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Efficiency of the internal control system for procurements (I)</a:t>
            </a:r>
          </a:p>
        </p:txBody>
      </p:sp>
      <p:sp>
        <p:nvSpPr>
          <p:cNvPr id="127" name="Textplatzhalter 2"/>
          <p:cNvSpPr txBox="1"/>
          <p:nvPr>
            <p:ph type="body" sz="half" idx="1"/>
          </p:nvPr>
        </p:nvSpPr>
        <p:spPr>
          <a:xfrm>
            <a:off x="539751" y="1557899"/>
            <a:ext cx="4516991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t>Analysis of the number and amount of procurement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Analysis of system authorizations</a:t>
            </a:r>
          </a:p>
        </p:txBody>
      </p:sp>
      <p:sp>
        <p:nvSpPr>
          <p:cNvPr id="128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4" y="2652659"/>
            <a:ext cx="3032823" cy="20174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30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511" y="1609631"/>
            <a:ext cx="4310246" cy="3060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33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Efficiency of the internal control system for procurements (II)</a:t>
            </a:r>
          </a:p>
        </p:txBody>
      </p:sp>
      <p:sp>
        <p:nvSpPr>
          <p:cNvPr id="134" name="Textplatzhalt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the procurement process</a:t>
            </a:r>
          </a:p>
          <a:p>
            <a:pPr/>
            <a:r>
              <a:t>Showing inefficiencies in the process</a:t>
            </a:r>
          </a:p>
          <a:p>
            <a:pPr/>
            <a:r>
              <a:t>Identify gaps in the internal </a:t>
            </a:r>
            <a:br/>
            <a:r>
              <a:t>control system</a:t>
            </a:r>
          </a:p>
        </p:txBody>
      </p:sp>
      <p:sp>
        <p:nvSpPr>
          <p:cNvPr id="135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909" y="1393351"/>
            <a:ext cx="3159969" cy="36951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ußzeilenplatzhalter 3"/>
          <p:cNvSpPr txBox="1"/>
          <p:nvPr/>
        </p:nvSpPr>
        <p:spPr>
          <a:xfrm>
            <a:off x="539999" y="4800763"/>
            <a:ext cx="6875917" cy="17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pPr/>
            <a:r>
              <a:t>Effective communication and reporting</a:t>
            </a:r>
          </a:p>
        </p:txBody>
      </p:sp>
      <p:sp>
        <p:nvSpPr>
          <p:cNvPr id="139" name="Titel 1"/>
          <p:cNvSpPr txBox="1"/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pPr/>
            <a:r>
              <a:t>Effective communication and reporting</a:t>
            </a:r>
          </a:p>
        </p:txBody>
      </p:sp>
      <p:sp>
        <p:nvSpPr>
          <p:cNvPr id="140" name="Textplatzhalt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Graphics trigger interest / Pictures stay longer in the mind</a:t>
            </a:r>
          </a:p>
          <a:p>
            <a:pPr/>
            <a:r>
              <a:t>Graphics contain a lot of information summarized in a compact way</a:t>
            </a:r>
          </a:p>
          <a:p>
            <a:pPr/>
            <a:r>
              <a:t>Data-based graphics help to find specific patterns and detect irregularities</a:t>
            </a:r>
          </a:p>
          <a:p>
            <a:pPr/>
            <a:r>
              <a:t>With pictures, complex facts can be described more easily</a:t>
            </a:r>
          </a:p>
        </p:txBody>
      </p:sp>
      <p:sp>
        <p:nvSpPr>
          <p:cNvPr id="141" name="Foliennummernplatzhalter 4"/>
          <p:cNvSpPr txBox="1"/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